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58" d="100"/>
          <a:sy n="58" d="100"/>
        </p:scale>
        <p:origin x="4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tabLst/>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tabLst/>
              <a:defRPr sz="25000" b="1" spc="-250"/>
            </a:lvl1pPr>
            <a:lvl2pPr marL="0" indent="0" algn="ctr">
              <a:lnSpc>
                <a:spcPct val="80000"/>
              </a:lnSpc>
              <a:spcBef>
                <a:spcPts val="0"/>
              </a:spcBef>
              <a:buSzTx/>
              <a:buNone/>
              <a:tabLst/>
              <a:defRPr sz="25000" b="1" spc="-250"/>
            </a:lvl2pPr>
            <a:lvl3pPr marL="0" indent="0" algn="ctr">
              <a:lnSpc>
                <a:spcPct val="80000"/>
              </a:lnSpc>
              <a:spcBef>
                <a:spcPts val="0"/>
              </a:spcBef>
              <a:buSzTx/>
              <a:buNone/>
              <a:tabLst/>
              <a:defRPr sz="25000" b="1" spc="-250"/>
            </a:lvl3pPr>
            <a:lvl4pPr marL="0" indent="0" algn="ctr">
              <a:lnSpc>
                <a:spcPct val="80000"/>
              </a:lnSpc>
              <a:spcBef>
                <a:spcPts val="0"/>
              </a:spcBef>
              <a:buSzTx/>
              <a:buNone/>
              <a:tabLst/>
              <a:defRPr sz="25000" b="1" spc="-250"/>
            </a:lvl4pPr>
            <a:lvl5pPr marL="0" indent="0" algn="ctr">
              <a:lnSpc>
                <a:spcPct val="80000"/>
              </a:lnSpc>
              <a:spcBef>
                <a:spcPts val="0"/>
              </a:spcBef>
              <a:buSzTx/>
              <a:buNone/>
              <a:tabLst/>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tabLst/>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tabLst/>
              <a:defRPr sz="8500" spc="-170">
                <a:latin typeface="Helvetica Neue Medium"/>
                <a:ea typeface="Helvetica Neue Medium"/>
                <a:cs typeface="Helvetica Neue Medium"/>
                <a:sym typeface="Helvetica Neue Medium"/>
              </a:defRPr>
            </a:lvl1pPr>
            <a:lvl2pPr marL="638923" indent="-469900">
              <a:spcBef>
                <a:spcPts val="0"/>
              </a:spcBef>
              <a:buSzTx/>
              <a:buNone/>
              <a:tabLst/>
              <a:defRPr sz="8500" spc="-170">
                <a:latin typeface="Helvetica Neue Medium"/>
                <a:ea typeface="Helvetica Neue Medium"/>
                <a:cs typeface="Helvetica Neue Medium"/>
                <a:sym typeface="Helvetica Neue Medium"/>
              </a:defRPr>
            </a:lvl2pPr>
            <a:lvl3pPr marL="638923" indent="-469900">
              <a:spcBef>
                <a:spcPts val="0"/>
              </a:spcBef>
              <a:buSzTx/>
              <a:buNone/>
              <a:tabLst/>
              <a:defRPr sz="8500" spc="-170">
                <a:latin typeface="Helvetica Neue Medium"/>
                <a:ea typeface="Helvetica Neue Medium"/>
                <a:cs typeface="Helvetica Neue Medium"/>
                <a:sym typeface="Helvetica Neue Medium"/>
              </a:defRPr>
            </a:lvl3pPr>
            <a:lvl4pPr marL="638923" indent="-469900">
              <a:spcBef>
                <a:spcPts val="0"/>
              </a:spcBef>
              <a:buSzTx/>
              <a:buNone/>
              <a:tabLst/>
              <a:defRPr sz="8500" spc="-170">
                <a:latin typeface="Helvetica Neue Medium"/>
                <a:ea typeface="Helvetica Neue Medium"/>
                <a:cs typeface="Helvetica Neue Medium"/>
                <a:sym typeface="Helvetica Neue Medium"/>
              </a:defRPr>
            </a:lvl4pPr>
            <a:lvl5pPr marL="638923" indent="-469900">
              <a:spcBef>
                <a:spcPts val="0"/>
              </a:spcBef>
              <a:buSzTx/>
              <a:buNone/>
              <a:tabLst/>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ecture slide">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1908829" y="12567183"/>
            <a:ext cx="566342" cy="584201"/>
          </a:xfrm>
          <a:prstGeom prst="rect">
            <a:avLst/>
          </a:prstGeom>
        </p:spPr>
        <p:txBody>
          <a:bodyPr/>
          <a:lstStyle>
            <a:lvl1pPr>
              <a:defRPr sz="3200">
                <a:latin typeface="Helvetica"/>
                <a:ea typeface="Helvetica"/>
                <a:cs typeface="Helvetica"/>
                <a:sym typeface="Helvetica"/>
              </a:defRPr>
            </a:lvl1pPr>
          </a:lstStyle>
          <a:p>
            <a:fld id="{86CB4B4D-7CA3-9044-876B-883B54F8677D}" type="slidenum">
              <a:t>‹#›</a:t>
            </a:fld>
            <a:endParaRPr/>
          </a:p>
        </p:txBody>
      </p:sp>
      <p:sp>
        <p:nvSpPr>
          <p:cNvPr id="143" name="Some title…"/>
          <p:cNvSpPr>
            <a:spLocks noGrp="1"/>
          </p:cNvSpPr>
          <p:nvPr>
            <p:ph type="body" sz="quarter" idx="21"/>
          </p:nvPr>
        </p:nvSpPr>
        <p:spPr>
          <a:xfrm>
            <a:off x="-3169" y="-3169"/>
            <a:ext cx="24390338" cy="2663654"/>
          </a:xfrm>
          <a:prstGeom prst="rect">
            <a:avLst/>
          </a:prstGeom>
          <a:solidFill>
            <a:schemeClr val="accent4"/>
          </a:solidFill>
        </p:spPr>
        <p:txBody>
          <a:bodyPr anchor="ctr">
            <a:noAutofit/>
          </a:bodyPr>
          <a:lstStyle>
            <a:lvl1pPr marL="0" indent="0" algn="ctr" defTabSz="825500">
              <a:lnSpc>
                <a:spcPct val="100000"/>
              </a:lnSpc>
              <a:spcBef>
                <a:spcPts val="0"/>
              </a:spcBef>
              <a:buSzTx/>
              <a:buNone/>
              <a:tabLst/>
              <a:defRPr sz="6200" b="1">
                <a:latin typeface="Helvetica"/>
                <a:ea typeface="Helvetica"/>
                <a:cs typeface="Helvetica"/>
                <a:sym typeface="Helvetica"/>
              </a:defRPr>
            </a:lvl1pPr>
          </a:lstStyle>
          <a:p>
            <a:r>
              <a:t>Some title…</a:t>
            </a:r>
          </a:p>
        </p:txBody>
      </p:sp>
      <p:sp>
        <p:nvSpPr>
          <p:cNvPr id="144" name="Some text…"/>
          <p:cNvSpPr>
            <a:spLocks noGrp="1"/>
          </p:cNvSpPr>
          <p:nvPr>
            <p:ph type="body" idx="22"/>
          </p:nvPr>
        </p:nvSpPr>
        <p:spPr>
          <a:xfrm>
            <a:off x="1262335" y="3570366"/>
            <a:ext cx="21859330" cy="8600752"/>
          </a:xfrm>
          <a:prstGeom prst="rect">
            <a:avLst/>
          </a:prstGeom>
          <a:solidFill>
            <a:srgbClr val="FFFFFF"/>
          </a:solidFill>
          <a:ln w="63500">
            <a:solidFill>
              <a:srgbClr val="FFFFFF"/>
            </a:solidFill>
          </a:ln>
        </p:spPr>
        <p:txBody>
          <a:bodyPr>
            <a:noAutofit/>
          </a:bodyPr>
          <a:lstStyle>
            <a:lvl1pPr marL="0" indent="0" algn="just" defTabSz="685800">
              <a:lnSpc>
                <a:spcPct val="100000"/>
              </a:lnSpc>
              <a:spcBef>
                <a:spcPts val="1200"/>
              </a:spcBef>
              <a:buSzTx/>
              <a:buNone/>
              <a:tabLst/>
              <a:defRPr sz="3600">
                <a:latin typeface="Helvetica"/>
                <a:ea typeface="Helvetica"/>
                <a:cs typeface="Helvetica"/>
                <a:sym typeface="Helvetica"/>
              </a:defRPr>
            </a:lvl1pPr>
          </a:lstStyle>
          <a:p>
            <a:r>
              <a:t>Some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Lecture slide with 2 columns">
    <p:spTree>
      <p:nvGrpSpPr>
        <p:cNvPr id="1" name=""/>
        <p:cNvGrpSpPr/>
        <p:nvPr/>
      </p:nvGrpSpPr>
      <p:grpSpPr>
        <a:xfrm>
          <a:off x="0" y="0"/>
          <a:ext cx="0" cy="0"/>
          <a:chOff x="0" y="0"/>
          <a:chExt cx="0" cy="0"/>
        </a:xfrm>
      </p:grpSpPr>
      <p:sp>
        <p:nvSpPr>
          <p:cNvPr id="151" name="Slide Number"/>
          <p:cNvSpPr txBox="1">
            <a:spLocks noGrp="1"/>
          </p:cNvSpPr>
          <p:nvPr>
            <p:ph type="sldNum" sz="quarter" idx="2"/>
          </p:nvPr>
        </p:nvSpPr>
        <p:spPr>
          <a:xfrm>
            <a:off x="11908829" y="12567183"/>
            <a:ext cx="566342" cy="584201"/>
          </a:xfrm>
          <a:prstGeom prst="rect">
            <a:avLst/>
          </a:prstGeom>
        </p:spPr>
        <p:txBody>
          <a:bodyPr/>
          <a:lstStyle>
            <a:lvl1pPr>
              <a:defRPr sz="3200">
                <a:latin typeface="Helvetica"/>
                <a:ea typeface="Helvetica"/>
                <a:cs typeface="Helvetica"/>
                <a:sym typeface="Helvetica"/>
              </a:defRPr>
            </a:lvl1pPr>
          </a:lstStyle>
          <a:p>
            <a:fld id="{86CB4B4D-7CA3-9044-876B-883B54F8677D}" type="slidenum">
              <a:t>‹#›</a:t>
            </a:fld>
            <a:endParaRPr/>
          </a:p>
        </p:txBody>
      </p:sp>
      <p:sp>
        <p:nvSpPr>
          <p:cNvPr id="152" name="Some title…"/>
          <p:cNvSpPr>
            <a:spLocks noGrp="1"/>
          </p:cNvSpPr>
          <p:nvPr>
            <p:ph type="body" sz="quarter" idx="21"/>
          </p:nvPr>
        </p:nvSpPr>
        <p:spPr>
          <a:xfrm>
            <a:off x="-3169" y="-3169"/>
            <a:ext cx="24390338" cy="2663654"/>
          </a:xfrm>
          <a:prstGeom prst="rect">
            <a:avLst/>
          </a:prstGeom>
          <a:solidFill>
            <a:schemeClr val="accent4"/>
          </a:solidFill>
        </p:spPr>
        <p:txBody>
          <a:bodyPr anchor="ctr">
            <a:noAutofit/>
          </a:bodyPr>
          <a:lstStyle>
            <a:lvl1pPr marL="0" indent="0" algn="ctr" defTabSz="825500">
              <a:lnSpc>
                <a:spcPct val="100000"/>
              </a:lnSpc>
              <a:spcBef>
                <a:spcPts val="0"/>
              </a:spcBef>
              <a:buSzTx/>
              <a:buNone/>
              <a:tabLst/>
              <a:defRPr sz="6200" b="1">
                <a:latin typeface="Helvetica"/>
                <a:ea typeface="Helvetica"/>
                <a:cs typeface="Helvetica"/>
                <a:sym typeface="Helvetica"/>
              </a:defRPr>
            </a:lvl1pPr>
          </a:lstStyle>
          <a:p>
            <a:r>
              <a:t>Some title…</a:t>
            </a:r>
          </a:p>
        </p:txBody>
      </p:sp>
      <p:sp>
        <p:nvSpPr>
          <p:cNvPr id="153" name="Some text…"/>
          <p:cNvSpPr>
            <a:spLocks noGrp="1"/>
          </p:cNvSpPr>
          <p:nvPr>
            <p:ph type="body" idx="22"/>
          </p:nvPr>
        </p:nvSpPr>
        <p:spPr>
          <a:xfrm>
            <a:off x="1262335" y="3570366"/>
            <a:ext cx="21859330" cy="8600752"/>
          </a:xfrm>
          <a:prstGeom prst="rect">
            <a:avLst/>
          </a:prstGeom>
          <a:solidFill>
            <a:srgbClr val="FFFFFF"/>
          </a:solidFill>
          <a:ln w="63500">
            <a:solidFill>
              <a:srgbClr val="FFFFFF"/>
            </a:solidFill>
          </a:ln>
        </p:spPr>
        <p:txBody>
          <a:bodyPr numCol="2" spcCol="1089156">
            <a:noAutofit/>
          </a:bodyPr>
          <a:lstStyle>
            <a:lvl1pPr marL="0" indent="0" algn="just" defTabSz="685800">
              <a:lnSpc>
                <a:spcPct val="100000"/>
              </a:lnSpc>
              <a:spcBef>
                <a:spcPts val="1200"/>
              </a:spcBef>
              <a:buSzTx/>
              <a:buNone/>
              <a:tabLst/>
              <a:defRPr sz="3600">
                <a:latin typeface="Helvetica"/>
                <a:ea typeface="Helvetica"/>
                <a:cs typeface="Helvetica"/>
                <a:sym typeface="Helvetica"/>
              </a:defRPr>
            </a:lvl1pPr>
          </a:lstStyle>
          <a:p>
            <a:r>
              <a:t>Some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tabLst/>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tabLst/>
              <a:defRPr sz="5500" b="1"/>
            </a:lvl1pPr>
            <a:lvl2pPr marL="0" indent="0" defTabSz="825500">
              <a:lnSpc>
                <a:spcPct val="100000"/>
              </a:lnSpc>
              <a:spcBef>
                <a:spcPts val="0"/>
              </a:spcBef>
              <a:buSzTx/>
              <a:buNone/>
              <a:tabLst/>
              <a:defRPr sz="5500" b="1"/>
            </a:lvl2pPr>
            <a:lvl3pPr marL="0" indent="0" defTabSz="825500">
              <a:lnSpc>
                <a:spcPct val="100000"/>
              </a:lnSpc>
              <a:spcBef>
                <a:spcPts val="0"/>
              </a:spcBef>
              <a:buSzTx/>
              <a:buNone/>
              <a:tabLst/>
              <a:defRPr sz="5500" b="1"/>
            </a:lvl3pPr>
            <a:lvl4pPr marL="0" indent="0" defTabSz="825500">
              <a:lnSpc>
                <a:spcPct val="100000"/>
              </a:lnSpc>
              <a:spcBef>
                <a:spcPts val="0"/>
              </a:spcBef>
              <a:buSzTx/>
              <a:buNone/>
              <a:tabLst/>
              <a:defRPr sz="5500" b="1"/>
            </a:lvl4pPr>
            <a:lvl5pPr marL="0" indent="0" defTabSz="825500">
              <a:lnSpc>
                <a:spcPct val="100000"/>
              </a:lnSpc>
              <a:spcBef>
                <a:spcPts val="0"/>
              </a:spcBef>
              <a:buSzTx/>
              <a:buNone/>
              <a:tabLst/>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tabLst/>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tabLst/>
              <a:defRPr sz="5500" spc="-55"/>
            </a:lvl1pPr>
            <a:lvl2pPr marL="0" indent="0" defTabSz="825500">
              <a:lnSpc>
                <a:spcPct val="100000"/>
              </a:lnSpc>
              <a:spcBef>
                <a:spcPts val="1800"/>
              </a:spcBef>
              <a:buSzTx/>
              <a:buNone/>
              <a:tabLst/>
              <a:defRPr sz="5500" spc="-55"/>
            </a:lvl2pPr>
            <a:lvl3pPr marL="0" indent="0" defTabSz="825500">
              <a:lnSpc>
                <a:spcPct val="100000"/>
              </a:lnSpc>
              <a:spcBef>
                <a:spcPts val="1800"/>
              </a:spcBef>
              <a:buSzTx/>
              <a:buNone/>
              <a:tabLst/>
              <a:defRPr sz="5500" spc="-55"/>
            </a:lvl3pPr>
            <a:lvl4pPr marL="0" indent="0" defTabSz="825500">
              <a:lnSpc>
                <a:spcPct val="100000"/>
              </a:lnSpc>
              <a:spcBef>
                <a:spcPts val="1800"/>
              </a:spcBef>
              <a:buSzTx/>
              <a:buNone/>
              <a:tabLst/>
              <a:defRPr sz="5500" spc="-55"/>
            </a:lvl4pPr>
            <a:lvl5pPr marL="0" indent="0" defTabSz="825500">
              <a:lnSpc>
                <a:spcPct val="100000"/>
              </a:lnSpc>
              <a:spcBef>
                <a:spcPts val="1800"/>
              </a:spcBef>
              <a:buSzTx/>
              <a:buNone/>
              <a:tabLst/>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tabLst/>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tab pos="2425700" algn="l"/>
          <a:tab pos="4864100" algn="l"/>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ru/docs/Web/JavaScript/Reference/Global_Objects/Array#methods_of_array_instances" TargetMode="Externa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ru/docs/Web/JavaScript/Reference/Global_Objects/Object#methods"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Алексанов Роман"/>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lvl="1" indent="0" defTabSz="825500">
              <a:lnSpc>
                <a:spcPct val="100000"/>
              </a:lnSpc>
              <a:spcBef>
                <a:spcPts val="0"/>
              </a:spcBef>
              <a:buSzTx/>
              <a:buNone/>
              <a:tabLst/>
              <a:defRPr sz="3600" b="1"/>
            </a:pPr>
            <a:r>
              <a:rPr lang="ru-RU" dirty="0" err="1"/>
              <a:t>Котович</a:t>
            </a:r>
            <a:r>
              <a:rPr lang="ru-RU" dirty="0"/>
              <a:t> Дмитрий</a:t>
            </a:r>
            <a:endParaRPr dirty="0"/>
          </a:p>
        </p:txBody>
      </p:sp>
      <p:sp>
        <p:nvSpPr>
          <p:cNvPr id="163" name="JS Интенсив"/>
          <p:cNvSpPr txBox="1">
            <a:spLocks noGrp="1"/>
          </p:cNvSpPr>
          <p:nvPr>
            <p:ph type="ctrTitle"/>
          </p:nvPr>
        </p:nvSpPr>
        <p:spPr>
          <a:xfrm>
            <a:off x="1206498" y="1197900"/>
            <a:ext cx="21971004" cy="4648201"/>
          </a:xfrm>
          <a:prstGeom prst="rect">
            <a:avLst/>
          </a:prstGeom>
        </p:spPr>
        <p:txBody>
          <a:bodyPr anchor="t"/>
          <a:lstStyle>
            <a:lvl1pPr algn="ctr"/>
          </a:lstStyle>
          <a:p>
            <a:r>
              <a:t>JS Интенсив</a:t>
            </a:r>
          </a:p>
        </p:txBody>
      </p:sp>
      <p:sp>
        <p:nvSpPr>
          <p:cNvPr id="164" name="Расписание:…"/>
          <p:cNvSpPr txBox="1">
            <a:spLocks noGrp="1"/>
          </p:cNvSpPr>
          <p:nvPr>
            <p:ph type="subTitle" sz="half" idx="1"/>
          </p:nvPr>
        </p:nvSpPr>
        <p:spPr>
          <a:xfrm>
            <a:off x="1201342" y="5321938"/>
            <a:ext cx="21971001" cy="3806253"/>
          </a:xfrm>
          <a:prstGeom prst="rect">
            <a:avLst/>
          </a:prstGeom>
        </p:spPr>
        <p:txBody>
          <a:bodyPr/>
          <a:lstStyle/>
          <a:p>
            <a:r>
              <a:rPr dirty="0" err="1"/>
              <a:t>Расписание</a:t>
            </a:r>
            <a:r>
              <a:rPr dirty="0"/>
              <a:t>:</a:t>
            </a:r>
          </a:p>
          <a:p>
            <a:pPr>
              <a:defRPr b="0"/>
            </a:pPr>
            <a:r>
              <a:rPr dirty="0" err="1"/>
              <a:t>Понедельник</a:t>
            </a:r>
            <a:r>
              <a:rPr dirty="0"/>
              <a:t> </a:t>
            </a:r>
            <a:r>
              <a:rPr dirty="0" err="1"/>
              <a:t>и</a:t>
            </a:r>
            <a:r>
              <a:rPr dirty="0"/>
              <a:t> </a:t>
            </a:r>
            <a:r>
              <a:rPr dirty="0" err="1"/>
              <a:t>Четверг</a:t>
            </a:r>
            <a:endParaRPr dirty="0"/>
          </a:p>
          <a:p>
            <a:pPr>
              <a:defRPr b="0"/>
            </a:pPr>
            <a:r>
              <a:rPr dirty="0"/>
              <a:t>19:</a:t>
            </a:r>
            <a:r>
              <a:rPr lang="ru-RU" dirty="0"/>
              <a:t>3</a:t>
            </a:r>
            <a:r>
              <a:rPr dirty="0"/>
              <a:t>0 </a:t>
            </a:r>
            <a:r>
              <a:rPr dirty="0" err="1"/>
              <a:t>по</a:t>
            </a:r>
            <a:r>
              <a:rPr dirty="0"/>
              <a:t> МСК</a:t>
            </a:r>
          </a:p>
        </p:txBody>
      </p:sp>
      <p:pic>
        <p:nvPicPr>
          <p:cNvPr id="165" name="1200px-Unofficial_JavaScript_logo_2.svg.png" descr="1200px-Unofficial_JavaScript_logo_2.svg.png"/>
          <p:cNvPicPr>
            <a:picLocks noChangeAspect="1"/>
          </p:cNvPicPr>
          <p:nvPr/>
        </p:nvPicPr>
        <p:blipFill>
          <a:blip r:embed="rId2"/>
          <a:stretch>
            <a:fillRect/>
          </a:stretch>
        </p:blipFill>
        <p:spPr>
          <a:xfrm>
            <a:off x="19360663" y="8686158"/>
            <a:ext cx="3806253" cy="3806253"/>
          </a:xfrm>
          <a:prstGeom prst="rect">
            <a:avLst/>
          </a:prstGeom>
          <a:ln w="25400">
            <a:miter lim="400000"/>
          </a:ln>
          <a:effectLst>
            <a:reflection stA="50000" endPos="40000" dir="5400000" sy="-100000" algn="bl" rotWithShape="0"/>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5" name="Проблема копирования объектов"/>
          <p:cNvSpPr>
            <a:spLocks noGrp="1"/>
          </p:cNvSpPr>
          <p:nvPr>
            <p:ph type="body" idx="21"/>
          </p:nvPr>
        </p:nvSpPr>
        <p:spPr>
          <a:prstGeom prst="rect">
            <a:avLst/>
          </a:prstGeom>
        </p:spPr>
        <p:txBody>
          <a:bodyPr/>
          <a:lstStyle/>
          <a:p>
            <a:r>
              <a:t>Проблема копирования объектов</a:t>
            </a:r>
          </a:p>
        </p:txBody>
      </p:sp>
      <p:sp>
        <p:nvSpPr>
          <p:cNvPr id="206" name="Как мы уже знаем, скопировать объект обычным присваиванием у нас не получится. В этом случае мы создадим лишь копию ссылки.…"/>
          <p:cNvSpPr>
            <a:spLocks noGrp="1"/>
          </p:cNvSpPr>
          <p:nvPr>
            <p:ph type="body" idx="22"/>
          </p:nvPr>
        </p:nvSpPr>
        <p:spPr>
          <a:prstGeom prst="rect">
            <a:avLst/>
          </a:prstGeom>
        </p:spPr>
        <p:txBody>
          <a:bodyPr/>
          <a:lstStyle/>
          <a:p>
            <a:r>
              <a:t>	Как мы уже знаем, скопировать объект обычным присваиванием у нас не получится. В этом случае мы создадим лишь копию ссылки.</a:t>
            </a:r>
          </a:p>
          <a:p>
            <a:r>
              <a:t>	Чтобы сделать полноценную копию объекта нам нужно создать новый объект и скопировать в него все свойства старого. Звучит довольно просто, не так ли? Рассмотрим следующий пример:</a:t>
            </a:r>
          </a:p>
          <a:p>
            <a:r>
              <a:t> </a:t>
            </a:r>
          </a:p>
        </p:txBody>
      </p:sp>
      <p:pic>
        <p:nvPicPr>
          <p:cNvPr id="207" name="Screenshot 2021-03-07 at 21.33.43.png" descr="Screenshot 2021-03-07 at 21.33.43.png"/>
          <p:cNvPicPr>
            <a:picLocks noChangeAspect="1"/>
          </p:cNvPicPr>
          <p:nvPr/>
        </p:nvPicPr>
        <p:blipFill>
          <a:blip r:embed="rId2"/>
          <a:stretch>
            <a:fillRect/>
          </a:stretch>
        </p:blipFill>
        <p:spPr>
          <a:xfrm>
            <a:off x="1262335" y="6024231"/>
            <a:ext cx="14945372" cy="6146887"/>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lide Number"/>
          <p:cNvSpPr txBox="1">
            <a:spLocks noGrp="1"/>
          </p:cNvSpPr>
          <p:nvPr>
            <p:ph type="sldNum" sz="quarter" idx="2"/>
          </p:nvPr>
        </p:nvSpPr>
        <p:spPr>
          <a:xfrm>
            <a:off x="11923811" y="12567183"/>
            <a:ext cx="536378"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10" name="Правильное копирование объектов"/>
          <p:cNvSpPr>
            <a:spLocks noGrp="1"/>
          </p:cNvSpPr>
          <p:nvPr>
            <p:ph type="body" idx="21"/>
          </p:nvPr>
        </p:nvSpPr>
        <p:spPr>
          <a:prstGeom prst="rect">
            <a:avLst/>
          </a:prstGeom>
        </p:spPr>
        <p:txBody>
          <a:bodyPr/>
          <a:lstStyle/>
          <a:p>
            <a:r>
              <a:t>Правильное копирование объектов</a:t>
            </a:r>
          </a:p>
        </p:txBody>
      </p:sp>
      <p:sp>
        <p:nvSpPr>
          <p:cNvPr id="211" name="На самом деле Object.assign() и object spread(1) вполне себе хорошие способы копирования объектов (если помнить об особенностях копирования таким способом). Однако если нам нужна глубокая копия объекта, то простым использованием Object.assign() или objec"/>
          <p:cNvSpPr>
            <a:spLocks noGrp="1"/>
          </p:cNvSpPr>
          <p:nvPr>
            <p:ph type="body" idx="22"/>
          </p:nvPr>
        </p:nvSpPr>
        <p:spPr>
          <a:prstGeom prst="rect">
            <a:avLst/>
          </a:prstGeom>
        </p:spPr>
        <p:txBody>
          <a:bodyPr/>
          <a:lstStyle/>
          <a:p>
            <a:r>
              <a:rPr dirty="0"/>
              <a:t>	</a:t>
            </a:r>
            <a:r>
              <a:rPr dirty="0" err="1"/>
              <a:t>На</a:t>
            </a:r>
            <a:r>
              <a:rPr dirty="0"/>
              <a:t> </a:t>
            </a:r>
            <a:r>
              <a:rPr dirty="0" err="1"/>
              <a:t>самом</a:t>
            </a:r>
            <a:r>
              <a:rPr dirty="0"/>
              <a:t> </a:t>
            </a:r>
            <a:r>
              <a:rPr dirty="0" err="1"/>
              <a:t>деле</a:t>
            </a:r>
            <a:r>
              <a:rPr dirty="0"/>
              <a:t> </a:t>
            </a:r>
            <a:r>
              <a:rPr b="1" dirty="0" err="1"/>
              <a:t>Object.assign</a:t>
            </a:r>
            <a:r>
              <a:rPr b="1" dirty="0"/>
              <a:t>()</a:t>
            </a:r>
            <a:r>
              <a:rPr dirty="0"/>
              <a:t> </a:t>
            </a:r>
            <a:r>
              <a:rPr dirty="0" err="1"/>
              <a:t>и</a:t>
            </a:r>
            <a:r>
              <a:rPr dirty="0"/>
              <a:t> </a:t>
            </a:r>
            <a:r>
              <a:rPr i="1" dirty="0"/>
              <a:t>object spread</a:t>
            </a:r>
            <a:r>
              <a:rPr b="1" dirty="0"/>
              <a:t>(1)</a:t>
            </a:r>
            <a:r>
              <a:rPr dirty="0"/>
              <a:t> </a:t>
            </a:r>
            <a:r>
              <a:rPr dirty="0" err="1"/>
              <a:t>вполне</a:t>
            </a:r>
            <a:r>
              <a:rPr dirty="0"/>
              <a:t> </a:t>
            </a:r>
            <a:r>
              <a:rPr dirty="0" err="1"/>
              <a:t>себе</a:t>
            </a:r>
            <a:r>
              <a:rPr dirty="0"/>
              <a:t> </a:t>
            </a:r>
            <a:r>
              <a:rPr dirty="0" err="1"/>
              <a:t>хорошие</a:t>
            </a:r>
            <a:r>
              <a:rPr dirty="0"/>
              <a:t> </a:t>
            </a:r>
            <a:r>
              <a:rPr dirty="0" err="1"/>
              <a:t>способы</a:t>
            </a:r>
            <a:r>
              <a:rPr dirty="0"/>
              <a:t> </a:t>
            </a:r>
            <a:r>
              <a:rPr dirty="0" err="1"/>
              <a:t>копирования</a:t>
            </a:r>
            <a:r>
              <a:rPr dirty="0"/>
              <a:t> </a:t>
            </a:r>
            <a:r>
              <a:rPr dirty="0" err="1"/>
              <a:t>объектов</a:t>
            </a:r>
            <a:r>
              <a:rPr dirty="0"/>
              <a:t> (</a:t>
            </a:r>
            <a:r>
              <a:rPr dirty="0" err="1"/>
              <a:t>если</a:t>
            </a:r>
            <a:r>
              <a:rPr dirty="0"/>
              <a:t> </a:t>
            </a:r>
            <a:r>
              <a:rPr dirty="0" err="1"/>
              <a:t>помнить</a:t>
            </a:r>
            <a:r>
              <a:rPr dirty="0"/>
              <a:t> </a:t>
            </a:r>
            <a:r>
              <a:rPr dirty="0" err="1"/>
              <a:t>об</a:t>
            </a:r>
            <a:r>
              <a:rPr dirty="0"/>
              <a:t> </a:t>
            </a:r>
            <a:r>
              <a:rPr dirty="0" err="1"/>
              <a:t>особенностях</a:t>
            </a:r>
            <a:r>
              <a:rPr dirty="0"/>
              <a:t> </a:t>
            </a:r>
            <a:r>
              <a:rPr dirty="0" err="1"/>
              <a:t>копирования</a:t>
            </a:r>
            <a:r>
              <a:rPr dirty="0"/>
              <a:t> </a:t>
            </a:r>
            <a:r>
              <a:rPr dirty="0" err="1"/>
              <a:t>таким</a:t>
            </a:r>
            <a:r>
              <a:rPr dirty="0"/>
              <a:t> </a:t>
            </a:r>
            <a:r>
              <a:rPr dirty="0" err="1"/>
              <a:t>способом</a:t>
            </a:r>
            <a:r>
              <a:rPr dirty="0"/>
              <a:t>). </a:t>
            </a:r>
            <a:r>
              <a:rPr dirty="0" err="1"/>
              <a:t>Однако</a:t>
            </a:r>
            <a:r>
              <a:rPr dirty="0"/>
              <a:t> </a:t>
            </a:r>
            <a:r>
              <a:rPr dirty="0" err="1"/>
              <a:t>если</a:t>
            </a:r>
            <a:r>
              <a:rPr dirty="0"/>
              <a:t> </a:t>
            </a:r>
            <a:r>
              <a:rPr dirty="0" err="1"/>
              <a:t>нам</a:t>
            </a:r>
            <a:r>
              <a:rPr dirty="0"/>
              <a:t> </a:t>
            </a:r>
            <a:r>
              <a:rPr dirty="0" err="1"/>
              <a:t>нужна</a:t>
            </a:r>
            <a:r>
              <a:rPr dirty="0"/>
              <a:t> </a:t>
            </a:r>
            <a:r>
              <a:rPr u="sng" dirty="0" err="1"/>
              <a:t>глубокая</a:t>
            </a:r>
            <a:r>
              <a:rPr u="sng" dirty="0"/>
              <a:t> </a:t>
            </a:r>
            <a:r>
              <a:rPr u="sng" dirty="0" err="1"/>
              <a:t>копия</a:t>
            </a:r>
            <a:r>
              <a:rPr u="sng" dirty="0"/>
              <a:t> </a:t>
            </a:r>
            <a:r>
              <a:rPr u="sng" dirty="0" err="1"/>
              <a:t>объекта</a:t>
            </a:r>
            <a:r>
              <a:rPr dirty="0"/>
              <a:t>, </a:t>
            </a:r>
            <a:r>
              <a:rPr dirty="0" err="1"/>
              <a:t>то</a:t>
            </a:r>
            <a:r>
              <a:rPr dirty="0"/>
              <a:t> </a:t>
            </a:r>
            <a:r>
              <a:rPr dirty="0" err="1"/>
              <a:t>простым</a:t>
            </a:r>
            <a:r>
              <a:rPr dirty="0"/>
              <a:t> </a:t>
            </a:r>
            <a:r>
              <a:rPr dirty="0" err="1"/>
              <a:t>использованием</a:t>
            </a:r>
            <a:r>
              <a:rPr dirty="0"/>
              <a:t> </a:t>
            </a:r>
            <a:r>
              <a:rPr b="1" dirty="0" err="1"/>
              <a:t>Object.assign</a:t>
            </a:r>
            <a:r>
              <a:rPr b="1" dirty="0"/>
              <a:t>()</a:t>
            </a:r>
            <a:r>
              <a:rPr dirty="0"/>
              <a:t> </a:t>
            </a:r>
            <a:r>
              <a:rPr dirty="0" err="1"/>
              <a:t>или</a:t>
            </a:r>
            <a:r>
              <a:rPr dirty="0"/>
              <a:t> </a:t>
            </a:r>
            <a:r>
              <a:rPr i="1" dirty="0"/>
              <a:t>object spread</a:t>
            </a:r>
            <a:r>
              <a:rPr b="1" dirty="0"/>
              <a:t>(1)</a:t>
            </a:r>
            <a:r>
              <a:rPr dirty="0"/>
              <a:t> </a:t>
            </a:r>
            <a:r>
              <a:rPr dirty="0" err="1"/>
              <a:t>нам</a:t>
            </a:r>
            <a:r>
              <a:rPr dirty="0"/>
              <a:t>, </a:t>
            </a:r>
            <a:r>
              <a:rPr dirty="0" err="1"/>
              <a:t>к</a:t>
            </a:r>
            <a:r>
              <a:rPr dirty="0"/>
              <a:t> </a:t>
            </a:r>
            <a:r>
              <a:rPr dirty="0" err="1"/>
              <a:t>сожалению</a:t>
            </a:r>
            <a:r>
              <a:rPr dirty="0"/>
              <a:t>, </a:t>
            </a:r>
            <a:r>
              <a:rPr dirty="0" err="1"/>
              <a:t>не</a:t>
            </a:r>
            <a:r>
              <a:rPr dirty="0"/>
              <a:t> </a:t>
            </a:r>
            <a:r>
              <a:rPr dirty="0" err="1"/>
              <a:t>обойтись</a:t>
            </a:r>
            <a:r>
              <a:rPr dirty="0"/>
              <a:t>.</a:t>
            </a:r>
          </a:p>
          <a:p>
            <a:r>
              <a:rPr dirty="0"/>
              <a:t>	</a:t>
            </a:r>
            <a:r>
              <a:rPr dirty="0" err="1"/>
              <a:t>Вариантов</a:t>
            </a:r>
            <a:r>
              <a:rPr dirty="0"/>
              <a:t> </a:t>
            </a:r>
            <a:r>
              <a:rPr dirty="0" err="1"/>
              <a:t>решения</a:t>
            </a:r>
            <a:r>
              <a:rPr dirty="0"/>
              <a:t> </a:t>
            </a:r>
            <a:r>
              <a:rPr dirty="0" err="1"/>
              <a:t>проблемы</a:t>
            </a:r>
            <a:r>
              <a:rPr dirty="0"/>
              <a:t> </a:t>
            </a:r>
            <a:r>
              <a:rPr dirty="0" err="1"/>
              <a:t>несколько</a:t>
            </a:r>
            <a:r>
              <a:rPr dirty="0"/>
              <a:t>:</a:t>
            </a:r>
          </a:p>
          <a:p>
            <a:pPr marL="685800" indent="-685800">
              <a:buSzPct val="100000"/>
              <a:buAutoNum type="arabicPeriod"/>
            </a:pPr>
            <a:r>
              <a:rPr dirty="0" err="1"/>
              <a:t>Первый</a:t>
            </a:r>
            <a:r>
              <a:rPr dirty="0"/>
              <a:t> </a:t>
            </a:r>
            <a:r>
              <a:rPr dirty="0" err="1"/>
              <a:t>и</a:t>
            </a:r>
            <a:r>
              <a:rPr dirty="0"/>
              <a:t> </a:t>
            </a:r>
            <a:r>
              <a:rPr dirty="0" err="1"/>
              <a:t>в</a:t>
            </a:r>
            <a:r>
              <a:rPr dirty="0"/>
              <a:t> </a:t>
            </a:r>
            <a:r>
              <a:rPr dirty="0" err="1"/>
              <a:t>большинстве</a:t>
            </a:r>
            <a:r>
              <a:rPr dirty="0"/>
              <a:t> </a:t>
            </a:r>
            <a:r>
              <a:rPr dirty="0" err="1"/>
              <a:t>случаев</a:t>
            </a:r>
            <a:r>
              <a:rPr dirty="0"/>
              <a:t> </a:t>
            </a:r>
            <a:r>
              <a:rPr dirty="0" err="1"/>
              <a:t>самый</a:t>
            </a:r>
            <a:r>
              <a:rPr dirty="0"/>
              <a:t> </a:t>
            </a:r>
            <a:r>
              <a:rPr dirty="0" err="1"/>
              <a:t>подходящий</a:t>
            </a:r>
            <a:r>
              <a:rPr dirty="0"/>
              <a:t> </a:t>
            </a:r>
            <a:r>
              <a:rPr dirty="0" err="1"/>
              <a:t>способ</a:t>
            </a:r>
            <a:r>
              <a:rPr dirty="0"/>
              <a:t> - </a:t>
            </a:r>
            <a:r>
              <a:rPr dirty="0" err="1"/>
              <a:t>использование</a:t>
            </a:r>
            <a:r>
              <a:rPr dirty="0"/>
              <a:t> </a:t>
            </a:r>
            <a:r>
              <a:rPr dirty="0" err="1"/>
              <a:t>сторонних</a:t>
            </a:r>
            <a:r>
              <a:rPr dirty="0"/>
              <a:t> </a:t>
            </a:r>
            <a:r>
              <a:rPr dirty="0" err="1"/>
              <a:t>библиотек</a:t>
            </a:r>
            <a:r>
              <a:rPr dirty="0"/>
              <a:t> (</a:t>
            </a:r>
            <a:r>
              <a:rPr dirty="0" err="1"/>
              <a:t>например</a:t>
            </a:r>
            <a:r>
              <a:rPr dirty="0"/>
              <a:t>, </a:t>
            </a:r>
            <a:r>
              <a:rPr b="1" dirty="0" err="1"/>
              <a:t>lodash</a:t>
            </a:r>
            <a:r>
              <a:rPr dirty="0"/>
              <a:t>);</a:t>
            </a:r>
          </a:p>
          <a:p>
            <a:pPr marL="685800" indent="-685800">
              <a:buSzPct val="100000"/>
              <a:buAutoNum type="arabicPeriod"/>
            </a:pPr>
            <a:r>
              <a:rPr dirty="0" err="1"/>
              <a:t>Использование</a:t>
            </a:r>
            <a:r>
              <a:rPr dirty="0"/>
              <a:t> </a:t>
            </a:r>
            <a:r>
              <a:rPr dirty="0" err="1"/>
              <a:t>методов</a:t>
            </a:r>
            <a:r>
              <a:rPr dirty="0"/>
              <a:t> </a:t>
            </a:r>
            <a:r>
              <a:rPr b="1" dirty="0" err="1"/>
              <a:t>JSON.stringify</a:t>
            </a:r>
            <a:r>
              <a:rPr b="1" dirty="0"/>
              <a:t>()</a:t>
            </a:r>
            <a:r>
              <a:rPr dirty="0"/>
              <a:t> </a:t>
            </a:r>
            <a:r>
              <a:rPr dirty="0" err="1"/>
              <a:t>и</a:t>
            </a:r>
            <a:r>
              <a:rPr dirty="0"/>
              <a:t> </a:t>
            </a:r>
            <a:r>
              <a:rPr b="1" dirty="0" err="1"/>
              <a:t>JSON.parse</a:t>
            </a:r>
            <a:r>
              <a:rPr b="1" dirty="0"/>
              <a:t>()</a:t>
            </a:r>
            <a:r>
              <a:rPr dirty="0"/>
              <a:t> (</a:t>
            </a:r>
            <a:r>
              <a:rPr dirty="0" err="1"/>
              <a:t>неоднозначный</a:t>
            </a:r>
            <a:r>
              <a:rPr dirty="0"/>
              <a:t> </a:t>
            </a:r>
            <a:r>
              <a:rPr dirty="0" err="1"/>
              <a:t>вариант</a:t>
            </a:r>
            <a:r>
              <a:rPr dirty="0"/>
              <a:t>, </a:t>
            </a:r>
            <a:r>
              <a:rPr dirty="0" err="1"/>
              <a:t>т.к</a:t>
            </a:r>
            <a:r>
              <a:rPr dirty="0"/>
              <a:t>. </a:t>
            </a:r>
            <a:r>
              <a:rPr dirty="0" err="1"/>
              <a:t>тоже</a:t>
            </a:r>
            <a:r>
              <a:rPr dirty="0"/>
              <a:t> </a:t>
            </a:r>
            <a:r>
              <a:rPr dirty="0" err="1"/>
              <a:t>имеет</a:t>
            </a:r>
            <a:r>
              <a:rPr dirty="0"/>
              <a:t> </a:t>
            </a:r>
            <a:r>
              <a:rPr dirty="0" err="1"/>
              <a:t>свои</a:t>
            </a:r>
            <a:r>
              <a:rPr dirty="0"/>
              <a:t> </a:t>
            </a:r>
            <a:r>
              <a:rPr dirty="0" err="1"/>
              <a:t>подводные</a:t>
            </a:r>
            <a:r>
              <a:rPr dirty="0"/>
              <a:t> </a:t>
            </a:r>
            <a:r>
              <a:rPr dirty="0" err="1"/>
              <a:t>камни</a:t>
            </a:r>
            <a:r>
              <a:rPr dirty="0"/>
              <a:t>, </a:t>
            </a:r>
            <a:r>
              <a:rPr dirty="0" err="1"/>
              <a:t>о</a:t>
            </a:r>
            <a:r>
              <a:rPr dirty="0"/>
              <a:t> </a:t>
            </a:r>
            <a:r>
              <a:rPr dirty="0" err="1"/>
              <a:t>которых</a:t>
            </a:r>
            <a:r>
              <a:rPr dirty="0"/>
              <a:t> </a:t>
            </a:r>
            <a:r>
              <a:rPr dirty="0" err="1"/>
              <a:t>нужно</a:t>
            </a:r>
            <a:r>
              <a:rPr dirty="0"/>
              <a:t> </a:t>
            </a:r>
            <a:r>
              <a:rPr dirty="0" err="1"/>
              <a:t>обязательно</a:t>
            </a:r>
            <a:r>
              <a:rPr dirty="0"/>
              <a:t> </a:t>
            </a:r>
            <a:r>
              <a:rPr dirty="0" err="1"/>
              <a:t>помнить</a:t>
            </a:r>
            <a:r>
              <a:rPr dirty="0"/>
              <a:t>);</a:t>
            </a:r>
          </a:p>
          <a:p>
            <a:pPr marL="685800" indent="-685800">
              <a:buSzPct val="100000"/>
              <a:buAutoNum type="arabicPeriod"/>
            </a:pPr>
            <a:r>
              <a:rPr dirty="0" err="1"/>
              <a:t>Создание</a:t>
            </a:r>
            <a:r>
              <a:rPr dirty="0"/>
              <a:t> </a:t>
            </a:r>
            <a:r>
              <a:rPr dirty="0" err="1"/>
              <a:t>своей</a:t>
            </a:r>
            <a:r>
              <a:rPr dirty="0"/>
              <a:t> </a:t>
            </a:r>
            <a:r>
              <a:rPr dirty="0" err="1"/>
              <a:t>собственной</a:t>
            </a:r>
            <a:r>
              <a:rPr dirty="0"/>
              <a:t> </a:t>
            </a:r>
            <a:r>
              <a:rPr dirty="0" err="1"/>
              <a:t>функции</a:t>
            </a:r>
            <a:r>
              <a:rPr dirty="0"/>
              <a:t> </a:t>
            </a:r>
            <a:r>
              <a:rPr dirty="0" err="1"/>
              <a:t>для</a:t>
            </a:r>
            <a:r>
              <a:rPr dirty="0"/>
              <a:t> </a:t>
            </a:r>
            <a:r>
              <a:rPr dirty="0" err="1"/>
              <a:t>глубокого</a:t>
            </a:r>
            <a:r>
              <a:rPr dirty="0"/>
              <a:t> </a:t>
            </a:r>
            <a:r>
              <a:rPr dirty="0" err="1"/>
              <a:t>копирования</a:t>
            </a:r>
            <a:r>
              <a:rPr dirty="0"/>
              <a:t>;</a:t>
            </a:r>
          </a:p>
          <a:p>
            <a:pPr>
              <a:defRPr>
                <a:solidFill>
                  <a:srgbClr val="5E5E5E"/>
                </a:solidFill>
              </a:defRPr>
            </a:pPr>
            <a:endParaRPr lang="en-US" dirty="0"/>
          </a:p>
          <a:p>
            <a:pPr>
              <a:defRPr>
                <a:solidFill>
                  <a:srgbClr val="5E5E5E"/>
                </a:solidFill>
              </a:defRPr>
            </a:pPr>
            <a:r>
              <a:rPr dirty="0"/>
              <a:t>(1) </a:t>
            </a:r>
            <a:r>
              <a:rPr dirty="0" err="1"/>
              <a:t>Литеральная</a:t>
            </a:r>
            <a:r>
              <a:rPr dirty="0"/>
              <a:t> </a:t>
            </a:r>
            <a:r>
              <a:rPr dirty="0" err="1"/>
              <a:t>форма</a:t>
            </a:r>
            <a:r>
              <a:rPr dirty="0"/>
              <a:t> </a:t>
            </a:r>
            <a:r>
              <a:rPr dirty="0" err="1"/>
              <a:t>объектов</a:t>
            </a:r>
            <a:r>
              <a:rPr dirty="0"/>
              <a:t> </a:t>
            </a:r>
            <a:r>
              <a:rPr dirty="0" err="1"/>
              <a:t>также</a:t>
            </a:r>
            <a:r>
              <a:rPr dirty="0"/>
              <a:t> </a:t>
            </a:r>
            <a:r>
              <a:rPr dirty="0" err="1"/>
              <a:t>позволяет</a:t>
            </a:r>
            <a:r>
              <a:rPr dirty="0"/>
              <a:t> </a:t>
            </a:r>
            <a:r>
              <a:rPr dirty="0" err="1"/>
              <a:t>легко</a:t>
            </a:r>
            <a:r>
              <a:rPr dirty="0"/>
              <a:t> </a:t>
            </a:r>
            <a:r>
              <a:rPr dirty="0" err="1"/>
              <a:t>сделать</a:t>
            </a:r>
            <a:r>
              <a:rPr dirty="0"/>
              <a:t> </a:t>
            </a:r>
            <a:r>
              <a:rPr dirty="0" err="1"/>
              <a:t>копию</a:t>
            </a:r>
            <a:r>
              <a:rPr dirty="0"/>
              <a:t> </a:t>
            </a:r>
            <a:r>
              <a:rPr dirty="0" err="1"/>
              <a:t>при</a:t>
            </a:r>
            <a:r>
              <a:rPr dirty="0"/>
              <a:t> </a:t>
            </a:r>
            <a:r>
              <a:rPr dirty="0" err="1"/>
              <a:t>помощи</a:t>
            </a:r>
            <a:r>
              <a:rPr dirty="0"/>
              <a:t> spread-</a:t>
            </a:r>
            <a:r>
              <a:rPr dirty="0" err="1"/>
              <a:t>оператора</a:t>
            </a:r>
            <a:r>
              <a:rPr dirty="0"/>
              <a:t> (…): { …</a:t>
            </a:r>
            <a:r>
              <a:rPr dirty="0" err="1"/>
              <a:t>objectToCopy</a:t>
            </a:r>
            <a:r>
              <a:rPr dirty="0"/>
              <a:t> }. </a:t>
            </a:r>
            <a:r>
              <a:rPr dirty="0" err="1"/>
              <a:t>Эта</a:t>
            </a:r>
            <a:r>
              <a:rPr dirty="0"/>
              <a:t> </a:t>
            </a:r>
            <a:r>
              <a:rPr dirty="0" err="1"/>
              <a:t>возможность</a:t>
            </a:r>
            <a:r>
              <a:rPr dirty="0"/>
              <a:t> </a:t>
            </a:r>
            <a:r>
              <a:rPr dirty="0" err="1"/>
              <a:t>появилась</a:t>
            </a:r>
            <a:r>
              <a:rPr dirty="0"/>
              <a:t> </a:t>
            </a:r>
            <a:r>
              <a:rPr dirty="0" err="1"/>
              <a:t>лишь</a:t>
            </a:r>
            <a:r>
              <a:rPr dirty="0"/>
              <a:t> </a:t>
            </a:r>
            <a:r>
              <a:rPr dirty="0" err="1"/>
              <a:t>в</a:t>
            </a:r>
            <a:r>
              <a:rPr dirty="0"/>
              <a:t> </a:t>
            </a:r>
            <a:r>
              <a:rPr dirty="0" err="1"/>
              <a:t>спецификации</a:t>
            </a:r>
            <a:r>
              <a:rPr dirty="0"/>
              <a:t> ES7.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14" name="Проблема сравнения объектов"/>
          <p:cNvSpPr>
            <a:spLocks noGrp="1"/>
          </p:cNvSpPr>
          <p:nvPr>
            <p:ph type="body" idx="21"/>
          </p:nvPr>
        </p:nvSpPr>
        <p:spPr>
          <a:prstGeom prst="rect">
            <a:avLst/>
          </a:prstGeom>
        </p:spPr>
        <p:txBody>
          <a:bodyPr/>
          <a:lstStyle/>
          <a:p>
            <a:r>
              <a:t>Проблема сравнения объектов</a:t>
            </a:r>
          </a:p>
        </p:txBody>
      </p:sp>
      <p:sp>
        <p:nvSpPr>
          <p:cNvPr id="215" name="Со сравнением объектов дела обстоят похожим образом. Как и в случае с копированием, сравнение объектов обычными способами с использованием ==, === и даже Object.is() не даст нам должных результатов. Рассмотрим следующий пример:…"/>
          <p:cNvSpPr>
            <a:spLocks noGrp="1"/>
          </p:cNvSpPr>
          <p:nvPr>
            <p:ph type="body" idx="22"/>
          </p:nvPr>
        </p:nvSpPr>
        <p:spPr>
          <a:prstGeom prst="rect">
            <a:avLst/>
          </a:prstGeom>
        </p:spPr>
        <p:txBody>
          <a:bodyPr/>
          <a:lstStyle/>
          <a:p>
            <a:r>
              <a:t>	Со сравнением объектов дела обстоят похожим образом. Как и в случае с копированием, сравнение объектов обычными способами с использованием </a:t>
            </a:r>
            <a:r>
              <a:rPr b="1"/>
              <a:t>==</a:t>
            </a:r>
            <a:r>
              <a:t>, </a:t>
            </a:r>
            <a:r>
              <a:rPr b="1"/>
              <a:t>===</a:t>
            </a:r>
            <a:r>
              <a:t> и даже </a:t>
            </a:r>
            <a:r>
              <a:rPr b="1"/>
              <a:t>Object.is() </a:t>
            </a:r>
            <a:r>
              <a:t>не даст нам должных результатов. Рассмотрим следующий пример:</a:t>
            </a:r>
          </a:p>
          <a:p>
            <a:endParaRPr/>
          </a:p>
          <a:p>
            <a:endParaRPr/>
          </a:p>
          <a:p>
            <a:endParaRPr/>
          </a:p>
          <a:p>
            <a:endParaRPr/>
          </a:p>
          <a:p>
            <a:endParaRPr/>
          </a:p>
          <a:p>
            <a:r>
              <a:t>	И снова поговорим о ссылках. В первой строке мы создаём объект и складываем ссылку на него в переменную </a:t>
            </a:r>
            <a:r>
              <a:rPr b="1"/>
              <a:t>obj</a:t>
            </a:r>
            <a:r>
              <a:t>. Во второй строке мы создаём ещё один, хоть и очень похожий, но всё-таки новый объект и складываем ссылку на него в переменную </a:t>
            </a:r>
            <a:r>
              <a:rPr b="1"/>
              <a:t>anotherObj</a:t>
            </a:r>
            <a:r>
              <a:t>. Таким образом, мы имеем две разные ссылки на разные объекты и в случае попытки сравнения закономерно получаем </a:t>
            </a:r>
            <a:r>
              <a:rPr b="1"/>
              <a:t>false</a:t>
            </a:r>
            <a:r>
              <a:t>.</a:t>
            </a:r>
          </a:p>
        </p:txBody>
      </p:sp>
      <p:pic>
        <p:nvPicPr>
          <p:cNvPr id="216" name="Screenshot 2021-03-08 at 09.52.25.png" descr="Screenshot 2021-03-08 at 09.52.25.png"/>
          <p:cNvPicPr>
            <a:picLocks noChangeAspect="1"/>
          </p:cNvPicPr>
          <p:nvPr/>
        </p:nvPicPr>
        <p:blipFill>
          <a:blip r:embed="rId2"/>
          <a:stretch>
            <a:fillRect/>
          </a:stretch>
        </p:blipFill>
        <p:spPr>
          <a:xfrm>
            <a:off x="1342330" y="5531608"/>
            <a:ext cx="12430557" cy="303184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19" name="Правильное сравнение объектов"/>
          <p:cNvSpPr>
            <a:spLocks noGrp="1"/>
          </p:cNvSpPr>
          <p:nvPr>
            <p:ph type="body" idx="21"/>
          </p:nvPr>
        </p:nvSpPr>
        <p:spPr>
          <a:prstGeom prst="rect">
            <a:avLst/>
          </a:prstGeom>
        </p:spPr>
        <p:txBody>
          <a:bodyPr/>
          <a:lstStyle/>
          <a:p>
            <a:r>
              <a:t>Правильное сравнение объектов</a:t>
            </a:r>
          </a:p>
        </p:txBody>
      </p:sp>
      <p:sp>
        <p:nvSpPr>
          <p:cNvPr id="220" name="Здесь также существует несколько способов. В зависимости от ситуации может пригодиться любой из них.…"/>
          <p:cNvSpPr>
            <a:spLocks noGrp="1"/>
          </p:cNvSpPr>
          <p:nvPr>
            <p:ph type="body" idx="22"/>
          </p:nvPr>
        </p:nvSpPr>
        <p:spPr>
          <a:prstGeom prst="rect">
            <a:avLst/>
          </a:prstGeom>
        </p:spPr>
        <p:txBody>
          <a:bodyPr/>
          <a:lstStyle/>
          <a:p>
            <a:r>
              <a:t>	Здесь также существует несколько способов. В зависимости от ситуации может пригодиться любой из них.</a:t>
            </a:r>
          </a:p>
          <a:p>
            <a:pPr marL="685800" indent="-685800">
              <a:buSzPct val="100000"/>
              <a:buAutoNum type="arabicPeriod"/>
            </a:pPr>
            <a:r>
              <a:t>Ручное сравнение - создание функции, которая принимает на вход два объекта одинакового типа и сравнивает их по конкретным полям;</a:t>
            </a:r>
          </a:p>
          <a:p>
            <a:pPr marL="685800" indent="-685800">
              <a:buSzPct val="100000"/>
              <a:buAutoNum type="arabicPeriod"/>
            </a:pPr>
            <a:r>
              <a:t>Ручное сравнение на уровне класса - по сути это тоже самое, что описано в первом пункте, но в рамках класса (например, метод </a:t>
            </a:r>
            <a:r>
              <a:rPr b="1"/>
              <a:t>.equals(obj)</a:t>
            </a:r>
            <a:r>
              <a:t>);</a:t>
            </a:r>
          </a:p>
          <a:p>
            <a:pPr marL="685800" indent="-685800">
              <a:buSzPct val="100000"/>
              <a:buAutoNum type="arabicPeriod"/>
            </a:pPr>
            <a:r>
              <a:t>Поверхностное сравнение - создание функции, которая принимает на вход два объекта и сравнивает их на основе свойств верхнего уровня;</a:t>
            </a:r>
          </a:p>
          <a:p>
            <a:pPr marL="685800" indent="-685800">
              <a:buSzPct val="100000"/>
              <a:buAutoNum type="arabicPeriod"/>
            </a:pPr>
            <a:r>
              <a:t>Глубокое сравнение - создание функции, которая принимает на вход два объекта и сравнивает их на основе свойств на всех доступных уровнях вложенности.</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23" name="Другие объекты в JavaScript"/>
          <p:cNvSpPr>
            <a:spLocks noGrp="1"/>
          </p:cNvSpPr>
          <p:nvPr>
            <p:ph type="body" idx="21"/>
          </p:nvPr>
        </p:nvSpPr>
        <p:spPr>
          <a:prstGeom prst="rect">
            <a:avLst/>
          </a:prstGeom>
        </p:spPr>
        <p:txBody>
          <a:bodyPr/>
          <a:lstStyle/>
          <a:p>
            <a:r>
              <a:t>Другие объекты в JavaScript</a:t>
            </a:r>
          </a:p>
        </p:txBody>
      </p:sp>
      <p:sp>
        <p:nvSpPr>
          <p:cNvPr id="224" name="Объекты в JavaScript играют ключевую роль. Однако, как мы выяснили ранее, не всё в JavaScript - это объект. Также есть и примитивы. Таким образом, мы можем вывести для себя одно довольно простое правило: если перед вами что-то, отличное от примитива, то "/>
          <p:cNvSpPr>
            <a:spLocks noGrp="1"/>
          </p:cNvSpPr>
          <p:nvPr>
            <p:ph type="body" idx="22"/>
          </p:nvPr>
        </p:nvSpPr>
        <p:spPr>
          <a:prstGeom prst="rect">
            <a:avLst/>
          </a:prstGeom>
        </p:spPr>
        <p:txBody>
          <a:bodyPr/>
          <a:lstStyle/>
          <a:p>
            <a:r>
              <a:rPr dirty="0"/>
              <a:t>	</a:t>
            </a:r>
            <a:r>
              <a:rPr dirty="0" err="1"/>
              <a:t>Объекты</a:t>
            </a:r>
            <a:r>
              <a:rPr dirty="0"/>
              <a:t> </a:t>
            </a:r>
            <a:r>
              <a:rPr dirty="0" err="1"/>
              <a:t>в</a:t>
            </a:r>
            <a:r>
              <a:rPr dirty="0"/>
              <a:t> JavaScript </a:t>
            </a:r>
            <a:r>
              <a:rPr dirty="0" err="1"/>
              <a:t>играют</a:t>
            </a:r>
            <a:r>
              <a:rPr dirty="0"/>
              <a:t> </a:t>
            </a:r>
            <a:r>
              <a:rPr dirty="0" err="1"/>
              <a:t>ключевую</a:t>
            </a:r>
            <a:r>
              <a:rPr dirty="0"/>
              <a:t> </a:t>
            </a:r>
            <a:r>
              <a:rPr dirty="0" err="1"/>
              <a:t>роль</a:t>
            </a:r>
            <a:r>
              <a:rPr dirty="0"/>
              <a:t>. </a:t>
            </a:r>
            <a:r>
              <a:rPr dirty="0" err="1"/>
              <a:t>Однако</a:t>
            </a:r>
            <a:r>
              <a:rPr dirty="0"/>
              <a:t>, </a:t>
            </a:r>
            <a:r>
              <a:rPr dirty="0" err="1"/>
              <a:t>как</a:t>
            </a:r>
            <a:r>
              <a:rPr dirty="0"/>
              <a:t> </a:t>
            </a:r>
            <a:r>
              <a:rPr dirty="0" err="1"/>
              <a:t>мы</a:t>
            </a:r>
            <a:r>
              <a:rPr dirty="0"/>
              <a:t> </a:t>
            </a:r>
            <a:r>
              <a:rPr dirty="0" err="1"/>
              <a:t>выяснили</a:t>
            </a:r>
            <a:r>
              <a:rPr dirty="0"/>
              <a:t> </a:t>
            </a:r>
            <a:r>
              <a:rPr dirty="0" err="1"/>
              <a:t>ранее</a:t>
            </a:r>
            <a:r>
              <a:rPr dirty="0"/>
              <a:t>, </a:t>
            </a:r>
            <a:r>
              <a:rPr dirty="0" err="1"/>
              <a:t>не</a:t>
            </a:r>
            <a:r>
              <a:rPr dirty="0"/>
              <a:t> </a:t>
            </a:r>
            <a:r>
              <a:rPr dirty="0" err="1"/>
              <a:t>всё</a:t>
            </a:r>
            <a:r>
              <a:rPr dirty="0"/>
              <a:t> </a:t>
            </a:r>
            <a:r>
              <a:rPr dirty="0" err="1"/>
              <a:t>в</a:t>
            </a:r>
            <a:r>
              <a:rPr dirty="0"/>
              <a:t> JavaScript - </a:t>
            </a:r>
            <a:r>
              <a:rPr dirty="0" err="1"/>
              <a:t>это</a:t>
            </a:r>
            <a:r>
              <a:rPr dirty="0"/>
              <a:t> </a:t>
            </a:r>
            <a:r>
              <a:rPr dirty="0" err="1"/>
              <a:t>объект</a:t>
            </a:r>
            <a:r>
              <a:rPr dirty="0"/>
              <a:t>. </a:t>
            </a:r>
            <a:r>
              <a:rPr dirty="0" err="1"/>
              <a:t>Также</a:t>
            </a:r>
            <a:r>
              <a:rPr dirty="0"/>
              <a:t> </a:t>
            </a:r>
            <a:r>
              <a:rPr dirty="0" err="1"/>
              <a:t>есть</a:t>
            </a:r>
            <a:r>
              <a:rPr dirty="0"/>
              <a:t> </a:t>
            </a:r>
            <a:r>
              <a:rPr dirty="0" err="1"/>
              <a:t>и</a:t>
            </a:r>
            <a:r>
              <a:rPr dirty="0"/>
              <a:t> </a:t>
            </a:r>
            <a:r>
              <a:rPr dirty="0" err="1"/>
              <a:t>примитивы</a:t>
            </a:r>
            <a:r>
              <a:rPr dirty="0"/>
              <a:t>. </a:t>
            </a:r>
            <a:r>
              <a:rPr dirty="0" err="1"/>
              <a:t>Таким</a:t>
            </a:r>
            <a:r>
              <a:rPr dirty="0"/>
              <a:t> </a:t>
            </a:r>
            <a:r>
              <a:rPr dirty="0" err="1"/>
              <a:t>образом</a:t>
            </a:r>
            <a:r>
              <a:rPr dirty="0"/>
              <a:t>, </a:t>
            </a:r>
            <a:r>
              <a:rPr dirty="0" err="1"/>
              <a:t>мы</a:t>
            </a:r>
            <a:r>
              <a:rPr dirty="0"/>
              <a:t> </a:t>
            </a:r>
            <a:r>
              <a:rPr dirty="0" err="1"/>
              <a:t>можем</a:t>
            </a:r>
            <a:r>
              <a:rPr dirty="0"/>
              <a:t> </a:t>
            </a:r>
            <a:r>
              <a:rPr dirty="0" err="1"/>
              <a:t>вывести</a:t>
            </a:r>
            <a:r>
              <a:rPr dirty="0"/>
              <a:t> </a:t>
            </a:r>
            <a:r>
              <a:rPr dirty="0" err="1"/>
              <a:t>для</a:t>
            </a:r>
            <a:r>
              <a:rPr dirty="0"/>
              <a:t> </a:t>
            </a:r>
            <a:r>
              <a:rPr dirty="0" err="1"/>
              <a:t>себя</a:t>
            </a:r>
            <a:r>
              <a:rPr dirty="0"/>
              <a:t> </a:t>
            </a:r>
            <a:r>
              <a:rPr dirty="0" err="1"/>
              <a:t>одно</a:t>
            </a:r>
            <a:r>
              <a:rPr dirty="0"/>
              <a:t> </a:t>
            </a:r>
            <a:r>
              <a:rPr dirty="0" err="1"/>
              <a:t>довольно</a:t>
            </a:r>
            <a:r>
              <a:rPr dirty="0"/>
              <a:t> </a:t>
            </a:r>
            <a:r>
              <a:rPr dirty="0" err="1"/>
              <a:t>простое</a:t>
            </a:r>
            <a:r>
              <a:rPr dirty="0"/>
              <a:t> </a:t>
            </a:r>
            <a:r>
              <a:rPr dirty="0" err="1"/>
              <a:t>правило</a:t>
            </a:r>
            <a:r>
              <a:rPr dirty="0"/>
              <a:t>: </a:t>
            </a:r>
            <a:r>
              <a:rPr dirty="0" err="1"/>
              <a:t>если</a:t>
            </a:r>
            <a:r>
              <a:rPr dirty="0"/>
              <a:t> </a:t>
            </a:r>
            <a:r>
              <a:rPr dirty="0" err="1"/>
              <a:t>перед</a:t>
            </a:r>
            <a:r>
              <a:rPr dirty="0"/>
              <a:t> </a:t>
            </a:r>
            <a:r>
              <a:rPr dirty="0" err="1"/>
              <a:t>вами</a:t>
            </a:r>
            <a:r>
              <a:rPr dirty="0"/>
              <a:t> </a:t>
            </a:r>
            <a:r>
              <a:rPr dirty="0" err="1"/>
              <a:t>что-то</a:t>
            </a:r>
            <a:r>
              <a:rPr dirty="0"/>
              <a:t>, </a:t>
            </a:r>
            <a:r>
              <a:rPr dirty="0" err="1"/>
              <a:t>отличное</a:t>
            </a:r>
            <a:r>
              <a:rPr dirty="0"/>
              <a:t> </a:t>
            </a:r>
            <a:r>
              <a:rPr dirty="0" err="1"/>
              <a:t>от</a:t>
            </a:r>
            <a:r>
              <a:rPr dirty="0"/>
              <a:t> </a:t>
            </a:r>
            <a:r>
              <a:rPr dirty="0" err="1"/>
              <a:t>примитива</a:t>
            </a:r>
            <a:r>
              <a:rPr dirty="0"/>
              <a:t>, </a:t>
            </a:r>
            <a:r>
              <a:rPr dirty="0" err="1"/>
              <a:t>то</a:t>
            </a:r>
            <a:r>
              <a:rPr dirty="0"/>
              <a:t> </a:t>
            </a:r>
            <a:r>
              <a:rPr dirty="0" err="1"/>
              <a:t>будьте</a:t>
            </a:r>
            <a:r>
              <a:rPr dirty="0"/>
              <a:t> </a:t>
            </a:r>
            <a:r>
              <a:rPr dirty="0" err="1"/>
              <a:t>уверены</a:t>
            </a:r>
            <a:r>
              <a:rPr dirty="0"/>
              <a:t> - </a:t>
            </a:r>
            <a:r>
              <a:rPr dirty="0" err="1"/>
              <a:t>перед</a:t>
            </a:r>
            <a:r>
              <a:rPr dirty="0"/>
              <a:t> </a:t>
            </a:r>
            <a:r>
              <a:rPr dirty="0" err="1"/>
              <a:t>вами</a:t>
            </a:r>
            <a:r>
              <a:rPr dirty="0"/>
              <a:t> </a:t>
            </a:r>
            <a:r>
              <a:rPr dirty="0" err="1"/>
              <a:t>объект</a:t>
            </a:r>
            <a:r>
              <a:rPr dirty="0"/>
              <a:t>.</a:t>
            </a:r>
          </a:p>
          <a:p>
            <a:r>
              <a:rPr dirty="0"/>
              <a:t>	</a:t>
            </a:r>
            <a:r>
              <a:rPr dirty="0" err="1"/>
              <a:t>Очень</a:t>
            </a:r>
            <a:r>
              <a:rPr dirty="0"/>
              <a:t> </a:t>
            </a:r>
            <a:r>
              <a:rPr dirty="0" err="1"/>
              <a:t>часто</a:t>
            </a:r>
            <a:r>
              <a:rPr dirty="0"/>
              <a:t> </a:t>
            </a:r>
            <a:r>
              <a:rPr dirty="0" err="1"/>
              <a:t>в</a:t>
            </a:r>
            <a:r>
              <a:rPr dirty="0"/>
              <a:t> </a:t>
            </a:r>
            <a:r>
              <a:rPr dirty="0" err="1"/>
              <a:t>программах</a:t>
            </a:r>
            <a:r>
              <a:rPr dirty="0"/>
              <a:t> </a:t>
            </a:r>
            <a:r>
              <a:rPr dirty="0" err="1"/>
              <a:t>на</a:t>
            </a:r>
            <a:r>
              <a:rPr dirty="0"/>
              <a:t> JavaScript </a:t>
            </a:r>
            <a:r>
              <a:rPr dirty="0" err="1"/>
              <a:t>мы</a:t>
            </a:r>
            <a:r>
              <a:rPr dirty="0"/>
              <a:t> </a:t>
            </a:r>
            <a:r>
              <a:rPr dirty="0" err="1"/>
              <a:t>будем</a:t>
            </a:r>
            <a:r>
              <a:rPr dirty="0"/>
              <a:t> </a:t>
            </a:r>
            <a:r>
              <a:rPr dirty="0" err="1"/>
              <a:t>работать</a:t>
            </a:r>
            <a:r>
              <a:rPr dirty="0"/>
              <a:t> </a:t>
            </a:r>
            <a:r>
              <a:rPr dirty="0" err="1"/>
              <a:t>с</a:t>
            </a:r>
            <a:r>
              <a:rPr dirty="0"/>
              <a:t> </a:t>
            </a:r>
            <a:r>
              <a:rPr b="1" dirty="0" err="1"/>
              <a:t>массивами</a:t>
            </a:r>
            <a:r>
              <a:rPr dirty="0"/>
              <a:t> </a:t>
            </a:r>
            <a:r>
              <a:rPr dirty="0" err="1"/>
              <a:t>и</a:t>
            </a:r>
            <a:r>
              <a:rPr dirty="0"/>
              <a:t> </a:t>
            </a:r>
            <a:r>
              <a:rPr b="1" dirty="0" err="1"/>
              <a:t>функциями</a:t>
            </a:r>
            <a:r>
              <a:rPr dirty="0"/>
              <a:t>. </a:t>
            </a:r>
            <a:r>
              <a:rPr dirty="0" err="1"/>
              <a:t>Обе</a:t>
            </a:r>
            <a:r>
              <a:rPr dirty="0"/>
              <a:t> </a:t>
            </a:r>
            <a:r>
              <a:rPr dirty="0" err="1"/>
              <a:t>эти</a:t>
            </a:r>
            <a:r>
              <a:rPr dirty="0"/>
              <a:t> </a:t>
            </a:r>
            <a:r>
              <a:rPr dirty="0" err="1"/>
              <a:t>сущности</a:t>
            </a:r>
            <a:r>
              <a:rPr dirty="0"/>
              <a:t> </a:t>
            </a:r>
            <a:r>
              <a:rPr dirty="0" err="1"/>
              <a:t>в</a:t>
            </a:r>
            <a:r>
              <a:rPr dirty="0"/>
              <a:t> </a:t>
            </a:r>
            <a:r>
              <a:rPr dirty="0" err="1"/>
              <a:t>конечном</a:t>
            </a:r>
            <a:r>
              <a:rPr dirty="0"/>
              <a:t> </a:t>
            </a:r>
            <a:r>
              <a:rPr dirty="0" err="1"/>
              <a:t>итоге</a:t>
            </a:r>
            <a:r>
              <a:rPr dirty="0"/>
              <a:t> “</a:t>
            </a:r>
            <a:r>
              <a:rPr dirty="0" err="1"/>
              <a:t>наследуются</a:t>
            </a:r>
            <a:r>
              <a:rPr dirty="0"/>
              <a:t>” </a:t>
            </a:r>
            <a:r>
              <a:rPr dirty="0" err="1"/>
              <a:t>от</a:t>
            </a:r>
            <a:r>
              <a:rPr dirty="0"/>
              <a:t> </a:t>
            </a:r>
            <a:r>
              <a:rPr dirty="0" err="1"/>
              <a:t>объектов</a:t>
            </a:r>
            <a:r>
              <a:rPr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27" name="Массивы"/>
          <p:cNvSpPr>
            <a:spLocks noGrp="1"/>
          </p:cNvSpPr>
          <p:nvPr>
            <p:ph type="body" idx="21"/>
          </p:nvPr>
        </p:nvSpPr>
        <p:spPr>
          <a:prstGeom prst="rect">
            <a:avLst/>
          </a:prstGeom>
        </p:spPr>
        <p:txBody>
          <a:bodyPr/>
          <a:lstStyle/>
          <a:p>
            <a:r>
              <a:t>Массивы</a:t>
            </a:r>
          </a:p>
        </p:txBody>
      </p:sp>
      <p:sp>
        <p:nvSpPr>
          <p:cNvPr id="228" name="Массив, как и объект, представляет данные в виде некоторого набора пар вида “ключ: значение”. Однако если в обычных объектах главный акцент идёт на удобную работу со значениями по их именам (ключам), то в массивах данные располагаются в виде проиндексиро"/>
          <p:cNvSpPr>
            <a:spLocks noGrp="1"/>
          </p:cNvSpPr>
          <p:nvPr>
            <p:ph type="body" idx="22"/>
          </p:nvPr>
        </p:nvSpPr>
        <p:spPr>
          <a:prstGeom prst="rect">
            <a:avLst/>
          </a:prstGeom>
        </p:spPr>
        <p:txBody>
          <a:bodyPr/>
          <a:lstStyle/>
          <a:p>
            <a:r>
              <a:t>	Массив, как и объект, представляет данные в виде некоторого набора пар вида “ключ: значение”. Однако если в обычных объектах главный акцент идёт на удобную работу со значениями по их именам (ключам), то в массивах данные располагаются в виде проиндексированного</a:t>
            </a:r>
            <a:r>
              <a:rPr b="1"/>
              <a:t>(1)</a:t>
            </a:r>
            <a:r>
              <a:t> списка.</a:t>
            </a:r>
          </a:p>
          <a:p>
            <a:r>
              <a:t>	С помощью индексов можно очень просто обращаться к значениям массива. Для этого нужно просто указать нужный индекс в квадратных скобках сразу после имени соответствующего массива (например, </a:t>
            </a:r>
            <a:r>
              <a:rPr b="1"/>
              <a:t>fruits[2]</a:t>
            </a:r>
            <a:r>
              <a:t>).</a:t>
            </a:r>
          </a:p>
          <a:p>
            <a:r>
              <a:t>	Как правило, массивы удобнее всего использовать в ситуациях, когда нам нужно хранить какой-то список данных одинакового типа. Хоть в JavaScript и допускается возможность хранения в массиве значений разных типов, </a:t>
            </a:r>
            <a:r>
              <a:rPr u="sng"/>
              <a:t>делать так крайне не рекомендуется!</a:t>
            </a:r>
          </a:p>
          <a:p>
            <a:r>
              <a:t>	Резюмируя, можно сказать, что </a:t>
            </a:r>
            <a:r>
              <a:rPr b="1"/>
              <a:t>массив - это упорядоченная коллекция данных</a:t>
            </a:r>
            <a:r>
              <a:t>.</a:t>
            </a:r>
            <a:endParaRPr u="sng"/>
          </a:p>
          <a:p>
            <a:endParaRPr u="sng"/>
          </a:p>
          <a:p>
            <a:pPr>
              <a:defRPr>
                <a:solidFill>
                  <a:srgbClr val="5E5E5E"/>
                </a:solidFill>
              </a:defRPr>
            </a:pPr>
            <a:r>
              <a:rPr u="sng"/>
              <a:t>(1) Индексация элементов массива в JavaScript, как и во многих других языках программирования, начинается с 0. Т.е. первый элемент массива имеет индекс 0, второй - 1, третий 2 и т.д.</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31" name="Создание массивов в JavaScript"/>
          <p:cNvSpPr>
            <a:spLocks noGrp="1"/>
          </p:cNvSpPr>
          <p:nvPr>
            <p:ph type="body" idx="21"/>
          </p:nvPr>
        </p:nvSpPr>
        <p:spPr>
          <a:prstGeom prst="rect">
            <a:avLst/>
          </a:prstGeom>
        </p:spPr>
        <p:txBody>
          <a:bodyPr/>
          <a:lstStyle/>
          <a:p>
            <a:r>
              <a:t>Создание массивов в JavaScript</a:t>
            </a:r>
          </a:p>
        </p:txBody>
      </p:sp>
      <p:sp>
        <p:nvSpPr>
          <p:cNvPr id="232" name="Существуют следующие основные способы создания массива:…"/>
          <p:cNvSpPr>
            <a:spLocks noGrp="1"/>
          </p:cNvSpPr>
          <p:nvPr>
            <p:ph type="body" idx="22"/>
          </p:nvPr>
        </p:nvSpPr>
        <p:spPr>
          <a:prstGeom prst="rect">
            <a:avLst/>
          </a:prstGeom>
        </p:spPr>
        <p:txBody>
          <a:bodyPr/>
          <a:lstStyle/>
          <a:p>
            <a:r>
              <a:t>	Существуют следующие основные способы создания массива:</a:t>
            </a:r>
          </a:p>
          <a:p>
            <a:endParaRPr/>
          </a:p>
          <a:p>
            <a:endParaRPr/>
          </a:p>
          <a:p>
            <a:endParaRPr/>
          </a:p>
          <a:p>
            <a:endParaRPr/>
          </a:p>
          <a:p>
            <a:r>
              <a:t>	В 99.99% случаев используется первый вариант создания, т.к. он лаконичнее и ведёт себя более предсказуемо. Кроме этого, как видно на примере, массив можно создать сразу со значениями.</a:t>
            </a:r>
          </a:p>
          <a:p>
            <a:r>
              <a:t>	Также массивы можно создавать на основе каких-либо </a:t>
            </a:r>
            <a:r>
              <a:rPr b="1"/>
              <a:t>итерируемый сущностей</a:t>
            </a:r>
            <a:r>
              <a:t> (о них позже) или с помощью встроенного метода </a:t>
            </a:r>
            <a:r>
              <a:rPr b="1"/>
              <a:t>Array.of(…elements)</a:t>
            </a:r>
            <a:r>
              <a:t>, передавая в него значения через запятую.</a:t>
            </a:r>
          </a:p>
        </p:txBody>
      </p:sp>
      <p:pic>
        <p:nvPicPr>
          <p:cNvPr id="233" name="Screenshot 2021-03-08 at 10.53.55.png" descr="Screenshot 2021-03-08 at 10.53.55.png"/>
          <p:cNvPicPr>
            <a:picLocks noChangeAspect="1"/>
          </p:cNvPicPr>
          <p:nvPr/>
        </p:nvPicPr>
        <p:blipFill>
          <a:blip r:embed="rId2"/>
          <a:stretch>
            <a:fillRect/>
          </a:stretch>
        </p:blipFill>
        <p:spPr>
          <a:xfrm>
            <a:off x="1333666" y="4270106"/>
            <a:ext cx="13289272" cy="2748636"/>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36" name="Что такое итерируемые сущности?"/>
          <p:cNvSpPr>
            <a:spLocks noGrp="1"/>
          </p:cNvSpPr>
          <p:nvPr>
            <p:ph type="body" idx="21"/>
          </p:nvPr>
        </p:nvSpPr>
        <p:spPr>
          <a:prstGeom prst="rect">
            <a:avLst/>
          </a:prstGeom>
        </p:spPr>
        <p:txBody>
          <a:bodyPr/>
          <a:lstStyle/>
          <a:p>
            <a:r>
              <a:t>Что такое итерируемые сущности?</a:t>
            </a:r>
          </a:p>
        </p:txBody>
      </p:sp>
      <p:sp>
        <p:nvSpPr>
          <p:cNvPr id="237" name="Итерация по сути означает проход (или перебор). Т.е. итерируемые сущности - это такие сущности, по которым возможно осуществить проход (или перебрать).…"/>
          <p:cNvSpPr>
            <a:spLocks noGrp="1"/>
          </p:cNvSpPr>
          <p:nvPr>
            <p:ph type="body" idx="22"/>
          </p:nvPr>
        </p:nvSpPr>
        <p:spPr>
          <a:prstGeom prst="rect">
            <a:avLst/>
          </a:prstGeom>
        </p:spPr>
        <p:txBody>
          <a:bodyPr/>
          <a:lstStyle/>
          <a:p>
            <a:r>
              <a:t>	Итерация по сути означает проход (или перебор). Т.е. итерируемые сущности - это такие сущности, по которым возможно осуществить проход (или перебрать).</a:t>
            </a:r>
          </a:p>
          <a:p>
            <a:r>
              <a:t>	В JavaScript понятие итерируемых сущностей появилось в спецификации ES6. С этого момента любая сущность, корректно реализующая функцию итерации по ключу </a:t>
            </a:r>
            <a:r>
              <a:rPr b="1"/>
              <a:t>[Symbol.iterator]</a:t>
            </a:r>
            <a:r>
              <a:t>, является итерируемой. В той же спецификации появилась новая реализация цикла </a:t>
            </a:r>
            <a:r>
              <a:rPr b="1"/>
              <a:t>for</a:t>
            </a:r>
            <a:r>
              <a:t>, специально предназначенная для таких сущностей: </a:t>
            </a:r>
            <a:r>
              <a:rPr b="1"/>
              <a:t>for .. of</a:t>
            </a:r>
            <a:r>
              <a:t>. Кроме этого, ранее упомянутые </a:t>
            </a:r>
            <a:r>
              <a:rPr b="1"/>
              <a:t>spread</a:t>
            </a:r>
            <a:r>
              <a:t>-операторы также пришли к нам в ES6. По умолчанию итерируемыми сущностями являются все строки, массивы и объекты </a:t>
            </a:r>
            <a:r>
              <a:rPr b="1"/>
              <a:t>Map</a:t>
            </a:r>
            <a:r>
              <a:t>, </a:t>
            </a:r>
            <a:r>
              <a:rPr b="1"/>
              <a:t>Set</a:t>
            </a:r>
            <a:r>
              <a:t>.</a:t>
            </a:r>
          </a:p>
          <a:p>
            <a:r>
              <a:t>	Для реализации собственного итератора нужно в объекте по ключу </a:t>
            </a:r>
            <a:r>
              <a:rPr b="1"/>
              <a:t>[Symbol.iterator] </a:t>
            </a:r>
            <a:r>
              <a:t>описать</a:t>
            </a:r>
            <a:r>
              <a:rPr b="1"/>
              <a:t>  </a:t>
            </a:r>
            <a:r>
              <a:t>специальную функцию. Эта функция должна возвращать объект с методом </a:t>
            </a:r>
            <a:r>
              <a:rPr b="1"/>
              <a:t>next()</a:t>
            </a:r>
            <a:r>
              <a:t>, с помощью которого и осуществляется непосредственно итерация. Метод </a:t>
            </a:r>
            <a:r>
              <a:rPr b="1"/>
              <a:t>next()</a:t>
            </a:r>
            <a:r>
              <a:t> также должен возвращать специальный объект, содержащий поле </a:t>
            </a:r>
            <a:r>
              <a:rPr b="1"/>
              <a:t>value</a:t>
            </a:r>
            <a:r>
              <a:t> - текущее значение итерации, и </a:t>
            </a:r>
            <a:r>
              <a:rPr b="1"/>
              <a:t>done</a:t>
            </a:r>
            <a:r>
              <a:t> - состояние завершённости итерации (если </a:t>
            </a:r>
            <a:r>
              <a:rPr b="1"/>
              <a:t>done</a:t>
            </a:r>
            <a:r>
              <a:t> равно </a:t>
            </a:r>
            <a:r>
              <a:rPr b="1"/>
              <a:t>true</a:t>
            </a:r>
            <a:r>
              <a:t>, то итерация завершается).</a:t>
            </a:r>
          </a:p>
          <a:p>
            <a:r>
              <a:t>	Для создания массива из итерируемой сущности нужно просто вызвать встроенный метод </a:t>
            </a:r>
            <a:r>
              <a:rPr b="1"/>
              <a:t>Array.from(iterable)</a:t>
            </a:r>
            <a: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40" name="Встроенные методы массивов"/>
          <p:cNvSpPr>
            <a:spLocks noGrp="1"/>
          </p:cNvSpPr>
          <p:nvPr>
            <p:ph type="body" idx="21"/>
          </p:nvPr>
        </p:nvSpPr>
        <p:spPr>
          <a:prstGeom prst="rect">
            <a:avLst/>
          </a:prstGeom>
        </p:spPr>
        <p:txBody>
          <a:bodyPr/>
          <a:lstStyle/>
          <a:p>
            <a:r>
              <a:t>Встроенные методы массивов</a:t>
            </a:r>
          </a:p>
        </p:txBody>
      </p:sp>
      <p:sp>
        <p:nvSpPr>
          <p:cNvPr id="241" name="Массивы в JavaScript имеют огромное количество встроенных методов. Полный список мы здесь, естественно, рассматривать не будем, но основные всё же затронем.…"/>
          <p:cNvSpPr>
            <a:spLocks noGrp="1"/>
          </p:cNvSpPr>
          <p:nvPr>
            <p:ph type="body" idx="22"/>
          </p:nvPr>
        </p:nvSpPr>
        <p:spPr>
          <a:prstGeom prst="rect">
            <a:avLst/>
          </a:prstGeom>
        </p:spPr>
        <p:txBody>
          <a:bodyPr/>
          <a:lstStyle/>
          <a:p>
            <a:r>
              <a:t>	Массивы в JavaScript имеют огромное количество встроенных методов. </a:t>
            </a:r>
            <a:r>
              <a:rPr u="sng">
                <a:solidFill>
                  <a:schemeClr val="accent1">
                    <a:hueOff val="114395"/>
                    <a:lumOff val="-24975"/>
                  </a:schemeClr>
                </a:solidFill>
                <a:hlinkClick r:id="rId2"/>
              </a:rPr>
              <a:t>Полный список</a:t>
            </a:r>
            <a:r>
              <a:t> мы здесь, естественно, рассматривать не будем, но основные всё же затронем. </a:t>
            </a:r>
          </a:p>
          <a:p>
            <a:r>
              <a:t>	Большинство методов решают самые тривиальные задачи в рамках работы с массивами. Так для добавления нового элемента в конец массива мы можем воспользоваться методом </a:t>
            </a:r>
            <a:r>
              <a:rPr b="1"/>
              <a:t>.push(item)</a:t>
            </a:r>
            <a:r>
              <a:t>. В пару к нему есть метод </a:t>
            </a:r>
            <a:r>
              <a:rPr b="1"/>
              <a:t>.pop()</a:t>
            </a:r>
            <a:r>
              <a:t>, который, напротив, удаляет последний элемент массива и возвращает его. Если нужно добавить элемент в начало, то для этого есть метод </a:t>
            </a:r>
            <a:r>
              <a:rPr b="1"/>
              <a:t>.unshift(elem)</a:t>
            </a:r>
            <a:r>
              <a:t>. А для удаления первого элемента массива есть метод </a:t>
            </a:r>
            <a:r>
              <a:rPr b="1"/>
              <a:t>.shift()</a:t>
            </a:r>
            <a:r>
              <a:t> (который, как и </a:t>
            </a:r>
            <a:r>
              <a:rPr b="1"/>
              <a:t>.pop()</a:t>
            </a:r>
            <a:r>
              <a:t>, возвращает удаляемый элемент). Есть метод </a:t>
            </a:r>
            <a:r>
              <a:rPr b="1"/>
              <a:t>.indexOf(item)</a:t>
            </a:r>
            <a:r>
              <a:t>, который возвращает индекс вхождения элемента или значение -1 в случае отсутствия такого элемента. И ещё много разных других методов…</a:t>
            </a:r>
          </a:p>
          <a:p>
            <a:r>
              <a:t>	Отдельного внимания заслуживают лишь перебирающие методы.</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44" name="Перебирающие методы массивов"/>
          <p:cNvSpPr>
            <a:spLocks noGrp="1"/>
          </p:cNvSpPr>
          <p:nvPr>
            <p:ph type="body" idx="21"/>
          </p:nvPr>
        </p:nvSpPr>
        <p:spPr>
          <a:prstGeom prst="rect">
            <a:avLst/>
          </a:prstGeom>
        </p:spPr>
        <p:txBody>
          <a:bodyPr/>
          <a:lstStyle/>
          <a:p>
            <a:r>
              <a:t>Перебирающие методы массивов</a:t>
            </a:r>
          </a:p>
        </p:txBody>
      </p:sp>
      <p:sp>
        <p:nvSpPr>
          <p:cNvPr id="245" name="Перебирающие методы массивов несколько отличаются от тех, что были рассмотрены ранее. Главной их особенностью является то, что все они в качестве первого параметра принимают callback-функцию, которую поочерёдно выполняют для каждого элемента массива. При"/>
          <p:cNvSpPr>
            <a:spLocks noGrp="1"/>
          </p:cNvSpPr>
          <p:nvPr>
            <p:ph type="body" idx="22"/>
          </p:nvPr>
        </p:nvSpPr>
        <p:spPr>
          <a:prstGeom prst="rect">
            <a:avLst/>
          </a:prstGeom>
        </p:spPr>
        <p:txBody>
          <a:bodyPr/>
          <a:lstStyle/>
          <a:p>
            <a:r>
              <a:t>	Перебирающие методы массивов несколько отличаются от тех, что были рассмотрены ранее. Главной их особенностью является то, что все они в качестве первого параметра принимают </a:t>
            </a:r>
            <a:r>
              <a:rPr b="1"/>
              <a:t>callback-функцию</a:t>
            </a:r>
            <a:r>
              <a:t>, которую поочерёдно выполняют для каждого элемента массива. Примеры:</a:t>
            </a:r>
          </a:p>
          <a:p>
            <a:pPr marL="685800" indent="-685800">
              <a:buSzPct val="100000"/>
              <a:buChar char="•"/>
            </a:pPr>
            <a:r>
              <a:rPr b="1"/>
              <a:t>.forEach()</a:t>
            </a:r>
            <a:r>
              <a:t> - просто выполняет переданную функцию для каждого элемента массива;</a:t>
            </a:r>
          </a:p>
          <a:p>
            <a:pPr marL="685800" indent="-685800">
              <a:buSzPct val="100000"/>
              <a:buChar char="•"/>
            </a:pPr>
            <a:r>
              <a:rPr b="1"/>
              <a:t>.filter()</a:t>
            </a:r>
            <a:r>
              <a:t> - в качестве результата возвращает новый массив, состоящий только из тех элементов, для которых переданная функция вернула значение </a:t>
            </a:r>
            <a:r>
              <a:rPr b="1"/>
              <a:t>true</a:t>
            </a:r>
            <a:r>
              <a:t>;</a:t>
            </a:r>
          </a:p>
          <a:p>
            <a:pPr marL="685800" indent="-685800">
              <a:buSzPct val="100000"/>
              <a:buChar char="•"/>
            </a:pPr>
            <a:r>
              <a:rPr b="1"/>
              <a:t>.map()</a:t>
            </a:r>
            <a:r>
              <a:t> - в качестве результата возвращает новый массив, состоящий из возвращённых значений вызова переданной функции;</a:t>
            </a:r>
          </a:p>
          <a:p>
            <a:pPr marL="685800" indent="-685800">
              <a:buSzPct val="100000"/>
              <a:buChar char="•"/>
            </a:pPr>
            <a:r>
              <a:rPr b="1"/>
              <a:t>.find()</a:t>
            </a:r>
            <a:r>
              <a:t> - возвращает первый элемент массива, для которого переданная функция вернула значение </a:t>
            </a:r>
            <a:r>
              <a:rPr b="1"/>
              <a:t>true</a:t>
            </a:r>
            <a:r>
              <a:t> (или </a:t>
            </a:r>
            <a:r>
              <a:rPr b="1"/>
              <a:t>undefined</a:t>
            </a:r>
            <a:r>
              <a:t>, если для всех элементов функция вернула значение </a:t>
            </a:r>
            <a:r>
              <a:rPr b="1"/>
              <a:t>false</a:t>
            </a:r>
            <a:r>
              <a:t>);</a:t>
            </a:r>
          </a:p>
          <a:p>
            <a:pPr marL="685800" indent="-685800">
              <a:buSzPct val="100000"/>
              <a:buChar char="•"/>
            </a:pPr>
            <a:r>
              <a:rPr b="1"/>
              <a:t>.reduce()</a:t>
            </a:r>
            <a:r>
              <a:t> - во время выполнения сохраняет промежуточный результат, а в конечном итоге его возвращает;</a:t>
            </a:r>
          </a:p>
          <a:p>
            <a:pPr marL="685800" indent="-685800">
              <a:buSzPct val="100000"/>
              <a:buChar char="•"/>
            </a:pPr>
            <a:r>
              <a:rPr b="1"/>
              <a:t>.every()/.some()</a:t>
            </a:r>
            <a:r>
              <a:t> - возвращает </a:t>
            </a:r>
            <a:r>
              <a:rPr b="1"/>
              <a:t>true</a:t>
            </a:r>
            <a:r>
              <a:t>, если функция для каждого/любого элемента вернула значение </a:t>
            </a:r>
            <a:r>
              <a:rPr b="1"/>
              <a:t>true</a:t>
            </a:r>
            <a:r>
              <a:t>, иначе </a:t>
            </a:r>
            <a:r>
              <a:rPr b="1"/>
              <a:t>false</a:t>
            </a: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Лекция 2…"/>
          <p:cNvSpPr txBox="1">
            <a:spLocks noGrp="1"/>
          </p:cNvSpPr>
          <p:nvPr>
            <p:ph type="body" sz="half" idx="1"/>
          </p:nvPr>
        </p:nvSpPr>
        <p:spPr>
          <a:prstGeom prst="rect">
            <a:avLst/>
          </a:prstGeom>
        </p:spPr>
        <p:txBody>
          <a:bodyPr/>
          <a:lstStyle/>
          <a:p>
            <a:pPr>
              <a:defRPr sz="7200" spc="-144"/>
            </a:pPr>
            <a:r>
              <a:rPr dirty="0" err="1"/>
              <a:t>Лекция</a:t>
            </a:r>
            <a:r>
              <a:rPr dirty="0"/>
              <a:t> </a:t>
            </a:r>
            <a:r>
              <a:rPr lang="ru-RU" dirty="0"/>
              <a:t>3</a:t>
            </a:r>
            <a:endParaRPr dirty="0"/>
          </a:p>
          <a:p>
            <a:pPr>
              <a:defRPr sz="9200" b="1" spc="-183">
                <a:latin typeface="+mn-lt"/>
                <a:ea typeface="+mn-ea"/>
                <a:cs typeface="+mn-cs"/>
                <a:sym typeface="Helvetica Neue"/>
              </a:defRPr>
            </a:pPr>
            <a:r>
              <a:rPr dirty="0" err="1"/>
              <a:t>Объекты</a:t>
            </a:r>
            <a:endParaRPr dirty="0"/>
          </a:p>
          <a:p>
            <a:pPr>
              <a:defRPr sz="9200" b="1" spc="-183">
                <a:latin typeface="+mn-lt"/>
                <a:ea typeface="+mn-ea"/>
                <a:cs typeface="+mn-cs"/>
                <a:sym typeface="Helvetica Neue"/>
              </a:defRPr>
            </a:pPr>
            <a:r>
              <a:rPr dirty="0" err="1"/>
              <a:t>Сложность</a:t>
            </a:r>
            <a:r>
              <a:rPr dirty="0"/>
              <a:t> </a:t>
            </a:r>
            <a:r>
              <a:rPr dirty="0" err="1"/>
              <a:t>алгоритмов</a:t>
            </a:r>
            <a:r>
              <a:rPr dirty="0"/>
              <a:t> (Big O)</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48" name="Псевдомассивы"/>
          <p:cNvSpPr>
            <a:spLocks noGrp="1"/>
          </p:cNvSpPr>
          <p:nvPr>
            <p:ph type="body" idx="21"/>
          </p:nvPr>
        </p:nvSpPr>
        <p:spPr>
          <a:prstGeom prst="rect">
            <a:avLst/>
          </a:prstGeom>
        </p:spPr>
        <p:txBody>
          <a:bodyPr/>
          <a:lstStyle/>
          <a:p>
            <a:r>
              <a:t>Псевдомассивы</a:t>
            </a:r>
          </a:p>
        </p:txBody>
      </p:sp>
      <p:sp>
        <p:nvSpPr>
          <p:cNvPr id="249" name="В процессе работы нашего приложения мы часто сталкиваемся с объектами, крайне похожими на массивы, но не являющимися ими на самом деле. Такие объекты называются псевдомассивами.…"/>
          <p:cNvSpPr>
            <a:spLocks noGrp="1"/>
          </p:cNvSpPr>
          <p:nvPr>
            <p:ph type="body" idx="22"/>
          </p:nvPr>
        </p:nvSpPr>
        <p:spPr>
          <a:prstGeom prst="rect">
            <a:avLst/>
          </a:prstGeom>
        </p:spPr>
        <p:txBody>
          <a:bodyPr/>
          <a:lstStyle/>
          <a:p>
            <a:r>
              <a:t>	В процессе работы нашего приложения мы часто сталкиваемся с объектами, крайне похожими на массивы, но не являющимися ими на самом деле. Такие объекты называются </a:t>
            </a:r>
            <a:r>
              <a:rPr b="1"/>
              <a:t>псевдомассивами</a:t>
            </a:r>
            <a:r>
              <a:t>.</a:t>
            </a:r>
          </a:p>
          <a:p>
            <a:r>
              <a:t>	По сути это обычные объекты, в которых также, как и в массиве, элементы располагаются в упорядоченном виде (под индексами) и имеется свойство </a:t>
            </a:r>
            <a:r>
              <a:rPr b="1"/>
              <a:t>length</a:t>
            </a:r>
            <a:r>
              <a:t>. В принципе это всё, что есть общего у массивов и псевдомассивов, т.е. всех тех встроенных методов массива у последних нет</a:t>
            </a:r>
            <a:r>
              <a:rPr b="1"/>
              <a:t>(1)</a:t>
            </a:r>
            <a:r>
              <a:t>.</a:t>
            </a:r>
          </a:p>
          <a:p>
            <a:r>
              <a:t>	Естественно, чаще всего, когда мы встречаем псевдомассив, нам бы хотелось работать с ним как с полноценным массивом. Сделать это можно разными способами, но т.к. все псевдомассивы по умолчанию также являются итерируемыми сущностями, то проще всего будет просто использовать уже знакомый нам метод  </a:t>
            </a:r>
            <a:r>
              <a:rPr b="1"/>
              <a:t>Array.from(pseudoArray)</a:t>
            </a:r>
            <a:r>
              <a:t>.</a:t>
            </a:r>
          </a:p>
          <a:p>
            <a:endParaRPr/>
          </a:p>
          <a:p>
            <a:pPr>
              <a:defRPr>
                <a:solidFill>
                  <a:srgbClr val="5E5E5E"/>
                </a:solidFill>
              </a:defRPr>
            </a:pPr>
            <a:r>
              <a:t>(1) У некоторых псевдомассивов есть встроенные реализации отдельных методов, но чем запоминать такие тонкости, лучше всегда преобразовывать псевдомассивы к массивам.</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52" name="Преобразование объектов к примитивам"/>
          <p:cNvSpPr>
            <a:spLocks noGrp="1"/>
          </p:cNvSpPr>
          <p:nvPr>
            <p:ph type="body" idx="21"/>
          </p:nvPr>
        </p:nvSpPr>
        <p:spPr>
          <a:prstGeom prst="rect">
            <a:avLst/>
          </a:prstGeom>
        </p:spPr>
        <p:txBody>
          <a:bodyPr/>
          <a:lstStyle/>
          <a:p>
            <a:r>
              <a:t>Преобразование объектов к примитивам</a:t>
            </a:r>
          </a:p>
        </p:txBody>
      </p:sp>
      <p:sp>
        <p:nvSpPr>
          <p:cNvPr id="253" name="Первое и самое простое правило преобразования объектов к примитивам - любой объект при приведении к логическому типу будет равняться значению true. Всегда.…"/>
          <p:cNvSpPr>
            <a:spLocks noGrp="1"/>
          </p:cNvSpPr>
          <p:nvPr>
            <p:ph type="body" idx="22"/>
          </p:nvPr>
        </p:nvSpPr>
        <p:spPr>
          <a:prstGeom prst="rect">
            <a:avLst/>
          </a:prstGeom>
        </p:spPr>
        <p:txBody>
          <a:bodyPr/>
          <a:lstStyle/>
          <a:p>
            <a:r>
              <a:rPr dirty="0"/>
              <a:t>	</a:t>
            </a:r>
            <a:r>
              <a:rPr dirty="0" err="1"/>
              <a:t>Первое</a:t>
            </a:r>
            <a:r>
              <a:rPr dirty="0"/>
              <a:t> </a:t>
            </a:r>
            <a:r>
              <a:rPr dirty="0" err="1"/>
              <a:t>и</a:t>
            </a:r>
            <a:r>
              <a:rPr dirty="0"/>
              <a:t> </a:t>
            </a:r>
            <a:r>
              <a:rPr dirty="0" err="1"/>
              <a:t>самое</a:t>
            </a:r>
            <a:r>
              <a:rPr dirty="0"/>
              <a:t> </a:t>
            </a:r>
            <a:r>
              <a:rPr dirty="0" err="1"/>
              <a:t>простое</a:t>
            </a:r>
            <a:r>
              <a:rPr dirty="0"/>
              <a:t> </a:t>
            </a:r>
            <a:r>
              <a:rPr dirty="0" err="1"/>
              <a:t>правило</a:t>
            </a:r>
            <a:r>
              <a:rPr dirty="0"/>
              <a:t> </a:t>
            </a:r>
            <a:r>
              <a:rPr dirty="0" err="1"/>
              <a:t>преобразования</a:t>
            </a:r>
            <a:r>
              <a:rPr dirty="0"/>
              <a:t> </a:t>
            </a:r>
            <a:r>
              <a:rPr dirty="0" err="1"/>
              <a:t>объектов</a:t>
            </a:r>
            <a:r>
              <a:rPr dirty="0"/>
              <a:t> </a:t>
            </a:r>
            <a:r>
              <a:rPr dirty="0" err="1"/>
              <a:t>к</a:t>
            </a:r>
            <a:r>
              <a:rPr dirty="0"/>
              <a:t> </a:t>
            </a:r>
            <a:r>
              <a:rPr dirty="0" err="1"/>
              <a:t>примитивам</a:t>
            </a:r>
            <a:r>
              <a:rPr dirty="0"/>
              <a:t> - </a:t>
            </a:r>
            <a:r>
              <a:rPr dirty="0" err="1"/>
              <a:t>любой</a:t>
            </a:r>
            <a:r>
              <a:rPr dirty="0"/>
              <a:t> </a:t>
            </a:r>
            <a:r>
              <a:rPr dirty="0" err="1"/>
              <a:t>объект</a:t>
            </a:r>
            <a:r>
              <a:rPr dirty="0"/>
              <a:t> </a:t>
            </a:r>
            <a:r>
              <a:rPr dirty="0" err="1"/>
              <a:t>при</a:t>
            </a:r>
            <a:r>
              <a:rPr dirty="0"/>
              <a:t> </a:t>
            </a:r>
            <a:r>
              <a:rPr dirty="0" err="1"/>
              <a:t>приведении</a:t>
            </a:r>
            <a:r>
              <a:rPr dirty="0"/>
              <a:t> </a:t>
            </a:r>
            <a:r>
              <a:rPr dirty="0" err="1"/>
              <a:t>к</a:t>
            </a:r>
            <a:r>
              <a:rPr dirty="0"/>
              <a:t> </a:t>
            </a:r>
            <a:r>
              <a:rPr dirty="0" err="1"/>
              <a:t>логическому</a:t>
            </a:r>
            <a:r>
              <a:rPr dirty="0"/>
              <a:t> </a:t>
            </a:r>
            <a:r>
              <a:rPr dirty="0" err="1"/>
              <a:t>типу</a:t>
            </a:r>
            <a:r>
              <a:rPr dirty="0"/>
              <a:t> </a:t>
            </a:r>
            <a:r>
              <a:rPr dirty="0" err="1"/>
              <a:t>будет</a:t>
            </a:r>
            <a:r>
              <a:rPr dirty="0"/>
              <a:t> </a:t>
            </a:r>
            <a:r>
              <a:rPr dirty="0" err="1"/>
              <a:t>равняться</a:t>
            </a:r>
            <a:r>
              <a:rPr dirty="0"/>
              <a:t> </a:t>
            </a:r>
            <a:r>
              <a:rPr dirty="0" err="1"/>
              <a:t>значению</a:t>
            </a:r>
            <a:r>
              <a:rPr dirty="0"/>
              <a:t> </a:t>
            </a:r>
            <a:r>
              <a:rPr b="1" dirty="0"/>
              <a:t>true</a:t>
            </a:r>
            <a:r>
              <a:rPr dirty="0"/>
              <a:t>. </a:t>
            </a:r>
            <a:r>
              <a:rPr u="sng" dirty="0" err="1"/>
              <a:t>Всегда</a:t>
            </a:r>
            <a:r>
              <a:rPr dirty="0"/>
              <a:t>.</a:t>
            </a:r>
          </a:p>
          <a:p>
            <a:r>
              <a:rPr dirty="0"/>
              <a:t>	</a:t>
            </a:r>
            <a:r>
              <a:rPr dirty="0" err="1"/>
              <a:t>В</a:t>
            </a:r>
            <a:r>
              <a:rPr dirty="0"/>
              <a:t> </a:t>
            </a:r>
            <a:r>
              <a:rPr dirty="0" err="1"/>
              <a:t>ситуациях</a:t>
            </a:r>
            <a:r>
              <a:rPr dirty="0"/>
              <a:t>, </a:t>
            </a:r>
            <a:r>
              <a:rPr dirty="0" err="1"/>
              <a:t>когда</a:t>
            </a:r>
            <a:r>
              <a:rPr dirty="0"/>
              <a:t> </a:t>
            </a:r>
            <a:r>
              <a:rPr dirty="0" err="1"/>
              <a:t>мы</a:t>
            </a:r>
            <a:r>
              <a:rPr dirty="0"/>
              <a:t> </a:t>
            </a:r>
            <a:r>
              <a:rPr dirty="0" err="1"/>
              <a:t>пытаемся</a:t>
            </a:r>
            <a:r>
              <a:rPr dirty="0"/>
              <a:t> </a:t>
            </a:r>
            <a:r>
              <a:rPr dirty="0" err="1"/>
              <a:t>сложить</a:t>
            </a:r>
            <a:r>
              <a:rPr dirty="0"/>
              <a:t>, </a:t>
            </a:r>
            <a:r>
              <a:rPr dirty="0" err="1"/>
              <a:t>отнять</a:t>
            </a:r>
            <a:r>
              <a:rPr dirty="0"/>
              <a:t> </a:t>
            </a:r>
            <a:r>
              <a:rPr dirty="0" err="1"/>
              <a:t>или</a:t>
            </a:r>
            <a:r>
              <a:rPr dirty="0"/>
              <a:t> </a:t>
            </a:r>
            <a:r>
              <a:rPr dirty="0" err="1"/>
              <a:t>произвести</a:t>
            </a:r>
            <a:r>
              <a:rPr dirty="0"/>
              <a:t> </a:t>
            </a:r>
            <a:r>
              <a:rPr dirty="0" err="1"/>
              <a:t>какую-то</a:t>
            </a:r>
            <a:r>
              <a:rPr dirty="0"/>
              <a:t> </a:t>
            </a:r>
            <a:r>
              <a:rPr dirty="0" err="1"/>
              <a:t>другую</a:t>
            </a:r>
            <a:r>
              <a:rPr b="1" dirty="0"/>
              <a:t>(1)</a:t>
            </a:r>
            <a:r>
              <a:rPr dirty="0"/>
              <a:t> </a:t>
            </a:r>
            <a:r>
              <a:rPr dirty="0" err="1"/>
              <a:t>математическую</a:t>
            </a:r>
            <a:r>
              <a:rPr dirty="0"/>
              <a:t> </a:t>
            </a:r>
            <a:r>
              <a:rPr dirty="0" err="1"/>
              <a:t>операцию</a:t>
            </a:r>
            <a:r>
              <a:rPr dirty="0"/>
              <a:t> </a:t>
            </a:r>
            <a:r>
              <a:rPr dirty="0" err="1"/>
              <a:t>над</a:t>
            </a:r>
            <a:r>
              <a:rPr dirty="0"/>
              <a:t> </a:t>
            </a:r>
            <a:r>
              <a:rPr dirty="0" err="1"/>
              <a:t>двумя</a:t>
            </a:r>
            <a:r>
              <a:rPr dirty="0"/>
              <a:t> </a:t>
            </a:r>
            <a:r>
              <a:rPr dirty="0" err="1"/>
              <a:t>объектами</a:t>
            </a:r>
            <a:r>
              <a:rPr dirty="0"/>
              <a:t>, </a:t>
            </a:r>
            <a:r>
              <a:rPr dirty="0" err="1"/>
              <a:t>происходит</a:t>
            </a:r>
            <a:r>
              <a:rPr dirty="0"/>
              <a:t> </a:t>
            </a:r>
            <a:r>
              <a:rPr dirty="0" err="1"/>
              <a:t>преобразование</a:t>
            </a:r>
            <a:r>
              <a:rPr dirty="0"/>
              <a:t> </a:t>
            </a:r>
            <a:r>
              <a:rPr dirty="0" err="1"/>
              <a:t>к</a:t>
            </a:r>
            <a:r>
              <a:rPr dirty="0"/>
              <a:t> </a:t>
            </a:r>
            <a:r>
              <a:rPr dirty="0" err="1"/>
              <a:t>числу</a:t>
            </a:r>
            <a:r>
              <a:rPr dirty="0"/>
              <a:t>.</a:t>
            </a:r>
          </a:p>
          <a:p>
            <a:r>
              <a:rPr dirty="0"/>
              <a:t>	</a:t>
            </a:r>
            <a:r>
              <a:rPr dirty="0" err="1"/>
              <a:t>Ситуаций</a:t>
            </a:r>
            <a:r>
              <a:rPr dirty="0"/>
              <a:t>, </a:t>
            </a:r>
            <a:r>
              <a:rPr dirty="0" err="1"/>
              <a:t>когда</a:t>
            </a:r>
            <a:r>
              <a:rPr dirty="0"/>
              <a:t> </a:t>
            </a:r>
            <a:r>
              <a:rPr dirty="0" err="1"/>
              <a:t>идёт</a:t>
            </a:r>
            <a:r>
              <a:rPr dirty="0"/>
              <a:t> </a:t>
            </a:r>
            <a:r>
              <a:rPr dirty="0" err="1"/>
              <a:t>явное</a:t>
            </a:r>
            <a:r>
              <a:rPr dirty="0"/>
              <a:t> </a:t>
            </a:r>
            <a:r>
              <a:rPr dirty="0" err="1"/>
              <a:t>приведение</a:t>
            </a:r>
            <a:r>
              <a:rPr dirty="0"/>
              <a:t> </a:t>
            </a:r>
            <a:r>
              <a:rPr dirty="0" err="1"/>
              <a:t>объекта</a:t>
            </a:r>
            <a:r>
              <a:rPr dirty="0"/>
              <a:t> </a:t>
            </a:r>
            <a:r>
              <a:rPr dirty="0" err="1"/>
              <a:t>к</a:t>
            </a:r>
            <a:r>
              <a:rPr dirty="0"/>
              <a:t> </a:t>
            </a:r>
            <a:r>
              <a:rPr dirty="0" err="1"/>
              <a:t>строке</a:t>
            </a:r>
            <a:r>
              <a:rPr dirty="0"/>
              <a:t> </a:t>
            </a:r>
            <a:r>
              <a:rPr dirty="0" err="1"/>
              <a:t>не</a:t>
            </a:r>
            <a:r>
              <a:rPr dirty="0"/>
              <a:t> </a:t>
            </a:r>
            <a:r>
              <a:rPr dirty="0" err="1"/>
              <a:t>так</a:t>
            </a:r>
            <a:r>
              <a:rPr dirty="0"/>
              <a:t> </a:t>
            </a:r>
            <a:r>
              <a:rPr dirty="0" err="1"/>
              <a:t>уж</a:t>
            </a:r>
            <a:r>
              <a:rPr dirty="0"/>
              <a:t> </a:t>
            </a:r>
            <a:r>
              <a:rPr dirty="0" err="1"/>
              <a:t>много</a:t>
            </a:r>
            <a:r>
              <a:rPr dirty="0"/>
              <a:t>, </a:t>
            </a:r>
            <a:r>
              <a:rPr dirty="0" err="1"/>
              <a:t>но</a:t>
            </a:r>
            <a:r>
              <a:rPr dirty="0"/>
              <a:t> </a:t>
            </a:r>
            <a:r>
              <a:rPr dirty="0" err="1"/>
              <a:t>тем</a:t>
            </a:r>
            <a:r>
              <a:rPr dirty="0"/>
              <a:t> </a:t>
            </a:r>
            <a:r>
              <a:rPr dirty="0" err="1"/>
              <a:t>не</a:t>
            </a:r>
            <a:r>
              <a:rPr dirty="0"/>
              <a:t> </a:t>
            </a:r>
            <a:r>
              <a:rPr dirty="0" err="1"/>
              <a:t>менее</a:t>
            </a:r>
            <a:r>
              <a:rPr dirty="0"/>
              <a:t> </a:t>
            </a:r>
            <a:r>
              <a:rPr dirty="0" err="1"/>
              <a:t>они</a:t>
            </a:r>
            <a:r>
              <a:rPr dirty="0"/>
              <a:t> </a:t>
            </a:r>
            <a:r>
              <a:rPr dirty="0" err="1"/>
              <a:t>есть</a:t>
            </a:r>
            <a:r>
              <a:rPr dirty="0"/>
              <a:t>. </a:t>
            </a:r>
            <a:r>
              <a:rPr dirty="0" err="1"/>
              <a:t>Так</a:t>
            </a:r>
            <a:r>
              <a:rPr dirty="0"/>
              <a:t>, </a:t>
            </a:r>
            <a:r>
              <a:rPr dirty="0" err="1"/>
              <a:t>к</a:t>
            </a:r>
            <a:r>
              <a:rPr dirty="0"/>
              <a:t> </a:t>
            </a:r>
            <a:r>
              <a:rPr dirty="0" err="1"/>
              <a:t>примеру</a:t>
            </a:r>
            <a:r>
              <a:rPr dirty="0"/>
              <a:t>, </a:t>
            </a:r>
            <a:r>
              <a:rPr dirty="0" err="1"/>
              <a:t>во</a:t>
            </a:r>
            <a:r>
              <a:rPr dirty="0"/>
              <a:t> </a:t>
            </a:r>
            <a:r>
              <a:rPr dirty="0" err="1"/>
              <a:t>время</a:t>
            </a:r>
            <a:r>
              <a:rPr dirty="0"/>
              <a:t> </a:t>
            </a:r>
            <a:r>
              <a:rPr dirty="0" err="1"/>
              <a:t>вызова</a:t>
            </a:r>
            <a:r>
              <a:rPr dirty="0"/>
              <a:t> </a:t>
            </a:r>
            <a:r>
              <a:rPr dirty="0" err="1"/>
              <a:t>браузерной</a:t>
            </a:r>
            <a:r>
              <a:rPr dirty="0"/>
              <a:t> </a:t>
            </a:r>
            <a:r>
              <a:rPr dirty="0" err="1"/>
              <a:t>функции</a:t>
            </a:r>
            <a:r>
              <a:rPr dirty="0"/>
              <a:t> </a:t>
            </a:r>
            <a:r>
              <a:rPr b="1" dirty="0"/>
              <a:t>alert(object)</a:t>
            </a:r>
            <a:r>
              <a:rPr dirty="0"/>
              <a:t> </a:t>
            </a:r>
            <a:r>
              <a:rPr dirty="0" err="1"/>
              <a:t>объект</a:t>
            </a:r>
            <a:r>
              <a:rPr dirty="0"/>
              <a:t>, </a:t>
            </a:r>
            <a:r>
              <a:rPr dirty="0" err="1"/>
              <a:t>переданный</a:t>
            </a:r>
            <a:r>
              <a:rPr dirty="0"/>
              <a:t> </a:t>
            </a:r>
            <a:r>
              <a:rPr dirty="0" err="1"/>
              <a:t>в</a:t>
            </a:r>
            <a:r>
              <a:rPr dirty="0"/>
              <a:t> </a:t>
            </a:r>
            <a:r>
              <a:rPr dirty="0" err="1"/>
              <a:t>качестве</a:t>
            </a:r>
            <a:r>
              <a:rPr dirty="0"/>
              <a:t> </a:t>
            </a:r>
            <a:r>
              <a:rPr dirty="0" err="1"/>
              <a:t>параметра</a:t>
            </a:r>
            <a:r>
              <a:rPr dirty="0"/>
              <a:t>, </a:t>
            </a:r>
            <a:r>
              <a:rPr dirty="0" err="1"/>
              <a:t>автоматически</a:t>
            </a:r>
            <a:r>
              <a:rPr dirty="0"/>
              <a:t> </a:t>
            </a:r>
            <a:r>
              <a:rPr dirty="0" err="1"/>
              <a:t>приводится</a:t>
            </a:r>
            <a:r>
              <a:rPr dirty="0"/>
              <a:t> </a:t>
            </a:r>
            <a:r>
              <a:rPr dirty="0" err="1"/>
              <a:t>к</a:t>
            </a:r>
            <a:r>
              <a:rPr dirty="0"/>
              <a:t> </a:t>
            </a:r>
            <a:r>
              <a:rPr dirty="0" err="1"/>
              <a:t>строке</a:t>
            </a:r>
            <a:r>
              <a:rPr dirty="0"/>
              <a:t> </a:t>
            </a:r>
            <a:r>
              <a:rPr dirty="0" err="1"/>
              <a:t>или</a:t>
            </a:r>
            <a:r>
              <a:rPr dirty="0"/>
              <a:t> </a:t>
            </a:r>
            <a:r>
              <a:rPr dirty="0" err="1"/>
              <a:t>же</a:t>
            </a:r>
            <a:r>
              <a:rPr dirty="0"/>
              <a:t> </a:t>
            </a:r>
            <a:r>
              <a:rPr dirty="0" err="1"/>
              <a:t>в</a:t>
            </a:r>
            <a:r>
              <a:rPr dirty="0"/>
              <a:t> </a:t>
            </a:r>
            <a:r>
              <a:rPr dirty="0" err="1"/>
              <a:t>случаях</a:t>
            </a:r>
            <a:r>
              <a:rPr dirty="0"/>
              <a:t>, </a:t>
            </a:r>
            <a:r>
              <a:rPr dirty="0" err="1"/>
              <a:t>когда</a:t>
            </a:r>
            <a:r>
              <a:rPr dirty="0"/>
              <a:t> </a:t>
            </a:r>
            <a:r>
              <a:rPr dirty="0" err="1"/>
              <a:t>мы</a:t>
            </a:r>
            <a:r>
              <a:rPr dirty="0"/>
              <a:t> </a:t>
            </a:r>
            <a:r>
              <a:rPr dirty="0" err="1"/>
              <a:t>пытаемся</a:t>
            </a:r>
            <a:r>
              <a:rPr dirty="0"/>
              <a:t> </a:t>
            </a:r>
            <a:r>
              <a:rPr dirty="0" err="1"/>
              <a:t>использовать</a:t>
            </a:r>
            <a:r>
              <a:rPr dirty="0"/>
              <a:t> </a:t>
            </a:r>
            <a:r>
              <a:rPr dirty="0" err="1"/>
              <a:t>объект</a:t>
            </a:r>
            <a:r>
              <a:rPr dirty="0"/>
              <a:t> </a:t>
            </a:r>
            <a:r>
              <a:rPr dirty="0" err="1"/>
              <a:t>в</a:t>
            </a:r>
            <a:r>
              <a:rPr dirty="0"/>
              <a:t> </a:t>
            </a:r>
            <a:r>
              <a:rPr dirty="0" err="1"/>
              <a:t>качестве</a:t>
            </a:r>
            <a:r>
              <a:rPr dirty="0"/>
              <a:t> </a:t>
            </a:r>
            <a:r>
              <a:rPr dirty="0" err="1"/>
              <a:t>ключа</a:t>
            </a:r>
            <a:r>
              <a:rPr dirty="0"/>
              <a:t> </a:t>
            </a:r>
            <a:r>
              <a:rPr dirty="0" err="1"/>
              <a:t>для</a:t>
            </a:r>
            <a:r>
              <a:rPr dirty="0"/>
              <a:t> </a:t>
            </a:r>
            <a:r>
              <a:rPr dirty="0" err="1"/>
              <a:t>значения</a:t>
            </a:r>
            <a:r>
              <a:rPr dirty="0"/>
              <a:t> </a:t>
            </a:r>
            <a:r>
              <a:rPr dirty="0" err="1"/>
              <a:t>другого</a:t>
            </a:r>
            <a:r>
              <a:rPr dirty="0"/>
              <a:t> </a:t>
            </a:r>
            <a:r>
              <a:rPr dirty="0" err="1"/>
              <a:t>объекта</a:t>
            </a:r>
            <a:r>
              <a:rPr dirty="0"/>
              <a:t>.</a:t>
            </a:r>
          </a:p>
          <a:p>
            <a:endParaRPr dirty="0"/>
          </a:p>
          <a:p>
            <a:endParaRPr dirty="0"/>
          </a:p>
          <a:p>
            <a:endParaRPr dirty="0"/>
          </a:p>
          <a:p>
            <a:endParaRPr dirty="0"/>
          </a:p>
          <a:p>
            <a:pPr>
              <a:defRPr>
                <a:solidFill>
                  <a:srgbClr val="5E5E5E"/>
                </a:solidFill>
              </a:defRPr>
            </a:pPr>
            <a:r>
              <a:rPr dirty="0"/>
              <a:t>(1) </a:t>
            </a:r>
            <a:r>
              <a:rPr dirty="0" err="1"/>
              <a:t>Исключением</a:t>
            </a:r>
            <a:r>
              <a:rPr dirty="0"/>
              <a:t> </a:t>
            </a:r>
            <a:r>
              <a:rPr dirty="0" err="1"/>
              <a:t>является</a:t>
            </a:r>
            <a:r>
              <a:rPr dirty="0"/>
              <a:t> </a:t>
            </a:r>
            <a:r>
              <a:rPr dirty="0" err="1"/>
              <a:t>сложение</a:t>
            </a:r>
            <a:r>
              <a:rPr dirty="0"/>
              <a:t>. </a:t>
            </a:r>
            <a:r>
              <a:rPr dirty="0" err="1"/>
              <a:t>С</a:t>
            </a:r>
            <a:r>
              <a:rPr dirty="0"/>
              <a:t> </a:t>
            </a:r>
            <a:r>
              <a:rPr dirty="0" err="1"/>
              <a:t>ним</a:t>
            </a:r>
            <a:r>
              <a:rPr dirty="0"/>
              <a:t> </a:t>
            </a:r>
            <a:r>
              <a:rPr dirty="0" err="1"/>
              <a:t>ситуация</a:t>
            </a:r>
            <a:r>
              <a:rPr dirty="0"/>
              <a:t> </a:t>
            </a:r>
            <a:r>
              <a:rPr dirty="0" err="1"/>
              <a:t>обстоит</a:t>
            </a:r>
            <a:r>
              <a:rPr dirty="0"/>
              <a:t> </a:t>
            </a:r>
            <a:r>
              <a:rPr dirty="0" err="1"/>
              <a:t>чуть</a:t>
            </a:r>
            <a:r>
              <a:rPr dirty="0"/>
              <a:t> </a:t>
            </a:r>
            <a:r>
              <a:rPr dirty="0" err="1"/>
              <a:t>сложнее</a:t>
            </a:r>
            <a:r>
              <a:rPr dirty="0"/>
              <a:t> (</a:t>
            </a:r>
            <a:r>
              <a:rPr dirty="0" err="1"/>
              <a:t>подробности</a:t>
            </a:r>
            <a:r>
              <a:rPr dirty="0"/>
              <a:t> </a:t>
            </a:r>
            <a:r>
              <a:rPr dirty="0" err="1"/>
              <a:t>далее</a:t>
            </a:r>
            <a:r>
              <a:rPr dirty="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56" name="Подсказки приведения"/>
          <p:cNvSpPr>
            <a:spLocks noGrp="1"/>
          </p:cNvSpPr>
          <p:nvPr>
            <p:ph type="body" idx="21"/>
          </p:nvPr>
        </p:nvSpPr>
        <p:spPr>
          <a:prstGeom prst="rect">
            <a:avLst/>
          </a:prstGeom>
        </p:spPr>
        <p:txBody>
          <a:bodyPr/>
          <a:lstStyle/>
          <a:p>
            <a:r>
              <a:t>Подсказки приведения</a:t>
            </a:r>
          </a:p>
        </p:txBody>
      </p:sp>
      <p:sp>
        <p:nvSpPr>
          <p:cNvPr id="257" name="Когда объект “понимает”, что ему нужно привестись к числу или строке, он, опираясь на необходимый тип приведения, пытается вызвать внутренний метод по ключу [Symbol.toPrimitive] и в качестве параметра передаёт этот тип приведения. Возможные типы:…"/>
          <p:cNvSpPr>
            <a:spLocks noGrp="1"/>
          </p:cNvSpPr>
          <p:nvPr>
            <p:ph type="body" idx="22"/>
          </p:nvPr>
        </p:nvSpPr>
        <p:spPr>
          <a:prstGeom prst="rect">
            <a:avLst/>
          </a:prstGeom>
        </p:spPr>
        <p:txBody>
          <a:bodyPr/>
          <a:lstStyle/>
          <a:p>
            <a:r>
              <a:t>	Когда объект “понимает”, что ему нужно привестись к числу или строке, он, опираясь на необходимый тип приведения, пытается вызвать внутренний метод по ключу </a:t>
            </a:r>
            <a:r>
              <a:rPr b="1"/>
              <a:t>[Symbol.toPrimitive]</a:t>
            </a:r>
            <a:r>
              <a:t> и в качестве параметра передаёт этот тип приведения. Возможные типы:</a:t>
            </a:r>
          </a:p>
          <a:p>
            <a:pPr marL="685800" indent="-685800">
              <a:buSzPct val="100000"/>
              <a:buChar char="•"/>
            </a:pPr>
            <a:r>
              <a:rPr b="1"/>
              <a:t>‘string’</a:t>
            </a:r>
            <a:r>
              <a:t> - явное или неявное преобразование к строке;</a:t>
            </a:r>
          </a:p>
          <a:p>
            <a:pPr marL="685800" indent="-685800">
              <a:buSzPct val="100000"/>
              <a:buChar char="•"/>
            </a:pPr>
            <a:r>
              <a:rPr b="1"/>
              <a:t>‘number’</a:t>
            </a:r>
            <a:r>
              <a:t> - явное или неявное преобразование к числу;</a:t>
            </a:r>
          </a:p>
          <a:p>
            <a:pPr marL="685800" indent="-685800">
              <a:buSzPct val="100000"/>
              <a:buChar char="•"/>
            </a:pPr>
            <a:r>
              <a:rPr b="1"/>
              <a:t>‘default’</a:t>
            </a:r>
            <a:r>
              <a:t> - в случаях, когда оператор “не уверен”, какой тип данных ожидать (например, во время сложения, т.к. оно может использоваться и для чисел, и для строк; при сравнении с приведением типа (</a:t>
            </a:r>
            <a:r>
              <a:rPr b="1"/>
              <a:t>==</a:t>
            </a:r>
            <a:r>
              <a:t>) и др. </a:t>
            </a:r>
          </a:p>
          <a:p>
            <a:r>
              <a:t>	</a:t>
            </a:r>
          </a:p>
          <a:p>
            <a:r>
              <a:t>	Как правило, приведение в случаях </a:t>
            </a:r>
            <a:r>
              <a:rPr b="1"/>
              <a:t>‘number’</a:t>
            </a:r>
            <a:r>
              <a:t> и </a:t>
            </a:r>
            <a:r>
              <a:rPr b="1"/>
              <a:t>‘default’</a:t>
            </a:r>
            <a:r>
              <a:t> выдаёт одинаковый результат. Однако если вы сами описываете логику приведения типов, то, естественно, вольны решать самостоятельно, как объект будет вести себя в этих случаях.</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60" name="Symbol.toPrimitive"/>
          <p:cNvSpPr>
            <a:spLocks noGrp="1"/>
          </p:cNvSpPr>
          <p:nvPr>
            <p:ph type="body" idx="21"/>
          </p:nvPr>
        </p:nvSpPr>
        <p:spPr>
          <a:prstGeom prst="rect">
            <a:avLst/>
          </a:prstGeom>
        </p:spPr>
        <p:txBody>
          <a:bodyPr/>
          <a:lstStyle/>
          <a:p>
            <a:r>
              <a:t>Symbol.toPrimitive</a:t>
            </a:r>
          </a:p>
        </p:txBody>
      </p:sp>
      <p:sp>
        <p:nvSpPr>
          <p:cNvPr id="261" name="Если вы хотите самостоятельно реализовать логику приведения объекта к примитиву, то это можно сделать, добавив функцию по ключу [Symbol.toPrimitive]. Данная функция, как говорилось ранее, во время вызова принимает одно из трёх строковых значений: ‘string"/>
          <p:cNvSpPr>
            <a:spLocks noGrp="1"/>
          </p:cNvSpPr>
          <p:nvPr>
            <p:ph type="body" idx="22"/>
          </p:nvPr>
        </p:nvSpPr>
        <p:spPr>
          <a:prstGeom prst="rect">
            <a:avLst/>
          </a:prstGeom>
        </p:spPr>
        <p:txBody>
          <a:bodyPr/>
          <a:lstStyle/>
          <a:p>
            <a:r>
              <a:t>	Если вы хотите самостоятельно реализовать логику приведения объекта к примитиву, то это можно сделать, добавив функцию по ключу </a:t>
            </a:r>
            <a:r>
              <a:rPr b="1"/>
              <a:t>[Symbol.toPrimitive]</a:t>
            </a:r>
            <a:r>
              <a:t>. Данная функция, как говорилось ранее, во время вызова принимает одно из трёх строковых значений: </a:t>
            </a:r>
            <a:r>
              <a:rPr b="1"/>
              <a:t>‘string’</a:t>
            </a:r>
            <a:r>
              <a:t>, </a:t>
            </a:r>
            <a:r>
              <a:rPr b="1"/>
              <a:t>‘number’</a:t>
            </a:r>
            <a:r>
              <a:t> или </a:t>
            </a:r>
            <a:r>
              <a:rPr b="1"/>
              <a:t>‘default’</a:t>
            </a:r>
            <a:r>
              <a:t>. Например:</a:t>
            </a:r>
          </a:p>
        </p:txBody>
      </p:sp>
      <p:pic>
        <p:nvPicPr>
          <p:cNvPr id="262" name="Screenshot 2021-03-08 at 16.47.58.png" descr="Screenshot 2021-03-08 at 16.47.58.png"/>
          <p:cNvPicPr>
            <a:picLocks noChangeAspect="1"/>
          </p:cNvPicPr>
          <p:nvPr/>
        </p:nvPicPr>
        <p:blipFill>
          <a:blip r:embed="rId2"/>
          <a:stretch>
            <a:fillRect/>
          </a:stretch>
        </p:blipFill>
        <p:spPr>
          <a:xfrm>
            <a:off x="1355808" y="5852848"/>
            <a:ext cx="11750265" cy="5343279"/>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65" name="Устаревшие методы объекта"/>
          <p:cNvSpPr>
            <a:spLocks noGrp="1"/>
          </p:cNvSpPr>
          <p:nvPr>
            <p:ph type="body" idx="21"/>
          </p:nvPr>
        </p:nvSpPr>
        <p:spPr>
          <a:prstGeom prst="rect">
            <a:avLst/>
          </a:prstGeom>
        </p:spPr>
        <p:txBody>
          <a:bodyPr/>
          <a:lstStyle/>
          <a:p>
            <a:r>
              <a:t>Устаревшие методы объекта</a:t>
            </a:r>
          </a:p>
        </p:txBody>
      </p:sp>
      <p:sp>
        <p:nvSpPr>
          <p:cNvPr id="266" name="В ситуациях, когда JavaScript должен произвести приведение объекта к примитиву, он пытается сделать это следующим образом:…"/>
          <p:cNvSpPr>
            <a:spLocks noGrp="1"/>
          </p:cNvSpPr>
          <p:nvPr>
            <p:ph type="body" idx="22"/>
          </p:nvPr>
        </p:nvSpPr>
        <p:spPr>
          <a:prstGeom prst="rect">
            <a:avLst/>
          </a:prstGeom>
        </p:spPr>
        <p:txBody>
          <a:bodyPr/>
          <a:lstStyle/>
          <a:p>
            <a:r>
              <a:t>	В ситуациях, когда JavaScript должен произвести приведение объекта к примитиву, он пытается сделать это следующим образом:</a:t>
            </a:r>
          </a:p>
          <a:p>
            <a:pPr marL="685800" indent="-685800">
              <a:buSzPct val="100000"/>
              <a:buAutoNum type="arabicPeriod"/>
            </a:pPr>
            <a:r>
              <a:t>Вызвать метод по ключу </a:t>
            </a:r>
            <a:r>
              <a:rPr b="1"/>
              <a:t>[Symbol.toPrimitive](hint)</a:t>
            </a:r>
            <a:r>
              <a:t>, если он существует.</a:t>
            </a:r>
          </a:p>
          <a:p>
            <a:pPr marL="1371600" indent="-685800">
              <a:buSzPct val="100000"/>
              <a:buAutoNum type="arabicPeriod"/>
            </a:pPr>
            <a:r>
              <a:t>Если такого нет и </a:t>
            </a:r>
            <a:r>
              <a:rPr b="1"/>
              <a:t>hint</a:t>
            </a:r>
            <a:r>
              <a:t> равен </a:t>
            </a:r>
            <a:r>
              <a:rPr b="1"/>
              <a:t>‘string’</a:t>
            </a:r>
            <a:r>
              <a:t>, вызвать метод </a:t>
            </a:r>
            <a:r>
              <a:rPr b="1"/>
              <a:t>.toString()</a:t>
            </a:r>
            <a:r>
              <a:t>, если он существует, иначе </a:t>
            </a:r>
            <a:r>
              <a:rPr b="1"/>
              <a:t>.valueOf()</a:t>
            </a:r>
            <a:r>
              <a:t>, если он существует.</a:t>
            </a:r>
          </a:p>
          <a:p>
            <a:pPr marL="1371600" indent="-685800">
              <a:buSzPct val="100000"/>
              <a:buAutoNum type="arabicPeriod"/>
            </a:pPr>
            <a:r>
              <a:t>Если такого нет и </a:t>
            </a:r>
            <a:r>
              <a:rPr b="1"/>
              <a:t>hint</a:t>
            </a:r>
            <a:r>
              <a:t> равен ‘</a:t>
            </a:r>
            <a:r>
              <a:rPr b="1"/>
              <a:t>number’</a:t>
            </a:r>
            <a:r>
              <a:t> или </a:t>
            </a:r>
            <a:r>
              <a:rPr b="1"/>
              <a:t>‘default’</a:t>
            </a:r>
            <a:r>
              <a:t>, вызвать метод </a:t>
            </a:r>
            <a:r>
              <a:rPr b="1"/>
              <a:t>.valueOf()</a:t>
            </a:r>
            <a:r>
              <a:t>, если он существует, иначе </a:t>
            </a:r>
            <a:r>
              <a:rPr b="1"/>
              <a:t>.toString()</a:t>
            </a:r>
            <a:r>
              <a:t>, если он существует.</a:t>
            </a:r>
          </a:p>
          <a:p>
            <a:pPr marL="1371600" indent="-685800">
              <a:buSzPct val="100000"/>
              <a:buAutoNum type="arabicPeriod"/>
            </a:pPr>
            <a:r>
              <a:t>Если ничего из вышеперечисленного не принесло результата, сгенерировать ошибку </a:t>
            </a:r>
            <a:r>
              <a:rPr b="1"/>
              <a:t>TypeError</a:t>
            </a:r>
            <a:r>
              <a:t>.</a:t>
            </a:r>
          </a:p>
          <a:p>
            <a:endParaRPr/>
          </a:p>
          <a:p>
            <a:r>
              <a:t>	Главной проблемой старых методов </a:t>
            </a:r>
            <a:r>
              <a:rPr b="1"/>
              <a:t>.toString()</a:t>
            </a:r>
            <a:r>
              <a:t> и </a:t>
            </a:r>
            <a:r>
              <a:rPr b="1"/>
              <a:t>.valueOf()</a:t>
            </a:r>
            <a:r>
              <a:t> было то, что они могли легко потеряться. Если где-то на уровне самого объекта также появится функция с одним из этих названий, то просто так получить доступ к оригиналам уже не получится. Кроме этого они могли возвращать только примитивы. Возвращение объектов в таких методах игнорируется.</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73" name="Сложность алгоритмов, Big O"/>
          <p:cNvSpPr>
            <a:spLocks noGrp="1"/>
          </p:cNvSpPr>
          <p:nvPr>
            <p:ph type="body" idx="21"/>
          </p:nvPr>
        </p:nvSpPr>
        <p:spPr>
          <a:prstGeom prst="rect">
            <a:avLst/>
          </a:prstGeom>
        </p:spPr>
        <p:txBody>
          <a:bodyPr/>
          <a:lstStyle/>
          <a:p>
            <a:r>
              <a:t>Сложность алгоритмов, Big O</a:t>
            </a:r>
          </a:p>
        </p:txBody>
      </p:sp>
      <p:sp>
        <p:nvSpPr>
          <p:cNvPr id="274" name="Работая со структурами данных (в нашем случае это по большей части объекты и массивы), нужно понимать, как много времени и ресурсов могут отнимать те или иные операции. Но как это измерить?…"/>
          <p:cNvSpPr>
            <a:spLocks noGrp="1"/>
          </p:cNvSpPr>
          <p:nvPr>
            <p:ph type="body" idx="22"/>
          </p:nvPr>
        </p:nvSpPr>
        <p:spPr>
          <a:prstGeom prst="rect">
            <a:avLst/>
          </a:prstGeom>
        </p:spPr>
        <p:txBody>
          <a:bodyPr/>
          <a:lstStyle/>
          <a:p>
            <a:r>
              <a:t>	Работая со структурами данных (в нашем случае это по большей части объекты и массивы), нужно понимать, как много времени и ресурсов могут отнимать те или иные операции. Но как это измерить?</a:t>
            </a:r>
          </a:p>
          <a:p>
            <a:r>
              <a:t>	</a:t>
            </a:r>
            <a:r>
              <a:rPr b="1"/>
              <a:t>Big O</a:t>
            </a:r>
            <a:r>
              <a:t> нотация нужна как раз для этих случаев. Это и есть то “мерило”, благодаря которому довольно просто и удобно можно измерить сложность алгоритма. Далее мы рассмотрим некоторые алгоритмы и возможности оценки их сложности.</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277" name="Сложность O(1)"/>
          <p:cNvSpPr>
            <a:spLocks noGrp="1"/>
          </p:cNvSpPr>
          <p:nvPr>
            <p:ph type="body" idx="21"/>
          </p:nvPr>
        </p:nvSpPr>
        <p:spPr>
          <a:prstGeom prst="rect">
            <a:avLst/>
          </a:prstGeom>
        </p:spPr>
        <p:txBody>
          <a:bodyPr/>
          <a:lstStyle/>
          <a:p>
            <a:r>
              <a:t>Сложность O(1)</a:t>
            </a:r>
          </a:p>
        </p:txBody>
      </p:sp>
      <p:sp>
        <p:nvSpPr>
          <p:cNvPr id="278" name="Для примера возьмём массив из 5 чисел:…"/>
          <p:cNvSpPr>
            <a:spLocks noGrp="1"/>
          </p:cNvSpPr>
          <p:nvPr>
            <p:ph type="body" idx="22"/>
          </p:nvPr>
        </p:nvSpPr>
        <p:spPr>
          <a:prstGeom prst="rect">
            <a:avLst/>
          </a:prstGeom>
        </p:spPr>
        <p:txBody>
          <a:bodyPr/>
          <a:lstStyle/>
          <a:p>
            <a:r>
              <a:t>	Для примера возьмём массив из 5 чисел:</a:t>
            </a:r>
          </a:p>
          <a:p>
            <a:endParaRPr/>
          </a:p>
          <a:p>
            <a:pPr marL="0" lvl="1" indent="0" algn="just" defTabSz="685800">
              <a:lnSpc>
                <a:spcPct val="100000"/>
              </a:lnSpc>
              <a:spcBef>
                <a:spcPts val="1200"/>
              </a:spcBef>
              <a:buSzTx/>
              <a:buNone/>
              <a:tabLst/>
              <a:defRPr sz="3600">
                <a:latin typeface="Helvetica"/>
                <a:ea typeface="Helvetica"/>
                <a:cs typeface="Helvetica"/>
                <a:sym typeface="Helvetica"/>
              </a:defRPr>
            </a:pPr>
            <a:r>
              <a:t>	Допустим, нам нужно получить третий элемент. Используем для этого индекс:</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r>
              <a:t>	А теперь главный вопрос: </a:t>
            </a:r>
            <a:r>
              <a:rPr b="1"/>
              <a:t>насколько сложный этот алгоритм?</a:t>
            </a:r>
            <a:r>
              <a:t> “По ощущениям” совсем несложный. Просто берём третий элемент массива. Однако, корректнее будет оценить его сложность через количество выполняемых для достижения результата операций. Иными словами, насколько увеличится количество необходимых операций при увеличении числа входных данных.</a:t>
            </a:r>
          </a:p>
          <a:p>
            <a:pPr marL="0" lvl="1" indent="0" algn="just" defTabSz="685800">
              <a:lnSpc>
                <a:spcPct val="100000"/>
              </a:lnSpc>
              <a:spcBef>
                <a:spcPts val="1200"/>
              </a:spcBef>
              <a:buSzTx/>
              <a:buNone/>
              <a:tabLst/>
              <a:defRPr sz="3600">
                <a:latin typeface="Helvetica"/>
                <a:ea typeface="Helvetica"/>
                <a:cs typeface="Helvetica"/>
                <a:sym typeface="Helvetica"/>
              </a:defRPr>
            </a:pPr>
            <a:r>
              <a:t>	Сколько операций потребуется, если увеличить массив с 5 чисел до 1000? Или до 100.000 чисел? Всё равно понадобится всего одна операция.</a:t>
            </a:r>
          </a:p>
          <a:p>
            <a:pPr marL="0" lvl="1" indent="0" algn="just" defTabSz="685800">
              <a:lnSpc>
                <a:spcPct val="100000"/>
              </a:lnSpc>
              <a:spcBef>
                <a:spcPts val="1200"/>
              </a:spcBef>
              <a:buSzTx/>
              <a:buNone/>
              <a:tabLst/>
              <a:defRPr sz="3600">
                <a:latin typeface="Helvetica"/>
                <a:ea typeface="Helvetica"/>
                <a:cs typeface="Helvetica"/>
                <a:sym typeface="Helvetica"/>
              </a:defRPr>
            </a:pPr>
            <a:r>
              <a:t>	Т.е. получается, что для всех входных данных нужна одна операция. Сложность алгоритма - О(1).</a:t>
            </a: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p:txBody>
      </p:sp>
      <p:pic>
        <p:nvPicPr>
          <p:cNvPr id="279" name="Screenshot 2021-03-08 at 17.56.37.png" descr="Screenshot 2021-03-08 at 17.56.37.png"/>
          <p:cNvPicPr>
            <a:picLocks noChangeAspect="1"/>
          </p:cNvPicPr>
          <p:nvPr/>
        </p:nvPicPr>
        <p:blipFill>
          <a:blip r:embed="rId2"/>
          <a:stretch>
            <a:fillRect/>
          </a:stretch>
        </p:blipFill>
        <p:spPr>
          <a:xfrm>
            <a:off x="1356252" y="4386720"/>
            <a:ext cx="7218691" cy="412498"/>
          </a:xfrm>
          <a:prstGeom prst="rect">
            <a:avLst/>
          </a:prstGeom>
          <a:ln w="12700">
            <a:miter lim="400000"/>
          </a:ln>
        </p:spPr>
      </p:pic>
      <p:pic>
        <p:nvPicPr>
          <p:cNvPr id="280" name="Screenshot 2021-03-08 at 17.57.52.png" descr="Screenshot 2021-03-08 at 17.57.52.png"/>
          <p:cNvPicPr>
            <a:picLocks noChangeAspect="1"/>
          </p:cNvPicPr>
          <p:nvPr/>
        </p:nvPicPr>
        <p:blipFill>
          <a:blip r:embed="rId3"/>
          <a:stretch>
            <a:fillRect/>
          </a:stretch>
        </p:blipFill>
        <p:spPr>
          <a:xfrm>
            <a:off x="1356252" y="5906258"/>
            <a:ext cx="7218691" cy="797018"/>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283" name="Сложность O(n)"/>
          <p:cNvSpPr>
            <a:spLocks noGrp="1"/>
          </p:cNvSpPr>
          <p:nvPr>
            <p:ph type="body" idx="21"/>
          </p:nvPr>
        </p:nvSpPr>
        <p:spPr>
          <a:prstGeom prst="rect">
            <a:avLst/>
          </a:prstGeom>
        </p:spPr>
        <p:txBody>
          <a:bodyPr/>
          <a:lstStyle/>
          <a:p>
            <a:r>
              <a:t>Сложность O(n)</a:t>
            </a:r>
          </a:p>
        </p:txBody>
      </p:sp>
      <p:sp>
        <p:nvSpPr>
          <p:cNvPr id="284" name="Для примера возьмём тот же массив из 5 чисел, но в этот раз найдём их сумму:…"/>
          <p:cNvSpPr>
            <a:spLocks noGrp="1"/>
          </p:cNvSpPr>
          <p:nvPr>
            <p:ph type="body" idx="22"/>
          </p:nvPr>
        </p:nvSpPr>
        <p:spPr>
          <a:prstGeom prst="rect">
            <a:avLst/>
          </a:prstGeom>
        </p:spPr>
        <p:txBody>
          <a:bodyPr/>
          <a:lstStyle/>
          <a:p>
            <a:r>
              <a:t>	Для примера возьмём тот же массив из 5 чисел, но в этот раз найдём их сумму:</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r>
              <a:t>	Снова задаёмся вопросом: сколько операций нам потребуется? В данном случае нужно выполнить одно действие для каждого элемента массива. Таким образом, чем больше массив, тем больше операций необходимо для выполнения алгоритма.</a:t>
            </a:r>
          </a:p>
          <a:p>
            <a:pPr marL="0" lvl="1" indent="0" algn="just" defTabSz="685800">
              <a:lnSpc>
                <a:spcPct val="100000"/>
              </a:lnSpc>
              <a:spcBef>
                <a:spcPts val="1200"/>
              </a:spcBef>
              <a:buSzTx/>
              <a:buNone/>
              <a:tabLst/>
              <a:defRPr sz="3600">
                <a:latin typeface="Helvetica"/>
                <a:ea typeface="Helvetica"/>
                <a:cs typeface="Helvetica"/>
                <a:sym typeface="Helvetica"/>
              </a:defRPr>
            </a:pPr>
            <a:r>
              <a:t>	В терминах </a:t>
            </a:r>
            <a:r>
              <a:rPr b="1"/>
              <a:t>Big O </a:t>
            </a:r>
            <a:r>
              <a:t>нотации сложность алгоритма описывается как O(n) или “сложность порядка n (order n)”. Также такие алгоритмы называют “линейными” или говорят, что алгоритм “линейно масштабируется”.</a:t>
            </a: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p:txBody>
      </p:sp>
      <p:pic>
        <p:nvPicPr>
          <p:cNvPr id="285" name="Screenshot 2021-03-08 at 18.11.39.png" descr="Screenshot 2021-03-08 at 18.11.39.png"/>
          <p:cNvPicPr>
            <a:picLocks noChangeAspect="1"/>
          </p:cNvPicPr>
          <p:nvPr/>
        </p:nvPicPr>
        <p:blipFill>
          <a:blip r:embed="rId2"/>
          <a:stretch>
            <a:fillRect/>
          </a:stretch>
        </p:blipFill>
        <p:spPr>
          <a:xfrm>
            <a:off x="1347755" y="4401290"/>
            <a:ext cx="11235847" cy="2504659"/>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288" name="Сложность, которую нужно избегать O(n^2)"/>
          <p:cNvSpPr>
            <a:spLocks noGrp="1"/>
          </p:cNvSpPr>
          <p:nvPr>
            <p:ph type="body" idx="21"/>
          </p:nvPr>
        </p:nvSpPr>
        <p:spPr>
          <a:prstGeom prst="rect">
            <a:avLst/>
          </a:prstGeom>
        </p:spPr>
        <p:txBody>
          <a:bodyPr/>
          <a:lstStyle/>
          <a:p>
            <a:r>
              <a:t>Сложность, которую нужно избегать O(n^2)</a:t>
            </a:r>
          </a:p>
        </p:txBody>
      </p:sp>
      <p:sp>
        <p:nvSpPr>
          <p:cNvPr id="289" name="Возьмём для примера матрицу чисел и найдём в ней наименьшее число:…"/>
          <p:cNvSpPr>
            <a:spLocks noGrp="1"/>
          </p:cNvSpPr>
          <p:nvPr>
            <p:ph type="body" idx="22"/>
          </p:nvPr>
        </p:nvSpPr>
        <p:spPr>
          <a:prstGeom prst="rect">
            <a:avLst/>
          </a:prstGeom>
        </p:spPr>
        <p:txBody>
          <a:bodyPr/>
          <a:lstStyle/>
          <a:p>
            <a:r>
              <a:t>	Возьмём для примера матрицу чисел и найдём в ней наименьшее число:</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r>
              <a:t>	Сколько операций нам потребуется на этот раз? Мы уже знаем, что итерирование массива - это O(n). Но тут у нас массив массивов. То есть если для каждого элемента массива сложность O(n), то общая сложность получается O(n^2) или “сложность порядка n квадрат”.</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a:p>
            <a:pPr marL="0" lvl="1" indent="0" algn="just" defTabSz="685800">
              <a:lnSpc>
                <a:spcPct val="100000"/>
              </a:lnSpc>
              <a:spcBef>
                <a:spcPts val="1200"/>
              </a:spcBef>
              <a:buSzTx/>
              <a:buNone/>
              <a:tabLst/>
              <a:defRPr sz="3600">
                <a:latin typeface="Helvetica"/>
                <a:ea typeface="Helvetica"/>
                <a:cs typeface="Helvetica"/>
                <a:sym typeface="Helvetica"/>
              </a:defRPr>
            </a:pPr>
            <a:r>
              <a:t>	</a:t>
            </a:r>
          </a:p>
          <a:p>
            <a:pPr marL="0" lvl="1" indent="0" algn="just" defTabSz="685800">
              <a:lnSpc>
                <a:spcPct val="100000"/>
              </a:lnSpc>
              <a:spcBef>
                <a:spcPts val="1200"/>
              </a:spcBef>
              <a:buSzTx/>
              <a:buNone/>
              <a:tabLst/>
              <a:defRPr sz="3600">
                <a:latin typeface="Helvetica"/>
                <a:ea typeface="Helvetica"/>
                <a:cs typeface="Helvetica"/>
                <a:sym typeface="Helvetica"/>
              </a:defRPr>
            </a:pPr>
            <a:endParaRPr/>
          </a:p>
        </p:txBody>
      </p:sp>
      <p:pic>
        <p:nvPicPr>
          <p:cNvPr id="290" name="Screenshot 2021-03-08 at 18.21.02.png" descr="Screenshot 2021-03-08 at 18.21.02.png"/>
          <p:cNvPicPr>
            <a:picLocks noChangeAspect="1"/>
          </p:cNvPicPr>
          <p:nvPr/>
        </p:nvPicPr>
        <p:blipFill>
          <a:blip r:embed="rId2"/>
          <a:stretch>
            <a:fillRect/>
          </a:stretch>
        </p:blipFill>
        <p:spPr>
          <a:xfrm>
            <a:off x="1364972" y="4279900"/>
            <a:ext cx="12276700" cy="4803925"/>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93" name="Сложность O(log n)"/>
          <p:cNvSpPr>
            <a:spLocks noGrp="1"/>
          </p:cNvSpPr>
          <p:nvPr>
            <p:ph type="body" idx="21"/>
          </p:nvPr>
        </p:nvSpPr>
        <p:spPr>
          <a:prstGeom prst="rect">
            <a:avLst/>
          </a:prstGeom>
        </p:spPr>
        <p:txBody>
          <a:bodyPr/>
          <a:lstStyle/>
          <a:p>
            <a:r>
              <a:t>Сложность O(log n)</a:t>
            </a:r>
          </a:p>
        </p:txBody>
      </p:sp>
      <p:sp>
        <p:nvSpPr>
          <p:cNvPr id="294" name="Предыдущий пример можно улучшить. Хотя всегда перед улучшением стоит лишний раз подумать: ”А стоит ли”? Если работа всегда будет осуществляться с матрицами размеров 3x4, 3x5, 12x15 и т.п., то, в принципе, можно использовать и алгоритм, описанный на преды"/>
          <p:cNvSpPr>
            <a:spLocks noGrp="1"/>
          </p:cNvSpPr>
          <p:nvPr>
            <p:ph type="body" idx="22"/>
          </p:nvPr>
        </p:nvSpPr>
        <p:spPr>
          <a:prstGeom prst="rect">
            <a:avLst/>
          </a:prstGeom>
        </p:spPr>
        <p:txBody>
          <a:bodyPr/>
          <a:lstStyle/>
          <a:p>
            <a:r>
              <a:rPr dirty="0"/>
              <a:t>	</a:t>
            </a:r>
            <a:r>
              <a:rPr dirty="0" err="1"/>
              <a:t>Предыдущий</a:t>
            </a:r>
            <a:r>
              <a:rPr dirty="0"/>
              <a:t> </a:t>
            </a:r>
            <a:r>
              <a:rPr dirty="0" err="1"/>
              <a:t>пример</a:t>
            </a:r>
            <a:r>
              <a:rPr dirty="0"/>
              <a:t> </a:t>
            </a:r>
            <a:r>
              <a:rPr dirty="0" err="1"/>
              <a:t>можно</a:t>
            </a:r>
            <a:r>
              <a:rPr dirty="0"/>
              <a:t> </a:t>
            </a:r>
            <a:r>
              <a:rPr dirty="0" err="1"/>
              <a:t>улучшить</a:t>
            </a:r>
            <a:r>
              <a:rPr dirty="0"/>
              <a:t>. </a:t>
            </a:r>
            <a:r>
              <a:rPr dirty="0" err="1"/>
              <a:t>Хотя</a:t>
            </a:r>
            <a:r>
              <a:rPr dirty="0"/>
              <a:t> </a:t>
            </a:r>
            <a:r>
              <a:rPr dirty="0" err="1"/>
              <a:t>всегда</a:t>
            </a:r>
            <a:r>
              <a:rPr dirty="0"/>
              <a:t> </a:t>
            </a:r>
            <a:r>
              <a:rPr dirty="0" err="1"/>
              <a:t>перед</a:t>
            </a:r>
            <a:r>
              <a:rPr dirty="0"/>
              <a:t> </a:t>
            </a:r>
            <a:r>
              <a:rPr dirty="0" err="1"/>
              <a:t>улучшением</a:t>
            </a:r>
            <a:r>
              <a:rPr dirty="0"/>
              <a:t> </a:t>
            </a:r>
            <a:r>
              <a:rPr dirty="0" err="1"/>
              <a:t>стоит</a:t>
            </a:r>
            <a:r>
              <a:rPr dirty="0"/>
              <a:t> </a:t>
            </a:r>
            <a:r>
              <a:rPr dirty="0" err="1"/>
              <a:t>лишний</a:t>
            </a:r>
            <a:r>
              <a:rPr dirty="0"/>
              <a:t> </a:t>
            </a:r>
            <a:r>
              <a:rPr dirty="0" err="1"/>
              <a:t>раз</a:t>
            </a:r>
            <a:r>
              <a:rPr dirty="0"/>
              <a:t> </a:t>
            </a:r>
            <a:r>
              <a:rPr dirty="0" err="1"/>
              <a:t>подумать</a:t>
            </a:r>
            <a:r>
              <a:rPr dirty="0"/>
              <a:t>: ”</a:t>
            </a:r>
            <a:r>
              <a:rPr dirty="0" err="1"/>
              <a:t>А</a:t>
            </a:r>
            <a:r>
              <a:rPr dirty="0"/>
              <a:t> </a:t>
            </a:r>
            <a:r>
              <a:rPr dirty="0" err="1"/>
              <a:t>стоит</a:t>
            </a:r>
            <a:r>
              <a:rPr dirty="0"/>
              <a:t> </a:t>
            </a:r>
            <a:r>
              <a:rPr dirty="0" err="1"/>
              <a:t>ли</a:t>
            </a:r>
            <a:r>
              <a:rPr dirty="0"/>
              <a:t>”? </a:t>
            </a:r>
            <a:r>
              <a:rPr dirty="0" err="1"/>
              <a:t>Если</a:t>
            </a:r>
            <a:r>
              <a:rPr dirty="0"/>
              <a:t> </a:t>
            </a:r>
            <a:r>
              <a:rPr dirty="0" err="1"/>
              <a:t>работа</a:t>
            </a:r>
            <a:r>
              <a:rPr dirty="0"/>
              <a:t> </a:t>
            </a:r>
            <a:r>
              <a:rPr dirty="0" err="1"/>
              <a:t>всегда</a:t>
            </a:r>
            <a:r>
              <a:rPr dirty="0"/>
              <a:t> </a:t>
            </a:r>
            <a:r>
              <a:rPr dirty="0" err="1"/>
              <a:t>будет</a:t>
            </a:r>
            <a:r>
              <a:rPr dirty="0"/>
              <a:t> </a:t>
            </a:r>
            <a:r>
              <a:rPr dirty="0" err="1"/>
              <a:t>осуществляться</a:t>
            </a:r>
            <a:r>
              <a:rPr dirty="0"/>
              <a:t> </a:t>
            </a:r>
            <a:r>
              <a:rPr dirty="0" err="1"/>
              <a:t>с</a:t>
            </a:r>
            <a:r>
              <a:rPr dirty="0"/>
              <a:t> </a:t>
            </a:r>
            <a:r>
              <a:rPr dirty="0" err="1"/>
              <a:t>матрицами</a:t>
            </a:r>
            <a:r>
              <a:rPr dirty="0"/>
              <a:t> </a:t>
            </a:r>
            <a:r>
              <a:rPr dirty="0" err="1"/>
              <a:t>размеров</a:t>
            </a:r>
            <a:r>
              <a:rPr dirty="0"/>
              <a:t> 3x4, 3x5, 12x15 </a:t>
            </a:r>
            <a:r>
              <a:rPr dirty="0" err="1"/>
              <a:t>и</a:t>
            </a:r>
            <a:r>
              <a:rPr dirty="0"/>
              <a:t> </a:t>
            </a:r>
            <a:r>
              <a:rPr dirty="0" err="1"/>
              <a:t>т.п</a:t>
            </a:r>
            <a:r>
              <a:rPr dirty="0"/>
              <a:t>., </a:t>
            </a:r>
            <a:r>
              <a:rPr dirty="0" err="1"/>
              <a:t>то</a:t>
            </a:r>
            <a:r>
              <a:rPr dirty="0"/>
              <a:t>, </a:t>
            </a:r>
            <a:r>
              <a:rPr dirty="0" err="1"/>
              <a:t>в</a:t>
            </a:r>
            <a:r>
              <a:rPr dirty="0"/>
              <a:t> </a:t>
            </a:r>
            <a:r>
              <a:rPr dirty="0" err="1"/>
              <a:t>принципе</a:t>
            </a:r>
            <a:r>
              <a:rPr dirty="0"/>
              <a:t>, </a:t>
            </a:r>
            <a:r>
              <a:rPr dirty="0" err="1"/>
              <a:t>можно</a:t>
            </a:r>
            <a:r>
              <a:rPr dirty="0"/>
              <a:t> </a:t>
            </a:r>
            <a:r>
              <a:rPr dirty="0" err="1"/>
              <a:t>использовать</a:t>
            </a:r>
            <a:r>
              <a:rPr dirty="0"/>
              <a:t> </a:t>
            </a:r>
            <a:r>
              <a:rPr dirty="0" err="1"/>
              <a:t>и</a:t>
            </a:r>
            <a:r>
              <a:rPr dirty="0"/>
              <a:t> </a:t>
            </a:r>
            <a:r>
              <a:rPr dirty="0" err="1"/>
              <a:t>алгоритм</a:t>
            </a:r>
            <a:r>
              <a:rPr dirty="0"/>
              <a:t>, </a:t>
            </a:r>
            <a:r>
              <a:rPr dirty="0" err="1"/>
              <a:t>описанный</a:t>
            </a:r>
            <a:r>
              <a:rPr dirty="0"/>
              <a:t> </a:t>
            </a:r>
            <a:r>
              <a:rPr dirty="0" err="1"/>
              <a:t>на</a:t>
            </a:r>
            <a:r>
              <a:rPr dirty="0"/>
              <a:t> </a:t>
            </a:r>
            <a:r>
              <a:rPr dirty="0" err="1"/>
              <a:t>предыдущем</a:t>
            </a:r>
            <a:r>
              <a:rPr dirty="0"/>
              <a:t> </a:t>
            </a:r>
            <a:r>
              <a:rPr dirty="0" err="1"/>
              <a:t>слайде</a:t>
            </a:r>
            <a:r>
              <a:rPr dirty="0"/>
              <a:t>. </a:t>
            </a:r>
            <a:r>
              <a:rPr dirty="0" err="1"/>
              <a:t>Однако</a:t>
            </a:r>
            <a:r>
              <a:rPr dirty="0"/>
              <a:t>, </a:t>
            </a:r>
            <a:r>
              <a:rPr dirty="0" err="1"/>
              <a:t>если</a:t>
            </a:r>
            <a:r>
              <a:rPr dirty="0"/>
              <a:t> </a:t>
            </a:r>
            <a:r>
              <a:rPr dirty="0" err="1"/>
              <a:t>есть</a:t>
            </a:r>
            <a:r>
              <a:rPr dirty="0"/>
              <a:t> </a:t>
            </a:r>
            <a:r>
              <a:rPr lang="ru-RU" dirty="0"/>
              <a:t>необходимость</a:t>
            </a:r>
            <a:r>
              <a:rPr dirty="0"/>
              <a:t> </a:t>
            </a:r>
            <a:r>
              <a:rPr dirty="0" err="1"/>
              <a:t>работы</a:t>
            </a:r>
            <a:r>
              <a:rPr dirty="0"/>
              <a:t> </a:t>
            </a:r>
            <a:r>
              <a:rPr dirty="0" err="1"/>
              <a:t>с</a:t>
            </a:r>
            <a:r>
              <a:rPr dirty="0"/>
              <a:t> </a:t>
            </a:r>
            <a:r>
              <a:rPr dirty="0" err="1"/>
              <a:t>матрицами</a:t>
            </a:r>
            <a:r>
              <a:rPr dirty="0"/>
              <a:t> </a:t>
            </a:r>
            <a:r>
              <a:rPr dirty="0" err="1"/>
              <a:t>размеров</a:t>
            </a:r>
            <a:r>
              <a:rPr dirty="0"/>
              <a:t> 3000x4000, </a:t>
            </a:r>
            <a:r>
              <a:rPr dirty="0" err="1"/>
              <a:t>тут</a:t>
            </a:r>
            <a:r>
              <a:rPr dirty="0"/>
              <a:t> </a:t>
            </a:r>
            <a:r>
              <a:rPr dirty="0" err="1"/>
              <a:t>уж</a:t>
            </a:r>
            <a:r>
              <a:rPr dirty="0"/>
              <a:t> </a:t>
            </a:r>
            <a:r>
              <a:rPr dirty="0" err="1"/>
              <a:t>вне</a:t>
            </a:r>
            <a:r>
              <a:rPr dirty="0"/>
              <a:t> </a:t>
            </a:r>
            <a:r>
              <a:rPr dirty="0" err="1"/>
              <a:t>всяких</a:t>
            </a:r>
            <a:r>
              <a:rPr dirty="0"/>
              <a:t> </a:t>
            </a:r>
            <a:r>
              <a:rPr dirty="0" err="1"/>
              <a:t>сомнений</a:t>
            </a:r>
            <a:r>
              <a:rPr dirty="0"/>
              <a:t> </a:t>
            </a:r>
            <a:r>
              <a:rPr dirty="0" err="1"/>
              <a:t>стоит</a:t>
            </a:r>
            <a:r>
              <a:rPr dirty="0"/>
              <a:t> </a:t>
            </a:r>
            <a:r>
              <a:rPr dirty="0" err="1"/>
              <a:t>задуматься</a:t>
            </a:r>
            <a:r>
              <a:rPr dirty="0"/>
              <a:t> </a:t>
            </a:r>
            <a:r>
              <a:rPr dirty="0" err="1"/>
              <a:t>об</a:t>
            </a:r>
            <a:r>
              <a:rPr dirty="0"/>
              <a:t> </a:t>
            </a:r>
            <a:r>
              <a:rPr dirty="0" err="1"/>
              <a:t>оптимизации</a:t>
            </a:r>
            <a:r>
              <a:rPr dirty="0"/>
              <a:t>.</a:t>
            </a:r>
          </a:p>
          <a:p>
            <a:r>
              <a:rPr dirty="0"/>
              <a:t>	</a:t>
            </a:r>
            <a:r>
              <a:rPr dirty="0" err="1"/>
              <a:t>На</a:t>
            </a:r>
            <a:r>
              <a:rPr dirty="0"/>
              <a:t> </a:t>
            </a:r>
            <a:r>
              <a:rPr dirty="0" err="1"/>
              <a:t>помощь</a:t>
            </a:r>
            <a:r>
              <a:rPr dirty="0"/>
              <a:t> </a:t>
            </a:r>
            <a:r>
              <a:rPr dirty="0" err="1"/>
              <a:t>нам</a:t>
            </a:r>
            <a:r>
              <a:rPr dirty="0"/>
              <a:t> </a:t>
            </a:r>
            <a:r>
              <a:rPr dirty="0" err="1"/>
              <a:t>придёт</a:t>
            </a:r>
            <a:r>
              <a:rPr dirty="0"/>
              <a:t> </a:t>
            </a:r>
            <a:r>
              <a:rPr dirty="0" err="1"/>
              <a:t>бинарный</a:t>
            </a:r>
            <a:r>
              <a:rPr dirty="0"/>
              <a:t> </a:t>
            </a:r>
            <a:r>
              <a:rPr dirty="0" err="1"/>
              <a:t>поиск</a:t>
            </a:r>
            <a:r>
              <a:rPr b="1" dirty="0"/>
              <a:t>(1)</a:t>
            </a:r>
            <a:r>
              <a:rPr dirty="0"/>
              <a:t>. </a:t>
            </a:r>
            <a:r>
              <a:rPr dirty="0" err="1"/>
              <a:t>Данный</a:t>
            </a:r>
            <a:r>
              <a:rPr dirty="0"/>
              <a:t> </a:t>
            </a:r>
            <a:r>
              <a:rPr dirty="0" err="1"/>
              <a:t>алгоритм</a:t>
            </a:r>
            <a:r>
              <a:rPr dirty="0"/>
              <a:t> </a:t>
            </a:r>
            <a:r>
              <a:rPr dirty="0" err="1"/>
              <a:t>имеет</a:t>
            </a:r>
            <a:r>
              <a:rPr dirty="0"/>
              <a:t> </a:t>
            </a:r>
            <a:r>
              <a:rPr dirty="0" err="1"/>
              <a:t>сложность</a:t>
            </a:r>
            <a:r>
              <a:rPr dirty="0"/>
              <a:t> </a:t>
            </a:r>
            <a:r>
              <a:rPr dirty="0" err="1"/>
              <a:t>алгоритма</a:t>
            </a:r>
            <a:r>
              <a:rPr dirty="0"/>
              <a:t> O(log n), </a:t>
            </a:r>
            <a:r>
              <a:rPr dirty="0" err="1"/>
              <a:t>что</a:t>
            </a:r>
            <a:r>
              <a:rPr dirty="0"/>
              <a:t> </a:t>
            </a:r>
            <a:r>
              <a:rPr dirty="0" err="1"/>
              <a:t>хуже</a:t>
            </a:r>
            <a:r>
              <a:rPr dirty="0"/>
              <a:t>, </a:t>
            </a:r>
            <a:r>
              <a:rPr dirty="0" err="1"/>
              <a:t>чем</a:t>
            </a:r>
            <a:r>
              <a:rPr dirty="0"/>
              <a:t> O(n), </a:t>
            </a:r>
            <a:r>
              <a:rPr dirty="0" err="1"/>
              <a:t>но</a:t>
            </a:r>
            <a:r>
              <a:rPr dirty="0"/>
              <a:t> </a:t>
            </a:r>
            <a:r>
              <a:rPr dirty="0" err="1"/>
              <a:t>гораздо</a:t>
            </a:r>
            <a:r>
              <a:rPr dirty="0"/>
              <a:t> </a:t>
            </a:r>
            <a:r>
              <a:rPr dirty="0" err="1"/>
              <a:t>лучше</a:t>
            </a:r>
            <a:r>
              <a:rPr dirty="0"/>
              <a:t>, </a:t>
            </a:r>
            <a:r>
              <a:rPr dirty="0" err="1"/>
              <a:t>чем</a:t>
            </a:r>
            <a:r>
              <a:rPr dirty="0"/>
              <a:t> O(n^2). </a:t>
            </a:r>
            <a:r>
              <a:rPr dirty="0" err="1"/>
              <a:t>Однако</a:t>
            </a:r>
            <a:r>
              <a:rPr dirty="0"/>
              <a:t>, </a:t>
            </a:r>
            <a:r>
              <a:rPr dirty="0" err="1"/>
              <a:t>при</a:t>
            </a:r>
            <a:r>
              <a:rPr dirty="0"/>
              <a:t> </a:t>
            </a:r>
            <a:r>
              <a:rPr dirty="0" err="1"/>
              <a:t>применении</a:t>
            </a:r>
            <a:r>
              <a:rPr dirty="0"/>
              <a:t> </a:t>
            </a:r>
            <a:r>
              <a:rPr dirty="0" err="1"/>
              <a:t>данного</a:t>
            </a:r>
            <a:r>
              <a:rPr dirty="0"/>
              <a:t> </a:t>
            </a:r>
            <a:r>
              <a:rPr dirty="0" err="1"/>
              <a:t>алгоритма</a:t>
            </a:r>
            <a:r>
              <a:rPr dirty="0"/>
              <a:t> </a:t>
            </a:r>
            <a:r>
              <a:rPr dirty="0" err="1"/>
              <a:t>должно</a:t>
            </a:r>
            <a:r>
              <a:rPr dirty="0"/>
              <a:t> </a:t>
            </a:r>
            <a:r>
              <a:rPr dirty="0" err="1"/>
              <a:t>соблюдаться</a:t>
            </a:r>
            <a:r>
              <a:rPr dirty="0"/>
              <a:t> </a:t>
            </a:r>
            <a:r>
              <a:rPr dirty="0" err="1"/>
              <a:t>дополнительное</a:t>
            </a:r>
            <a:r>
              <a:rPr dirty="0"/>
              <a:t> </a:t>
            </a:r>
            <a:r>
              <a:rPr dirty="0" err="1"/>
              <a:t>условие</a:t>
            </a:r>
            <a:r>
              <a:rPr dirty="0"/>
              <a:t> - </a:t>
            </a:r>
            <a:r>
              <a:rPr dirty="0" err="1"/>
              <a:t>числа</a:t>
            </a:r>
            <a:r>
              <a:rPr dirty="0"/>
              <a:t> </a:t>
            </a:r>
            <a:r>
              <a:rPr dirty="0" err="1"/>
              <a:t>необходимо</a:t>
            </a:r>
            <a:r>
              <a:rPr dirty="0"/>
              <a:t> </a:t>
            </a:r>
            <a:r>
              <a:rPr dirty="0" err="1"/>
              <a:t>предварительно</a:t>
            </a:r>
            <a:r>
              <a:rPr dirty="0"/>
              <a:t> </a:t>
            </a:r>
            <a:r>
              <a:rPr dirty="0" err="1"/>
              <a:t>отсортировать</a:t>
            </a:r>
            <a:r>
              <a:rPr dirty="0"/>
              <a:t>. </a:t>
            </a:r>
            <a:r>
              <a:rPr dirty="0" err="1"/>
              <a:t>В</a:t>
            </a:r>
            <a:r>
              <a:rPr dirty="0"/>
              <a:t> </a:t>
            </a:r>
            <a:r>
              <a:rPr dirty="0" err="1"/>
              <a:t>ином</a:t>
            </a:r>
            <a:r>
              <a:rPr dirty="0"/>
              <a:t> </a:t>
            </a:r>
            <a:r>
              <a:rPr dirty="0" err="1"/>
              <a:t>случае</a:t>
            </a:r>
            <a:r>
              <a:rPr dirty="0"/>
              <a:t> </a:t>
            </a:r>
            <a:r>
              <a:rPr dirty="0" err="1"/>
              <a:t>данный</a:t>
            </a:r>
            <a:r>
              <a:rPr dirty="0"/>
              <a:t> </a:t>
            </a:r>
            <a:r>
              <a:rPr dirty="0" err="1"/>
              <a:t>алгоритм</a:t>
            </a:r>
            <a:r>
              <a:rPr dirty="0"/>
              <a:t> </a:t>
            </a:r>
            <a:r>
              <a:rPr dirty="0" err="1"/>
              <a:t>будет</a:t>
            </a:r>
            <a:r>
              <a:rPr dirty="0"/>
              <a:t> </a:t>
            </a:r>
            <a:r>
              <a:rPr dirty="0" err="1"/>
              <a:t>выдавать</a:t>
            </a:r>
            <a:r>
              <a:rPr dirty="0"/>
              <a:t> </a:t>
            </a:r>
            <a:r>
              <a:rPr dirty="0" err="1"/>
              <a:t>неверный</a:t>
            </a:r>
            <a:r>
              <a:rPr dirty="0"/>
              <a:t> </a:t>
            </a:r>
            <a:r>
              <a:rPr dirty="0" err="1"/>
              <a:t>результат</a:t>
            </a:r>
            <a:r>
              <a:rPr dirty="0"/>
              <a:t>.</a:t>
            </a:r>
          </a:p>
          <a:p>
            <a:endParaRPr dirty="0"/>
          </a:p>
          <a:p>
            <a:pPr>
              <a:defRPr>
                <a:solidFill>
                  <a:srgbClr val="5E5E5E"/>
                </a:solidFill>
              </a:defRPr>
            </a:pPr>
            <a:endParaRPr dirty="0"/>
          </a:p>
          <a:p>
            <a:pPr>
              <a:defRPr>
                <a:solidFill>
                  <a:srgbClr val="5E5E5E"/>
                </a:solidFill>
              </a:defRPr>
            </a:pPr>
            <a:r>
              <a:rPr dirty="0"/>
              <a:t>(1) </a:t>
            </a:r>
            <a:r>
              <a:rPr dirty="0" err="1"/>
              <a:t>Конечно</a:t>
            </a:r>
            <a:r>
              <a:rPr dirty="0"/>
              <a:t>, </a:t>
            </a:r>
            <a:r>
              <a:rPr dirty="0" err="1"/>
              <a:t>пример</a:t>
            </a:r>
            <a:r>
              <a:rPr dirty="0"/>
              <a:t>, </a:t>
            </a:r>
            <a:r>
              <a:rPr dirty="0" err="1"/>
              <a:t>представленный</a:t>
            </a:r>
            <a:r>
              <a:rPr dirty="0"/>
              <a:t> </a:t>
            </a:r>
            <a:r>
              <a:rPr dirty="0" err="1"/>
              <a:t>на</a:t>
            </a:r>
            <a:r>
              <a:rPr dirty="0"/>
              <a:t> </a:t>
            </a:r>
            <a:r>
              <a:rPr dirty="0" err="1"/>
              <a:t>предыдущем</a:t>
            </a:r>
            <a:r>
              <a:rPr dirty="0"/>
              <a:t> </a:t>
            </a:r>
            <a:r>
              <a:rPr dirty="0" err="1"/>
              <a:t>слайде</a:t>
            </a:r>
            <a:r>
              <a:rPr dirty="0"/>
              <a:t>, </a:t>
            </a:r>
            <a:r>
              <a:rPr dirty="0" err="1"/>
              <a:t>не</a:t>
            </a:r>
            <a:r>
              <a:rPr dirty="0"/>
              <a:t> </a:t>
            </a:r>
            <a:r>
              <a:rPr dirty="0" err="1"/>
              <a:t>очень</a:t>
            </a:r>
            <a:r>
              <a:rPr dirty="0"/>
              <a:t> </a:t>
            </a:r>
            <a:r>
              <a:rPr dirty="0" err="1"/>
              <a:t>хорошо</a:t>
            </a:r>
            <a:r>
              <a:rPr dirty="0"/>
              <a:t> </a:t>
            </a:r>
            <a:r>
              <a:rPr dirty="0" err="1"/>
              <a:t>подходит</a:t>
            </a:r>
            <a:r>
              <a:rPr dirty="0"/>
              <a:t> </a:t>
            </a:r>
            <a:r>
              <a:rPr dirty="0" err="1"/>
              <a:t>для</a:t>
            </a:r>
            <a:r>
              <a:rPr dirty="0"/>
              <a:t> </a:t>
            </a:r>
            <a:r>
              <a:rPr dirty="0" err="1"/>
              <a:t>бинарного</a:t>
            </a:r>
            <a:r>
              <a:rPr dirty="0"/>
              <a:t> </a:t>
            </a:r>
            <a:r>
              <a:rPr dirty="0" err="1"/>
              <a:t>поиска</a:t>
            </a:r>
            <a:r>
              <a:rPr dirty="0"/>
              <a:t>, </a:t>
            </a:r>
            <a:r>
              <a:rPr dirty="0" err="1"/>
              <a:t>т.к</a:t>
            </a:r>
            <a:r>
              <a:rPr dirty="0"/>
              <a:t>. </a:t>
            </a:r>
            <a:r>
              <a:rPr dirty="0" err="1"/>
              <a:t>в</a:t>
            </a:r>
            <a:r>
              <a:rPr dirty="0"/>
              <a:t> </a:t>
            </a:r>
            <a:r>
              <a:rPr dirty="0" err="1"/>
              <a:t>случае</a:t>
            </a:r>
            <a:r>
              <a:rPr dirty="0"/>
              <a:t> </a:t>
            </a:r>
            <a:r>
              <a:rPr dirty="0" err="1"/>
              <a:t>осуществления</a:t>
            </a:r>
            <a:r>
              <a:rPr dirty="0"/>
              <a:t> </a:t>
            </a:r>
            <a:r>
              <a:rPr dirty="0" err="1"/>
              <a:t>сортировки</a:t>
            </a:r>
            <a:r>
              <a:rPr dirty="0"/>
              <a:t>, </a:t>
            </a:r>
            <a:r>
              <a:rPr dirty="0" err="1"/>
              <a:t>минимальное</a:t>
            </a:r>
            <a:r>
              <a:rPr dirty="0"/>
              <a:t> </a:t>
            </a:r>
            <a:r>
              <a:rPr dirty="0" err="1"/>
              <a:t>значение</a:t>
            </a:r>
            <a:r>
              <a:rPr dirty="0"/>
              <a:t> </a:t>
            </a:r>
            <a:r>
              <a:rPr dirty="0" err="1"/>
              <a:t>всегда</a:t>
            </a:r>
            <a:r>
              <a:rPr dirty="0"/>
              <a:t> </a:t>
            </a:r>
            <a:r>
              <a:rPr dirty="0" err="1"/>
              <a:t>будет</a:t>
            </a:r>
            <a:r>
              <a:rPr dirty="0"/>
              <a:t> </a:t>
            </a:r>
            <a:r>
              <a:rPr dirty="0" err="1"/>
              <a:t>находиться</a:t>
            </a:r>
            <a:r>
              <a:rPr dirty="0"/>
              <a:t> </a:t>
            </a:r>
            <a:r>
              <a:rPr dirty="0" err="1"/>
              <a:t>под</a:t>
            </a:r>
            <a:r>
              <a:rPr dirty="0"/>
              <a:t> </a:t>
            </a:r>
            <a:r>
              <a:rPr dirty="0" err="1"/>
              <a:t>индексом</a:t>
            </a:r>
            <a:r>
              <a:rPr dirty="0"/>
              <a:t> 0, </a:t>
            </a:r>
            <a:r>
              <a:rPr dirty="0" err="1"/>
              <a:t>и</a:t>
            </a:r>
            <a:r>
              <a:rPr dirty="0"/>
              <a:t> </a:t>
            </a:r>
            <a:r>
              <a:rPr dirty="0" err="1"/>
              <a:t>поэтому</a:t>
            </a:r>
            <a:r>
              <a:rPr dirty="0"/>
              <a:t> </a:t>
            </a:r>
            <a:r>
              <a:rPr dirty="0" err="1"/>
              <a:t>никаких</a:t>
            </a:r>
            <a:r>
              <a:rPr dirty="0"/>
              <a:t> </a:t>
            </a:r>
            <a:r>
              <a:rPr dirty="0" err="1"/>
              <a:t>дополнительных</a:t>
            </a:r>
            <a:r>
              <a:rPr dirty="0"/>
              <a:t> </a:t>
            </a:r>
            <a:r>
              <a:rPr dirty="0" err="1"/>
              <a:t>операций</a:t>
            </a:r>
            <a:r>
              <a:rPr dirty="0"/>
              <a:t> </a:t>
            </a:r>
            <a:r>
              <a:rPr dirty="0" err="1"/>
              <a:t>не</a:t>
            </a:r>
            <a:r>
              <a:rPr dirty="0"/>
              <a:t> </a:t>
            </a:r>
            <a:r>
              <a:rPr dirty="0" err="1"/>
              <a:t>требуется</a:t>
            </a: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70" name="Вернёмся к типам данных"/>
          <p:cNvSpPr>
            <a:spLocks noGrp="1"/>
          </p:cNvSpPr>
          <p:nvPr>
            <p:ph type="body" idx="21"/>
          </p:nvPr>
        </p:nvSpPr>
        <p:spPr>
          <a:prstGeom prst="rect">
            <a:avLst/>
          </a:prstGeom>
        </p:spPr>
        <p:txBody>
          <a:bodyPr/>
          <a:lstStyle/>
          <a:p>
            <a:r>
              <a:t>Вернёмся к типам данных</a:t>
            </a:r>
          </a:p>
        </p:txBody>
      </p:sp>
      <p:sp>
        <p:nvSpPr>
          <p:cNvPr id="171" name="Типы данных в JavaScript делятся на две категории:…"/>
          <p:cNvSpPr>
            <a:spLocks noGrp="1"/>
          </p:cNvSpPr>
          <p:nvPr>
            <p:ph type="body" idx="22"/>
          </p:nvPr>
        </p:nvSpPr>
        <p:spPr>
          <a:prstGeom prst="rect">
            <a:avLst/>
          </a:prstGeom>
        </p:spPr>
        <p:txBody>
          <a:bodyPr/>
          <a:lstStyle/>
          <a:p>
            <a:r>
              <a:t>	Типы данных в JavaScript делятся на две категории:</a:t>
            </a:r>
          </a:p>
          <a:p>
            <a:pPr marL="685800" indent="-685800">
              <a:buSzPct val="100000"/>
              <a:buChar char="•"/>
            </a:pPr>
            <a:r>
              <a:rPr b="1"/>
              <a:t>Примитивные</a:t>
            </a:r>
            <a:r>
              <a:t>;</a:t>
            </a:r>
          </a:p>
          <a:p>
            <a:pPr marL="685800" indent="-685800">
              <a:buSzPct val="100000"/>
              <a:buChar char="•"/>
            </a:pPr>
            <a:r>
              <a:rPr b="1"/>
              <a:t>Ссылочные</a:t>
            </a:r>
            <a:r>
              <a:t>.</a:t>
            </a:r>
          </a:p>
          <a:p>
            <a:endParaRPr/>
          </a:p>
          <a:p>
            <a:r>
              <a:t>	К примитивам относятся 7 из 8 типов данных, которые отличаются от ссылочных в большей степени тем, что работа с ними идёт </a:t>
            </a:r>
            <a:r>
              <a:rPr u="sng"/>
              <a:t>по значению</a:t>
            </a:r>
            <a:r>
              <a:t>. Восьмым типом данных является объект. И это единственный тип данных, работа с которым идёт </a:t>
            </a:r>
            <a:r>
              <a:rPr u="sng"/>
              <a:t>по ссылке</a:t>
            </a:r>
            <a:r>
              <a:t>.</a:t>
            </a:r>
          </a:p>
          <a:p>
            <a:r>
              <a:t>	По сути всё, что не примитив в JavaScript, - это объект. К ним относятся как сами объекты, так и массивы, и даже функции. Все они в конечном итоге “наследуются”</a:t>
            </a:r>
            <a:r>
              <a:rPr b="1"/>
              <a:t>(1)</a:t>
            </a:r>
            <a:r>
              <a:t> от объектов.</a:t>
            </a:r>
          </a:p>
          <a:p>
            <a:endParaRPr/>
          </a:p>
          <a:p>
            <a:endParaRPr/>
          </a:p>
          <a:p>
            <a:pPr>
              <a:defRPr sz="2700">
                <a:solidFill>
                  <a:srgbClr val="5E5E5E"/>
                </a:solidFill>
              </a:defRPr>
            </a:pPr>
            <a:r>
              <a:t>	(1) В JavaScript под термином наследование понимается механизм прототипного наследования, который хоть и похож, но всё же отличается от обычной интерпретации наследования. Подробнее о прототипах будет рассказано в лекции про ООП.</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97" name="Основные выводы по Big O нотации"/>
          <p:cNvSpPr>
            <a:spLocks noGrp="1"/>
          </p:cNvSpPr>
          <p:nvPr>
            <p:ph type="body" idx="21"/>
          </p:nvPr>
        </p:nvSpPr>
        <p:spPr>
          <a:prstGeom prst="rect">
            <a:avLst/>
          </a:prstGeom>
        </p:spPr>
        <p:txBody>
          <a:bodyPr/>
          <a:lstStyle/>
          <a:p>
            <a:r>
              <a:t>Основные выводы по Big O нотации</a:t>
            </a:r>
          </a:p>
        </p:txBody>
      </p:sp>
      <p:sp>
        <p:nvSpPr>
          <p:cNvPr id="298" name="По Big O нотации алгоритмы оцениваются на основании худших вариантов. Поэтому поиск элемента массива имеет сложность алгоритма O(n), где n - длина массива, даже несмотря на то, что искомый элемент может занимать самую первую позицию.…"/>
          <p:cNvSpPr>
            <a:spLocks noGrp="1"/>
          </p:cNvSpPr>
          <p:nvPr>
            <p:ph type="body" idx="22"/>
          </p:nvPr>
        </p:nvSpPr>
        <p:spPr>
          <a:prstGeom prst="rect">
            <a:avLst/>
          </a:prstGeom>
        </p:spPr>
        <p:txBody>
          <a:bodyPr/>
          <a:lstStyle/>
          <a:p>
            <a:r>
              <a:t>	По </a:t>
            </a:r>
            <a:r>
              <a:rPr b="1"/>
              <a:t>Big O</a:t>
            </a:r>
            <a:r>
              <a:t> нотации алгоритмы оцениваются на основании худших вариантов. Поэтому поиск элемента массива имеет сложность алгоритма O(n), где n - длина массива, даже несмотря на то, что искомый элемент может занимать самую первую позицию.</a:t>
            </a:r>
          </a:p>
          <a:p>
            <a:endParaRPr/>
          </a:p>
          <a:p>
            <a:r>
              <a:t>В остальном:</a:t>
            </a:r>
          </a:p>
          <a:p>
            <a:pPr marL="685800" indent="-685800">
              <a:buSzPct val="100000"/>
              <a:buChar char="•"/>
            </a:pPr>
            <a:r>
              <a:t>Получение элемента коллекции - это O(1);</a:t>
            </a:r>
          </a:p>
          <a:p>
            <a:pPr marL="685800" indent="-685800">
              <a:buSzPct val="100000"/>
              <a:buChar char="•"/>
            </a:pPr>
            <a:r>
              <a:t>Перебор коллекции - это O(n);</a:t>
            </a:r>
          </a:p>
          <a:p>
            <a:pPr marL="685800" indent="-685800">
              <a:buSzPct val="100000"/>
              <a:buChar char="•"/>
            </a:pPr>
            <a:r>
              <a:t>Вложенные циклы по той же коллекции - это O(n^2);</a:t>
            </a:r>
          </a:p>
          <a:p>
            <a:pPr marL="685800" indent="-685800">
              <a:buSzPct val="100000"/>
              <a:buChar char="•"/>
            </a:pPr>
            <a:r>
              <a:t>Алгоритмы по типу бинарного поиска - это O(log n);</a:t>
            </a:r>
          </a:p>
          <a:p>
            <a:pPr marL="685800" indent="-685800">
              <a:buSzPct val="100000"/>
              <a:buChar char="•"/>
            </a:pPr>
            <a:r>
              <a:t>Итерации, которые используют бинарный поиск - это O(n log n).</a:t>
            </a:r>
          </a:p>
          <a:p>
            <a:pPr marL="685800" indent="-685800">
              <a:buSzPct val="100000"/>
              <a:buChar char="•"/>
            </a:pPr>
            <a:endParaRPr/>
          </a:p>
          <a:p>
            <a:pPr marL="685800" indent="-685800">
              <a:buSzPct val="100000"/>
              <a:buChar cha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Q&amp;A"/>
          <p:cNvSpPr>
            <a:spLocks noGrp="1"/>
          </p:cNvSpPr>
          <p:nvPr>
            <p:ph type="body" idx="21"/>
          </p:nvPr>
        </p:nvSpPr>
        <p:spPr>
          <a:xfrm>
            <a:off x="-3169" y="5526173"/>
            <a:ext cx="24390338" cy="2663654"/>
          </a:xfrm>
          <a:prstGeom prst="rect">
            <a:avLst/>
          </a:prstGeom>
        </p:spPr>
        <p:txBody>
          <a:bodyPr/>
          <a:lstStyle/>
          <a:p>
            <a:r>
              <a:t>Q&amp;A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74" name="Что значит “по значению”?"/>
          <p:cNvSpPr>
            <a:spLocks noGrp="1"/>
          </p:cNvSpPr>
          <p:nvPr>
            <p:ph type="body" idx="21"/>
          </p:nvPr>
        </p:nvSpPr>
        <p:spPr>
          <a:prstGeom prst="rect">
            <a:avLst/>
          </a:prstGeom>
        </p:spPr>
        <p:txBody>
          <a:bodyPr/>
          <a:lstStyle/>
          <a:p>
            <a:r>
              <a:t>Что значит “по значению”?</a:t>
            </a:r>
          </a:p>
        </p:txBody>
      </p:sp>
      <p:sp>
        <p:nvSpPr>
          <p:cNvPr id="175" name="Когда мы создаём переменную и задаём ей в качестве значения, к примеру, число 78, то в конечном итоге получаем переменную с конкретным значением 78. Просто. Как есть. Во всех последующих случаях обращения к этой переменной в коде мы работаем именно с её "/>
          <p:cNvSpPr>
            <a:spLocks noGrp="1"/>
          </p:cNvSpPr>
          <p:nvPr>
            <p:ph type="body" idx="22"/>
          </p:nvPr>
        </p:nvSpPr>
        <p:spPr>
          <a:prstGeom prst="rect">
            <a:avLst/>
          </a:prstGeom>
        </p:spPr>
        <p:txBody>
          <a:bodyPr/>
          <a:lstStyle/>
          <a:p>
            <a:r>
              <a:t>	Когда мы создаём переменную и задаём ей в качестве значения, к примеру, число 78, то в конечном итоге получаем переменную с конкретным значением 78. Просто. Как есть. Во всех последующих случаях обращения к этой переменной в коде мы работаем именно с её значением. Рассмотрим следующий пример:</a:t>
            </a:r>
          </a:p>
          <a:p>
            <a:endParaRPr/>
          </a:p>
          <a:p>
            <a:endParaRPr/>
          </a:p>
          <a:p>
            <a:endParaRPr/>
          </a:p>
          <a:p>
            <a:endParaRPr/>
          </a:p>
          <a:p>
            <a:endParaRPr/>
          </a:p>
          <a:p>
            <a:r>
              <a:t>	Как видно на примере выше, изменения в переменной </a:t>
            </a:r>
            <a:r>
              <a:rPr b="1"/>
              <a:t>num</a:t>
            </a:r>
            <a:r>
              <a:t> никак не влияют на значение переменной </a:t>
            </a:r>
            <a:r>
              <a:rPr b="1"/>
              <a:t>newNum</a:t>
            </a:r>
            <a:r>
              <a:t>. Когда во второй строке мы как бы присваиваем переменную </a:t>
            </a:r>
            <a:r>
              <a:rPr b="1"/>
              <a:t>num</a:t>
            </a:r>
            <a:r>
              <a:t> переменной </a:t>
            </a:r>
            <a:r>
              <a:rPr b="1"/>
              <a:t>newNum</a:t>
            </a:r>
            <a:r>
              <a:t>, то, на самом деле, в качестве значения для переменной </a:t>
            </a:r>
            <a:r>
              <a:rPr b="1"/>
              <a:t>newNum</a:t>
            </a:r>
            <a:r>
              <a:t> мы просто задаём текущее значение переменной </a:t>
            </a:r>
            <a:r>
              <a:rPr b="1"/>
              <a:t>num</a:t>
            </a:r>
            <a:r>
              <a:t>, т.е. 78.</a:t>
            </a:r>
          </a:p>
        </p:txBody>
      </p:sp>
      <p:pic>
        <p:nvPicPr>
          <p:cNvPr id="176" name="Screenshot 2021-03-07 at 16.52.38.png" descr="Screenshot 2021-03-07 at 16.52.38.png"/>
          <p:cNvPicPr>
            <a:picLocks noChangeAspect="1"/>
          </p:cNvPicPr>
          <p:nvPr/>
        </p:nvPicPr>
        <p:blipFill>
          <a:blip r:embed="rId2"/>
          <a:stretch>
            <a:fillRect/>
          </a:stretch>
        </p:blipFill>
        <p:spPr>
          <a:xfrm>
            <a:off x="1334795" y="6057900"/>
            <a:ext cx="21714409" cy="3040018"/>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79" name="Что значит “по ссылке”?"/>
          <p:cNvSpPr>
            <a:spLocks noGrp="1"/>
          </p:cNvSpPr>
          <p:nvPr>
            <p:ph type="body" idx="21"/>
          </p:nvPr>
        </p:nvSpPr>
        <p:spPr>
          <a:prstGeom prst="rect">
            <a:avLst/>
          </a:prstGeom>
        </p:spPr>
        <p:txBody>
          <a:bodyPr/>
          <a:lstStyle/>
          <a:p>
            <a:r>
              <a:t>Что значит “по ссылке”?</a:t>
            </a:r>
          </a:p>
        </p:txBody>
      </p:sp>
      <p:sp>
        <p:nvSpPr>
          <p:cNvPr id="180" name="Тут, пожалуй, начнём с примера:…"/>
          <p:cNvSpPr>
            <a:spLocks noGrp="1"/>
          </p:cNvSpPr>
          <p:nvPr>
            <p:ph type="body" idx="22"/>
          </p:nvPr>
        </p:nvSpPr>
        <p:spPr>
          <a:prstGeom prst="rect">
            <a:avLst/>
          </a:prstGeom>
        </p:spPr>
        <p:txBody>
          <a:bodyPr/>
          <a:lstStyle/>
          <a:p>
            <a:r>
              <a:t>	Тут, пожалуй, начнём с примера:</a:t>
            </a:r>
          </a:p>
          <a:p>
            <a:endParaRPr/>
          </a:p>
          <a:p>
            <a:endParaRPr/>
          </a:p>
          <a:p>
            <a:endParaRPr/>
          </a:p>
          <a:p>
            <a:endParaRPr/>
          </a:p>
          <a:p>
            <a:endParaRPr/>
          </a:p>
          <a:p>
            <a:r>
              <a:t>	Итак, в первой строке мы создаём пустой объект. В переменную </a:t>
            </a:r>
            <a:r>
              <a:rPr b="1"/>
              <a:t>obj</a:t>
            </a:r>
            <a:r>
              <a:t> попадает </a:t>
            </a:r>
            <a:r>
              <a:rPr b="1"/>
              <a:t>ссылка на этот объект</a:t>
            </a:r>
            <a:r>
              <a:t> (никак не сам объект!). Далее при любом обращении к переменной </a:t>
            </a:r>
            <a:r>
              <a:rPr b="1"/>
              <a:t>obj</a:t>
            </a:r>
            <a:r>
              <a:t> в качестве значения мы получаем ссылку на наш объект где-то в памяти. Так во второй строке по сути мы делаем копию нашей ссылки и складываем её в переменную </a:t>
            </a:r>
            <a:r>
              <a:rPr b="1"/>
              <a:t>newObj</a:t>
            </a:r>
            <a:r>
              <a:t>. Далее в 4 строке мы изменяем наш объект, и в конце в обоих случаях закономерно получаем одинаковый вывод, т.к. обе переменные хранят в себе ссылки на один и тот же объект. </a:t>
            </a:r>
          </a:p>
        </p:txBody>
      </p:sp>
      <p:pic>
        <p:nvPicPr>
          <p:cNvPr id="181" name="Screenshot 2021-03-07 at 17.14.03.png" descr="Screenshot 2021-03-07 at 17.14.03.png"/>
          <p:cNvPicPr>
            <a:picLocks noChangeAspect="1"/>
          </p:cNvPicPr>
          <p:nvPr/>
        </p:nvPicPr>
        <p:blipFill>
          <a:blip r:embed="rId2"/>
          <a:stretch>
            <a:fillRect/>
          </a:stretch>
        </p:blipFill>
        <p:spPr>
          <a:xfrm>
            <a:off x="1310636" y="4488024"/>
            <a:ext cx="21762728" cy="299683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84" name="Создание объектов в JavaScript"/>
          <p:cNvSpPr>
            <a:spLocks noGrp="1"/>
          </p:cNvSpPr>
          <p:nvPr>
            <p:ph type="body" idx="21"/>
          </p:nvPr>
        </p:nvSpPr>
        <p:spPr>
          <a:prstGeom prst="rect">
            <a:avLst/>
          </a:prstGeom>
        </p:spPr>
        <p:txBody>
          <a:bodyPr/>
          <a:lstStyle/>
          <a:p>
            <a:r>
              <a:t>Создание объектов в JavaScript</a:t>
            </a:r>
          </a:p>
        </p:txBody>
      </p:sp>
      <p:sp>
        <p:nvSpPr>
          <p:cNvPr id="185" name="1) Литеральная форма создания объектов:…"/>
          <p:cNvSpPr>
            <a:spLocks noGrp="1"/>
          </p:cNvSpPr>
          <p:nvPr>
            <p:ph type="body" idx="22"/>
          </p:nvPr>
        </p:nvSpPr>
        <p:spPr>
          <a:prstGeom prst="rect">
            <a:avLst/>
          </a:prstGeom>
        </p:spPr>
        <p:txBody>
          <a:bodyPr/>
          <a:lstStyle/>
          <a:p>
            <a:r>
              <a:rPr dirty="0"/>
              <a:t>	1) </a:t>
            </a:r>
            <a:r>
              <a:rPr dirty="0" err="1"/>
              <a:t>Литеральная</a:t>
            </a:r>
            <a:r>
              <a:rPr dirty="0"/>
              <a:t> </a:t>
            </a:r>
            <a:r>
              <a:rPr dirty="0" err="1"/>
              <a:t>форма</a:t>
            </a:r>
            <a:r>
              <a:rPr dirty="0"/>
              <a:t> </a:t>
            </a:r>
            <a:r>
              <a:rPr dirty="0" err="1"/>
              <a:t>создания</a:t>
            </a:r>
            <a:r>
              <a:rPr dirty="0"/>
              <a:t> </a:t>
            </a:r>
            <a:r>
              <a:rPr dirty="0" err="1"/>
              <a:t>объектов</a:t>
            </a:r>
            <a:r>
              <a:rPr dirty="0"/>
              <a:t>:</a:t>
            </a:r>
          </a:p>
          <a:p>
            <a:endParaRPr dirty="0"/>
          </a:p>
          <a:p>
            <a:endParaRPr dirty="0"/>
          </a:p>
          <a:p>
            <a:endParaRPr dirty="0"/>
          </a:p>
          <a:p>
            <a:endParaRPr dirty="0"/>
          </a:p>
          <a:p>
            <a:endParaRPr dirty="0"/>
          </a:p>
          <a:p>
            <a:pPr marL="0" lvl="1" indent="0" algn="just" defTabSz="685800">
              <a:lnSpc>
                <a:spcPct val="100000"/>
              </a:lnSpc>
              <a:spcBef>
                <a:spcPts val="1200"/>
              </a:spcBef>
              <a:buSzTx/>
              <a:buNone/>
              <a:tabLst/>
              <a:defRPr sz="3600">
                <a:latin typeface="Helvetica"/>
                <a:ea typeface="Helvetica"/>
                <a:cs typeface="Helvetica"/>
                <a:sym typeface="Helvetica"/>
              </a:defRPr>
            </a:pPr>
            <a:r>
              <a:rPr dirty="0"/>
              <a:t>	</a:t>
            </a:r>
            <a:r>
              <a:rPr dirty="0" err="1"/>
              <a:t>Это</a:t>
            </a:r>
            <a:r>
              <a:rPr dirty="0"/>
              <a:t> </a:t>
            </a:r>
            <a:r>
              <a:rPr dirty="0" err="1"/>
              <a:t>самый</a:t>
            </a:r>
            <a:r>
              <a:rPr dirty="0"/>
              <a:t> </a:t>
            </a:r>
            <a:r>
              <a:rPr dirty="0" err="1"/>
              <a:t>распространённый</a:t>
            </a:r>
            <a:r>
              <a:rPr dirty="0"/>
              <a:t> </a:t>
            </a:r>
            <a:r>
              <a:rPr dirty="0" err="1"/>
              <a:t>и</a:t>
            </a:r>
            <a:r>
              <a:rPr dirty="0"/>
              <a:t> </a:t>
            </a:r>
            <a:r>
              <a:rPr dirty="0" err="1"/>
              <a:t>лаконичный</a:t>
            </a:r>
            <a:r>
              <a:rPr dirty="0"/>
              <a:t> </a:t>
            </a:r>
            <a:r>
              <a:rPr dirty="0" err="1"/>
              <a:t>способ</a:t>
            </a:r>
            <a:r>
              <a:rPr dirty="0"/>
              <a:t> </a:t>
            </a:r>
            <a:r>
              <a:rPr dirty="0" err="1"/>
              <a:t>создания</a:t>
            </a:r>
            <a:r>
              <a:rPr dirty="0"/>
              <a:t> </a:t>
            </a:r>
            <a:r>
              <a:rPr dirty="0" err="1"/>
              <a:t>объектов</a:t>
            </a:r>
            <a:r>
              <a:rPr dirty="0"/>
              <a:t>. </a:t>
            </a:r>
            <a:r>
              <a:rPr dirty="0" err="1"/>
              <a:t>Он</a:t>
            </a:r>
            <a:r>
              <a:rPr dirty="0"/>
              <a:t> </a:t>
            </a:r>
            <a:r>
              <a:rPr dirty="0" err="1"/>
              <a:t>же</a:t>
            </a:r>
            <a:r>
              <a:rPr dirty="0"/>
              <a:t> </a:t>
            </a:r>
            <a:r>
              <a:rPr dirty="0" err="1"/>
              <a:t>является</a:t>
            </a:r>
            <a:r>
              <a:rPr dirty="0"/>
              <a:t> </a:t>
            </a:r>
            <a:r>
              <a:rPr dirty="0" err="1"/>
              <a:t>более</a:t>
            </a:r>
            <a:r>
              <a:rPr dirty="0"/>
              <a:t> </a:t>
            </a:r>
            <a:r>
              <a:rPr dirty="0" err="1"/>
              <a:t>предпочтительным</a:t>
            </a:r>
            <a:r>
              <a:rPr dirty="0"/>
              <a:t> </a:t>
            </a:r>
            <a:r>
              <a:rPr dirty="0" err="1"/>
              <a:t>в</a:t>
            </a:r>
            <a:r>
              <a:rPr dirty="0"/>
              <a:t> </a:t>
            </a:r>
            <a:r>
              <a:rPr dirty="0" err="1"/>
              <a:t>сравнении</a:t>
            </a:r>
            <a:r>
              <a:rPr dirty="0"/>
              <a:t> </a:t>
            </a:r>
            <a:r>
              <a:rPr dirty="0" err="1"/>
              <a:t>с</a:t>
            </a:r>
            <a:r>
              <a:rPr dirty="0"/>
              <a:t> </a:t>
            </a:r>
            <a:r>
              <a:rPr b="1" strike="sngStrike" dirty="0"/>
              <a:t>new Object()</a:t>
            </a:r>
            <a:r>
              <a:rPr dirty="0"/>
              <a:t>.</a:t>
            </a:r>
          </a:p>
          <a:p>
            <a:endParaRPr dirty="0"/>
          </a:p>
          <a:p>
            <a:pPr marL="0" lvl="8" indent="0" algn="just" defTabSz="685800">
              <a:lnSpc>
                <a:spcPct val="100000"/>
              </a:lnSpc>
              <a:spcBef>
                <a:spcPts val="1200"/>
              </a:spcBef>
              <a:buSzTx/>
              <a:buNone/>
              <a:tabLst/>
              <a:defRPr sz="3600">
                <a:latin typeface="Helvetica"/>
                <a:ea typeface="Helvetica"/>
                <a:cs typeface="Helvetica"/>
                <a:sym typeface="Helvetica"/>
              </a:defRPr>
            </a:pPr>
            <a:r>
              <a:rPr dirty="0"/>
              <a:t>	</a:t>
            </a:r>
            <a:endParaRPr dirty="0">
              <a:solidFill>
                <a:srgbClr val="5E5E5E"/>
              </a:solidFill>
            </a:endParaRPr>
          </a:p>
        </p:txBody>
      </p:sp>
      <p:pic>
        <p:nvPicPr>
          <p:cNvPr id="186" name="Screenshot 2021-03-07 at 17.29.24.png" descr="Screenshot 2021-03-07 at 17.29.24.png"/>
          <p:cNvPicPr>
            <a:picLocks noChangeAspect="1"/>
          </p:cNvPicPr>
          <p:nvPr/>
        </p:nvPicPr>
        <p:blipFill>
          <a:blip r:embed="rId2"/>
          <a:stretch>
            <a:fillRect/>
          </a:stretch>
        </p:blipFill>
        <p:spPr>
          <a:xfrm>
            <a:off x="1302360" y="4483840"/>
            <a:ext cx="8782819" cy="299090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89" name="Создание объектов в JavaScript"/>
          <p:cNvSpPr>
            <a:spLocks noGrp="1"/>
          </p:cNvSpPr>
          <p:nvPr>
            <p:ph type="body" idx="21"/>
          </p:nvPr>
        </p:nvSpPr>
        <p:spPr>
          <a:prstGeom prst="rect">
            <a:avLst/>
          </a:prstGeom>
        </p:spPr>
        <p:txBody>
          <a:bodyPr/>
          <a:lstStyle/>
          <a:p>
            <a:r>
              <a:t>Создание объектов в JavaScript</a:t>
            </a:r>
          </a:p>
        </p:txBody>
      </p:sp>
      <p:sp>
        <p:nvSpPr>
          <p:cNvPr id="190" name="2) Создание объектов с помощью ключевого слова new:…"/>
          <p:cNvSpPr>
            <a:spLocks noGrp="1"/>
          </p:cNvSpPr>
          <p:nvPr>
            <p:ph type="body" idx="22"/>
          </p:nvPr>
        </p:nvSpPr>
        <p:spPr>
          <a:prstGeom prst="rect">
            <a:avLst/>
          </a:prstGeom>
        </p:spPr>
        <p:txBody>
          <a:bodyPr/>
          <a:lstStyle/>
          <a:p>
            <a:r>
              <a:rPr dirty="0"/>
              <a:t>	2) </a:t>
            </a:r>
            <a:r>
              <a:rPr dirty="0" err="1"/>
              <a:t>Создание</a:t>
            </a:r>
            <a:r>
              <a:rPr dirty="0"/>
              <a:t> </a:t>
            </a:r>
            <a:r>
              <a:rPr dirty="0" err="1"/>
              <a:t>объектов</a:t>
            </a:r>
            <a:r>
              <a:rPr dirty="0"/>
              <a:t> </a:t>
            </a:r>
            <a:r>
              <a:rPr dirty="0" err="1"/>
              <a:t>с</a:t>
            </a:r>
            <a:r>
              <a:rPr dirty="0"/>
              <a:t> </a:t>
            </a:r>
            <a:r>
              <a:rPr dirty="0" err="1"/>
              <a:t>помощью</a:t>
            </a:r>
            <a:r>
              <a:rPr dirty="0"/>
              <a:t> </a:t>
            </a:r>
            <a:r>
              <a:rPr dirty="0" err="1"/>
              <a:t>ключевого</a:t>
            </a:r>
            <a:r>
              <a:rPr dirty="0"/>
              <a:t> </a:t>
            </a:r>
            <a:r>
              <a:rPr dirty="0" err="1"/>
              <a:t>слова</a:t>
            </a:r>
            <a:r>
              <a:rPr dirty="0"/>
              <a:t> </a:t>
            </a:r>
            <a:r>
              <a:rPr b="1" dirty="0"/>
              <a:t>new</a:t>
            </a:r>
            <a:r>
              <a:rPr dirty="0"/>
              <a:t>:</a:t>
            </a:r>
          </a:p>
          <a:p>
            <a:pPr marL="2057400" lvl="2" indent="-685800" defTabSz="685800">
              <a:lnSpc>
                <a:spcPct val="100000"/>
              </a:lnSpc>
              <a:spcBef>
                <a:spcPts val="1200"/>
              </a:spcBef>
              <a:buSzPct val="100000"/>
              <a:buAutoNum type="arabicPeriod"/>
              <a:tabLst/>
              <a:defRPr sz="3600">
                <a:latin typeface="Helvetica"/>
                <a:ea typeface="Helvetica"/>
                <a:cs typeface="Helvetica"/>
                <a:sym typeface="Helvetica"/>
              </a:defRPr>
            </a:pPr>
            <a:r>
              <a:rPr strike="sngStrike" dirty="0"/>
              <a:t>C </a:t>
            </a:r>
            <a:r>
              <a:rPr strike="sngStrike" dirty="0" err="1"/>
              <a:t>помощью</a:t>
            </a:r>
            <a:r>
              <a:rPr strike="sngStrike" dirty="0"/>
              <a:t> </a:t>
            </a:r>
            <a:r>
              <a:rPr strike="sngStrike" dirty="0" err="1"/>
              <a:t>встроенных</a:t>
            </a:r>
            <a:r>
              <a:rPr strike="sngStrike" dirty="0"/>
              <a:t> </a:t>
            </a:r>
            <a:r>
              <a:rPr strike="sngStrike" dirty="0" err="1"/>
              <a:t>функций-конструкторов</a:t>
            </a:r>
            <a:r>
              <a:rPr dirty="0"/>
              <a:t>:</a:t>
            </a:r>
            <a:br>
              <a:rPr dirty="0"/>
            </a:br>
            <a:br>
              <a:rPr dirty="0"/>
            </a:br>
            <a:br>
              <a:rPr dirty="0"/>
            </a:br>
            <a:endParaRPr dirty="0"/>
          </a:p>
          <a:p>
            <a:pPr marL="2057400" lvl="2" indent="-685800" algn="just" defTabSz="685800">
              <a:lnSpc>
                <a:spcPct val="100000"/>
              </a:lnSpc>
              <a:spcBef>
                <a:spcPts val="1200"/>
              </a:spcBef>
              <a:buSzPct val="100000"/>
              <a:buAutoNum type="arabicPeriod"/>
              <a:tabLst/>
              <a:defRPr sz="3600">
                <a:latin typeface="Helvetica"/>
                <a:ea typeface="Helvetica"/>
                <a:cs typeface="Helvetica"/>
                <a:sym typeface="Helvetica"/>
              </a:defRPr>
            </a:pPr>
            <a:r>
              <a:rPr dirty="0" err="1"/>
              <a:t>С</a:t>
            </a:r>
            <a:r>
              <a:rPr dirty="0"/>
              <a:t> </a:t>
            </a:r>
            <a:r>
              <a:rPr dirty="0" err="1"/>
              <a:t>помощью</a:t>
            </a:r>
            <a:r>
              <a:rPr dirty="0"/>
              <a:t> </a:t>
            </a:r>
            <a:r>
              <a:rPr dirty="0" err="1"/>
              <a:t>пользовательских</a:t>
            </a:r>
            <a:r>
              <a:rPr dirty="0"/>
              <a:t> </a:t>
            </a:r>
            <a:r>
              <a:rPr dirty="0" err="1"/>
              <a:t>функций-конструкторов</a:t>
            </a:r>
            <a:r>
              <a:rPr dirty="0"/>
              <a:t> </a:t>
            </a:r>
            <a:r>
              <a:rPr dirty="0" err="1"/>
              <a:t>или</a:t>
            </a:r>
            <a:r>
              <a:rPr dirty="0"/>
              <a:t> </a:t>
            </a:r>
            <a:r>
              <a:rPr dirty="0" err="1"/>
              <a:t>классов</a:t>
            </a:r>
            <a:r>
              <a:rPr dirty="0"/>
              <a:t>:</a:t>
            </a:r>
          </a:p>
        </p:txBody>
      </p:sp>
      <p:pic>
        <p:nvPicPr>
          <p:cNvPr id="191" name="Screenshot 2021-03-07 at 17.48.27.png" descr="Screenshot 2021-03-07 at 17.48.27.png"/>
          <p:cNvPicPr>
            <a:picLocks noChangeAspect="1"/>
          </p:cNvPicPr>
          <p:nvPr/>
        </p:nvPicPr>
        <p:blipFill>
          <a:blip r:embed="rId2">
            <a:alphaModFix amt="50422"/>
          </a:blip>
          <a:stretch>
            <a:fillRect/>
          </a:stretch>
        </p:blipFill>
        <p:spPr>
          <a:xfrm>
            <a:off x="2711320" y="4966153"/>
            <a:ext cx="9389573" cy="1609642"/>
          </a:xfrm>
          <a:prstGeom prst="rect">
            <a:avLst/>
          </a:prstGeom>
          <a:ln w="12700">
            <a:miter lim="400000"/>
          </a:ln>
        </p:spPr>
      </p:pic>
      <p:pic>
        <p:nvPicPr>
          <p:cNvPr id="192" name="Screenshot 2021-03-07 at 17.45.53.png" descr="Screenshot 2021-03-07 at 17.45.53.png"/>
          <p:cNvPicPr>
            <a:picLocks noChangeAspect="1"/>
          </p:cNvPicPr>
          <p:nvPr/>
        </p:nvPicPr>
        <p:blipFill>
          <a:blip r:embed="rId3"/>
          <a:stretch>
            <a:fillRect/>
          </a:stretch>
        </p:blipFill>
        <p:spPr>
          <a:xfrm>
            <a:off x="2695213" y="7219820"/>
            <a:ext cx="9768535" cy="519508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95" name="Создание объектов в JavaScript"/>
          <p:cNvSpPr>
            <a:spLocks noGrp="1"/>
          </p:cNvSpPr>
          <p:nvPr>
            <p:ph type="body" idx="21"/>
          </p:nvPr>
        </p:nvSpPr>
        <p:spPr>
          <a:prstGeom prst="rect">
            <a:avLst/>
          </a:prstGeom>
        </p:spPr>
        <p:txBody>
          <a:bodyPr/>
          <a:lstStyle/>
          <a:p>
            <a:r>
              <a:t>Создание объектов в JavaScript </a:t>
            </a:r>
          </a:p>
        </p:txBody>
      </p:sp>
      <p:sp>
        <p:nvSpPr>
          <p:cNvPr id="196" name="3) Создание объектов с помощью встроенных методов Object:…"/>
          <p:cNvSpPr>
            <a:spLocks noGrp="1"/>
          </p:cNvSpPr>
          <p:nvPr>
            <p:ph type="body" idx="22"/>
          </p:nvPr>
        </p:nvSpPr>
        <p:spPr>
          <a:xfrm>
            <a:off x="319360" y="3313458"/>
            <a:ext cx="13906974" cy="8600752"/>
          </a:xfrm>
          <a:prstGeom prst="rect">
            <a:avLst/>
          </a:prstGeom>
        </p:spPr>
        <p:txBody>
          <a:bodyPr/>
          <a:lstStyle/>
          <a:p>
            <a:r>
              <a:rPr dirty="0"/>
              <a:t>	3) </a:t>
            </a:r>
            <a:r>
              <a:rPr dirty="0" err="1"/>
              <a:t>Создание</a:t>
            </a:r>
            <a:r>
              <a:rPr dirty="0"/>
              <a:t> </a:t>
            </a:r>
            <a:r>
              <a:rPr dirty="0" err="1"/>
              <a:t>объектов</a:t>
            </a:r>
            <a:r>
              <a:rPr dirty="0"/>
              <a:t> </a:t>
            </a:r>
            <a:r>
              <a:rPr dirty="0" err="1"/>
              <a:t>с</a:t>
            </a:r>
            <a:r>
              <a:rPr dirty="0"/>
              <a:t> </a:t>
            </a:r>
            <a:r>
              <a:rPr dirty="0" err="1"/>
              <a:t>помощью</a:t>
            </a:r>
            <a:r>
              <a:rPr dirty="0"/>
              <a:t> </a:t>
            </a:r>
            <a:r>
              <a:rPr dirty="0" err="1"/>
              <a:t>встроенных</a:t>
            </a:r>
            <a:r>
              <a:rPr dirty="0"/>
              <a:t> </a:t>
            </a:r>
            <a:r>
              <a:rPr dirty="0" err="1"/>
              <a:t>методов</a:t>
            </a:r>
            <a:r>
              <a:rPr dirty="0"/>
              <a:t> </a:t>
            </a:r>
            <a:r>
              <a:rPr b="1" dirty="0"/>
              <a:t>Object</a:t>
            </a:r>
            <a:r>
              <a:rPr dirty="0"/>
              <a:t>:</a:t>
            </a:r>
          </a:p>
          <a:p>
            <a:pPr marL="2057400" indent="-685800" algn="l">
              <a:buSzPct val="100000"/>
              <a:buAutoNum type="arabicPeriod"/>
            </a:pPr>
            <a:r>
              <a:rPr dirty="0" err="1"/>
              <a:t>С</a:t>
            </a:r>
            <a:r>
              <a:rPr dirty="0"/>
              <a:t> </a:t>
            </a:r>
            <a:r>
              <a:rPr dirty="0" err="1"/>
              <a:t>помощью</a:t>
            </a:r>
            <a:r>
              <a:rPr dirty="0"/>
              <a:t> </a:t>
            </a:r>
            <a:r>
              <a:rPr b="1" dirty="0" err="1"/>
              <a:t>Object.create</a:t>
            </a:r>
            <a:r>
              <a:rPr b="1" dirty="0"/>
              <a:t>(proto, ?properties)</a:t>
            </a:r>
            <a:r>
              <a:rPr dirty="0"/>
              <a:t>, </a:t>
            </a:r>
            <a:r>
              <a:rPr dirty="0" err="1"/>
              <a:t>где</a:t>
            </a:r>
            <a:r>
              <a:rPr dirty="0"/>
              <a:t> </a:t>
            </a:r>
            <a:r>
              <a:rPr b="1" dirty="0"/>
              <a:t>proto</a:t>
            </a:r>
            <a:r>
              <a:rPr dirty="0"/>
              <a:t> - </a:t>
            </a:r>
            <a:r>
              <a:rPr dirty="0" err="1"/>
              <a:t>это</a:t>
            </a:r>
            <a:r>
              <a:rPr dirty="0"/>
              <a:t> </a:t>
            </a:r>
            <a:r>
              <a:rPr dirty="0" err="1"/>
              <a:t>прототип</a:t>
            </a:r>
            <a:r>
              <a:rPr dirty="0"/>
              <a:t> </a:t>
            </a:r>
            <a:r>
              <a:rPr dirty="0" err="1"/>
              <a:t>для</a:t>
            </a:r>
            <a:r>
              <a:rPr dirty="0"/>
              <a:t> </a:t>
            </a:r>
            <a:r>
              <a:rPr dirty="0" err="1"/>
              <a:t>нового</a:t>
            </a:r>
            <a:r>
              <a:rPr dirty="0"/>
              <a:t> </a:t>
            </a:r>
            <a:r>
              <a:rPr dirty="0" err="1"/>
              <a:t>объекта</a:t>
            </a:r>
            <a:r>
              <a:rPr dirty="0"/>
              <a:t>, </a:t>
            </a:r>
            <a:r>
              <a:rPr dirty="0" err="1"/>
              <a:t>а</a:t>
            </a:r>
            <a:r>
              <a:rPr dirty="0"/>
              <a:t> </a:t>
            </a:r>
            <a:r>
              <a:rPr b="1" dirty="0"/>
              <a:t>properties</a:t>
            </a:r>
            <a:r>
              <a:rPr dirty="0"/>
              <a:t> - </a:t>
            </a:r>
            <a:r>
              <a:rPr dirty="0" err="1"/>
              <a:t>объект</a:t>
            </a:r>
            <a:r>
              <a:rPr dirty="0"/>
              <a:t>, </a:t>
            </a:r>
            <a:r>
              <a:rPr dirty="0" err="1"/>
              <a:t>описывающий</a:t>
            </a:r>
            <a:r>
              <a:rPr dirty="0"/>
              <a:t> </a:t>
            </a:r>
            <a:r>
              <a:rPr dirty="0" err="1"/>
              <a:t>свойства</a:t>
            </a:r>
            <a:r>
              <a:rPr dirty="0"/>
              <a:t> </a:t>
            </a:r>
            <a:r>
              <a:rPr dirty="0" err="1"/>
              <a:t>создаваемого</a:t>
            </a:r>
            <a:r>
              <a:rPr dirty="0"/>
              <a:t> </a:t>
            </a:r>
            <a:r>
              <a:rPr dirty="0" err="1"/>
              <a:t>объекта</a:t>
            </a:r>
            <a:r>
              <a:rPr dirty="0"/>
              <a:t> </a:t>
            </a:r>
            <a:r>
              <a:rPr dirty="0" err="1"/>
              <a:t>в</a:t>
            </a:r>
            <a:r>
              <a:rPr dirty="0"/>
              <a:t> </a:t>
            </a:r>
            <a:r>
              <a:rPr dirty="0" err="1"/>
              <a:t>виде</a:t>
            </a:r>
            <a:r>
              <a:rPr lang="en-US" dirty="0"/>
              <a:t> </a:t>
            </a:r>
            <a:r>
              <a:rPr dirty="0"/>
              <a:t>“</a:t>
            </a:r>
            <a:r>
              <a:rPr dirty="0" err="1"/>
              <a:t>название</a:t>
            </a:r>
            <a:r>
              <a:rPr dirty="0"/>
              <a:t>:</a:t>
            </a:r>
            <a:r>
              <a:rPr lang="en-US" dirty="0"/>
              <a:t> </a:t>
            </a:r>
            <a:r>
              <a:rPr dirty="0" err="1"/>
              <a:t>дескриптор</a:t>
            </a:r>
            <a:r>
              <a:rPr dirty="0"/>
              <a:t>”.</a:t>
            </a:r>
            <a:br>
              <a:rPr dirty="0"/>
            </a:br>
            <a:br>
              <a:rPr dirty="0"/>
            </a:br>
            <a:br>
              <a:rPr dirty="0"/>
            </a:br>
            <a:endParaRPr dirty="0"/>
          </a:p>
          <a:p>
            <a:pPr marL="2057400" indent="-685800" algn="l">
              <a:buSzPct val="100000"/>
              <a:buAutoNum type="arabicPeriod"/>
            </a:pPr>
            <a:r>
              <a:rPr dirty="0" err="1"/>
              <a:t>С</a:t>
            </a:r>
            <a:r>
              <a:rPr dirty="0"/>
              <a:t> </a:t>
            </a:r>
            <a:r>
              <a:rPr dirty="0" err="1"/>
              <a:t>помощью</a:t>
            </a:r>
            <a:r>
              <a:rPr dirty="0"/>
              <a:t> </a:t>
            </a:r>
            <a:r>
              <a:rPr b="1" dirty="0" err="1"/>
              <a:t>Object.assign</a:t>
            </a:r>
            <a:r>
              <a:rPr b="1" dirty="0"/>
              <a:t>(</a:t>
            </a:r>
            <a:r>
              <a:rPr b="1" dirty="0" err="1"/>
              <a:t>targetObject</a:t>
            </a:r>
            <a:r>
              <a:rPr b="1" dirty="0"/>
              <a:t>, …</a:t>
            </a:r>
            <a:r>
              <a:rPr b="1" dirty="0" err="1"/>
              <a:t>sourceObjects</a:t>
            </a:r>
            <a:r>
              <a:rPr b="1" dirty="0"/>
              <a:t>)</a:t>
            </a:r>
            <a:r>
              <a:rPr dirty="0"/>
              <a:t>, </a:t>
            </a:r>
            <a:r>
              <a:rPr dirty="0" err="1"/>
              <a:t>где</a:t>
            </a:r>
            <a:r>
              <a:rPr dirty="0"/>
              <a:t> </a:t>
            </a:r>
            <a:r>
              <a:rPr b="1" dirty="0" err="1"/>
              <a:t>targetObject</a:t>
            </a:r>
            <a:r>
              <a:rPr dirty="0"/>
              <a:t> - </a:t>
            </a:r>
            <a:r>
              <a:rPr dirty="0" err="1"/>
              <a:t>это</a:t>
            </a:r>
            <a:r>
              <a:rPr dirty="0"/>
              <a:t> </a:t>
            </a:r>
            <a:r>
              <a:rPr dirty="0" err="1"/>
              <a:t>объект</a:t>
            </a:r>
            <a:r>
              <a:rPr dirty="0"/>
              <a:t>, </a:t>
            </a:r>
            <a:r>
              <a:rPr dirty="0" err="1"/>
              <a:t>в</a:t>
            </a:r>
            <a:r>
              <a:rPr lang="en-US" dirty="0"/>
              <a:t> </a:t>
            </a:r>
            <a:r>
              <a:rPr dirty="0" err="1"/>
              <a:t>который</a:t>
            </a:r>
            <a:r>
              <a:rPr dirty="0"/>
              <a:t> </a:t>
            </a:r>
            <a:r>
              <a:rPr dirty="0" err="1"/>
              <a:t>будут</a:t>
            </a:r>
            <a:r>
              <a:rPr dirty="0"/>
              <a:t> </a:t>
            </a:r>
            <a:r>
              <a:rPr dirty="0" err="1"/>
              <a:t>копироваться</a:t>
            </a:r>
            <a:r>
              <a:rPr dirty="0"/>
              <a:t> </a:t>
            </a:r>
            <a:r>
              <a:rPr dirty="0" err="1"/>
              <a:t>все</a:t>
            </a:r>
            <a:r>
              <a:rPr dirty="0"/>
              <a:t> </a:t>
            </a:r>
            <a:r>
              <a:rPr dirty="0" err="1"/>
              <a:t>свойства</a:t>
            </a:r>
            <a:r>
              <a:rPr dirty="0"/>
              <a:t> </a:t>
            </a:r>
            <a:r>
              <a:rPr dirty="0" err="1"/>
              <a:t>объектов</a:t>
            </a:r>
            <a:r>
              <a:rPr dirty="0"/>
              <a:t> </a:t>
            </a:r>
            <a:r>
              <a:rPr b="1" dirty="0" err="1"/>
              <a:t>sourceObjects</a:t>
            </a:r>
            <a:r>
              <a:rPr dirty="0"/>
              <a:t> (</a:t>
            </a:r>
            <a:r>
              <a:rPr dirty="0" err="1"/>
              <a:t>при</a:t>
            </a:r>
            <a:r>
              <a:rPr dirty="0"/>
              <a:t> </a:t>
            </a:r>
            <a:r>
              <a:rPr dirty="0" err="1"/>
              <a:t>этом</a:t>
            </a:r>
            <a:r>
              <a:rPr dirty="0"/>
              <a:t>, </a:t>
            </a:r>
            <a:r>
              <a:rPr dirty="0" err="1"/>
              <a:t>в</a:t>
            </a:r>
            <a:r>
              <a:rPr dirty="0"/>
              <a:t> </a:t>
            </a:r>
            <a:r>
              <a:rPr dirty="0" err="1"/>
              <a:t>случае</a:t>
            </a:r>
            <a:r>
              <a:rPr lang="en-US" dirty="0"/>
              <a:t> </a:t>
            </a:r>
            <a:r>
              <a:rPr dirty="0" err="1"/>
              <a:t>совпадения</a:t>
            </a:r>
            <a:r>
              <a:rPr dirty="0"/>
              <a:t> </a:t>
            </a:r>
            <a:r>
              <a:rPr dirty="0" err="1"/>
              <a:t>свойств</a:t>
            </a:r>
            <a:r>
              <a:rPr dirty="0"/>
              <a:t>, </a:t>
            </a:r>
            <a:r>
              <a:rPr dirty="0" err="1"/>
              <a:t>значения</a:t>
            </a:r>
            <a:r>
              <a:rPr dirty="0"/>
              <a:t> </a:t>
            </a:r>
            <a:r>
              <a:rPr dirty="0" err="1"/>
              <a:t>будут</a:t>
            </a:r>
            <a:r>
              <a:rPr dirty="0"/>
              <a:t> </a:t>
            </a:r>
            <a:r>
              <a:rPr dirty="0" err="1"/>
              <a:t>перезаписываться</a:t>
            </a:r>
            <a:r>
              <a:rPr dirty="0"/>
              <a:t>).</a:t>
            </a:r>
          </a:p>
        </p:txBody>
      </p:sp>
      <p:pic>
        <p:nvPicPr>
          <p:cNvPr id="197" name="Screenshot 2021-03-07 at 20.31.43.png" descr="Screenshot 2021-03-07 at 20.31.43.png"/>
          <p:cNvPicPr>
            <a:picLocks noChangeAspect="1"/>
          </p:cNvPicPr>
          <p:nvPr/>
        </p:nvPicPr>
        <p:blipFill>
          <a:blip r:embed="rId2"/>
          <a:stretch>
            <a:fillRect/>
          </a:stretch>
        </p:blipFill>
        <p:spPr>
          <a:xfrm>
            <a:off x="14849949" y="3906487"/>
            <a:ext cx="9214691" cy="2969178"/>
          </a:xfrm>
          <a:prstGeom prst="rect">
            <a:avLst/>
          </a:prstGeom>
          <a:ln w="12700">
            <a:miter lim="400000"/>
          </a:ln>
        </p:spPr>
      </p:pic>
      <p:pic>
        <p:nvPicPr>
          <p:cNvPr id="198" name="Screenshot 2021-03-07 at 20.34.18.png" descr="Screenshot 2021-03-07 at 20.34.18.png"/>
          <p:cNvPicPr>
            <a:picLocks noChangeAspect="1"/>
          </p:cNvPicPr>
          <p:nvPr/>
        </p:nvPicPr>
        <p:blipFill>
          <a:blip r:embed="rId3"/>
          <a:stretch>
            <a:fillRect/>
          </a:stretch>
        </p:blipFill>
        <p:spPr>
          <a:xfrm>
            <a:off x="14849948" y="8637938"/>
            <a:ext cx="9214691" cy="255963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Number"/>
          <p:cNvSpPr txBox="1">
            <a:spLocks noGrp="1"/>
          </p:cNvSpPr>
          <p:nvPr>
            <p:ph type="sldNum" sz="quarter" idx="2"/>
          </p:nvPr>
        </p:nvSpPr>
        <p:spPr>
          <a:xfrm>
            <a:off x="12021839" y="12567183"/>
            <a:ext cx="340322" cy="5842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01" name="Встроенные методы Object"/>
          <p:cNvSpPr>
            <a:spLocks noGrp="1"/>
          </p:cNvSpPr>
          <p:nvPr>
            <p:ph type="body" idx="21"/>
          </p:nvPr>
        </p:nvSpPr>
        <p:spPr>
          <a:prstGeom prst="rect">
            <a:avLst/>
          </a:prstGeom>
        </p:spPr>
        <p:txBody>
          <a:bodyPr/>
          <a:lstStyle/>
          <a:p>
            <a:r>
              <a:t>Встроенные методы Object</a:t>
            </a:r>
          </a:p>
        </p:txBody>
      </p:sp>
      <p:sp>
        <p:nvSpPr>
          <p:cNvPr id="202" name="Object имеет целый ряд встроенных методов. Большинство из них предназначено для работы с другими объектами (но не все). К примеру:…"/>
          <p:cNvSpPr>
            <a:spLocks noGrp="1"/>
          </p:cNvSpPr>
          <p:nvPr>
            <p:ph type="body" idx="22"/>
          </p:nvPr>
        </p:nvSpPr>
        <p:spPr>
          <a:prstGeom prst="rect">
            <a:avLst/>
          </a:prstGeom>
        </p:spPr>
        <p:txBody>
          <a:bodyPr/>
          <a:lstStyle/>
          <a:p>
            <a:r>
              <a:t>	</a:t>
            </a:r>
            <a:r>
              <a:rPr b="1"/>
              <a:t>Object</a:t>
            </a:r>
            <a:r>
              <a:t> имеет целый ряд встроенных методов. Большинство из них предназначено для работы с другими объектами (но не все). К примеру:</a:t>
            </a:r>
          </a:p>
          <a:p>
            <a:endParaRPr/>
          </a:p>
          <a:p>
            <a:pPr marL="685800" indent="-685800">
              <a:buSzPct val="100000"/>
              <a:buChar char="•"/>
            </a:pPr>
            <a:r>
              <a:rPr b="1"/>
              <a:t>Object.keys(object)</a:t>
            </a:r>
            <a:r>
              <a:t> - возвращает массив (о них позже) собственных перечисляемых </a:t>
            </a:r>
            <a:r>
              <a:rPr u="sng"/>
              <a:t>свойств</a:t>
            </a:r>
            <a:r>
              <a:t> объекта;</a:t>
            </a:r>
          </a:p>
          <a:p>
            <a:pPr marL="685800" indent="-685800">
              <a:buSzPct val="100000"/>
              <a:buChar char="•"/>
            </a:pPr>
            <a:r>
              <a:rPr b="1"/>
              <a:t>Object.values(object)</a:t>
            </a:r>
            <a:r>
              <a:t> - возвращает массив </a:t>
            </a:r>
            <a:r>
              <a:rPr u="sng"/>
              <a:t>значений</a:t>
            </a:r>
            <a:r>
              <a:t> собственных перечисляемых свойств объекта;</a:t>
            </a:r>
          </a:p>
          <a:p>
            <a:pPr marL="685800" indent="-685800">
              <a:buSzPct val="100000"/>
              <a:buChar char="•"/>
            </a:pPr>
            <a:r>
              <a:rPr b="1"/>
              <a:t>Object.entries(object)</a:t>
            </a:r>
            <a:r>
              <a:t> - возвращает массив собственных перечисляемых свойств объекта в виде пар [</a:t>
            </a:r>
            <a:r>
              <a:rPr i="1"/>
              <a:t>ключ, значение</a:t>
            </a:r>
            <a:r>
              <a:t>].</a:t>
            </a:r>
          </a:p>
          <a:p>
            <a:pPr marL="685800" indent="-685800">
              <a:buSzPct val="100000"/>
              <a:buChar char="•"/>
            </a:pPr>
            <a:r>
              <a:rPr b="1"/>
              <a:t>Object.is(value1, value2)</a:t>
            </a:r>
            <a:r>
              <a:t> -  определяет, являются ли оба значения </a:t>
            </a:r>
            <a:r>
              <a:rPr b="1"/>
              <a:t>одинаковыми</a:t>
            </a:r>
            <a:r>
              <a:t>.</a:t>
            </a:r>
          </a:p>
          <a:p>
            <a:endParaRPr/>
          </a:p>
          <a:p>
            <a:r>
              <a:t>Полный список:</a:t>
            </a:r>
            <a:r>
              <a:rPr>
                <a:solidFill>
                  <a:schemeClr val="accent1">
                    <a:hueOff val="114395"/>
                    <a:lumOff val="-24975"/>
                  </a:schemeClr>
                </a:solidFill>
              </a:rPr>
              <a:t> </a:t>
            </a:r>
            <a:r>
              <a:rPr u="sng">
                <a:solidFill>
                  <a:schemeClr val="accent1">
                    <a:hueOff val="114395"/>
                    <a:lumOff val="-24975"/>
                  </a:schemeClr>
                </a:solidFill>
                <a:hlinkClick r:id="rId2"/>
              </a:rPr>
              <a:t>https://developer.mozilla.org/ru/docs/Web/JavaScript/Reference/Global_Objects/Object#methods</a:t>
            </a:r>
          </a:p>
          <a:p>
            <a:r>
              <a:t>СП -</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tab pos="2425700" algn="l"/>
            <a:tab pos="4864100" algn="l"/>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260</TotalTime>
  <Words>3440</Words>
  <Application>Microsoft Macintosh PowerPoint</Application>
  <PresentationFormat>Произвольный</PresentationFormat>
  <Paragraphs>233</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Helvetica</vt:lpstr>
      <vt:lpstr>Helvetica Neue</vt:lpstr>
      <vt:lpstr>Helvetica Neue Medium</vt:lpstr>
      <vt:lpstr>21_BasicWhite</vt:lpstr>
      <vt:lpstr>JS Интенсив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Интенсив</dc:title>
  <cp:lastModifiedBy>Dmitry Kotovich</cp:lastModifiedBy>
  <cp:revision>6</cp:revision>
  <dcterms:modified xsi:type="dcterms:W3CDTF">2022-04-21T10:53:17Z</dcterms:modified>
</cp:coreProperties>
</file>