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58" d="100"/>
          <a:sy n="58" d="100"/>
        </p:scale>
        <p:origin x="47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tabLst/>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tabLst/>
              <a:defRPr sz="5500" b="1"/>
            </a:lvl1pPr>
            <a:lvl2pPr marL="0" indent="0" defTabSz="825500">
              <a:lnSpc>
                <a:spcPct val="100000"/>
              </a:lnSpc>
              <a:spcBef>
                <a:spcPts val="0"/>
              </a:spcBef>
              <a:buSzTx/>
              <a:buNone/>
              <a:tabLst/>
              <a:defRPr sz="5500" b="1"/>
            </a:lvl2pPr>
            <a:lvl3pPr marL="0" indent="0" defTabSz="825500">
              <a:lnSpc>
                <a:spcPct val="100000"/>
              </a:lnSpc>
              <a:spcBef>
                <a:spcPts val="0"/>
              </a:spcBef>
              <a:buSzTx/>
              <a:buNone/>
              <a:tabLst/>
              <a:defRPr sz="5500" b="1"/>
            </a:lvl3pPr>
            <a:lvl4pPr marL="0" indent="0" defTabSz="825500">
              <a:lnSpc>
                <a:spcPct val="100000"/>
              </a:lnSpc>
              <a:spcBef>
                <a:spcPts val="0"/>
              </a:spcBef>
              <a:buSzTx/>
              <a:buNone/>
              <a:tabLst/>
              <a:defRPr sz="5500" b="1"/>
            </a:lvl4pPr>
            <a:lvl5pPr marL="0" indent="0" defTabSz="825500">
              <a:lnSpc>
                <a:spcPct val="100000"/>
              </a:lnSpc>
              <a:spcBef>
                <a:spcPts val="0"/>
              </a:spcBef>
              <a:buSzTx/>
              <a:buNone/>
              <a:tabLst/>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tabLst/>
              <a:defRPr sz="25000" b="1" spc="-250"/>
            </a:lvl1pPr>
            <a:lvl2pPr marL="0" indent="0" algn="ctr">
              <a:lnSpc>
                <a:spcPct val="80000"/>
              </a:lnSpc>
              <a:spcBef>
                <a:spcPts val="0"/>
              </a:spcBef>
              <a:buSzTx/>
              <a:buNone/>
              <a:tabLst/>
              <a:defRPr sz="25000" b="1" spc="-250"/>
            </a:lvl2pPr>
            <a:lvl3pPr marL="0" indent="0" algn="ctr">
              <a:lnSpc>
                <a:spcPct val="80000"/>
              </a:lnSpc>
              <a:spcBef>
                <a:spcPts val="0"/>
              </a:spcBef>
              <a:buSzTx/>
              <a:buNone/>
              <a:tabLst/>
              <a:defRPr sz="25000" b="1" spc="-250"/>
            </a:lvl3pPr>
            <a:lvl4pPr marL="0" indent="0" algn="ctr">
              <a:lnSpc>
                <a:spcPct val="80000"/>
              </a:lnSpc>
              <a:spcBef>
                <a:spcPts val="0"/>
              </a:spcBef>
              <a:buSzTx/>
              <a:buNone/>
              <a:tabLst/>
              <a:defRPr sz="25000" b="1" spc="-250"/>
            </a:lvl4pPr>
            <a:lvl5pPr marL="0" indent="0" algn="ctr">
              <a:lnSpc>
                <a:spcPct val="80000"/>
              </a:lnSpc>
              <a:spcBef>
                <a:spcPts val="0"/>
              </a:spcBef>
              <a:buSzTx/>
              <a:buNone/>
              <a:tabLst/>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tabLst/>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tabLst/>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tabLst/>
              <a:defRPr sz="8500" spc="-170">
                <a:latin typeface="Helvetica Neue Medium"/>
                <a:ea typeface="Helvetica Neue Medium"/>
                <a:cs typeface="Helvetica Neue Medium"/>
                <a:sym typeface="Helvetica Neue Medium"/>
              </a:defRPr>
            </a:lvl1pPr>
            <a:lvl2pPr marL="638923" indent="-469900">
              <a:spcBef>
                <a:spcPts val="0"/>
              </a:spcBef>
              <a:buSzTx/>
              <a:buNone/>
              <a:tabLst/>
              <a:defRPr sz="8500" spc="-170">
                <a:latin typeface="Helvetica Neue Medium"/>
                <a:ea typeface="Helvetica Neue Medium"/>
                <a:cs typeface="Helvetica Neue Medium"/>
                <a:sym typeface="Helvetica Neue Medium"/>
              </a:defRPr>
            </a:lvl2pPr>
            <a:lvl3pPr marL="638923" indent="-469900">
              <a:spcBef>
                <a:spcPts val="0"/>
              </a:spcBef>
              <a:buSzTx/>
              <a:buNone/>
              <a:tabLst/>
              <a:defRPr sz="8500" spc="-170">
                <a:latin typeface="Helvetica Neue Medium"/>
                <a:ea typeface="Helvetica Neue Medium"/>
                <a:cs typeface="Helvetica Neue Medium"/>
                <a:sym typeface="Helvetica Neue Medium"/>
              </a:defRPr>
            </a:lvl3pPr>
            <a:lvl4pPr marL="638923" indent="-469900">
              <a:spcBef>
                <a:spcPts val="0"/>
              </a:spcBef>
              <a:buSzTx/>
              <a:buNone/>
              <a:tabLst/>
              <a:defRPr sz="8500" spc="-170">
                <a:latin typeface="Helvetica Neue Medium"/>
                <a:ea typeface="Helvetica Neue Medium"/>
                <a:cs typeface="Helvetica Neue Medium"/>
                <a:sym typeface="Helvetica Neue Medium"/>
              </a:defRPr>
            </a:lvl4pPr>
            <a:lvl5pPr marL="638923" indent="-469900">
              <a:spcBef>
                <a:spcPts val="0"/>
              </a:spcBef>
              <a:buSzTx/>
              <a:buNone/>
              <a:tabLst/>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ecture slide">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1908829" y="12567183"/>
            <a:ext cx="566342" cy="584201"/>
          </a:xfrm>
          <a:prstGeom prst="rect">
            <a:avLst/>
          </a:prstGeom>
        </p:spPr>
        <p:txBody>
          <a:bodyPr/>
          <a:lstStyle>
            <a:lvl1pPr>
              <a:defRPr sz="3200">
                <a:latin typeface="Helvetica"/>
                <a:ea typeface="Helvetica"/>
                <a:cs typeface="Helvetica"/>
                <a:sym typeface="Helvetica"/>
              </a:defRPr>
            </a:lvl1pPr>
          </a:lstStyle>
          <a:p>
            <a:fld id="{86CB4B4D-7CA3-9044-876B-883B54F8677D}" type="slidenum">
              <a:t>‹#›</a:t>
            </a:fld>
            <a:endParaRPr/>
          </a:p>
        </p:txBody>
      </p:sp>
      <p:sp>
        <p:nvSpPr>
          <p:cNvPr id="143" name="Some title…"/>
          <p:cNvSpPr>
            <a:spLocks noGrp="1"/>
          </p:cNvSpPr>
          <p:nvPr>
            <p:ph type="body" sz="quarter" idx="21"/>
          </p:nvPr>
        </p:nvSpPr>
        <p:spPr>
          <a:xfrm>
            <a:off x="-3169" y="-3169"/>
            <a:ext cx="24390338" cy="2663654"/>
          </a:xfrm>
          <a:prstGeom prst="rect">
            <a:avLst/>
          </a:prstGeom>
          <a:solidFill>
            <a:schemeClr val="accent4"/>
          </a:solidFill>
        </p:spPr>
        <p:txBody>
          <a:bodyPr anchor="ctr">
            <a:noAutofit/>
          </a:bodyPr>
          <a:lstStyle>
            <a:lvl1pPr marL="0" indent="0" algn="ctr" defTabSz="825500">
              <a:lnSpc>
                <a:spcPct val="100000"/>
              </a:lnSpc>
              <a:spcBef>
                <a:spcPts val="0"/>
              </a:spcBef>
              <a:buSzTx/>
              <a:buNone/>
              <a:tabLst/>
              <a:defRPr sz="6200" b="1">
                <a:latin typeface="Helvetica"/>
                <a:ea typeface="Helvetica"/>
                <a:cs typeface="Helvetica"/>
                <a:sym typeface="Helvetica"/>
              </a:defRPr>
            </a:lvl1pPr>
          </a:lstStyle>
          <a:p>
            <a:r>
              <a:t>Some title…</a:t>
            </a:r>
          </a:p>
        </p:txBody>
      </p:sp>
      <p:sp>
        <p:nvSpPr>
          <p:cNvPr id="144" name="Some text…"/>
          <p:cNvSpPr>
            <a:spLocks noGrp="1"/>
          </p:cNvSpPr>
          <p:nvPr>
            <p:ph type="body" idx="22"/>
          </p:nvPr>
        </p:nvSpPr>
        <p:spPr>
          <a:xfrm>
            <a:off x="1262335" y="3570366"/>
            <a:ext cx="21859330" cy="8600752"/>
          </a:xfrm>
          <a:prstGeom prst="rect">
            <a:avLst/>
          </a:prstGeom>
          <a:solidFill>
            <a:srgbClr val="FFFFFF"/>
          </a:solidFill>
          <a:ln w="63500">
            <a:solidFill>
              <a:srgbClr val="FFFFFF"/>
            </a:solidFill>
          </a:ln>
        </p:spPr>
        <p:txBody>
          <a:bodyPr>
            <a:noAutofit/>
          </a:bodyPr>
          <a:lstStyle>
            <a:lvl1pPr marL="0" indent="0" algn="just" defTabSz="685800">
              <a:lnSpc>
                <a:spcPct val="100000"/>
              </a:lnSpc>
              <a:spcBef>
                <a:spcPts val="1200"/>
              </a:spcBef>
              <a:buSzTx/>
              <a:buNone/>
              <a:tabLst/>
              <a:defRPr sz="3600">
                <a:latin typeface="Helvetica"/>
                <a:ea typeface="Helvetica"/>
                <a:cs typeface="Helvetica"/>
                <a:sym typeface="Helvetica"/>
              </a:defRPr>
            </a:lvl1pPr>
          </a:lstStyle>
          <a:p>
            <a:r>
              <a:t>Some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Lecture slide with 2 columns">
    <p:spTree>
      <p:nvGrpSpPr>
        <p:cNvPr id="1" name=""/>
        <p:cNvGrpSpPr/>
        <p:nvPr/>
      </p:nvGrpSpPr>
      <p:grpSpPr>
        <a:xfrm>
          <a:off x="0" y="0"/>
          <a:ext cx="0" cy="0"/>
          <a:chOff x="0" y="0"/>
          <a:chExt cx="0" cy="0"/>
        </a:xfrm>
      </p:grpSpPr>
      <p:sp>
        <p:nvSpPr>
          <p:cNvPr id="151" name="Slide Number"/>
          <p:cNvSpPr txBox="1">
            <a:spLocks noGrp="1"/>
          </p:cNvSpPr>
          <p:nvPr>
            <p:ph type="sldNum" sz="quarter" idx="2"/>
          </p:nvPr>
        </p:nvSpPr>
        <p:spPr>
          <a:xfrm>
            <a:off x="11908829" y="12567183"/>
            <a:ext cx="566342" cy="584201"/>
          </a:xfrm>
          <a:prstGeom prst="rect">
            <a:avLst/>
          </a:prstGeom>
        </p:spPr>
        <p:txBody>
          <a:bodyPr/>
          <a:lstStyle>
            <a:lvl1pPr>
              <a:defRPr sz="3200">
                <a:latin typeface="Helvetica"/>
                <a:ea typeface="Helvetica"/>
                <a:cs typeface="Helvetica"/>
                <a:sym typeface="Helvetica"/>
              </a:defRPr>
            </a:lvl1pPr>
          </a:lstStyle>
          <a:p>
            <a:fld id="{86CB4B4D-7CA3-9044-876B-883B54F8677D}" type="slidenum">
              <a:t>‹#›</a:t>
            </a:fld>
            <a:endParaRPr/>
          </a:p>
        </p:txBody>
      </p:sp>
      <p:sp>
        <p:nvSpPr>
          <p:cNvPr id="152" name="Some title…"/>
          <p:cNvSpPr>
            <a:spLocks noGrp="1"/>
          </p:cNvSpPr>
          <p:nvPr>
            <p:ph type="body" sz="quarter" idx="21"/>
          </p:nvPr>
        </p:nvSpPr>
        <p:spPr>
          <a:xfrm>
            <a:off x="-3169" y="-3169"/>
            <a:ext cx="24390338" cy="2663654"/>
          </a:xfrm>
          <a:prstGeom prst="rect">
            <a:avLst/>
          </a:prstGeom>
          <a:solidFill>
            <a:schemeClr val="accent4"/>
          </a:solidFill>
        </p:spPr>
        <p:txBody>
          <a:bodyPr anchor="ctr">
            <a:noAutofit/>
          </a:bodyPr>
          <a:lstStyle>
            <a:lvl1pPr marL="0" indent="0" algn="ctr" defTabSz="825500">
              <a:lnSpc>
                <a:spcPct val="100000"/>
              </a:lnSpc>
              <a:spcBef>
                <a:spcPts val="0"/>
              </a:spcBef>
              <a:buSzTx/>
              <a:buNone/>
              <a:tabLst/>
              <a:defRPr sz="6200" b="1">
                <a:latin typeface="Helvetica"/>
                <a:ea typeface="Helvetica"/>
                <a:cs typeface="Helvetica"/>
                <a:sym typeface="Helvetica"/>
              </a:defRPr>
            </a:lvl1pPr>
          </a:lstStyle>
          <a:p>
            <a:r>
              <a:t>Some title…</a:t>
            </a:r>
          </a:p>
        </p:txBody>
      </p:sp>
      <p:sp>
        <p:nvSpPr>
          <p:cNvPr id="153" name="Some text…"/>
          <p:cNvSpPr>
            <a:spLocks noGrp="1"/>
          </p:cNvSpPr>
          <p:nvPr>
            <p:ph type="body" idx="22"/>
          </p:nvPr>
        </p:nvSpPr>
        <p:spPr>
          <a:xfrm>
            <a:off x="1262335" y="3570366"/>
            <a:ext cx="21859330" cy="8600752"/>
          </a:xfrm>
          <a:prstGeom prst="rect">
            <a:avLst/>
          </a:prstGeom>
          <a:solidFill>
            <a:srgbClr val="FFFFFF"/>
          </a:solidFill>
          <a:ln w="63500">
            <a:solidFill>
              <a:srgbClr val="FFFFFF"/>
            </a:solidFill>
          </a:ln>
        </p:spPr>
        <p:txBody>
          <a:bodyPr numCol="2" spcCol="1089156">
            <a:noAutofit/>
          </a:bodyPr>
          <a:lstStyle>
            <a:lvl1pPr marL="0" indent="0" algn="just" defTabSz="685800">
              <a:lnSpc>
                <a:spcPct val="100000"/>
              </a:lnSpc>
              <a:spcBef>
                <a:spcPts val="1200"/>
              </a:spcBef>
              <a:buSzTx/>
              <a:buNone/>
              <a:tabLst/>
              <a:defRPr sz="3600">
                <a:latin typeface="Helvetica"/>
                <a:ea typeface="Helvetica"/>
                <a:cs typeface="Helvetica"/>
                <a:sym typeface="Helvetica"/>
              </a:defRPr>
            </a:lvl1pPr>
          </a:lstStyle>
          <a:p>
            <a:r>
              <a:t>Some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tabLst/>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tabLst/>
              <a:defRPr sz="5500" b="1"/>
            </a:lvl1pPr>
            <a:lvl2pPr marL="0" indent="0" defTabSz="825500">
              <a:lnSpc>
                <a:spcPct val="100000"/>
              </a:lnSpc>
              <a:spcBef>
                <a:spcPts val="0"/>
              </a:spcBef>
              <a:buSzTx/>
              <a:buNone/>
              <a:tabLst/>
              <a:defRPr sz="5500" b="1"/>
            </a:lvl2pPr>
            <a:lvl3pPr marL="0" indent="0" defTabSz="825500">
              <a:lnSpc>
                <a:spcPct val="100000"/>
              </a:lnSpc>
              <a:spcBef>
                <a:spcPts val="0"/>
              </a:spcBef>
              <a:buSzTx/>
              <a:buNone/>
              <a:tabLst/>
              <a:defRPr sz="5500" b="1"/>
            </a:lvl3pPr>
            <a:lvl4pPr marL="0" indent="0" defTabSz="825500">
              <a:lnSpc>
                <a:spcPct val="100000"/>
              </a:lnSpc>
              <a:spcBef>
                <a:spcPts val="0"/>
              </a:spcBef>
              <a:buSzTx/>
              <a:buNone/>
              <a:tabLst/>
              <a:defRPr sz="5500" b="1"/>
            </a:lvl4pPr>
            <a:lvl5pPr marL="0" indent="0" defTabSz="825500">
              <a:lnSpc>
                <a:spcPct val="100000"/>
              </a:lnSpc>
              <a:spcBef>
                <a:spcPts val="0"/>
              </a:spcBef>
              <a:buSzTx/>
              <a:buNone/>
              <a:tabLst/>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tabLst/>
              <a:defRPr sz="5500" b="1"/>
            </a:lvl1pPr>
            <a:lvl2pPr marL="0" indent="0" defTabSz="825500">
              <a:lnSpc>
                <a:spcPct val="100000"/>
              </a:lnSpc>
              <a:spcBef>
                <a:spcPts val="0"/>
              </a:spcBef>
              <a:buSzTx/>
              <a:buNone/>
              <a:tabLst/>
              <a:defRPr sz="5500" b="1"/>
            </a:lvl2pPr>
            <a:lvl3pPr marL="0" indent="0" defTabSz="825500">
              <a:lnSpc>
                <a:spcPct val="100000"/>
              </a:lnSpc>
              <a:spcBef>
                <a:spcPts val="0"/>
              </a:spcBef>
              <a:buSzTx/>
              <a:buNone/>
              <a:tabLst/>
              <a:defRPr sz="5500" b="1"/>
            </a:lvl3pPr>
            <a:lvl4pPr marL="0" indent="0" defTabSz="825500">
              <a:lnSpc>
                <a:spcPct val="100000"/>
              </a:lnSpc>
              <a:spcBef>
                <a:spcPts val="0"/>
              </a:spcBef>
              <a:buSzTx/>
              <a:buNone/>
              <a:tabLst/>
              <a:defRPr sz="5500" b="1"/>
            </a:lvl4pPr>
            <a:lvl5pPr marL="0" indent="0" defTabSz="825500">
              <a:lnSpc>
                <a:spcPct val="100000"/>
              </a:lnSpc>
              <a:spcBef>
                <a:spcPts val="0"/>
              </a:spcBef>
              <a:buSzTx/>
              <a:buNone/>
              <a:tabLst/>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tabLst/>
              <a:defRPr sz="5500" spc="-55"/>
            </a:lvl1pPr>
            <a:lvl2pPr marL="0" indent="0" defTabSz="825500">
              <a:lnSpc>
                <a:spcPct val="100000"/>
              </a:lnSpc>
              <a:spcBef>
                <a:spcPts val="1800"/>
              </a:spcBef>
              <a:buSzTx/>
              <a:buNone/>
              <a:tabLst/>
              <a:defRPr sz="5500" spc="-55"/>
            </a:lvl2pPr>
            <a:lvl3pPr marL="0" indent="0" defTabSz="825500">
              <a:lnSpc>
                <a:spcPct val="100000"/>
              </a:lnSpc>
              <a:spcBef>
                <a:spcPts val="1800"/>
              </a:spcBef>
              <a:buSzTx/>
              <a:buNone/>
              <a:tabLst/>
              <a:defRPr sz="5500" spc="-55"/>
            </a:lvl3pPr>
            <a:lvl4pPr marL="0" indent="0" defTabSz="825500">
              <a:lnSpc>
                <a:spcPct val="100000"/>
              </a:lnSpc>
              <a:spcBef>
                <a:spcPts val="1800"/>
              </a:spcBef>
              <a:buSzTx/>
              <a:buNone/>
              <a:tabLst/>
              <a:defRPr sz="5500" spc="-55"/>
            </a:lvl4pPr>
            <a:lvl5pPr marL="0" indent="0" defTabSz="825500">
              <a:lnSpc>
                <a:spcPct val="100000"/>
              </a:lnSpc>
              <a:spcBef>
                <a:spcPts val="1800"/>
              </a:spcBef>
              <a:buSzTx/>
              <a:buNone/>
              <a:tabLst/>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tabLst/>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Алексанов Роман"/>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lvl="1" indent="0" defTabSz="825500">
              <a:lnSpc>
                <a:spcPct val="100000"/>
              </a:lnSpc>
              <a:spcBef>
                <a:spcPts val="0"/>
              </a:spcBef>
              <a:buSzTx/>
              <a:buNone/>
              <a:tabLst/>
              <a:defRPr sz="3600" b="1"/>
            </a:pPr>
            <a:r>
              <a:rPr lang="ru-RU" dirty="0" err="1"/>
              <a:t>Котович</a:t>
            </a:r>
            <a:r>
              <a:rPr lang="ru-RU" dirty="0"/>
              <a:t> Дмитрий</a:t>
            </a:r>
            <a:endParaRPr dirty="0"/>
          </a:p>
        </p:txBody>
      </p:sp>
      <p:sp>
        <p:nvSpPr>
          <p:cNvPr id="163" name="JS Интенсив"/>
          <p:cNvSpPr txBox="1">
            <a:spLocks noGrp="1"/>
          </p:cNvSpPr>
          <p:nvPr>
            <p:ph type="ctrTitle"/>
          </p:nvPr>
        </p:nvSpPr>
        <p:spPr>
          <a:xfrm>
            <a:off x="1206498" y="1197900"/>
            <a:ext cx="21971004" cy="4648201"/>
          </a:xfrm>
          <a:prstGeom prst="rect">
            <a:avLst/>
          </a:prstGeom>
        </p:spPr>
        <p:txBody>
          <a:bodyPr anchor="t"/>
          <a:lstStyle>
            <a:lvl1pPr algn="ctr"/>
          </a:lstStyle>
          <a:p>
            <a:r>
              <a:t>JS Интенсив</a:t>
            </a:r>
          </a:p>
        </p:txBody>
      </p:sp>
      <p:sp>
        <p:nvSpPr>
          <p:cNvPr id="164" name="Расписание:…"/>
          <p:cNvSpPr txBox="1">
            <a:spLocks noGrp="1"/>
          </p:cNvSpPr>
          <p:nvPr>
            <p:ph type="subTitle" sz="half" idx="1"/>
          </p:nvPr>
        </p:nvSpPr>
        <p:spPr>
          <a:xfrm>
            <a:off x="1201342" y="5321938"/>
            <a:ext cx="21971001" cy="3806253"/>
          </a:xfrm>
          <a:prstGeom prst="rect">
            <a:avLst/>
          </a:prstGeom>
        </p:spPr>
        <p:txBody>
          <a:bodyPr/>
          <a:lstStyle/>
          <a:p>
            <a:r>
              <a:rPr dirty="0" err="1"/>
              <a:t>Расписание</a:t>
            </a:r>
            <a:r>
              <a:rPr dirty="0"/>
              <a:t>:</a:t>
            </a:r>
          </a:p>
          <a:p>
            <a:pPr>
              <a:defRPr b="0"/>
            </a:pPr>
            <a:r>
              <a:rPr dirty="0" err="1"/>
              <a:t>Понедельник</a:t>
            </a:r>
            <a:r>
              <a:rPr dirty="0"/>
              <a:t> </a:t>
            </a:r>
            <a:r>
              <a:rPr dirty="0" err="1"/>
              <a:t>и</a:t>
            </a:r>
            <a:r>
              <a:rPr dirty="0"/>
              <a:t> </a:t>
            </a:r>
            <a:r>
              <a:rPr dirty="0" err="1"/>
              <a:t>Четверг</a:t>
            </a:r>
            <a:endParaRPr dirty="0"/>
          </a:p>
          <a:p>
            <a:pPr>
              <a:defRPr b="0"/>
            </a:pPr>
            <a:r>
              <a:rPr dirty="0"/>
              <a:t>19:</a:t>
            </a:r>
            <a:r>
              <a:rPr lang="ru-RU" dirty="0"/>
              <a:t>3</a:t>
            </a:r>
            <a:r>
              <a:rPr dirty="0"/>
              <a:t>0 </a:t>
            </a:r>
            <a:r>
              <a:rPr dirty="0" err="1"/>
              <a:t>по</a:t>
            </a:r>
            <a:r>
              <a:rPr dirty="0"/>
              <a:t> МСК</a:t>
            </a:r>
          </a:p>
        </p:txBody>
      </p:sp>
      <p:pic>
        <p:nvPicPr>
          <p:cNvPr id="165" name="1200px-Unofficial_JavaScript_logo_2.svg.png" descr="1200px-Unofficial_JavaScript_logo_2.svg.png"/>
          <p:cNvPicPr>
            <a:picLocks noChangeAspect="1"/>
          </p:cNvPicPr>
          <p:nvPr/>
        </p:nvPicPr>
        <p:blipFill>
          <a:blip r:embed="rId2"/>
          <a:stretch>
            <a:fillRect/>
          </a:stretch>
        </p:blipFill>
        <p:spPr>
          <a:xfrm>
            <a:off x="19360663" y="8686158"/>
            <a:ext cx="3806253" cy="3806253"/>
          </a:xfrm>
          <a:prstGeom prst="rect">
            <a:avLst/>
          </a:prstGeom>
          <a:ln w="25400">
            <a:miter lim="400000"/>
          </a:ln>
          <a:effectLst>
            <a:reflection stA="50000" endPos="40000" dir="5400000" sy="-100000" algn="bl" rotWithShape="0"/>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03" name="Типы функций"/>
          <p:cNvSpPr>
            <a:spLocks noGrp="1"/>
          </p:cNvSpPr>
          <p:nvPr>
            <p:ph type="body" idx="21"/>
          </p:nvPr>
        </p:nvSpPr>
        <p:spPr>
          <a:prstGeom prst="rect">
            <a:avLst/>
          </a:prstGeom>
        </p:spPr>
        <p:txBody>
          <a:bodyPr/>
          <a:lstStyle/>
          <a:p>
            <a:r>
              <a:t>Типы функций</a:t>
            </a:r>
          </a:p>
        </p:txBody>
      </p:sp>
      <p:sp>
        <p:nvSpPr>
          <p:cNvPr id="204" name="В JavaScript существует три основных типа функций:…"/>
          <p:cNvSpPr>
            <a:spLocks noGrp="1"/>
          </p:cNvSpPr>
          <p:nvPr>
            <p:ph type="body" idx="22"/>
          </p:nvPr>
        </p:nvSpPr>
        <p:spPr>
          <a:prstGeom prst="rect">
            <a:avLst/>
          </a:prstGeom>
        </p:spPr>
        <p:txBody>
          <a:bodyPr/>
          <a:lstStyle/>
          <a:p>
            <a:pPr>
              <a:defRPr sz="3400"/>
            </a:pPr>
            <a:r>
              <a:rPr dirty="0"/>
              <a:t>	</a:t>
            </a:r>
            <a:r>
              <a:rPr dirty="0" err="1"/>
              <a:t>В</a:t>
            </a:r>
            <a:r>
              <a:rPr dirty="0"/>
              <a:t> JavaScript </a:t>
            </a:r>
            <a:r>
              <a:rPr dirty="0" err="1"/>
              <a:t>существует</a:t>
            </a:r>
            <a:r>
              <a:rPr dirty="0"/>
              <a:t> </a:t>
            </a:r>
            <a:r>
              <a:rPr dirty="0" err="1"/>
              <a:t>три</a:t>
            </a:r>
            <a:r>
              <a:rPr dirty="0"/>
              <a:t> </a:t>
            </a:r>
            <a:r>
              <a:rPr dirty="0" err="1"/>
              <a:t>основных</a:t>
            </a:r>
            <a:r>
              <a:rPr dirty="0"/>
              <a:t> </a:t>
            </a:r>
            <a:r>
              <a:rPr dirty="0" err="1"/>
              <a:t>типа</a:t>
            </a:r>
            <a:r>
              <a:rPr dirty="0"/>
              <a:t> </a:t>
            </a:r>
            <a:r>
              <a:rPr dirty="0" err="1"/>
              <a:t>функций</a:t>
            </a:r>
            <a:r>
              <a:rPr dirty="0"/>
              <a:t>:</a:t>
            </a:r>
          </a:p>
          <a:p>
            <a:pPr marL="685800" indent="-685800">
              <a:buSzPct val="100000"/>
              <a:buChar char="•"/>
              <a:defRPr sz="3400"/>
            </a:pPr>
            <a:r>
              <a:rPr dirty="0" err="1"/>
              <a:t>Объявляемая</a:t>
            </a:r>
            <a:r>
              <a:rPr dirty="0"/>
              <a:t> </a:t>
            </a:r>
            <a:r>
              <a:rPr dirty="0" err="1"/>
              <a:t>функция</a:t>
            </a:r>
            <a:r>
              <a:rPr dirty="0"/>
              <a:t> (</a:t>
            </a:r>
            <a:r>
              <a:rPr b="1" dirty="0"/>
              <a:t>function declaration</a:t>
            </a:r>
            <a:r>
              <a:rPr dirty="0"/>
              <a:t>);</a:t>
            </a:r>
          </a:p>
          <a:p>
            <a:pPr marL="685800" indent="-685800">
              <a:buSzPct val="100000"/>
              <a:buChar char="•"/>
              <a:defRPr sz="3400"/>
            </a:pPr>
            <a:r>
              <a:rPr dirty="0" err="1"/>
              <a:t>Функциональное</a:t>
            </a:r>
            <a:r>
              <a:rPr dirty="0"/>
              <a:t> </a:t>
            </a:r>
            <a:r>
              <a:rPr dirty="0" err="1"/>
              <a:t>выражение</a:t>
            </a:r>
            <a:r>
              <a:rPr dirty="0"/>
              <a:t> (</a:t>
            </a:r>
            <a:r>
              <a:rPr b="1" dirty="0"/>
              <a:t>function expression</a:t>
            </a:r>
            <a:r>
              <a:rPr dirty="0"/>
              <a:t>);</a:t>
            </a:r>
          </a:p>
          <a:p>
            <a:pPr marL="685800" indent="-685800">
              <a:buSzPct val="100000"/>
              <a:buChar char="•"/>
              <a:defRPr sz="3400"/>
            </a:pPr>
            <a:r>
              <a:rPr dirty="0" err="1"/>
              <a:t>Стрелочная</a:t>
            </a:r>
            <a:r>
              <a:rPr dirty="0"/>
              <a:t> </a:t>
            </a:r>
            <a:r>
              <a:rPr dirty="0" err="1"/>
              <a:t>функция</a:t>
            </a:r>
            <a:r>
              <a:rPr dirty="0"/>
              <a:t> (</a:t>
            </a:r>
            <a:r>
              <a:rPr b="1" dirty="0"/>
              <a:t>arrow function</a:t>
            </a:r>
            <a:r>
              <a:rPr dirty="0"/>
              <a:t>, ES6).</a:t>
            </a:r>
          </a:p>
          <a:p>
            <a:pPr>
              <a:defRPr sz="3400"/>
            </a:pPr>
            <a:endParaRPr dirty="0"/>
          </a:p>
          <a:p>
            <a:pPr>
              <a:defRPr sz="3400"/>
            </a:pPr>
            <a:r>
              <a:rPr dirty="0"/>
              <a:t>	</a:t>
            </a:r>
            <a:r>
              <a:rPr dirty="0" err="1">
                <a:solidFill>
                  <a:srgbClr val="5E5E5E"/>
                </a:solidFill>
              </a:rPr>
              <a:t>И</a:t>
            </a:r>
            <a:r>
              <a:rPr dirty="0">
                <a:solidFill>
                  <a:srgbClr val="5E5E5E"/>
                </a:solidFill>
              </a:rPr>
              <a:t> </a:t>
            </a:r>
            <a:r>
              <a:rPr dirty="0" err="1">
                <a:solidFill>
                  <a:srgbClr val="5E5E5E"/>
                </a:solidFill>
              </a:rPr>
              <a:t>ещё</a:t>
            </a:r>
            <a:r>
              <a:rPr dirty="0">
                <a:solidFill>
                  <a:srgbClr val="5E5E5E"/>
                </a:solidFill>
              </a:rPr>
              <a:t> </a:t>
            </a:r>
            <a:r>
              <a:rPr dirty="0" err="1">
                <a:solidFill>
                  <a:srgbClr val="5E5E5E"/>
                </a:solidFill>
              </a:rPr>
              <a:t>один</a:t>
            </a:r>
            <a:r>
              <a:rPr dirty="0">
                <a:solidFill>
                  <a:srgbClr val="5E5E5E"/>
                </a:solidFill>
              </a:rPr>
              <a:t> </a:t>
            </a:r>
            <a:r>
              <a:rPr dirty="0" err="1">
                <a:solidFill>
                  <a:srgbClr val="5E5E5E"/>
                </a:solidFill>
              </a:rPr>
              <a:t>специфичный</a:t>
            </a:r>
            <a:r>
              <a:rPr dirty="0">
                <a:solidFill>
                  <a:srgbClr val="5E5E5E"/>
                </a:solidFill>
              </a:rPr>
              <a:t> </a:t>
            </a:r>
            <a:r>
              <a:rPr dirty="0" err="1">
                <a:solidFill>
                  <a:srgbClr val="5E5E5E"/>
                </a:solidFill>
              </a:rPr>
              <a:t>тип</a:t>
            </a:r>
            <a:r>
              <a:rPr dirty="0">
                <a:solidFill>
                  <a:srgbClr val="5E5E5E"/>
                </a:solidFill>
              </a:rPr>
              <a:t>:</a:t>
            </a:r>
          </a:p>
          <a:p>
            <a:pPr marL="685800" indent="-685800">
              <a:buSzPct val="100000"/>
              <a:buChar char="‣"/>
              <a:defRPr sz="3400"/>
            </a:pPr>
            <a:r>
              <a:rPr dirty="0" err="1">
                <a:solidFill>
                  <a:srgbClr val="5E5E5E"/>
                </a:solidFill>
              </a:rPr>
              <a:t>Именованное</a:t>
            </a:r>
            <a:r>
              <a:rPr dirty="0">
                <a:solidFill>
                  <a:srgbClr val="5E5E5E"/>
                </a:solidFill>
              </a:rPr>
              <a:t> </a:t>
            </a:r>
            <a:r>
              <a:rPr dirty="0" err="1">
                <a:solidFill>
                  <a:srgbClr val="5E5E5E"/>
                </a:solidFill>
              </a:rPr>
              <a:t>функциональное</a:t>
            </a:r>
            <a:r>
              <a:rPr dirty="0">
                <a:solidFill>
                  <a:srgbClr val="5E5E5E"/>
                </a:solidFill>
              </a:rPr>
              <a:t> </a:t>
            </a:r>
            <a:r>
              <a:rPr dirty="0" err="1">
                <a:solidFill>
                  <a:srgbClr val="5E5E5E"/>
                </a:solidFill>
              </a:rPr>
              <a:t>выражение</a:t>
            </a:r>
            <a:r>
              <a:rPr dirty="0"/>
              <a:t> (</a:t>
            </a:r>
            <a:r>
              <a:rPr b="1" dirty="0"/>
              <a:t>named function expression, NFE</a:t>
            </a:r>
            <a:r>
              <a:rPr dirty="0"/>
              <a:t>).</a:t>
            </a:r>
          </a:p>
          <a:p>
            <a:pPr>
              <a:defRPr sz="3400"/>
            </a:pPr>
            <a:endParaRPr dirty="0"/>
          </a:p>
          <a:p>
            <a:pPr>
              <a:defRPr sz="3400"/>
            </a:pPr>
            <a:r>
              <a:rPr dirty="0"/>
              <a:t>	</a:t>
            </a:r>
            <a:r>
              <a:rPr dirty="0" err="1"/>
              <a:t>Кроме</a:t>
            </a:r>
            <a:r>
              <a:rPr dirty="0"/>
              <a:t> </a:t>
            </a:r>
            <a:r>
              <a:rPr dirty="0" err="1"/>
              <a:t>этого</a:t>
            </a:r>
            <a:r>
              <a:rPr dirty="0"/>
              <a:t> </a:t>
            </a:r>
            <a:r>
              <a:rPr dirty="0" err="1"/>
              <a:t>есть</a:t>
            </a:r>
            <a:r>
              <a:rPr dirty="0"/>
              <a:t> </a:t>
            </a:r>
            <a:r>
              <a:rPr dirty="0" err="1"/>
              <a:t>ещё</a:t>
            </a:r>
            <a:r>
              <a:rPr dirty="0"/>
              <a:t> </a:t>
            </a:r>
            <a:r>
              <a:rPr dirty="0" err="1"/>
              <a:t>некоторые</a:t>
            </a:r>
            <a:r>
              <a:rPr dirty="0"/>
              <a:t> “</a:t>
            </a:r>
            <a:r>
              <a:rPr dirty="0" err="1"/>
              <a:t>состояния</a:t>
            </a:r>
            <a:r>
              <a:rPr dirty="0"/>
              <a:t>” </a:t>
            </a:r>
            <a:r>
              <a:rPr dirty="0" err="1"/>
              <a:t>функций</a:t>
            </a:r>
            <a:r>
              <a:rPr dirty="0"/>
              <a:t>:</a:t>
            </a:r>
            <a:endParaRPr lang="en" dirty="0"/>
          </a:p>
          <a:p>
            <a:pPr marL="685800" indent="-685800">
              <a:buClr>
                <a:srgbClr val="000000"/>
              </a:buClr>
              <a:buSzPct val="100000"/>
              <a:buChar char="•"/>
              <a:defRPr sz="3400"/>
            </a:pPr>
            <a:r>
              <a:rPr lang="en" dirty="0"/>
              <a:t>Callback-</a:t>
            </a:r>
            <a:r>
              <a:rPr lang="ru-RU" dirty="0"/>
              <a:t>функция (</a:t>
            </a:r>
            <a:r>
              <a:rPr lang="en" b="1" dirty="0"/>
              <a:t>callback function</a:t>
            </a:r>
            <a:r>
              <a:rPr lang="en" dirty="0"/>
              <a:t>);</a:t>
            </a:r>
          </a:p>
          <a:p>
            <a:pPr marL="685800" indent="-685800">
              <a:buClr>
                <a:srgbClr val="000000"/>
              </a:buClr>
              <a:buSzPct val="100000"/>
              <a:buChar char="•"/>
              <a:defRPr sz="3400"/>
            </a:pPr>
            <a:r>
              <a:rPr dirty="0" err="1"/>
              <a:t>Функция-конструктор</a:t>
            </a:r>
            <a:r>
              <a:rPr dirty="0"/>
              <a:t> (</a:t>
            </a:r>
            <a:r>
              <a:rPr b="1" dirty="0"/>
              <a:t>constructor function</a:t>
            </a:r>
            <a:r>
              <a:rPr dirty="0"/>
              <a:t>);</a:t>
            </a:r>
          </a:p>
          <a:p>
            <a:pPr marL="685800" indent="-685800">
              <a:buClr>
                <a:srgbClr val="000000"/>
              </a:buClr>
              <a:buSzPct val="100000"/>
              <a:buChar char="•"/>
              <a:defRPr sz="3400"/>
            </a:pPr>
            <a:r>
              <a:rPr dirty="0" err="1"/>
              <a:t>Функция</a:t>
            </a:r>
            <a:r>
              <a:rPr dirty="0"/>
              <a:t> </a:t>
            </a:r>
            <a:r>
              <a:rPr dirty="0" err="1"/>
              <a:t>высшего</a:t>
            </a:r>
            <a:r>
              <a:rPr dirty="0"/>
              <a:t> </a:t>
            </a:r>
            <a:r>
              <a:rPr dirty="0" err="1"/>
              <a:t>порядка</a:t>
            </a:r>
            <a:r>
              <a:rPr dirty="0"/>
              <a:t> (</a:t>
            </a:r>
            <a:r>
              <a:rPr b="1" dirty="0"/>
              <a:t>higher-order function</a:t>
            </a:r>
            <a:r>
              <a:rPr dirty="0"/>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lide Number"/>
          <p:cNvSpPr txBox="1">
            <a:spLocks noGrp="1"/>
          </p:cNvSpPr>
          <p:nvPr>
            <p:ph type="sldNum" sz="quarter" idx="2"/>
          </p:nvPr>
        </p:nvSpPr>
        <p:spPr>
          <a:xfrm>
            <a:off x="11923811" y="12567183"/>
            <a:ext cx="536378"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7" name="Объявляемые функции (function declarations)"/>
          <p:cNvSpPr>
            <a:spLocks noGrp="1"/>
          </p:cNvSpPr>
          <p:nvPr>
            <p:ph type="body" idx="21"/>
          </p:nvPr>
        </p:nvSpPr>
        <p:spPr>
          <a:prstGeom prst="rect">
            <a:avLst/>
          </a:prstGeom>
        </p:spPr>
        <p:txBody>
          <a:bodyPr/>
          <a:lstStyle/>
          <a:p>
            <a:r>
              <a:t>Объявляемые функции (function declarations)</a:t>
            </a:r>
          </a:p>
        </p:txBody>
      </p:sp>
      <p:sp>
        <p:nvSpPr>
          <p:cNvPr id="208" name="Объявляемые функции - это функции, которые объявляются самым обычным способом с помощью ключевого слова function.…"/>
          <p:cNvSpPr>
            <a:spLocks noGrp="1"/>
          </p:cNvSpPr>
          <p:nvPr>
            <p:ph type="body" idx="22"/>
          </p:nvPr>
        </p:nvSpPr>
        <p:spPr>
          <a:prstGeom prst="rect">
            <a:avLst/>
          </a:prstGeom>
        </p:spPr>
        <p:txBody>
          <a:bodyPr/>
          <a:lstStyle/>
          <a:p>
            <a:r>
              <a:rPr dirty="0"/>
              <a:t>	</a:t>
            </a:r>
            <a:r>
              <a:rPr dirty="0" err="1"/>
              <a:t>Объявляемые</a:t>
            </a:r>
            <a:r>
              <a:rPr dirty="0"/>
              <a:t> </a:t>
            </a:r>
            <a:r>
              <a:rPr dirty="0" err="1"/>
              <a:t>функции</a:t>
            </a:r>
            <a:r>
              <a:rPr dirty="0"/>
              <a:t> - </a:t>
            </a:r>
            <a:r>
              <a:rPr dirty="0" err="1"/>
              <a:t>это</a:t>
            </a:r>
            <a:r>
              <a:rPr dirty="0"/>
              <a:t> </a:t>
            </a:r>
            <a:r>
              <a:rPr dirty="0" err="1"/>
              <a:t>функции</a:t>
            </a:r>
            <a:r>
              <a:rPr dirty="0"/>
              <a:t>, </a:t>
            </a:r>
            <a:r>
              <a:rPr dirty="0" err="1"/>
              <a:t>которые</a:t>
            </a:r>
            <a:r>
              <a:rPr dirty="0"/>
              <a:t> </a:t>
            </a:r>
            <a:r>
              <a:rPr dirty="0" err="1"/>
              <a:t>объявляются</a:t>
            </a:r>
            <a:r>
              <a:rPr dirty="0"/>
              <a:t> </a:t>
            </a:r>
            <a:r>
              <a:rPr dirty="0" err="1"/>
              <a:t>самым</a:t>
            </a:r>
            <a:r>
              <a:rPr dirty="0"/>
              <a:t> </a:t>
            </a:r>
            <a:r>
              <a:rPr dirty="0" err="1"/>
              <a:t>обычным</a:t>
            </a:r>
            <a:r>
              <a:rPr dirty="0"/>
              <a:t> </a:t>
            </a:r>
            <a:r>
              <a:rPr dirty="0" err="1"/>
              <a:t>способом</a:t>
            </a:r>
            <a:r>
              <a:rPr dirty="0"/>
              <a:t> </a:t>
            </a:r>
            <a:r>
              <a:rPr dirty="0" err="1"/>
              <a:t>с</a:t>
            </a:r>
            <a:r>
              <a:rPr dirty="0"/>
              <a:t> </a:t>
            </a:r>
            <a:r>
              <a:rPr dirty="0" err="1"/>
              <a:t>помощью</a:t>
            </a:r>
            <a:r>
              <a:rPr dirty="0"/>
              <a:t> </a:t>
            </a:r>
            <a:r>
              <a:rPr dirty="0" err="1"/>
              <a:t>ключевого</a:t>
            </a:r>
            <a:r>
              <a:rPr dirty="0"/>
              <a:t> </a:t>
            </a:r>
            <a:r>
              <a:rPr dirty="0" err="1"/>
              <a:t>слова</a:t>
            </a:r>
            <a:r>
              <a:rPr dirty="0"/>
              <a:t> </a:t>
            </a:r>
            <a:r>
              <a:rPr b="1" dirty="0"/>
              <a:t>function</a:t>
            </a:r>
            <a:r>
              <a:rPr dirty="0"/>
              <a:t>.</a:t>
            </a:r>
          </a:p>
          <a:p>
            <a:r>
              <a:rPr dirty="0"/>
              <a:t>	</a:t>
            </a:r>
            <a:r>
              <a:rPr dirty="0" err="1"/>
              <a:t>Такие</a:t>
            </a:r>
            <a:r>
              <a:rPr dirty="0"/>
              <a:t> </a:t>
            </a:r>
            <a:r>
              <a:rPr dirty="0" err="1"/>
              <a:t>функции</a:t>
            </a:r>
            <a:r>
              <a:rPr dirty="0"/>
              <a:t> </a:t>
            </a:r>
            <a:r>
              <a:rPr dirty="0" err="1"/>
              <a:t>имеют</a:t>
            </a:r>
            <a:r>
              <a:rPr dirty="0"/>
              <a:t> </a:t>
            </a:r>
            <a:r>
              <a:rPr dirty="0" err="1"/>
              <a:t>одну</a:t>
            </a:r>
            <a:r>
              <a:rPr dirty="0"/>
              <a:t> </a:t>
            </a:r>
            <a:r>
              <a:rPr dirty="0" err="1"/>
              <a:t>довольно</a:t>
            </a:r>
            <a:r>
              <a:rPr dirty="0"/>
              <a:t> </a:t>
            </a:r>
            <a:r>
              <a:rPr dirty="0" err="1"/>
              <a:t>значимую</a:t>
            </a:r>
            <a:r>
              <a:rPr dirty="0"/>
              <a:t> </a:t>
            </a:r>
            <a:r>
              <a:rPr dirty="0" err="1"/>
              <a:t>особенность</a:t>
            </a:r>
            <a:r>
              <a:rPr dirty="0"/>
              <a:t> - </a:t>
            </a:r>
            <a:r>
              <a:rPr dirty="0" err="1"/>
              <a:t>они</a:t>
            </a:r>
            <a:r>
              <a:rPr dirty="0"/>
              <a:t> “</a:t>
            </a:r>
            <a:r>
              <a:rPr dirty="0" err="1"/>
              <a:t>всплывают</a:t>
            </a:r>
            <a:r>
              <a:rPr dirty="0"/>
              <a:t>”. </a:t>
            </a:r>
            <a:r>
              <a:rPr dirty="0" err="1"/>
              <a:t>Это</a:t>
            </a:r>
            <a:r>
              <a:rPr dirty="0"/>
              <a:t> </a:t>
            </a:r>
            <a:r>
              <a:rPr dirty="0" err="1"/>
              <a:t>означает</a:t>
            </a:r>
            <a:r>
              <a:rPr dirty="0"/>
              <a:t>, </a:t>
            </a:r>
            <a:r>
              <a:rPr dirty="0" err="1"/>
              <a:t>что</a:t>
            </a:r>
            <a:r>
              <a:rPr dirty="0"/>
              <a:t> </a:t>
            </a:r>
            <a:r>
              <a:rPr dirty="0" err="1"/>
              <a:t>такие</a:t>
            </a:r>
            <a:r>
              <a:rPr dirty="0"/>
              <a:t> </a:t>
            </a:r>
            <a:r>
              <a:rPr dirty="0" err="1"/>
              <a:t>функции</a:t>
            </a:r>
            <a:r>
              <a:rPr dirty="0"/>
              <a:t> </a:t>
            </a:r>
            <a:r>
              <a:rPr dirty="0" err="1"/>
              <a:t>могут</a:t>
            </a:r>
            <a:r>
              <a:rPr dirty="0"/>
              <a:t> </a:t>
            </a:r>
            <a:r>
              <a:rPr dirty="0" err="1"/>
              <a:t>быть</a:t>
            </a:r>
            <a:r>
              <a:rPr dirty="0"/>
              <a:t> </a:t>
            </a:r>
            <a:r>
              <a:rPr dirty="0" err="1"/>
              <a:t>использованы</a:t>
            </a:r>
            <a:r>
              <a:rPr dirty="0"/>
              <a:t> (</a:t>
            </a:r>
            <a:r>
              <a:rPr dirty="0" err="1"/>
              <a:t>вызваны</a:t>
            </a:r>
            <a:r>
              <a:rPr dirty="0"/>
              <a:t>) </a:t>
            </a:r>
            <a:r>
              <a:rPr dirty="0" err="1"/>
              <a:t>раньше</a:t>
            </a:r>
            <a:r>
              <a:rPr dirty="0"/>
              <a:t>, </a:t>
            </a:r>
            <a:r>
              <a:rPr dirty="0" err="1"/>
              <a:t>чем</a:t>
            </a:r>
            <a:r>
              <a:rPr dirty="0"/>
              <a:t> </a:t>
            </a:r>
            <a:r>
              <a:rPr dirty="0" err="1"/>
              <a:t>фактически</a:t>
            </a:r>
            <a:r>
              <a:rPr dirty="0"/>
              <a:t> </a:t>
            </a:r>
            <a:r>
              <a:rPr dirty="0" err="1"/>
              <a:t>объявлены</a:t>
            </a:r>
            <a:r>
              <a:rPr dirty="0"/>
              <a:t> </a:t>
            </a:r>
            <a:r>
              <a:rPr dirty="0" err="1"/>
              <a:t>в</a:t>
            </a:r>
            <a:r>
              <a:rPr dirty="0"/>
              <a:t> </a:t>
            </a:r>
            <a:r>
              <a:rPr dirty="0" err="1"/>
              <a:t>коде</a:t>
            </a:r>
            <a:r>
              <a:rPr dirty="0"/>
              <a:t>.</a:t>
            </a:r>
          </a:p>
          <a:p>
            <a:pPr>
              <a:defRPr>
                <a:solidFill>
                  <a:srgbClr val="5E5E5E"/>
                </a:solidFill>
              </a:defRPr>
            </a:pPr>
            <a:r>
              <a:rPr dirty="0"/>
              <a:t>	</a:t>
            </a:r>
          </a:p>
          <a:p>
            <a:pPr>
              <a:defRPr b="1"/>
            </a:pPr>
            <a:endParaRPr dirty="0"/>
          </a:p>
          <a:p>
            <a:pPr>
              <a:defRPr b="1"/>
            </a:pPr>
            <a:endParaRPr dirty="0"/>
          </a:p>
        </p:txBody>
      </p:sp>
      <p:pic>
        <p:nvPicPr>
          <p:cNvPr id="209" name="Screenshot 2021-03-10 at 22.39.16.png" descr="Screenshot 2021-03-10 at 22.39.16.png"/>
          <p:cNvPicPr>
            <a:picLocks noChangeAspect="1"/>
          </p:cNvPicPr>
          <p:nvPr/>
        </p:nvPicPr>
        <p:blipFill>
          <a:blip r:embed="rId2"/>
          <a:stretch>
            <a:fillRect/>
          </a:stretch>
        </p:blipFill>
        <p:spPr>
          <a:xfrm>
            <a:off x="12750800" y="4318000"/>
            <a:ext cx="10358922" cy="5020093"/>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12" name="Функциональные выражения (function expressions)"/>
          <p:cNvSpPr>
            <a:spLocks noGrp="1"/>
          </p:cNvSpPr>
          <p:nvPr>
            <p:ph type="body" idx="21"/>
          </p:nvPr>
        </p:nvSpPr>
        <p:spPr>
          <a:prstGeom prst="rect">
            <a:avLst/>
          </a:prstGeom>
        </p:spPr>
        <p:txBody>
          <a:bodyPr/>
          <a:lstStyle/>
          <a:p>
            <a:r>
              <a:t>Функциональные выражения (function expressions)</a:t>
            </a:r>
          </a:p>
        </p:txBody>
      </p:sp>
      <p:sp>
        <p:nvSpPr>
          <p:cNvPr id="213" name="Функциональные выражения – это способ объявления функций через переменную. Т.е.  мы описываем функцию обычным способом, но вместо задания имени складываем её в переменную.…"/>
          <p:cNvSpPr>
            <a:spLocks noGrp="1"/>
          </p:cNvSpPr>
          <p:nvPr>
            <p:ph type="body" idx="22"/>
          </p:nvPr>
        </p:nvSpPr>
        <p:spPr>
          <a:prstGeom prst="rect">
            <a:avLst/>
          </a:prstGeom>
        </p:spPr>
        <p:txBody>
          <a:bodyPr/>
          <a:lstStyle/>
          <a:p>
            <a:pPr marL="0" lvl="1" indent="0" algn="just" defTabSz="685800">
              <a:lnSpc>
                <a:spcPct val="100000"/>
              </a:lnSpc>
              <a:spcBef>
                <a:spcPts val="1200"/>
              </a:spcBef>
              <a:buSzTx/>
              <a:buNone/>
              <a:tabLst/>
              <a:defRPr sz="3600">
                <a:latin typeface="Helvetica"/>
                <a:ea typeface="Helvetica"/>
                <a:cs typeface="Helvetica"/>
                <a:sym typeface="Helvetica"/>
              </a:defRPr>
            </a:pPr>
            <a:r>
              <a:t>	Функциональные выражения – это способ объявления функций через переменную. Т.е.  мы описываем функцию обычным способом, но вместо задания имени складываем её в переменную.</a:t>
            </a:r>
          </a:p>
          <a:p>
            <a:pPr marL="0" lvl="1" indent="0" algn="just" defTabSz="685800">
              <a:lnSpc>
                <a:spcPct val="100000"/>
              </a:lnSpc>
              <a:spcBef>
                <a:spcPts val="1200"/>
              </a:spcBef>
              <a:buSzTx/>
              <a:buNone/>
              <a:tabLst/>
              <a:defRPr sz="3600">
                <a:latin typeface="Helvetica"/>
                <a:ea typeface="Helvetica"/>
                <a:cs typeface="Helvetica"/>
                <a:sym typeface="Helvetica"/>
              </a:defRPr>
            </a:pPr>
            <a:r>
              <a:t>	В таком случае «всплывать» функция уже, естественно, не будет. Обратиться к ней можно будет лишь после непосредственной инициализации.</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b="1">
                <a:latin typeface="Helvetica"/>
                <a:ea typeface="Helvetica"/>
                <a:cs typeface="Helvetica"/>
                <a:sym typeface="Helvetica"/>
              </a:defRPr>
            </a:pPr>
            <a:r>
              <a:t>Примеры:</a:t>
            </a:r>
          </a:p>
        </p:txBody>
      </p:sp>
      <p:pic>
        <p:nvPicPr>
          <p:cNvPr id="214" name="Screenshot 2021-03-10 at 23.09.31.png" descr="Screenshot 2021-03-10 at 23.09.31.png"/>
          <p:cNvPicPr>
            <a:picLocks noChangeAspect="1"/>
          </p:cNvPicPr>
          <p:nvPr/>
        </p:nvPicPr>
        <p:blipFill>
          <a:blip r:embed="rId2"/>
          <a:stretch>
            <a:fillRect/>
          </a:stretch>
        </p:blipFill>
        <p:spPr>
          <a:xfrm>
            <a:off x="12757150" y="4311650"/>
            <a:ext cx="10153225" cy="598280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17" name="Именованные функциональные выражения…"/>
          <p:cNvSpPr>
            <a:spLocks noGrp="1"/>
          </p:cNvSpPr>
          <p:nvPr>
            <p:ph type="body" idx="21"/>
          </p:nvPr>
        </p:nvSpPr>
        <p:spPr>
          <a:prstGeom prst="rect">
            <a:avLst/>
          </a:prstGeom>
        </p:spPr>
        <p:txBody>
          <a:bodyPr/>
          <a:lstStyle/>
          <a:p>
            <a:r>
              <a:t>Именованные функциональные выражения</a:t>
            </a:r>
          </a:p>
          <a:p>
            <a:r>
              <a:t>(named function expressions)</a:t>
            </a:r>
          </a:p>
        </p:txBody>
      </p:sp>
      <p:sp>
        <p:nvSpPr>
          <p:cNvPr id="218" name="Named Function Expressions (NFE) – крайне редкий и специфичный вариант описания функций. Визуально он выглядит как слияние function declaration и function expression, однако ведёт себя как function expression и, в добавок к этому, имеет возможность сосла"/>
          <p:cNvSpPr>
            <a:spLocks noGrp="1"/>
          </p:cNvSpPr>
          <p:nvPr>
            <p:ph type="body" idx="22"/>
          </p:nvPr>
        </p:nvSpPr>
        <p:spPr>
          <a:xfrm>
            <a:off x="1262335" y="3519566"/>
            <a:ext cx="21859330" cy="8600752"/>
          </a:xfrm>
          <a:prstGeom prst="rect">
            <a:avLst/>
          </a:prstGeom>
        </p:spPr>
        <p:txBody>
          <a:bodyPr/>
          <a:lstStyle/>
          <a:p>
            <a:r>
              <a:rPr b="1"/>
              <a:t>	Named Function Expressions (NFE)</a:t>
            </a:r>
            <a:r>
              <a:t> – крайне редкий и специфичный вариант описания функций. Визуально он выглядит как слияние </a:t>
            </a:r>
            <a:r>
              <a:rPr b="1"/>
              <a:t>function declaration</a:t>
            </a:r>
            <a:r>
              <a:t> и </a:t>
            </a:r>
            <a:r>
              <a:rPr b="1"/>
              <a:t>function expression</a:t>
            </a:r>
            <a:r>
              <a:t>, однако ведёт себя как </a:t>
            </a:r>
            <a:r>
              <a:rPr b="1"/>
              <a:t>function expression</a:t>
            </a:r>
            <a:r>
              <a:t> и, в добавок к этому, имеет возможность сослаться на себя же.</a:t>
            </a:r>
          </a:p>
          <a:p>
            <a:r>
              <a:t>	Ещё одной особенностью является то, что дополнительное имя функции не может быть использовано за её пределами.</a:t>
            </a:r>
          </a:p>
          <a:p>
            <a:endParaRPr/>
          </a:p>
          <a:p>
            <a:endParaRPr/>
          </a:p>
          <a:p>
            <a:endParaRPr/>
          </a:p>
          <a:p>
            <a:endParaRPr/>
          </a:p>
          <a:p>
            <a:pPr>
              <a:defRPr b="1"/>
            </a:pPr>
            <a:r>
              <a:t>Примеры:</a:t>
            </a:r>
          </a:p>
        </p:txBody>
      </p:sp>
      <p:pic>
        <p:nvPicPr>
          <p:cNvPr id="219" name="Screenshot 2021-03-10 at 23.16.54.png" descr="Screenshot 2021-03-10 at 23.16.54.png"/>
          <p:cNvPicPr>
            <a:picLocks noChangeAspect="1"/>
          </p:cNvPicPr>
          <p:nvPr/>
        </p:nvPicPr>
        <p:blipFill>
          <a:blip r:embed="rId2"/>
          <a:stretch>
            <a:fillRect/>
          </a:stretch>
        </p:blipFill>
        <p:spPr>
          <a:xfrm>
            <a:off x="12763500" y="4298950"/>
            <a:ext cx="10328799" cy="377940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22" name="Стрелочные функции (arrow functions)"/>
          <p:cNvSpPr>
            <a:spLocks noGrp="1"/>
          </p:cNvSpPr>
          <p:nvPr>
            <p:ph type="body" idx="21"/>
          </p:nvPr>
        </p:nvSpPr>
        <p:spPr>
          <a:prstGeom prst="rect">
            <a:avLst/>
          </a:prstGeom>
        </p:spPr>
        <p:txBody>
          <a:bodyPr/>
          <a:lstStyle/>
          <a:p>
            <a:r>
              <a:t>Стрелочные функции (arrow functions)</a:t>
            </a:r>
          </a:p>
        </p:txBody>
      </p:sp>
      <p:sp>
        <p:nvSpPr>
          <p:cNvPr id="223" name="Стрелочные функции появились в JavaScript в стандарте ES6 и сами по себе существенно отличаются от остальных типов. Во-первых, краткий и более удобный синтаксис. Во-вторых, отсутствие псевдомассива arguments. В-третьих, нет своего this (он берётся сверху"/>
          <p:cNvSpPr>
            <a:spLocks noGrp="1"/>
          </p:cNvSpPr>
          <p:nvPr>
            <p:ph type="body" idx="22"/>
          </p:nvPr>
        </p:nvSpPr>
        <p:spPr>
          <a:prstGeom prst="rect">
            <a:avLst/>
          </a:prstGeom>
        </p:spPr>
        <p:txBody>
          <a:bodyPr/>
          <a:lstStyle/>
          <a:p>
            <a:r>
              <a:t>	Стрелочные функции появились в JavaScript в стандарте ES6 и сами по себе существенно отличаются от остальных типов. Во-первых, краткий и более удобный синтаксис. Во-вторых, отсутствие псевдомассива </a:t>
            </a:r>
            <a:r>
              <a:rPr b="1"/>
              <a:t>arguments</a:t>
            </a:r>
            <a:r>
              <a:t>. В-третьих, нет своего </a:t>
            </a:r>
            <a:r>
              <a:rPr b="1"/>
              <a:t>this</a:t>
            </a:r>
            <a:r>
              <a:t> (он берётся сверху), отчего стрелочные функции не могут быть использованы как функции-конструкторы. В-четвёртых, нет </a:t>
            </a:r>
            <a:r>
              <a:rPr b="1"/>
              <a:t>super</a:t>
            </a:r>
            <a:r>
              <a:t> (как и в случае с </a:t>
            </a:r>
            <a:r>
              <a:rPr b="1"/>
              <a:t>this</a:t>
            </a:r>
            <a:r>
              <a:t>, он берётся сверху). В-пятых, если тело стрелочной функции состоит всего из одного выражения, то фигурные скобки можно опустить, а возвращаемым значением функции будет результат этого выражения. Примеры:</a:t>
            </a:r>
          </a:p>
          <a:p>
            <a:endParaRPr/>
          </a:p>
          <a:p>
            <a:endParaRPr/>
          </a:p>
          <a:p>
            <a:endParaRPr/>
          </a:p>
          <a:p>
            <a:endParaRPr/>
          </a:p>
          <a:p>
            <a:r>
              <a:t>	</a:t>
            </a:r>
            <a:r>
              <a:rPr>
                <a:solidFill>
                  <a:srgbClr val="5E5E5E"/>
                </a:solidFill>
              </a:rPr>
              <a:t>** Стрелочные функции крайне удобно использовать в качестве callback-функций или же в случае описания функциональных выражений. Всё это идёт по большей части от простоты синтаксиса.</a:t>
            </a:r>
          </a:p>
        </p:txBody>
      </p:sp>
      <p:pic>
        <p:nvPicPr>
          <p:cNvPr id="224" name="Screenshot 2021-03-10 at 23.26.30.png" descr="Screenshot 2021-03-10 at 23.26.30.png"/>
          <p:cNvPicPr>
            <a:picLocks noChangeAspect="1"/>
          </p:cNvPicPr>
          <p:nvPr/>
        </p:nvPicPr>
        <p:blipFill>
          <a:blip r:embed="rId2"/>
          <a:stretch>
            <a:fillRect/>
          </a:stretch>
        </p:blipFill>
        <p:spPr>
          <a:xfrm>
            <a:off x="1346200" y="7569200"/>
            <a:ext cx="15066929" cy="249269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32" name="Callback-функции (callback functions)"/>
          <p:cNvSpPr>
            <a:spLocks noGrp="1"/>
          </p:cNvSpPr>
          <p:nvPr>
            <p:ph type="body" idx="21"/>
          </p:nvPr>
        </p:nvSpPr>
        <p:spPr>
          <a:prstGeom prst="rect">
            <a:avLst/>
          </a:prstGeom>
        </p:spPr>
        <p:txBody>
          <a:bodyPr/>
          <a:lstStyle/>
          <a:p>
            <a:r>
              <a:t>Callback-функции (callback functions)</a:t>
            </a:r>
          </a:p>
        </p:txBody>
      </p:sp>
      <p:sp>
        <p:nvSpPr>
          <p:cNvPr id="233" name="Callback-функция – это любая функция, передаваемая в качестве аргумента. В интернете можно найти и более «развёрнутое» описание, но, так или иначе, все они сводятся к одному и тому же.…"/>
          <p:cNvSpPr>
            <a:spLocks noGrp="1"/>
          </p:cNvSpPr>
          <p:nvPr>
            <p:ph type="body" idx="22"/>
          </p:nvPr>
        </p:nvSpPr>
        <p:spPr>
          <a:prstGeom prst="rect">
            <a:avLst/>
          </a:prstGeom>
        </p:spPr>
        <p:txBody>
          <a:bodyPr/>
          <a:lstStyle/>
          <a:p>
            <a:r>
              <a:t>	Callback-функция – это любая функция, передаваемая в качестве аргумента. В интернете можно найти и более «развёрнутое» описание, но, так или иначе, все они сводятся к одному и тому же.</a:t>
            </a:r>
          </a:p>
          <a:p>
            <a:r>
              <a:t>	Такие функции нужны для того, чтобы использовать их внутри других функций. До появления промисов они очень широко использовались для обработки </a:t>
            </a:r>
            <a:r>
              <a:rPr b="1"/>
              <a:t>http</a:t>
            </a:r>
            <a:r>
              <a:t>-запросов. Сейчас, естественно, эту нишу они потеряли, но несмотря на это используются они и по сей день довольно часто. В качестве хорошего примера использования можно привести перебирающие методы массива.</a:t>
            </a:r>
          </a:p>
          <a:p>
            <a:endParaRPr/>
          </a:p>
          <a:p>
            <a:pPr>
              <a:defRPr b="1"/>
            </a:pPr>
            <a:r>
              <a:t>Примеры:</a:t>
            </a:r>
          </a:p>
        </p:txBody>
      </p:sp>
      <p:pic>
        <p:nvPicPr>
          <p:cNvPr id="234" name="Screenshot 2021-03-11 at 14.31.33.png" descr="Screenshot 2021-03-11 at 14.31.33.png"/>
          <p:cNvPicPr>
            <a:picLocks noChangeAspect="1"/>
          </p:cNvPicPr>
          <p:nvPr/>
        </p:nvPicPr>
        <p:blipFill>
          <a:blip r:embed="rId2"/>
          <a:stretch>
            <a:fillRect/>
          </a:stretch>
        </p:blipFill>
        <p:spPr>
          <a:xfrm>
            <a:off x="12744450" y="4298950"/>
            <a:ext cx="10175674" cy="5206774"/>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37" name="Функции-конструкторы (constructor functions)"/>
          <p:cNvSpPr>
            <a:spLocks noGrp="1"/>
          </p:cNvSpPr>
          <p:nvPr>
            <p:ph type="body" idx="21"/>
          </p:nvPr>
        </p:nvSpPr>
        <p:spPr>
          <a:prstGeom prst="rect">
            <a:avLst/>
          </a:prstGeom>
        </p:spPr>
        <p:txBody>
          <a:bodyPr/>
          <a:lstStyle/>
          <a:p>
            <a:r>
              <a:t>Функции-конструкторы (constructor functions)</a:t>
            </a:r>
          </a:p>
        </p:txBody>
      </p:sp>
      <p:sp>
        <p:nvSpPr>
          <p:cNvPr id="238" name="Функции-конструкторы – специальные функции, предназначенные для создания (конструирования) новых объектов. Такие функции, как правило, не предназначены для прямого вызова, ибо толку с этого будет не много (хотя делать это всё ещё можно). Эти функции нужн"/>
          <p:cNvSpPr>
            <a:spLocks noGrp="1"/>
          </p:cNvSpPr>
          <p:nvPr>
            <p:ph type="body" idx="22"/>
          </p:nvPr>
        </p:nvSpPr>
        <p:spPr>
          <a:prstGeom prst="rect">
            <a:avLst/>
          </a:prstGeom>
        </p:spPr>
        <p:txBody>
          <a:bodyPr/>
          <a:lstStyle/>
          <a:p>
            <a:pPr marL="0" lvl="1" indent="0" algn="just" defTabSz="685800">
              <a:lnSpc>
                <a:spcPct val="100000"/>
              </a:lnSpc>
              <a:spcBef>
                <a:spcPts val="1200"/>
              </a:spcBef>
              <a:buSzTx/>
              <a:buNone/>
              <a:tabLst/>
              <a:defRPr sz="3600">
                <a:latin typeface="Helvetica"/>
                <a:ea typeface="Helvetica"/>
                <a:cs typeface="Helvetica"/>
                <a:sym typeface="Helvetica"/>
              </a:defRPr>
            </a:pPr>
            <a:r>
              <a:t>	Функции-конструкторы – специальные функции, предназначенные для создания (конструирования) новых объектов. Такие функции, как правило, не предназначены для прямого вызова, ибо толку с этого будет не много (хотя делать это всё ещё можно). Эти функции нужны для вызова со специальным оператором </a:t>
            </a:r>
            <a:r>
              <a:rPr b="1"/>
              <a:t>new</a:t>
            </a:r>
            <a:r>
              <a:t>.</a:t>
            </a:r>
          </a:p>
          <a:p>
            <a:r>
              <a:t>	</a:t>
            </a:r>
            <a:r>
              <a:rPr>
                <a:solidFill>
                  <a:srgbClr val="5E5E5E"/>
                </a:solidFill>
              </a:rPr>
              <a:t>** Подробнее о том, как работают функции-конструкторы при вызове через new мы поговорим на лекции про ООП.</a:t>
            </a:r>
          </a:p>
          <a:p>
            <a:endParaRPr>
              <a:solidFill>
                <a:srgbClr val="5E5E5E"/>
              </a:solidFill>
            </a:endParaRPr>
          </a:p>
          <a:p>
            <a:endParaRPr>
              <a:solidFill>
                <a:srgbClr val="5E5E5E"/>
              </a:solidFill>
            </a:endParaRPr>
          </a:p>
          <a:p>
            <a:endParaRPr>
              <a:solidFill>
                <a:srgbClr val="5E5E5E"/>
              </a:solidFill>
            </a:endParaRPr>
          </a:p>
          <a:p>
            <a:pPr>
              <a:defRPr b="1"/>
            </a:pPr>
            <a:r>
              <a:t>Примеры:</a:t>
            </a:r>
          </a:p>
        </p:txBody>
      </p:sp>
      <p:pic>
        <p:nvPicPr>
          <p:cNvPr id="239" name="Screenshot 2021-03-11 at 14.44.31.png" descr="Screenshot 2021-03-11 at 14.44.31.png"/>
          <p:cNvPicPr>
            <a:picLocks noChangeAspect="1"/>
          </p:cNvPicPr>
          <p:nvPr/>
        </p:nvPicPr>
        <p:blipFill>
          <a:blip r:embed="rId2"/>
          <a:stretch>
            <a:fillRect/>
          </a:stretch>
        </p:blipFill>
        <p:spPr>
          <a:xfrm>
            <a:off x="12744450" y="4292600"/>
            <a:ext cx="10286379" cy="6096953"/>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42" name="Функции высшего порядка (higher-order functions)"/>
          <p:cNvSpPr>
            <a:spLocks noGrp="1"/>
          </p:cNvSpPr>
          <p:nvPr>
            <p:ph type="body" idx="21"/>
          </p:nvPr>
        </p:nvSpPr>
        <p:spPr>
          <a:prstGeom prst="rect">
            <a:avLst/>
          </a:prstGeom>
        </p:spPr>
        <p:txBody>
          <a:bodyPr/>
          <a:lstStyle/>
          <a:p>
            <a:r>
              <a:t>Функции высшего порядка (higher-order functions)</a:t>
            </a:r>
          </a:p>
        </p:txBody>
      </p:sp>
      <p:sp>
        <p:nvSpPr>
          <p:cNvPr id="243" name="Функции высшего порядка – это функции, которые или принимают другие функции в виде аргументов (работа с callback-функциями), или возвращает функцию в качестве результата. И вновь в качестве хорошего примера подойдут перебирающие методы массивов или метод"/>
          <p:cNvSpPr>
            <a:spLocks noGrp="1"/>
          </p:cNvSpPr>
          <p:nvPr>
            <p:ph type="body" idx="22"/>
          </p:nvPr>
        </p:nvSpPr>
        <p:spPr>
          <a:prstGeom prst="rect">
            <a:avLst/>
          </a:prstGeom>
        </p:spPr>
        <p:txBody>
          <a:bodyPr/>
          <a:lstStyle/>
          <a:p>
            <a:r>
              <a:t>	Функции высшего порядка – это функции, которые или принимают другие функции в виде аргументов (работа с callback-функциями), или возвращает функцию в качестве результата. И вновь в качестве хорошего примера подойдут перебирающие методы массивов или метод </a:t>
            </a:r>
            <a:r>
              <a:rPr b="1"/>
              <a:t>bind</a:t>
            </a:r>
            <a:r>
              <a:t>, как пример встроенного метода, возвращающего функцию в качестве результата.</a:t>
            </a:r>
          </a:p>
          <a:p>
            <a:r>
              <a:t>	Функции высшего порядка не могут существовать в языках, не поддерживающих механизм объектов (функций) первого класса. </a:t>
            </a:r>
            <a:r>
              <a:rPr i="1"/>
              <a:t>Функция первого класса</a:t>
            </a:r>
            <a:r>
              <a:t> – это функция, которая может выступать в роли аргумента функции, быть возвращаемым значением функции и выступать в роли значения для переменной или поля объекта. Пример функции высшего порядка (“полифилл” </a:t>
            </a:r>
            <a:r>
              <a:rPr b="1"/>
              <a:t>bind</a:t>
            </a:r>
            <a:r>
              <a:t>):</a:t>
            </a:r>
          </a:p>
        </p:txBody>
      </p:sp>
      <p:pic>
        <p:nvPicPr>
          <p:cNvPr id="244" name="Screenshot 2021-03-11 at 14.52.45.png" descr="Screenshot 2021-03-11 at 14.52.45.png"/>
          <p:cNvPicPr>
            <a:picLocks noChangeAspect="1"/>
          </p:cNvPicPr>
          <p:nvPr/>
        </p:nvPicPr>
        <p:blipFill>
          <a:blip r:embed="rId2"/>
          <a:stretch>
            <a:fillRect/>
          </a:stretch>
        </p:blipFill>
        <p:spPr>
          <a:xfrm>
            <a:off x="1327150" y="8286750"/>
            <a:ext cx="17286775" cy="273582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47" name="Локальные переменные"/>
          <p:cNvSpPr>
            <a:spLocks noGrp="1"/>
          </p:cNvSpPr>
          <p:nvPr>
            <p:ph type="body" idx="21"/>
          </p:nvPr>
        </p:nvSpPr>
        <p:spPr>
          <a:prstGeom prst="rect">
            <a:avLst/>
          </a:prstGeom>
        </p:spPr>
        <p:txBody>
          <a:bodyPr/>
          <a:lstStyle/>
          <a:p>
            <a:r>
              <a:t>Локальные переменные</a:t>
            </a:r>
          </a:p>
        </p:txBody>
      </p:sp>
      <p:sp>
        <p:nvSpPr>
          <p:cNvPr id="248" name="Говоря о функциях высшего порядка, никак нельзя обойти стороной тему замыканий в JavaScript. Но перед тем как перейти к самим замыканиям нужно разобраться с понятиями локальных и глобальных переменных.…"/>
          <p:cNvSpPr>
            <a:spLocks noGrp="1"/>
          </p:cNvSpPr>
          <p:nvPr>
            <p:ph type="body" idx="22"/>
          </p:nvPr>
        </p:nvSpPr>
        <p:spPr>
          <a:prstGeom prst="rect">
            <a:avLst/>
          </a:prstGeom>
        </p:spPr>
        <p:txBody>
          <a:bodyPr/>
          <a:lstStyle/>
          <a:p>
            <a:r>
              <a:rPr dirty="0"/>
              <a:t>	</a:t>
            </a:r>
            <a:r>
              <a:rPr dirty="0" err="1"/>
              <a:t>Говоря</a:t>
            </a:r>
            <a:r>
              <a:rPr dirty="0"/>
              <a:t> </a:t>
            </a:r>
            <a:r>
              <a:rPr dirty="0" err="1"/>
              <a:t>о</a:t>
            </a:r>
            <a:r>
              <a:rPr dirty="0"/>
              <a:t> </a:t>
            </a:r>
            <a:r>
              <a:rPr dirty="0" err="1"/>
              <a:t>функциях</a:t>
            </a:r>
            <a:r>
              <a:rPr dirty="0"/>
              <a:t> </a:t>
            </a:r>
            <a:r>
              <a:rPr dirty="0" err="1"/>
              <a:t>высшего</a:t>
            </a:r>
            <a:r>
              <a:rPr dirty="0"/>
              <a:t> </a:t>
            </a:r>
            <a:r>
              <a:rPr dirty="0" err="1"/>
              <a:t>порядка</a:t>
            </a:r>
            <a:r>
              <a:rPr dirty="0"/>
              <a:t>, </a:t>
            </a:r>
            <a:r>
              <a:rPr dirty="0" err="1"/>
              <a:t>никак</a:t>
            </a:r>
            <a:r>
              <a:rPr dirty="0"/>
              <a:t> </a:t>
            </a:r>
            <a:r>
              <a:rPr dirty="0" err="1"/>
              <a:t>нельзя</a:t>
            </a:r>
            <a:r>
              <a:rPr dirty="0"/>
              <a:t> </a:t>
            </a:r>
            <a:r>
              <a:rPr dirty="0" err="1"/>
              <a:t>обойти</a:t>
            </a:r>
            <a:r>
              <a:rPr dirty="0"/>
              <a:t> </a:t>
            </a:r>
            <a:r>
              <a:rPr dirty="0" err="1"/>
              <a:t>стороной</a:t>
            </a:r>
            <a:r>
              <a:rPr dirty="0"/>
              <a:t> </a:t>
            </a:r>
            <a:r>
              <a:rPr dirty="0" err="1"/>
              <a:t>тему</a:t>
            </a:r>
            <a:r>
              <a:rPr dirty="0"/>
              <a:t> </a:t>
            </a:r>
            <a:r>
              <a:rPr dirty="0" err="1"/>
              <a:t>замыканий</a:t>
            </a:r>
            <a:r>
              <a:rPr dirty="0"/>
              <a:t> </a:t>
            </a:r>
            <a:r>
              <a:rPr dirty="0" err="1"/>
              <a:t>в</a:t>
            </a:r>
            <a:r>
              <a:rPr dirty="0"/>
              <a:t> JavaScript. </a:t>
            </a:r>
            <a:r>
              <a:rPr dirty="0" err="1"/>
              <a:t>Но</a:t>
            </a:r>
            <a:r>
              <a:rPr dirty="0"/>
              <a:t> </a:t>
            </a:r>
            <a:r>
              <a:rPr dirty="0" err="1"/>
              <a:t>перед</a:t>
            </a:r>
            <a:r>
              <a:rPr dirty="0"/>
              <a:t> </a:t>
            </a:r>
            <a:r>
              <a:rPr dirty="0" err="1"/>
              <a:t>тем</a:t>
            </a:r>
            <a:r>
              <a:rPr dirty="0"/>
              <a:t> </a:t>
            </a:r>
            <a:r>
              <a:rPr dirty="0" err="1"/>
              <a:t>как</a:t>
            </a:r>
            <a:r>
              <a:rPr dirty="0"/>
              <a:t> </a:t>
            </a:r>
            <a:r>
              <a:rPr dirty="0" err="1"/>
              <a:t>перейти</a:t>
            </a:r>
            <a:r>
              <a:rPr dirty="0"/>
              <a:t> </a:t>
            </a:r>
            <a:r>
              <a:rPr dirty="0" err="1"/>
              <a:t>к</a:t>
            </a:r>
            <a:r>
              <a:rPr dirty="0"/>
              <a:t> </a:t>
            </a:r>
            <a:r>
              <a:rPr dirty="0" err="1"/>
              <a:t>самим</a:t>
            </a:r>
            <a:r>
              <a:rPr dirty="0"/>
              <a:t> </a:t>
            </a:r>
            <a:r>
              <a:rPr dirty="0" err="1"/>
              <a:t>замыканиям</a:t>
            </a:r>
            <a:r>
              <a:rPr dirty="0"/>
              <a:t> </a:t>
            </a:r>
            <a:r>
              <a:rPr dirty="0" err="1"/>
              <a:t>нужно</a:t>
            </a:r>
            <a:r>
              <a:rPr dirty="0"/>
              <a:t> </a:t>
            </a:r>
            <a:r>
              <a:rPr dirty="0" err="1"/>
              <a:t>разобраться</a:t>
            </a:r>
            <a:r>
              <a:rPr dirty="0"/>
              <a:t> </a:t>
            </a:r>
            <a:r>
              <a:rPr dirty="0" err="1"/>
              <a:t>с</a:t>
            </a:r>
            <a:r>
              <a:rPr dirty="0"/>
              <a:t> </a:t>
            </a:r>
            <a:r>
              <a:rPr dirty="0" err="1"/>
              <a:t>понятиями</a:t>
            </a:r>
            <a:r>
              <a:rPr dirty="0"/>
              <a:t> </a:t>
            </a:r>
            <a:r>
              <a:rPr u="sng" dirty="0" err="1"/>
              <a:t>локальных</a:t>
            </a:r>
            <a:r>
              <a:rPr dirty="0"/>
              <a:t> </a:t>
            </a:r>
            <a:r>
              <a:rPr dirty="0" err="1"/>
              <a:t>и</a:t>
            </a:r>
            <a:r>
              <a:rPr dirty="0"/>
              <a:t> </a:t>
            </a:r>
            <a:r>
              <a:rPr u="sng" dirty="0" err="1"/>
              <a:t>глобальных</a:t>
            </a:r>
            <a:r>
              <a:rPr dirty="0"/>
              <a:t> </a:t>
            </a:r>
            <a:r>
              <a:rPr dirty="0" err="1"/>
              <a:t>переменных</a:t>
            </a:r>
            <a:r>
              <a:rPr dirty="0"/>
              <a:t>.</a:t>
            </a:r>
          </a:p>
          <a:p>
            <a:r>
              <a:rPr dirty="0"/>
              <a:t>	</a:t>
            </a:r>
            <a:r>
              <a:rPr dirty="0" err="1"/>
              <a:t>Локальные</a:t>
            </a:r>
            <a:r>
              <a:rPr dirty="0"/>
              <a:t> </a:t>
            </a:r>
            <a:r>
              <a:rPr dirty="0" err="1"/>
              <a:t>переменные</a:t>
            </a:r>
            <a:r>
              <a:rPr dirty="0"/>
              <a:t> – </a:t>
            </a:r>
            <a:r>
              <a:rPr dirty="0" err="1"/>
              <a:t>это</a:t>
            </a:r>
            <a:r>
              <a:rPr dirty="0"/>
              <a:t> </a:t>
            </a:r>
            <a:r>
              <a:rPr dirty="0" err="1"/>
              <a:t>переменные</a:t>
            </a:r>
            <a:r>
              <a:rPr dirty="0"/>
              <a:t>, </a:t>
            </a:r>
            <a:r>
              <a:rPr dirty="0" err="1"/>
              <a:t>созданные</a:t>
            </a:r>
            <a:r>
              <a:rPr dirty="0"/>
              <a:t> </a:t>
            </a:r>
            <a:r>
              <a:rPr dirty="0" err="1"/>
              <a:t>в</a:t>
            </a:r>
            <a:r>
              <a:rPr dirty="0"/>
              <a:t> </a:t>
            </a:r>
            <a:r>
              <a:rPr dirty="0" err="1"/>
              <a:t>рамках</a:t>
            </a:r>
            <a:r>
              <a:rPr dirty="0"/>
              <a:t> </a:t>
            </a:r>
            <a:r>
              <a:rPr dirty="0" err="1"/>
              <a:t>некоторой</a:t>
            </a:r>
            <a:r>
              <a:rPr dirty="0"/>
              <a:t> </a:t>
            </a:r>
            <a:r>
              <a:rPr dirty="0" err="1"/>
              <a:t>ограниченной</a:t>
            </a:r>
            <a:r>
              <a:rPr dirty="0"/>
              <a:t> </a:t>
            </a:r>
            <a:r>
              <a:rPr dirty="0" err="1"/>
              <a:t>области</a:t>
            </a:r>
            <a:r>
              <a:rPr dirty="0"/>
              <a:t> </a:t>
            </a:r>
            <a:r>
              <a:rPr dirty="0" err="1"/>
              <a:t>видимости</a:t>
            </a:r>
            <a:r>
              <a:rPr dirty="0"/>
              <a:t>. </a:t>
            </a:r>
            <a:r>
              <a:rPr dirty="0" err="1"/>
              <a:t>Для</a:t>
            </a:r>
            <a:r>
              <a:rPr dirty="0"/>
              <a:t> </a:t>
            </a:r>
            <a:r>
              <a:rPr dirty="0" err="1"/>
              <a:t>переменных</a:t>
            </a:r>
            <a:r>
              <a:rPr dirty="0"/>
              <a:t>, </a:t>
            </a:r>
            <a:r>
              <a:rPr dirty="0" err="1"/>
              <a:t>созданных</a:t>
            </a:r>
            <a:r>
              <a:rPr dirty="0"/>
              <a:t> </a:t>
            </a:r>
            <a:r>
              <a:rPr dirty="0" err="1"/>
              <a:t>с</a:t>
            </a:r>
            <a:r>
              <a:rPr dirty="0"/>
              <a:t> </a:t>
            </a:r>
            <a:r>
              <a:rPr dirty="0" err="1"/>
              <a:t>помощью</a:t>
            </a:r>
            <a:r>
              <a:rPr dirty="0"/>
              <a:t> </a:t>
            </a:r>
            <a:r>
              <a:rPr b="1" dirty="0"/>
              <a:t>let</a:t>
            </a:r>
            <a:r>
              <a:rPr dirty="0"/>
              <a:t> </a:t>
            </a:r>
            <a:r>
              <a:rPr dirty="0" err="1"/>
              <a:t>или</a:t>
            </a:r>
            <a:r>
              <a:rPr dirty="0"/>
              <a:t> </a:t>
            </a:r>
            <a:r>
              <a:rPr b="1" dirty="0"/>
              <a:t>const</a:t>
            </a:r>
            <a:r>
              <a:rPr dirty="0"/>
              <a:t> </a:t>
            </a:r>
            <a:r>
              <a:rPr dirty="0" err="1"/>
              <a:t>такой</a:t>
            </a:r>
            <a:r>
              <a:rPr dirty="0"/>
              <a:t> </a:t>
            </a:r>
            <a:r>
              <a:rPr dirty="0" err="1"/>
              <a:t>областью</a:t>
            </a:r>
            <a:r>
              <a:rPr dirty="0"/>
              <a:t> </a:t>
            </a:r>
            <a:r>
              <a:rPr dirty="0" err="1"/>
              <a:t>является</a:t>
            </a:r>
            <a:r>
              <a:rPr dirty="0"/>
              <a:t> </a:t>
            </a:r>
            <a:r>
              <a:rPr dirty="0" err="1"/>
              <a:t>блок</a:t>
            </a:r>
            <a:r>
              <a:rPr dirty="0"/>
              <a:t>. </a:t>
            </a:r>
            <a:r>
              <a:rPr dirty="0" err="1"/>
              <a:t>Для</a:t>
            </a:r>
            <a:r>
              <a:rPr dirty="0"/>
              <a:t> </a:t>
            </a:r>
            <a:r>
              <a:rPr dirty="0" err="1"/>
              <a:t>переменных</a:t>
            </a:r>
            <a:r>
              <a:rPr dirty="0"/>
              <a:t>, </a:t>
            </a:r>
            <a:r>
              <a:rPr dirty="0" err="1"/>
              <a:t>созданных</a:t>
            </a:r>
            <a:r>
              <a:rPr dirty="0"/>
              <a:t> </a:t>
            </a:r>
            <a:r>
              <a:rPr dirty="0" err="1"/>
              <a:t>с</a:t>
            </a:r>
            <a:r>
              <a:rPr dirty="0"/>
              <a:t> </a:t>
            </a:r>
            <a:r>
              <a:rPr dirty="0" err="1"/>
              <a:t>помощью</a:t>
            </a:r>
            <a:r>
              <a:rPr dirty="0"/>
              <a:t> </a:t>
            </a:r>
            <a:r>
              <a:rPr b="1" dirty="0"/>
              <a:t>var</a:t>
            </a:r>
            <a:r>
              <a:rPr dirty="0"/>
              <a:t> – </a:t>
            </a:r>
            <a:r>
              <a:rPr dirty="0" err="1"/>
              <a:t>функция</a:t>
            </a:r>
            <a:r>
              <a:rPr dirty="0"/>
              <a:t>.</a:t>
            </a:r>
          </a:p>
          <a:p>
            <a:r>
              <a:rPr dirty="0"/>
              <a:t>	</a:t>
            </a:r>
            <a:r>
              <a:rPr dirty="0" err="1"/>
              <a:t>Локальные</a:t>
            </a:r>
            <a:r>
              <a:rPr dirty="0"/>
              <a:t> </a:t>
            </a:r>
            <a:r>
              <a:rPr dirty="0" err="1"/>
              <a:t>переменные</a:t>
            </a:r>
            <a:r>
              <a:rPr dirty="0"/>
              <a:t> </a:t>
            </a:r>
            <a:r>
              <a:rPr dirty="0" err="1"/>
              <a:t>существуют</a:t>
            </a:r>
            <a:r>
              <a:rPr dirty="0"/>
              <a:t> </a:t>
            </a:r>
            <a:r>
              <a:rPr dirty="0" err="1"/>
              <a:t>лишь</a:t>
            </a:r>
            <a:r>
              <a:rPr dirty="0"/>
              <a:t> </a:t>
            </a:r>
            <a:r>
              <a:rPr dirty="0" err="1"/>
              <a:t>в</a:t>
            </a:r>
            <a:r>
              <a:rPr dirty="0"/>
              <a:t> </a:t>
            </a:r>
            <a:r>
              <a:rPr dirty="0" err="1"/>
              <a:t>рамках</a:t>
            </a:r>
            <a:r>
              <a:rPr dirty="0"/>
              <a:t> </a:t>
            </a:r>
            <a:r>
              <a:rPr dirty="0" err="1"/>
              <a:t>своей</a:t>
            </a:r>
            <a:r>
              <a:rPr dirty="0"/>
              <a:t> </a:t>
            </a:r>
            <a:r>
              <a:rPr dirty="0" err="1"/>
              <a:t>области</a:t>
            </a:r>
            <a:r>
              <a:rPr dirty="0"/>
              <a:t> </a:t>
            </a:r>
            <a:r>
              <a:rPr dirty="0" err="1"/>
              <a:t>видимости</a:t>
            </a:r>
            <a:r>
              <a:rPr dirty="0"/>
              <a:t>. </a:t>
            </a:r>
            <a:r>
              <a:rPr dirty="0" err="1"/>
              <a:t>За</a:t>
            </a:r>
            <a:r>
              <a:rPr dirty="0"/>
              <a:t> </a:t>
            </a:r>
            <a:r>
              <a:rPr dirty="0" err="1"/>
              <a:t>её</a:t>
            </a:r>
            <a:r>
              <a:rPr dirty="0"/>
              <a:t> </a:t>
            </a:r>
            <a:r>
              <a:rPr dirty="0" err="1"/>
              <a:t>пределами</a:t>
            </a:r>
            <a:r>
              <a:rPr dirty="0"/>
              <a:t> </a:t>
            </a:r>
            <a:r>
              <a:rPr dirty="0" err="1"/>
              <a:t>обратиться</a:t>
            </a:r>
            <a:r>
              <a:rPr dirty="0"/>
              <a:t> </a:t>
            </a:r>
            <a:r>
              <a:rPr dirty="0" err="1"/>
              <a:t>к</a:t>
            </a:r>
            <a:r>
              <a:rPr dirty="0"/>
              <a:t> </a:t>
            </a:r>
            <a:r>
              <a:rPr dirty="0" err="1"/>
              <a:t>ним</a:t>
            </a:r>
            <a:r>
              <a:rPr dirty="0"/>
              <a:t> </a:t>
            </a:r>
            <a:r>
              <a:rPr dirty="0" err="1"/>
              <a:t>невозможно</a:t>
            </a:r>
            <a:r>
              <a:rPr lang="en-US" dirty="0"/>
              <a:t>.</a:t>
            </a:r>
            <a:r>
              <a:rPr dirty="0"/>
              <a:t> (</a:t>
            </a:r>
            <a:r>
              <a:rPr dirty="0" err="1"/>
              <a:t>будет</a:t>
            </a:r>
            <a:r>
              <a:rPr dirty="0"/>
              <a:t> </a:t>
            </a:r>
            <a:r>
              <a:rPr dirty="0" err="1"/>
              <a:t>сгенерирована</a:t>
            </a:r>
            <a:r>
              <a:rPr dirty="0"/>
              <a:t> </a:t>
            </a:r>
            <a:r>
              <a:rPr dirty="0" err="1"/>
              <a:t>ошибка</a:t>
            </a:r>
            <a:r>
              <a:rPr dirty="0"/>
              <a:t>).</a:t>
            </a:r>
          </a:p>
          <a:p>
            <a:pPr>
              <a:defRPr b="1"/>
            </a:pPr>
            <a:r>
              <a:rPr dirty="0" err="1"/>
              <a:t>Примеры</a:t>
            </a:r>
            <a:r>
              <a:rPr dirty="0"/>
              <a:t>:</a:t>
            </a:r>
          </a:p>
        </p:txBody>
      </p:sp>
      <p:pic>
        <p:nvPicPr>
          <p:cNvPr id="249" name="Screenshot 2021-03-11 at 15.05.43.png" descr="Screenshot 2021-03-11 at 15.05.43.png"/>
          <p:cNvPicPr>
            <a:picLocks noChangeAspect="1"/>
          </p:cNvPicPr>
          <p:nvPr/>
        </p:nvPicPr>
        <p:blipFill>
          <a:blip r:embed="rId2"/>
          <a:stretch>
            <a:fillRect/>
          </a:stretch>
        </p:blipFill>
        <p:spPr>
          <a:xfrm>
            <a:off x="12750800" y="4292600"/>
            <a:ext cx="10408747" cy="595415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52" name="Глобальные переменные"/>
          <p:cNvSpPr>
            <a:spLocks noGrp="1"/>
          </p:cNvSpPr>
          <p:nvPr>
            <p:ph type="body" idx="21"/>
          </p:nvPr>
        </p:nvSpPr>
        <p:spPr>
          <a:prstGeom prst="rect">
            <a:avLst/>
          </a:prstGeom>
        </p:spPr>
        <p:txBody>
          <a:bodyPr/>
          <a:lstStyle/>
          <a:p>
            <a:r>
              <a:t>Глобальные переменные</a:t>
            </a:r>
          </a:p>
        </p:txBody>
      </p:sp>
      <p:sp>
        <p:nvSpPr>
          <p:cNvPr id="253" name="Глобальные переменные – это любые переменные, созданные вне какой-либо ограничивающей области видимости. Также к глобальным переменным можно отнести поля глобального объекта (window для браузеров, global  для Node.js и т.п.).…"/>
          <p:cNvSpPr>
            <a:spLocks noGrp="1"/>
          </p:cNvSpPr>
          <p:nvPr>
            <p:ph type="body" idx="22"/>
          </p:nvPr>
        </p:nvSpPr>
        <p:spPr>
          <a:prstGeom prst="rect">
            <a:avLst/>
          </a:prstGeom>
        </p:spPr>
        <p:txBody>
          <a:bodyPr/>
          <a:lstStyle/>
          <a:p>
            <a:r>
              <a:t>	Глобальные переменные – это любые переменные, созданные вне какой-либо ограничивающей области видимости. Также к глобальным переменным можно отнести поля глобального объекта (</a:t>
            </a:r>
            <a:r>
              <a:rPr b="1"/>
              <a:t>window</a:t>
            </a:r>
            <a:r>
              <a:t> для браузеров, </a:t>
            </a:r>
            <a:r>
              <a:rPr b="1"/>
              <a:t>global</a:t>
            </a:r>
            <a:r>
              <a:t>  для Node.js и т.п.).</a:t>
            </a:r>
          </a:p>
          <a:p>
            <a:endParaRPr/>
          </a:p>
          <a:p>
            <a:endParaRPr/>
          </a:p>
          <a:p>
            <a:endParaRPr/>
          </a:p>
          <a:p>
            <a:endParaRPr/>
          </a:p>
          <a:p>
            <a:endParaRPr/>
          </a:p>
          <a:p>
            <a:endParaRPr/>
          </a:p>
          <a:p>
            <a:endParaRPr/>
          </a:p>
          <a:p>
            <a:pPr>
              <a:defRPr b="1"/>
            </a:pPr>
            <a:r>
              <a:t>Примеры:</a:t>
            </a:r>
          </a:p>
        </p:txBody>
      </p:sp>
      <p:pic>
        <p:nvPicPr>
          <p:cNvPr id="254" name="Screenshot 2021-03-11 at 15.18.50.png" descr="Screenshot 2021-03-11 at 15.18.50.png"/>
          <p:cNvPicPr>
            <a:picLocks noChangeAspect="1"/>
          </p:cNvPicPr>
          <p:nvPr/>
        </p:nvPicPr>
        <p:blipFill>
          <a:blip r:embed="rId2"/>
          <a:stretch>
            <a:fillRect/>
          </a:stretch>
        </p:blipFill>
        <p:spPr>
          <a:xfrm>
            <a:off x="12750800" y="4292600"/>
            <a:ext cx="10532792" cy="423192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Лекция 3…"/>
          <p:cNvSpPr txBox="1">
            <a:spLocks noGrp="1"/>
          </p:cNvSpPr>
          <p:nvPr>
            <p:ph type="body" sz="half" idx="1"/>
          </p:nvPr>
        </p:nvSpPr>
        <p:spPr>
          <a:prstGeom prst="rect">
            <a:avLst/>
          </a:prstGeom>
        </p:spPr>
        <p:txBody>
          <a:bodyPr/>
          <a:lstStyle/>
          <a:p>
            <a:pPr>
              <a:defRPr sz="7200" spc="-144"/>
            </a:pPr>
            <a:r>
              <a:rPr dirty="0" err="1"/>
              <a:t>Лекция</a:t>
            </a:r>
            <a:r>
              <a:rPr dirty="0"/>
              <a:t> </a:t>
            </a:r>
            <a:r>
              <a:rPr lang="ru-RU"/>
              <a:t>2</a:t>
            </a:r>
            <a:endParaRPr/>
          </a:p>
          <a:p>
            <a:pPr>
              <a:defRPr sz="9200" b="1" spc="-183">
                <a:latin typeface="+mn-lt"/>
                <a:ea typeface="+mn-ea"/>
                <a:cs typeface="+mn-cs"/>
                <a:sym typeface="Helvetica Neue"/>
              </a:defRPr>
            </a:pPr>
            <a:r>
              <a:rPr dirty="0" err="1"/>
              <a:t>Функции</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57" name="Лексическое окружение (lexical environment)"/>
          <p:cNvSpPr>
            <a:spLocks noGrp="1"/>
          </p:cNvSpPr>
          <p:nvPr>
            <p:ph type="body" idx="21"/>
          </p:nvPr>
        </p:nvSpPr>
        <p:spPr>
          <a:prstGeom prst="rect">
            <a:avLst/>
          </a:prstGeom>
        </p:spPr>
        <p:txBody>
          <a:bodyPr/>
          <a:lstStyle/>
          <a:p>
            <a:r>
              <a:t>Лексическое окружение (lexical environment)</a:t>
            </a:r>
          </a:p>
        </p:txBody>
      </p:sp>
      <p:sp>
        <p:nvSpPr>
          <p:cNvPr id="258" name="Лексическое окружение – это специальный объект, хранящий в себе информацию обо всех локальных переменных и ссылку на внешнее окружение (внешний lexical environment). Данный объект скрыт и получить к нему прямой доступ нельзя. Тем не менее в нынешних реал"/>
          <p:cNvSpPr>
            <a:spLocks noGrp="1"/>
          </p:cNvSpPr>
          <p:nvPr>
            <p:ph type="body" idx="22"/>
          </p:nvPr>
        </p:nvSpPr>
        <p:spPr>
          <a:prstGeom prst="rect">
            <a:avLst/>
          </a:prstGeom>
        </p:spPr>
        <p:txBody>
          <a:bodyPr/>
          <a:lstStyle/>
          <a:p>
            <a:r>
              <a:t>	Лексическое окружение – это специальный объект, хранящий в себе информацию обо всех локальных переменных и ссылку на внешнее окружение (внешний lexical environment). Данный объект скрыт и получить к нему прямой доступ нельзя. Тем не менее в нынешних реалиях можно чётко обозначить его две ключевые составляющие: </a:t>
            </a:r>
            <a:r>
              <a:rPr b="1"/>
              <a:t>Environment Record</a:t>
            </a:r>
            <a:r>
              <a:t> – объект, хранящий в себе все локальные переменные (и ещё некоторую другую информацию, как, например, значение </a:t>
            </a:r>
            <a:r>
              <a:rPr b="1"/>
              <a:t>this</a:t>
            </a:r>
            <a:r>
              <a:t>) и </a:t>
            </a:r>
            <a:r>
              <a:rPr b="1"/>
              <a:t>outer</a:t>
            </a:r>
            <a:r>
              <a:t> – ссылку на внешнее лексическое окружение.</a:t>
            </a:r>
          </a:p>
          <a:p>
            <a:r>
              <a:t>	По сути все локальные переменные – это переменные скрытого объекта внутри лексического окружения. То есть при попытке получения доступа к какой-то переменной, первым делом идёт обращение к этому объекту, чтобы достать значение с таким именем оттуда, а затем (в случае неудачи), идёт обращение по скрытой ссылке </a:t>
            </a:r>
            <a:r>
              <a:rPr b="1"/>
              <a:t>outer</a:t>
            </a:r>
            <a:r>
              <a:t> к объекту переменных внешнего окружения. Цикл повторяется до тех пор, пока: а) переменная не будет найдена, б) не закончится цепочка внешних окружений.</a:t>
            </a:r>
          </a:p>
          <a:p>
            <a:r>
              <a:t>	</a:t>
            </a:r>
            <a:r>
              <a:rPr>
                <a:solidFill>
                  <a:srgbClr val="5E5E5E"/>
                </a:solidFill>
              </a:rPr>
              <a:t>** Каждое приложение также имеет глобальное лексическое окружение, выше которого ничего нет (outer ссылается на null).</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61" name="Замыкания (closures)"/>
          <p:cNvSpPr>
            <a:spLocks noGrp="1"/>
          </p:cNvSpPr>
          <p:nvPr>
            <p:ph type="body" idx="21"/>
          </p:nvPr>
        </p:nvSpPr>
        <p:spPr>
          <a:prstGeom prst="rect">
            <a:avLst/>
          </a:prstGeom>
        </p:spPr>
        <p:txBody>
          <a:bodyPr/>
          <a:lstStyle/>
          <a:p>
            <a:r>
              <a:t>Замыкания (closures)</a:t>
            </a:r>
          </a:p>
        </p:txBody>
      </p:sp>
      <p:sp>
        <p:nvSpPr>
          <p:cNvPr id="262" name="1) Замыкание – это функция, которая запоминает свои внешние переменные и может получить к ним доступ.…"/>
          <p:cNvSpPr>
            <a:spLocks noGrp="1"/>
          </p:cNvSpPr>
          <p:nvPr>
            <p:ph type="body" idx="22"/>
          </p:nvPr>
        </p:nvSpPr>
        <p:spPr>
          <a:xfrm>
            <a:off x="1262335" y="3544966"/>
            <a:ext cx="21859330" cy="8600752"/>
          </a:xfrm>
          <a:prstGeom prst="rect">
            <a:avLst/>
          </a:prstGeom>
        </p:spPr>
        <p:txBody>
          <a:bodyPr/>
          <a:lstStyle/>
          <a:p>
            <a:r>
              <a:t>	1) </a:t>
            </a:r>
            <a:r>
              <a:rPr b="1"/>
              <a:t>Замыкание</a:t>
            </a:r>
            <a:r>
              <a:t> – это функция, которая запоминает свои внешние переменные и может получить к ним доступ.</a:t>
            </a:r>
          </a:p>
          <a:p>
            <a:r>
              <a:t>	2) </a:t>
            </a:r>
            <a:r>
              <a:rPr b="1"/>
              <a:t>Замыкание</a:t>
            </a:r>
            <a:r>
              <a:t> - это комбинация функции и лексического окружения, в котором эта функция была определена.</a:t>
            </a:r>
          </a:p>
          <a:p>
            <a:r>
              <a:t>	В JavaScript почти</a:t>
            </a:r>
            <a:r>
              <a:rPr b="1"/>
              <a:t>(1)</a:t>
            </a:r>
            <a:r>
              <a:t> все функции являются замыканиями.</a:t>
            </a:r>
          </a:p>
          <a:p>
            <a:endParaRPr/>
          </a:p>
          <a:p>
            <a:endParaRPr/>
          </a:p>
          <a:p>
            <a:pPr>
              <a:defRPr>
                <a:solidFill>
                  <a:srgbClr val="5E5E5E"/>
                </a:solidFill>
              </a:defRPr>
            </a:pPr>
            <a:r>
              <a:t>(1) Исключением является способ создания функций через new Function(). Любая функция созданная таким способом всегда ссылается на глобальную область видимости.</a:t>
            </a:r>
          </a:p>
          <a:p>
            <a:pPr>
              <a:defRPr b="1"/>
            </a:pPr>
            <a:r>
              <a:t>Примеры:</a:t>
            </a:r>
          </a:p>
        </p:txBody>
      </p:sp>
      <p:pic>
        <p:nvPicPr>
          <p:cNvPr id="263" name="Screenshot 2021-03-11 at 16.45.16.png" descr="Screenshot 2021-03-11 at 16.45.16.png"/>
          <p:cNvPicPr>
            <a:picLocks noChangeAspect="1"/>
          </p:cNvPicPr>
          <p:nvPr/>
        </p:nvPicPr>
        <p:blipFill>
          <a:blip r:embed="rId2"/>
          <a:stretch>
            <a:fillRect/>
          </a:stretch>
        </p:blipFill>
        <p:spPr>
          <a:xfrm>
            <a:off x="12750800" y="4267200"/>
            <a:ext cx="10273132" cy="7888297"/>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Q&amp;A"/>
          <p:cNvSpPr>
            <a:spLocks noGrp="1"/>
          </p:cNvSpPr>
          <p:nvPr>
            <p:ph type="body" idx="21"/>
          </p:nvPr>
        </p:nvSpPr>
        <p:spPr>
          <a:xfrm>
            <a:off x="-3169" y="5526173"/>
            <a:ext cx="24390338" cy="2663654"/>
          </a:xfrm>
          <a:prstGeom prst="rect">
            <a:avLst/>
          </a:prstGeom>
        </p:spPr>
        <p:txBody>
          <a:bodyPr/>
          <a:lstStyle/>
          <a:p>
            <a:r>
              <a:t>Q&amp;A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70" name="Зачем нужны функции?"/>
          <p:cNvSpPr>
            <a:spLocks noGrp="1"/>
          </p:cNvSpPr>
          <p:nvPr>
            <p:ph type="body" idx="21"/>
          </p:nvPr>
        </p:nvSpPr>
        <p:spPr>
          <a:prstGeom prst="rect">
            <a:avLst/>
          </a:prstGeom>
        </p:spPr>
        <p:txBody>
          <a:bodyPr/>
          <a:lstStyle/>
          <a:p>
            <a:r>
              <a:t>Зачем нужны функции?</a:t>
            </a:r>
          </a:p>
        </p:txBody>
      </p:sp>
      <p:sp>
        <p:nvSpPr>
          <p:cNvPr id="171" name="Очень часто в процессе разработки приложений мы встречаемся с ситуациями, когда какое-то действие приходится выполнять многократно. Например, добавление нового комментария на страницу, отображение оповещения или даже осуществление простой проверки строки"/>
          <p:cNvSpPr>
            <a:spLocks noGrp="1"/>
          </p:cNvSpPr>
          <p:nvPr>
            <p:ph type="body" idx="22"/>
          </p:nvPr>
        </p:nvSpPr>
        <p:spPr>
          <a:prstGeom prst="rect">
            <a:avLst/>
          </a:prstGeom>
        </p:spPr>
        <p:txBody>
          <a:bodyPr/>
          <a:lstStyle/>
          <a:p>
            <a:r>
              <a:t>	Очень часто в процессе разработки приложений мы встречаемся с ситуациями, когда какое-то действие приходится выполнять многократно. Например, добавление нового комментария на страницу, отображение оповещения или даже осуществление простой проверки строки на присутствие определённых символов.</a:t>
            </a:r>
          </a:p>
          <a:p>
            <a:r>
              <a:t>	Для того, чтобы раз за разом не копировать один и тот же код в JavaScript есть </a:t>
            </a:r>
            <a:r>
              <a:rPr b="1"/>
              <a:t>функции</a:t>
            </a:r>
            <a:r>
              <a:t>. По сути функции являются основными “строительными блоками” любого программного кода.</a:t>
            </a:r>
          </a:p>
          <a:p>
            <a:r>
              <a:t>	Вы уже наверняка сталкивались с некоторыми браузерными или встроенными в JavaScript функциями. Вот некоторые из них:</a:t>
            </a:r>
          </a:p>
          <a:p>
            <a:pPr marL="685800" indent="-685800">
              <a:buSzPct val="100000"/>
              <a:buChar char="•"/>
            </a:pPr>
            <a:r>
              <a:rPr b="1"/>
              <a:t>alert(?text)</a:t>
            </a:r>
            <a:r>
              <a:t> - вызов модального окна браузера с текстом </a:t>
            </a:r>
            <a:r>
              <a:rPr b="1"/>
              <a:t>text</a:t>
            </a:r>
            <a:r>
              <a:t>;</a:t>
            </a:r>
          </a:p>
          <a:p>
            <a:pPr marL="685800" indent="-685800">
              <a:buSzPct val="100000"/>
              <a:buChar char="•"/>
            </a:pPr>
            <a:r>
              <a:rPr b="1"/>
              <a:t>prompt(?message, ?defaultValue)</a:t>
            </a:r>
            <a:r>
              <a:t> - вызов модального окна браузера с сообщением </a:t>
            </a:r>
            <a:r>
              <a:rPr b="1"/>
              <a:t>message</a:t>
            </a:r>
            <a:r>
              <a:t> и полем для ввода со значением по умолчанию </a:t>
            </a:r>
            <a:r>
              <a:rPr b="1"/>
              <a:t>defaultValue</a:t>
            </a:r>
            <a:r>
              <a:t>;</a:t>
            </a:r>
          </a:p>
          <a:p>
            <a:pPr marL="685800" indent="-685800">
              <a:buSzPct val="100000"/>
              <a:buChar char="•"/>
            </a:pPr>
            <a:r>
              <a:rPr b="1"/>
              <a:t>parseFloat(string)</a:t>
            </a:r>
            <a:r>
              <a:t> - приведение строкового значения </a:t>
            </a:r>
            <a:r>
              <a:rPr b="1"/>
              <a:t>string</a:t>
            </a:r>
            <a:r>
              <a:t> к числу с плавающей точкой;</a:t>
            </a:r>
          </a:p>
          <a:p>
            <a:pPr marL="685800" indent="-685800">
              <a:buSzPct val="100000"/>
              <a:buChar char="•"/>
            </a:pPr>
            <a:r>
              <a:rPr b="1"/>
              <a:t>setTimeout(callback, delayInMs)</a:t>
            </a:r>
            <a:r>
              <a:t> - вызов функции </a:t>
            </a:r>
            <a:r>
              <a:rPr b="1"/>
              <a:t>callback</a:t>
            </a:r>
            <a:r>
              <a:t> с задержкой в </a:t>
            </a:r>
            <a:r>
              <a:rPr b="1"/>
              <a:t>delayInMs</a:t>
            </a:r>
            <a:r>
              <a:t> миллисекунд.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74" name="Объявление функций"/>
          <p:cNvSpPr>
            <a:spLocks noGrp="1"/>
          </p:cNvSpPr>
          <p:nvPr>
            <p:ph type="body" idx="21"/>
          </p:nvPr>
        </p:nvSpPr>
        <p:spPr>
          <a:prstGeom prst="rect">
            <a:avLst/>
          </a:prstGeom>
        </p:spPr>
        <p:txBody>
          <a:bodyPr/>
          <a:lstStyle/>
          <a:p>
            <a:r>
              <a:t>Объявление функций</a:t>
            </a:r>
          </a:p>
        </p:txBody>
      </p:sp>
      <p:sp>
        <p:nvSpPr>
          <p:cNvPr id="175" name="Каждая функция имеет следующий перечень составляющих:…"/>
          <p:cNvSpPr>
            <a:spLocks noGrp="1"/>
          </p:cNvSpPr>
          <p:nvPr>
            <p:ph type="body" idx="22"/>
          </p:nvPr>
        </p:nvSpPr>
        <p:spPr>
          <a:prstGeom prst="rect">
            <a:avLst/>
          </a:prstGeom>
        </p:spPr>
        <p:txBody>
          <a:bodyPr/>
          <a:lstStyle/>
          <a:p>
            <a:r>
              <a:t>	Каждая функция имеет следующий перечень составляющих:</a:t>
            </a:r>
          </a:p>
          <a:p>
            <a:pPr marL="685800" indent="-685800">
              <a:buSzPct val="100000"/>
              <a:buAutoNum type="arabicPeriod"/>
            </a:pPr>
            <a:r>
              <a:rPr b="1"/>
              <a:t>Имя</a:t>
            </a:r>
            <a:r>
              <a:t> (обязательно, исключение - анонимные функции);</a:t>
            </a:r>
          </a:p>
          <a:p>
            <a:pPr marL="685800" indent="-685800">
              <a:buSzPct val="100000"/>
              <a:buAutoNum type="arabicPeriod"/>
            </a:pPr>
            <a:r>
              <a:rPr b="1"/>
              <a:t>Список аргументов</a:t>
            </a:r>
            <a:r>
              <a:t>;</a:t>
            </a:r>
          </a:p>
          <a:p>
            <a:pPr marL="685800" indent="-685800">
              <a:buSzPct val="100000"/>
              <a:buAutoNum type="arabicPeriod"/>
            </a:pPr>
            <a:r>
              <a:rPr b="1"/>
              <a:t>Тело</a:t>
            </a:r>
            <a:r>
              <a:t>;</a:t>
            </a:r>
          </a:p>
          <a:p>
            <a:pPr marL="685800" indent="-685800">
              <a:buSzPct val="100000"/>
              <a:buAutoNum type="arabicPeriod"/>
            </a:pPr>
            <a:r>
              <a:rPr b="1"/>
              <a:t>Возвращаемое значение</a:t>
            </a:r>
            <a:r>
              <a:t> (не обязательно).</a:t>
            </a:r>
          </a:p>
          <a:p>
            <a:endParaRPr/>
          </a:p>
          <a:p>
            <a:r>
              <a:t>	Пример объявления функции:</a:t>
            </a:r>
          </a:p>
          <a:p>
            <a:endParaRPr/>
          </a:p>
          <a:p>
            <a:endParaRPr/>
          </a:p>
          <a:p>
            <a:endParaRPr/>
          </a:p>
          <a:p>
            <a:r>
              <a:t>	Здесь </a:t>
            </a:r>
            <a:r>
              <a:rPr b="1"/>
              <a:t>function</a:t>
            </a:r>
            <a:r>
              <a:t> - ключевое слово для создания функций в JavaScript, </a:t>
            </a:r>
            <a:r>
              <a:rPr b="1"/>
              <a:t>greetUser</a:t>
            </a:r>
            <a:r>
              <a:t> - её название, </a:t>
            </a:r>
            <a:r>
              <a:rPr b="1"/>
              <a:t>()</a:t>
            </a:r>
            <a:r>
              <a:t> - перечень аргументов (в данном случае пустой), а в фигурных скобках располагается тело (или код) функции.</a:t>
            </a:r>
          </a:p>
        </p:txBody>
      </p:sp>
      <p:pic>
        <p:nvPicPr>
          <p:cNvPr id="176" name="Screenshot 2021-03-10 at 22.43.16.png" descr="Screenshot 2021-03-10 at 22.43.16.png"/>
          <p:cNvPicPr>
            <a:picLocks noChangeAspect="1"/>
          </p:cNvPicPr>
          <p:nvPr/>
        </p:nvPicPr>
        <p:blipFill>
          <a:blip r:embed="rId2"/>
          <a:stretch>
            <a:fillRect/>
          </a:stretch>
        </p:blipFill>
        <p:spPr>
          <a:xfrm>
            <a:off x="1244600" y="8442242"/>
            <a:ext cx="9130384" cy="189631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79" name="Наименование функций"/>
          <p:cNvSpPr>
            <a:spLocks noGrp="1"/>
          </p:cNvSpPr>
          <p:nvPr>
            <p:ph type="body" idx="21"/>
          </p:nvPr>
        </p:nvSpPr>
        <p:spPr>
          <a:prstGeom prst="rect">
            <a:avLst/>
          </a:prstGeom>
        </p:spPr>
        <p:txBody>
          <a:bodyPr/>
          <a:lstStyle/>
          <a:p>
            <a:r>
              <a:t>Наименование функций</a:t>
            </a:r>
          </a:p>
        </p:txBody>
      </p:sp>
      <p:sp>
        <p:nvSpPr>
          <p:cNvPr id="180" name="Имя функции является “почти обязательным” элементом. Функции без имени вполне могут существовать. И, более того, используются довольно часто. Такие функции называются анонимными, но мы вернёмся к ним позже.…"/>
          <p:cNvSpPr>
            <a:spLocks noGrp="1"/>
          </p:cNvSpPr>
          <p:nvPr>
            <p:ph type="body" idx="22"/>
          </p:nvPr>
        </p:nvSpPr>
        <p:spPr>
          <a:prstGeom prst="rect">
            <a:avLst/>
          </a:prstGeom>
        </p:spPr>
        <p:txBody>
          <a:bodyPr/>
          <a:lstStyle/>
          <a:p>
            <a:r>
              <a:t>	Имя функции является “почти обязательным” элементом. Функции без имени вполне могут существовать. И, более того, используются довольно часто. Такие функции называются анонимными, но мы вернёмся к ним позже.</a:t>
            </a:r>
          </a:p>
          <a:p>
            <a:r>
              <a:t>	Правила наименования функций почти ничем не отличаются от правил наименования переменных, однако имеют одно значительное смысловое отличие. В большинстве своем функции - это действия, поэтому имена функций зачастую содержат глаголы. Например: </a:t>
            </a:r>
            <a:r>
              <a:rPr b="1"/>
              <a:t>showWarningAlert</a:t>
            </a:r>
            <a:r>
              <a:t>, </a:t>
            </a:r>
            <a:r>
              <a:rPr b="1"/>
              <a:t>fetchUsers</a:t>
            </a:r>
            <a:r>
              <a:t>, </a:t>
            </a:r>
            <a:r>
              <a:rPr b="1"/>
              <a:t>markAsRead</a:t>
            </a:r>
            <a:r>
              <a:t>, </a:t>
            </a:r>
            <a:r>
              <a:rPr b="1"/>
              <a:t>compareCars</a:t>
            </a:r>
            <a:r>
              <a:t> и т.п.</a:t>
            </a:r>
          </a:p>
          <a:p>
            <a:r>
              <a:t>	</a:t>
            </a:r>
            <a:r>
              <a:rPr>
                <a:solidFill>
                  <a:srgbClr val="5E5E5E"/>
                </a:solidFill>
              </a:rPr>
              <a:t>** Хорошей практикой будет использование максимально “говорящих” (читабельных) имён для функций. Под этим имеется ввиду то, что при хорошем наименовании функции, вам сразу же должно становиться понятно, что она делает. Например, понятно ли вам, что делает функция delete(id)? Ну, наверное, что-то удаляет… А если функция названа deleteUserById(id)? Стало ли вам понятнее? Я думаю, что да.</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83" name="Аргументы функции"/>
          <p:cNvSpPr>
            <a:spLocks noGrp="1"/>
          </p:cNvSpPr>
          <p:nvPr>
            <p:ph type="body" idx="21"/>
          </p:nvPr>
        </p:nvSpPr>
        <p:spPr>
          <a:prstGeom prst="rect">
            <a:avLst/>
          </a:prstGeom>
        </p:spPr>
        <p:txBody>
          <a:bodyPr/>
          <a:lstStyle/>
          <a:p>
            <a:r>
              <a:t>Аргументы функции</a:t>
            </a:r>
          </a:p>
        </p:txBody>
      </p:sp>
      <p:sp>
        <p:nvSpPr>
          <p:cNvPr id="184" name="Каждая функция должна иметь список аргументов. При этом даже если функция не принимает никаких аргументов, она всё равно должна это обозначить, оставив список пустым.…"/>
          <p:cNvSpPr>
            <a:spLocks noGrp="1"/>
          </p:cNvSpPr>
          <p:nvPr>
            <p:ph type="body" idx="22"/>
          </p:nvPr>
        </p:nvSpPr>
        <p:spPr>
          <a:prstGeom prst="rect">
            <a:avLst/>
          </a:prstGeom>
        </p:spPr>
        <p:txBody>
          <a:bodyPr/>
          <a:lstStyle/>
          <a:p>
            <a:r>
              <a:t>	</a:t>
            </a:r>
            <a:r>
              <a:rPr b="1"/>
              <a:t>Каждая функция должна иметь список аргументов</a:t>
            </a:r>
            <a:r>
              <a:t>. При этом даже если функция не принимает никаких аргументов, она всё равно должна это обозначить, оставив список пустым.</a:t>
            </a:r>
          </a:p>
          <a:p>
            <a:r>
              <a:t>	Начиная со стандарта ES6, у аргументов функции появилась возможность иметь значения по умолчанию. В случае, если один из таких аргументов не будет передан или передаваемое значение будет равняться </a:t>
            </a:r>
            <a:r>
              <a:rPr b="1"/>
              <a:t>undefined,</a:t>
            </a:r>
            <a:r>
              <a:t> - вместо него будет использовано значение по умолчанию.</a:t>
            </a:r>
          </a:p>
          <a:p>
            <a:endParaRPr/>
          </a:p>
          <a:p>
            <a:endParaRPr/>
          </a:p>
          <a:p>
            <a:pPr>
              <a:defRPr b="1"/>
            </a:pPr>
            <a:r>
              <a:t>Примеры:</a:t>
            </a:r>
          </a:p>
        </p:txBody>
      </p:sp>
      <p:pic>
        <p:nvPicPr>
          <p:cNvPr id="185" name="Screenshot 2021-03-10 at 21.45.59.png" descr="Screenshot 2021-03-10 at 21.45.59.png"/>
          <p:cNvPicPr>
            <a:picLocks noChangeAspect="1"/>
          </p:cNvPicPr>
          <p:nvPr/>
        </p:nvPicPr>
        <p:blipFill>
          <a:blip r:embed="rId2"/>
          <a:stretch>
            <a:fillRect/>
          </a:stretch>
        </p:blipFill>
        <p:spPr>
          <a:xfrm>
            <a:off x="12768747" y="4302042"/>
            <a:ext cx="10273259" cy="590766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88" name="“Безграничный” JavaScript"/>
          <p:cNvSpPr>
            <a:spLocks noGrp="1"/>
          </p:cNvSpPr>
          <p:nvPr>
            <p:ph type="body" idx="21"/>
          </p:nvPr>
        </p:nvSpPr>
        <p:spPr>
          <a:prstGeom prst="rect">
            <a:avLst/>
          </a:prstGeom>
        </p:spPr>
        <p:txBody>
          <a:bodyPr/>
          <a:lstStyle/>
          <a:p>
            <a:r>
              <a:t>“Безграничный” JavaScript</a:t>
            </a:r>
          </a:p>
        </p:txBody>
      </p:sp>
      <p:sp>
        <p:nvSpPr>
          <p:cNvPr id="189" name="Любая функция в JavaScript может быть вызвана с неограниченным количество аргументов, даже если фактически было описано лишь конечное их число. Несложно догадаться, что JavaScript не поддерживает механизм перегрузки функций(1).…"/>
          <p:cNvSpPr>
            <a:spLocks noGrp="1"/>
          </p:cNvSpPr>
          <p:nvPr>
            <p:ph type="body" idx="22"/>
          </p:nvPr>
        </p:nvSpPr>
        <p:spPr>
          <a:xfrm>
            <a:off x="1262335" y="3570366"/>
            <a:ext cx="21859330" cy="8600752"/>
          </a:xfrm>
          <a:prstGeom prst="rect">
            <a:avLst/>
          </a:prstGeom>
        </p:spPr>
        <p:txBody>
          <a:bodyPr/>
          <a:lstStyle/>
          <a:p>
            <a:r>
              <a:rPr dirty="0"/>
              <a:t>	</a:t>
            </a:r>
            <a:r>
              <a:rPr dirty="0" err="1"/>
              <a:t>Любая</a:t>
            </a:r>
            <a:r>
              <a:rPr dirty="0"/>
              <a:t> </a:t>
            </a:r>
            <a:r>
              <a:rPr dirty="0" err="1"/>
              <a:t>функция</a:t>
            </a:r>
            <a:r>
              <a:rPr dirty="0"/>
              <a:t> </a:t>
            </a:r>
            <a:r>
              <a:rPr dirty="0" err="1"/>
              <a:t>в</a:t>
            </a:r>
            <a:r>
              <a:rPr dirty="0"/>
              <a:t> JavaScript </a:t>
            </a:r>
            <a:r>
              <a:rPr dirty="0" err="1"/>
              <a:t>может</a:t>
            </a:r>
            <a:r>
              <a:rPr dirty="0"/>
              <a:t> </a:t>
            </a:r>
            <a:r>
              <a:rPr dirty="0" err="1"/>
              <a:t>быть</a:t>
            </a:r>
            <a:r>
              <a:rPr dirty="0"/>
              <a:t> </a:t>
            </a:r>
            <a:r>
              <a:rPr dirty="0" err="1"/>
              <a:t>вызвана</a:t>
            </a:r>
            <a:r>
              <a:rPr dirty="0"/>
              <a:t> </a:t>
            </a:r>
            <a:r>
              <a:rPr dirty="0" err="1"/>
              <a:t>с</a:t>
            </a:r>
            <a:r>
              <a:rPr dirty="0"/>
              <a:t> </a:t>
            </a:r>
            <a:r>
              <a:rPr dirty="0" err="1"/>
              <a:t>неограниченным</a:t>
            </a:r>
            <a:r>
              <a:rPr dirty="0"/>
              <a:t> </a:t>
            </a:r>
            <a:r>
              <a:rPr dirty="0" err="1"/>
              <a:t>количество</a:t>
            </a:r>
            <a:r>
              <a:rPr dirty="0"/>
              <a:t> </a:t>
            </a:r>
            <a:r>
              <a:rPr dirty="0" err="1"/>
              <a:t>аргументов</a:t>
            </a:r>
            <a:r>
              <a:rPr dirty="0"/>
              <a:t>, </a:t>
            </a:r>
            <a:r>
              <a:rPr dirty="0" err="1"/>
              <a:t>даже</a:t>
            </a:r>
            <a:r>
              <a:rPr dirty="0"/>
              <a:t> </a:t>
            </a:r>
            <a:r>
              <a:rPr dirty="0" err="1"/>
              <a:t>если</a:t>
            </a:r>
            <a:r>
              <a:rPr dirty="0"/>
              <a:t> </a:t>
            </a:r>
            <a:r>
              <a:rPr dirty="0" err="1"/>
              <a:t>фактически</a:t>
            </a:r>
            <a:r>
              <a:rPr dirty="0"/>
              <a:t> </a:t>
            </a:r>
            <a:r>
              <a:rPr dirty="0" err="1"/>
              <a:t>было</a:t>
            </a:r>
            <a:r>
              <a:rPr dirty="0"/>
              <a:t> </a:t>
            </a:r>
            <a:r>
              <a:rPr dirty="0" err="1"/>
              <a:t>описано</a:t>
            </a:r>
            <a:r>
              <a:rPr dirty="0"/>
              <a:t> </a:t>
            </a:r>
            <a:r>
              <a:rPr dirty="0" err="1"/>
              <a:t>лишь</a:t>
            </a:r>
            <a:r>
              <a:rPr dirty="0"/>
              <a:t> </a:t>
            </a:r>
            <a:r>
              <a:rPr dirty="0" err="1"/>
              <a:t>конечное</a:t>
            </a:r>
            <a:r>
              <a:rPr dirty="0"/>
              <a:t> </a:t>
            </a:r>
            <a:r>
              <a:rPr dirty="0" err="1"/>
              <a:t>их</a:t>
            </a:r>
            <a:r>
              <a:rPr dirty="0"/>
              <a:t> </a:t>
            </a:r>
            <a:r>
              <a:rPr dirty="0" err="1"/>
              <a:t>число</a:t>
            </a:r>
            <a:r>
              <a:rPr dirty="0"/>
              <a:t>. </a:t>
            </a:r>
            <a:r>
              <a:rPr dirty="0" err="1"/>
              <a:t>Несложно</a:t>
            </a:r>
            <a:r>
              <a:rPr dirty="0"/>
              <a:t> </a:t>
            </a:r>
            <a:r>
              <a:rPr dirty="0" err="1"/>
              <a:t>догадаться</a:t>
            </a:r>
            <a:r>
              <a:rPr dirty="0"/>
              <a:t>, </a:t>
            </a:r>
            <a:r>
              <a:rPr dirty="0" err="1"/>
              <a:t>что</a:t>
            </a:r>
            <a:r>
              <a:rPr dirty="0"/>
              <a:t> JavaScript </a:t>
            </a:r>
            <a:r>
              <a:rPr dirty="0" err="1"/>
              <a:t>не</a:t>
            </a:r>
            <a:r>
              <a:rPr dirty="0"/>
              <a:t> </a:t>
            </a:r>
            <a:r>
              <a:rPr dirty="0" err="1"/>
              <a:t>поддерживает</a:t>
            </a:r>
            <a:r>
              <a:rPr dirty="0"/>
              <a:t> </a:t>
            </a:r>
            <a:r>
              <a:rPr dirty="0" err="1"/>
              <a:t>механизм</a:t>
            </a:r>
            <a:r>
              <a:rPr dirty="0"/>
              <a:t> </a:t>
            </a:r>
            <a:r>
              <a:rPr i="1" dirty="0" err="1"/>
              <a:t>перегрузки</a:t>
            </a:r>
            <a:r>
              <a:rPr i="1" dirty="0"/>
              <a:t> </a:t>
            </a:r>
            <a:r>
              <a:rPr i="1" dirty="0" err="1"/>
              <a:t>функций</a:t>
            </a:r>
            <a:r>
              <a:rPr b="1" dirty="0"/>
              <a:t>(1)</a:t>
            </a:r>
            <a:r>
              <a:rPr dirty="0"/>
              <a:t>.</a:t>
            </a:r>
          </a:p>
          <a:p>
            <a:r>
              <a:rPr dirty="0"/>
              <a:t>	</a:t>
            </a:r>
            <a:r>
              <a:rPr dirty="0" err="1"/>
              <a:t>Получить</a:t>
            </a:r>
            <a:r>
              <a:rPr dirty="0"/>
              <a:t> </a:t>
            </a:r>
            <a:r>
              <a:rPr dirty="0" err="1"/>
              <a:t>доступ</a:t>
            </a:r>
            <a:r>
              <a:rPr dirty="0"/>
              <a:t> </a:t>
            </a:r>
            <a:r>
              <a:rPr dirty="0" err="1"/>
              <a:t>к</a:t>
            </a:r>
            <a:r>
              <a:rPr dirty="0"/>
              <a:t> </a:t>
            </a:r>
            <a:r>
              <a:rPr dirty="0" err="1"/>
              <a:t>аргументам</a:t>
            </a:r>
            <a:r>
              <a:rPr dirty="0"/>
              <a:t> </a:t>
            </a:r>
            <a:r>
              <a:rPr dirty="0" err="1"/>
              <a:t>функции</a:t>
            </a:r>
            <a:r>
              <a:rPr dirty="0"/>
              <a:t> </a:t>
            </a:r>
            <a:r>
              <a:rPr dirty="0" err="1"/>
              <a:t>можно</a:t>
            </a:r>
            <a:endParaRPr dirty="0"/>
          </a:p>
          <a:p>
            <a:r>
              <a:rPr dirty="0" err="1"/>
              <a:t>тремя</a:t>
            </a:r>
            <a:r>
              <a:rPr dirty="0"/>
              <a:t> </a:t>
            </a:r>
            <a:r>
              <a:rPr dirty="0" err="1"/>
              <a:t>способами</a:t>
            </a:r>
            <a:r>
              <a:rPr dirty="0"/>
              <a:t>:</a:t>
            </a:r>
          </a:p>
          <a:p>
            <a:pPr marL="685800" indent="-685800" algn="l">
              <a:buSzPct val="100000"/>
              <a:buChar char="•"/>
            </a:pPr>
            <a:r>
              <a:rPr dirty="0" err="1"/>
              <a:t>С</a:t>
            </a:r>
            <a:r>
              <a:rPr dirty="0"/>
              <a:t> </a:t>
            </a:r>
            <a:r>
              <a:rPr dirty="0" err="1"/>
              <a:t>помощью</a:t>
            </a:r>
            <a:r>
              <a:rPr dirty="0"/>
              <a:t> </a:t>
            </a:r>
            <a:r>
              <a:rPr dirty="0" err="1"/>
              <a:t>прямого</a:t>
            </a:r>
            <a:r>
              <a:rPr dirty="0"/>
              <a:t> </a:t>
            </a:r>
            <a:r>
              <a:rPr dirty="0" err="1"/>
              <a:t>описания</a:t>
            </a:r>
            <a:r>
              <a:rPr dirty="0"/>
              <a:t> </a:t>
            </a:r>
            <a:r>
              <a:rPr dirty="0" err="1"/>
              <a:t>каждого</a:t>
            </a:r>
            <a:r>
              <a:rPr dirty="0"/>
              <a:t> </a:t>
            </a:r>
            <a:r>
              <a:rPr dirty="0" err="1"/>
              <a:t>из</a:t>
            </a:r>
            <a:br>
              <a:rPr dirty="0"/>
            </a:br>
            <a:r>
              <a:rPr dirty="0" err="1"/>
              <a:t>аргументов</a:t>
            </a:r>
            <a:r>
              <a:rPr dirty="0"/>
              <a:t>;</a:t>
            </a:r>
          </a:p>
          <a:p>
            <a:pPr marL="685800" indent="-685800" algn="l">
              <a:buSzPct val="100000"/>
              <a:buChar char="•"/>
            </a:pPr>
            <a:r>
              <a:rPr dirty="0" err="1"/>
              <a:t>С</a:t>
            </a:r>
            <a:r>
              <a:rPr dirty="0"/>
              <a:t> </a:t>
            </a:r>
            <a:r>
              <a:rPr dirty="0" err="1"/>
              <a:t>помощью</a:t>
            </a:r>
            <a:r>
              <a:rPr dirty="0"/>
              <a:t> </a:t>
            </a:r>
            <a:r>
              <a:rPr dirty="0" err="1"/>
              <a:t>псевдомассива</a:t>
            </a:r>
            <a:r>
              <a:rPr dirty="0"/>
              <a:t> </a:t>
            </a:r>
            <a:r>
              <a:rPr b="1" strike="sngStrike" dirty="0"/>
              <a:t>arguments</a:t>
            </a:r>
            <a:r>
              <a:rPr dirty="0"/>
              <a:t> </a:t>
            </a:r>
            <a:br>
              <a:rPr dirty="0"/>
            </a:br>
            <a:r>
              <a:rPr dirty="0"/>
              <a:t>(</a:t>
            </a:r>
            <a:r>
              <a:rPr dirty="0" err="1"/>
              <a:t>устаревший</a:t>
            </a:r>
            <a:r>
              <a:rPr dirty="0"/>
              <a:t> </a:t>
            </a:r>
            <a:r>
              <a:rPr dirty="0" err="1"/>
              <a:t>вариант</a:t>
            </a:r>
            <a:r>
              <a:rPr dirty="0"/>
              <a:t>, </a:t>
            </a:r>
            <a:r>
              <a:rPr dirty="0" err="1"/>
              <a:t>полный</a:t>
            </a:r>
            <a:r>
              <a:rPr dirty="0"/>
              <a:t> </a:t>
            </a:r>
            <a:r>
              <a:rPr dirty="0" err="1"/>
              <a:t>список</a:t>
            </a:r>
            <a:br>
              <a:rPr dirty="0"/>
            </a:br>
            <a:r>
              <a:rPr dirty="0" err="1"/>
              <a:t>аргументов</a:t>
            </a:r>
            <a:r>
              <a:rPr dirty="0"/>
              <a:t>);</a:t>
            </a:r>
          </a:p>
          <a:p>
            <a:pPr marL="685800" indent="-685800" algn="l">
              <a:buSzPct val="100000"/>
              <a:buChar char="•"/>
            </a:pPr>
            <a:r>
              <a:rPr dirty="0" err="1"/>
              <a:t>С</a:t>
            </a:r>
            <a:r>
              <a:rPr dirty="0"/>
              <a:t> </a:t>
            </a:r>
            <a:r>
              <a:rPr dirty="0" err="1"/>
              <a:t>помощью</a:t>
            </a:r>
            <a:r>
              <a:rPr dirty="0"/>
              <a:t> </a:t>
            </a:r>
            <a:r>
              <a:rPr b="1" dirty="0"/>
              <a:t>rest</a:t>
            </a:r>
            <a:r>
              <a:rPr dirty="0"/>
              <a:t>-</a:t>
            </a:r>
            <a:r>
              <a:rPr dirty="0" err="1"/>
              <a:t>оператора</a:t>
            </a:r>
            <a:r>
              <a:rPr dirty="0"/>
              <a:t> (</a:t>
            </a:r>
            <a:r>
              <a:rPr dirty="0" err="1"/>
              <a:t>новшество</a:t>
            </a:r>
            <a:r>
              <a:rPr dirty="0"/>
              <a:t> ES6,</a:t>
            </a:r>
            <a:br>
              <a:rPr dirty="0"/>
            </a:br>
            <a:r>
              <a:rPr dirty="0" err="1"/>
              <a:t>полный</a:t>
            </a:r>
            <a:r>
              <a:rPr dirty="0"/>
              <a:t> </a:t>
            </a:r>
            <a:r>
              <a:rPr dirty="0" err="1"/>
              <a:t>или</a:t>
            </a:r>
            <a:r>
              <a:rPr dirty="0"/>
              <a:t> </a:t>
            </a:r>
            <a:r>
              <a:rPr dirty="0" err="1"/>
              <a:t>остаточный</a:t>
            </a:r>
            <a:r>
              <a:rPr dirty="0"/>
              <a:t> </a:t>
            </a:r>
            <a:r>
              <a:rPr dirty="0" err="1"/>
              <a:t>список</a:t>
            </a:r>
            <a:r>
              <a:rPr dirty="0"/>
              <a:t> </a:t>
            </a:r>
            <a:r>
              <a:rPr dirty="0" err="1"/>
              <a:t>аргументов</a:t>
            </a:r>
            <a:r>
              <a:rPr dirty="0"/>
              <a:t>).</a:t>
            </a:r>
          </a:p>
          <a:p>
            <a:pPr>
              <a:defRPr>
                <a:solidFill>
                  <a:srgbClr val="5E5E5E"/>
                </a:solidFill>
              </a:defRPr>
            </a:pPr>
            <a:r>
              <a:rPr dirty="0"/>
              <a:t>(1) </a:t>
            </a:r>
            <a:r>
              <a:rPr dirty="0" err="1"/>
              <a:t>Перегрузка</a:t>
            </a:r>
            <a:r>
              <a:rPr dirty="0"/>
              <a:t> </a:t>
            </a:r>
            <a:r>
              <a:rPr dirty="0" err="1"/>
              <a:t>функций</a:t>
            </a:r>
            <a:r>
              <a:rPr dirty="0"/>
              <a:t> - </a:t>
            </a:r>
            <a:r>
              <a:rPr dirty="0" err="1"/>
              <a:t>это</a:t>
            </a:r>
            <a:r>
              <a:rPr dirty="0"/>
              <a:t> </a:t>
            </a:r>
            <a:r>
              <a:rPr dirty="0" err="1"/>
              <a:t>механизм</a:t>
            </a:r>
            <a:r>
              <a:rPr dirty="0"/>
              <a:t> </a:t>
            </a:r>
            <a:r>
              <a:rPr dirty="0" err="1"/>
              <a:t>языка</a:t>
            </a:r>
            <a:r>
              <a:rPr dirty="0"/>
              <a:t>, </a:t>
            </a:r>
            <a:r>
              <a:rPr dirty="0" err="1"/>
              <a:t>позволяющий</a:t>
            </a:r>
            <a:r>
              <a:rPr dirty="0"/>
              <a:t> </a:t>
            </a:r>
            <a:r>
              <a:rPr dirty="0" err="1"/>
              <a:t>описать</a:t>
            </a:r>
            <a:r>
              <a:rPr dirty="0"/>
              <a:t> </a:t>
            </a:r>
            <a:r>
              <a:rPr dirty="0" err="1"/>
              <a:t>несколько</a:t>
            </a:r>
            <a:r>
              <a:rPr dirty="0"/>
              <a:t> </a:t>
            </a:r>
            <a:r>
              <a:rPr dirty="0" err="1"/>
              <a:t>вариантов</a:t>
            </a:r>
            <a:r>
              <a:rPr dirty="0"/>
              <a:t> </a:t>
            </a:r>
            <a:r>
              <a:rPr dirty="0" err="1"/>
              <a:t>вызова</a:t>
            </a:r>
            <a:r>
              <a:rPr dirty="0"/>
              <a:t> </a:t>
            </a:r>
            <a:r>
              <a:rPr dirty="0" err="1"/>
              <a:t>функции</a:t>
            </a:r>
            <a:r>
              <a:rPr dirty="0"/>
              <a:t> </a:t>
            </a:r>
            <a:r>
              <a:rPr dirty="0" err="1"/>
              <a:t>с</a:t>
            </a:r>
            <a:r>
              <a:rPr dirty="0"/>
              <a:t> </a:t>
            </a:r>
            <a:r>
              <a:rPr dirty="0" err="1"/>
              <a:t>разным</a:t>
            </a:r>
            <a:r>
              <a:rPr dirty="0"/>
              <a:t> </a:t>
            </a:r>
            <a:r>
              <a:rPr dirty="0" err="1"/>
              <a:t>набором</a:t>
            </a:r>
            <a:r>
              <a:rPr dirty="0"/>
              <a:t> </a:t>
            </a:r>
            <a:r>
              <a:rPr dirty="0" err="1"/>
              <a:t>аргументов</a:t>
            </a:r>
            <a:r>
              <a:rPr dirty="0"/>
              <a:t>.</a:t>
            </a:r>
          </a:p>
        </p:txBody>
      </p:sp>
      <p:pic>
        <p:nvPicPr>
          <p:cNvPr id="190" name="Screenshot 2021-03-10 at 21.56.19.png" descr="Screenshot 2021-03-10 at 21.56.19.png"/>
          <p:cNvPicPr>
            <a:picLocks noChangeAspect="1"/>
          </p:cNvPicPr>
          <p:nvPr/>
        </p:nvPicPr>
        <p:blipFill>
          <a:blip r:embed="rId2"/>
          <a:stretch>
            <a:fillRect/>
          </a:stretch>
        </p:blipFill>
        <p:spPr>
          <a:xfrm>
            <a:off x="13222476" y="5419493"/>
            <a:ext cx="9899189" cy="5661264"/>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93" name="Возвращаемое значение функций"/>
          <p:cNvSpPr>
            <a:spLocks noGrp="1"/>
          </p:cNvSpPr>
          <p:nvPr>
            <p:ph type="body" idx="21"/>
          </p:nvPr>
        </p:nvSpPr>
        <p:spPr>
          <a:prstGeom prst="rect">
            <a:avLst/>
          </a:prstGeom>
        </p:spPr>
        <p:txBody>
          <a:bodyPr/>
          <a:lstStyle/>
          <a:p>
            <a:r>
              <a:t>Возвращаемое значение функций</a:t>
            </a:r>
          </a:p>
        </p:txBody>
      </p:sp>
      <p:sp>
        <p:nvSpPr>
          <p:cNvPr id="194" name="Помимо выполнения какого-то кода, функции могут ещё и возвращать результат. По умолчанию любая функция в JavaScript возвращает значение undefined.…"/>
          <p:cNvSpPr>
            <a:spLocks noGrp="1"/>
          </p:cNvSpPr>
          <p:nvPr>
            <p:ph type="body" idx="22"/>
          </p:nvPr>
        </p:nvSpPr>
        <p:spPr>
          <a:xfrm>
            <a:off x="891452" y="2660485"/>
            <a:ext cx="21859330" cy="8600752"/>
          </a:xfrm>
          <a:prstGeom prst="rect">
            <a:avLst/>
          </a:prstGeom>
        </p:spPr>
        <p:txBody>
          <a:bodyPr/>
          <a:lstStyle/>
          <a:p>
            <a:r>
              <a:rPr dirty="0"/>
              <a:t>	</a:t>
            </a:r>
            <a:r>
              <a:rPr dirty="0" err="1"/>
              <a:t>Помимо</a:t>
            </a:r>
            <a:r>
              <a:rPr dirty="0"/>
              <a:t> </a:t>
            </a:r>
            <a:r>
              <a:rPr dirty="0" err="1"/>
              <a:t>выполнения</a:t>
            </a:r>
            <a:r>
              <a:rPr dirty="0"/>
              <a:t> </a:t>
            </a:r>
            <a:r>
              <a:rPr dirty="0" err="1"/>
              <a:t>какого-то</a:t>
            </a:r>
            <a:r>
              <a:rPr dirty="0"/>
              <a:t> </a:t>
            </a:r>
            <a:r>
              <a:rPr dirty="0" err="1"/>
              <a:t>кода</a:t>
            </a:r>
            <a:r>
              <a:rPr dirty="0"/>
              <a:t>, </a:t>
            </a:r>
            <a:r>
              <a:rPr dirty="0" err="1"/>
              <a:t>функции</a:t>
            </a:r>
            <a:r>
              <a:rPr dirty="0"/>
              <a:t> </a:t>
            </a:r>
            <a:r>
              <a:rPr dirty="0" err="1"/>
              <a:t>могут</a:t>
            </a:r>
            <a:r>
              <a:rPr dirty="0"/>
              <a:t> </a:t>
            </a:r>
            <a:r>
              <a:rPr dirty="0" err="1"/>
              <a:t>ещё</a:t>
            </a:r>
            <a:r>
              <a:rPr dirty="0"/>
              <a:t> </a:t>
            </a:r>
            <a:r>
              <a:rPr dirty="0" err="1"/>
              <a:t>и</a:t>
            </a:r>
            <a:r>
              <a:rPr dirty="0"/>
              <a:t> </a:t>
            </a:r>
            <a:r>
              <a:rPr dirty="0" err="1"/>
              <a:t>возвращать</a:t>
            </a:r>
            <a:r>
              <a:rPr dirty="0"/>
              <a:t> </a:t>
            </a:r>
            <a:r>
              <a:rPr dirty="0" err="1"/>
              <a:t>результат</a:t>
            </a:r>
            <a:r>
              <a:rPr dirty="0"/>
              <a:t>. </a:t>
            </a:r>
            <a:r>
              <a:rPr dirty="0" err="1"/>
              <a:t>По</a:t>
            </a:r>
            <a:r>
              <a:rPr dirty="0"/>
              <a:t> </a:t>
            </a:r>
            <a:r>
              <a:rPr dirty="0" err="1"/>
              <a:t>умолчанию</a:t>
            </a:r>
            <a:r>
              <a:rPr dirty="0"/>
              <a:t> </a:t>
            </a:r>
            <a:r>
              <a:rPr dirty="0" err="1"/>
              <a:t>любая</a:t>
            </a:r>
            <a:r>
              <a:rPr dirty="0"/>
              <a:t> </a:t>
            </a:r>
            <a:r>
              <a:rPr dirty="0" err="1"/>
              <a:t>функция</a:t>
            </a:r>
            <a:r>
              <a:rPr dirty="0"/>
              <a:t> </a:t>
            </a:r>
            <a:r>
              <a:rPr dirty="0" err="1"/>
              <a:t>в</a:t>
            </a:r>
            <a:r>
              <a:rPr dirty="0"/>
              <a:t> JavaScript </a:t>
            </a:r>
            <a:r>
              <a:rPr dirty="0" err="1"/>
              <a:t>возвращает</a:t>
            </a:r>
            <a:r>
              <a:rPr dirty="0"/>
              <a:t> </a:t>
            </a:r>
            <a:r>
              <a:rPr dirty="0" err="1"/>
              <a:t>значение</a:t>
            </a:r>
            <a:r>
              <a:rPr dirty="0"/>
              <a:t> </a:t>
            </a:r>
            <a:r>
              <a:rPr b="1" dirty="0"/>
              <a:t>undefined</a:t>
            </a:r>
            <a:r>
              <a:rPr dirty="0"/>
              <a:t>.</a:t>
            </a:r>
          </a:p>
          <a:p>
            <a:r>
              <a:rPr dirty="0"/>
              <a:t>	</a:t>
            </a:r>
            <a:r>
              <a:rPr dirty="0" err="1"/>
              <a:t>Для</a:t>
            </a:r>
            <a:r>
              <a:rPr dirty="0"/>
              <a:t> </a:t>
            </a:r>
            <a:r>
              <a:rPr dirty="0" err="1"/>
              <a:t>возвращения</a:t>
            </a:r>
            <a:r>
              <a:rPr dirty="0"/>
              <a:t> </a:t>
            </a:r>
            <a:r>
              <a:rPr dirty="0" err="1"/>
              <a:t>результата</a:t>
            </a:r>
            <a:r>
              <a:rPr dirty="0"/>
              <a:t> </a:t>
            </a:r>
            <a:r>
              <a:rPr dirty="0" err="1"/>
              <a:t>нужно</a:t>
            </a:r>
            <a:r>
              <a:rPr dirty="0"/>
              <a:t> </a:t>
            </a:r>
            <a:r>
              <a:rPr dirty="0" err="1"/>
              <a:t>внутри</a:t>
            </a:r>
            <a:r>
              <a:rPr dirty="0"/>
              <a:t> </a:t>
            </a:r>
            <a:r>
              <a:rPr dirty="0" err="1"/>
              <a:t>тела</a:t>
            </a:r>
            <a:r>
              <a:rPr dirty="0"/>
              <a:t> </a:t>
            </a:r>
            <a:r>
              <a:rPr dirty="0" err="1"/>
              <a:t>функции</a:t>
            </a:r>
            <a:r>
              <a:rPr dirty="0"/>
              <a:t> </a:t>
            </a:r>
            <a:r>
              <a:rPr dirty="0" err="1"/>
              <a:t>использовать</a:t>
            </a:r>
            <a:r>
              <a:rPr dirty="0"/>
              <a:t> </a:t>
            </a:r>
            <a:r>
              <a:rPr dirty="0" err="1"/>
              <a:t>ключевое</a:t>
            </a:r>
            <a:r>
              <a:rPr dirty="0"/>
              <a:t> </a:t>
            </a:r>
            <a:r>
              <a:rPr dirty="0" err="1"/>
              <a:t>слово</a:t>
            </a:r>
            <a:r>
              <a:rPr dirty="0"/>
              <a:t> </a:t>
            </a:r>
            <a:r>
              <a:rPr b="1" dirty="0"/>
              <a:t>return</a:t>
            </a:r>
            <a:r>
              <a:rPr dirty="0"/>
              <a:t> </a:t>
            </a:r>
            <a:r>
              <a:rPr dirty="0" err="1"/>
              <a:t>и</a:t>
            </a:r>
            <a:r>
              <a:rPr dirty="0"/>
              <a:t> </a:t>
            </a:r>
            <a:r>
              <a:rPr dirty="0" err="1"/>
              <a:t>через</a:t>
            </a:r>
            <a:r>
              <a:rPr dirty="0"/>
              <a:t> </a:t>
            </a:r>
            <a:r>
              <a:rPr dirty="0" err="1"/>
              <a:t>пробел</a:t>
            </a:r>
            <a:r>
              <a:rPr dirty="0"/>
              <a:t> </a:t>
            </a:r>
            <a:r>
              <a:rPr dirty="0" err="1"/>
              <a:t>указать</a:t>
            </a:r>
            <a:r>
              <a:rPr dirty="0"/>
              <a:t> </a:t>
            </a:r>
            <a:r>
              <a:rPr dirty="0" err="1"/>
              <a:t>возвращаемое</a:t>
            </a:r>
            <a:r>
              <a:rPr dirty="0"/>
              <a:t> </a:t>
            </a:r>
            <a:r>
              <a:rPr dirty="0" err="1"/>
              <a:t>значение</a:t>
            </a:r>
            <a:r>
              <a:rPr dirty="0"/>
              <a:t>. </a:t>
            </a:r>
            <a:r>
              <a:rPr b="1" dirty="0"/>
              <a:t>Return</a:t>
            </a:r>
            <a:r>
              <a:rPr dirty="0"/>
              <a:t> </a:t>
            </a:r>
            <a:r>
              <a:rPr dirty="0" err="1"/>
              <a:t>может</a:t>
            </a:r>
            <a:r>
              <a:rPr dirty="0"/>
              <a:t> </a:t>
            </a:r>
            <a:r>
              <a:rPr dirty="0" err="1"/>
              <a:t>быть</a:t>
            </a:r>
            <a:r>
              <a:rPr dirty="0"/>
              <a:t> </a:t>
            </a:r>
            <a:r>
              <a:rPr dirty="0" err="1"/>
              <a:t>вызван</a:t>
            </a:r>
            <a:r>
              <a:rPr dirty="0"/>
              <a:t> </a:t>
            </a:r>
            <a:r>
              <a:rPr dirty="0" err="1"/>
              <a:t>в</a:t>
            </a:r>
            <a:r>
              <a:rPr dirty="0"/>
              <a:t> </a:t>
            </a:r>
            <a:r>
              <a:rPr dirty="0" err="1"/>
              <a:t>любом</a:t>
            </a:r>
            <a:r>
              <a:rPr dirty="0"/>
              <a:t> </a:t>
            </a:r>
            <a:r>
              <a:rPr dirty="0" err="1"/>
              <a:t>месте</a:t>
            </a:r>
            <a:r>
              <a:rPr dirty="0"/>
              <a:t> </a:t>
            </a:r>
            <a:r>
              <a:rPr dirty="0" err="1"/>
              <a:t>функции</a:t>
            </a:r>
            <a:r>
              <a:rPr dirty="0"/>
              <a:t>, </a:t>
            </a:r>
            <a:r>
              <a:rPr dirty="0" err="1"/>
              <a:t>однако</a:t>
            </a:r>
            <a:r>
              <a:rPr dirty="0"/>
              <a:t> </a:t>
            </a:r>
            <a:r>
              <a:rPr dirty="0" err="1"/>
              <a:t>после</a:t>
            </a:r>
            <a:r>
              <a:rPr dirty="0"/>
              <a:t> </a:t>
            </a:r>
            <a:r>
              <a:rPr dirty="0" err="1"/>
              <a:t>его</a:t>
            </a:r>
            <a:r>
              <a:rPr dirty="0"/>
              <a:t> </a:t>
            </a:r>
            <a:r>
              <a:rPr dirty="0" err="1"/>
              <a:t>вызова</a:t>
            </a:r>
            <a:r>
              <a:rPr dirty="0"/>
              <a:t> </a:t>
            </a:r>
            <a:r>
              <a:rPr dirty="0" err="1"/>
              <a:t>функция</a:t>
            </a:r>
            <a:r>
              <a:rPr dirty="0"/>
              <a:t> </a:t>
            </a:r>
            <a:r>
              <a:rPr dirty="0" err="1"/>
              <a:t>тут</a:t>
            </a:r>
            <a:r>
              <a:rPr dirty="0"/>
              <a:t> </a:t>
            </a:r>
            <a:r>
              <a:rPr dirty="0" err="1"/>
              <a:t>же</a:t>
            </a:r>
            <a:r>
              <a:rPr dirty="0"/>
              <a:t> </a:t>
            </a:r>
            <a:r>
              <a:rPr dirty="0" err="1"/>
              <a:t>завершит</a:t>
            </a:r>
            <a:r>
              <a:rPr dirty="0"/>
              <a:t> </a:t>
            </a:r>
            <a:r>
              <a:rPr dirty="0" err="1"/>
              <a:t>свою</a:t>
            </a:r>
            <a:r>
              <a:rPr dirty="0"/>
              <a:t> </a:t>
            </a:r>
            <a:r>
              <a:rPr dirty="0" err="1"/>
              <a:t>работу</a:t>
            </a:r>
            <a:r>
              <a:rPr dirty="0"/>
              <a:t>, </a:t>
            </a:r>
            <a:r>
              <a:rPr dirty="0" err="1"/>
              <a:t>а</a:t>
            </a:r>
            <a:r>
              <a:rPr dirty="0"/>
              <a:t> </a:t>
            </a:r>
            <a:r>
              <a:rPr dirty="0" err="1"/>
              <a:t>весь</a:t>
            </a:r>
            <a:r>
              <a:rPr dirty="0"/>
              <a:t> </a:t>
            </a:r>
            <a:r>
              <a:rPr dirty="0" err="1"/>
              <a:t>оставшийся</a:t>
            </a:r>
            <a:r>
              <a:rPr dirty="0"/>
              <a:t> </a:t>
            </a:r>
            <a:r>
              <a:rPr dirty="0" err="1"/>
              <a:t>код</a:t>
            </a:r>
            <a:r>
              <a:rPr dirty="0"/>
              <a:t> </a:t>
            </a:r>
            <a:r>
              <a:rPr dirty="0" err="1"/>
              <a:t>будет</a:t>
            </a:r>
            <a:r>
              <a:rPr dirty="0"/>
              <a:t> </a:t>
            </a:r>
            <a:r>
              <a:rPr dirty="0" err="1"/>
              <a:t>проигнорирован</a:t>
            </a:r>
            <a:r>
              <a:rPr dirty="0"/>
              <a:t>. </a:t>
            </a:r>
            <a:r>
              <a:rPr dirty="0" err="1"/>
              <a:t>Тем</a:t>
            </a:r>
            <a:r>
              <a:rPr dirty="0"/>
              <a:t> </a:t>
            </a:r>
            <a:r>
              <a:rPr dirty="0" err="1"/>
              <a:t>не</a:t>
            </a:r>
            <a:r>
              <a:rPr dirty="0"/>
              <a:t> </a:t>
            </a:r>
            <a:r>
              <a:rPr dirty="0" err="1"/>
              <a:t>менее</a:t>
            </a:r>
            <a:r>
              <a:rPr dirty="0"/>
              <a:t>, </a:t>
            </a:r>
            <a:r>
              <a:rPr dirty="0" err="1"/>
              <a:t>это</a:t>
            </a:r>
            <a:r>
              <a:rPr dirty="0"/>
              <a:t> </a:t>
            </a:r>
            <a:r>
              <a:rPr dirty="0" err="1"/>
              <a:t>вовсе</a:t>
            </a:r>
            <a:r>
              <a:rPr dirty="0"/>
              <a:t> </a:t>
            </a:r>
            <a:r>
              <a:rPr dirty="0" err="1"/>
              <a:t>не</a:t>
            </a:r>
            <a:r>
              <a:rPr dirty="0"/>
              <a:t> </a:t>
            </a:r>
            <a:r>
              <a:rPr dirty="0" err="1"/>
              <a:t>значит</a:t>
            </a:r>
            <a:r>
              <a:rPr dirty="0"/>
              <a:t>, </a:t>
            </a:r>
            <a:r>
              <a:rPr dirty="0" err="1"/>
              <a:t>что</a:t>
            </a:r>
            <a:r>
              <a:rPr dirty="0"/>
              <a:t> </a:t>
            </a:r>
            <a:r>
              <a:rPr b="1" dirty="0"/>
              <a:t>return</a:t>
            </a:r>
            <a:r>
              <a:rPr dirty="0"/>
              <a:t> </a:t>
            </a:r>
            <a:r>
              <a:rPr dirty="0" err="1"/>
              <a:t>может</a:t>
            </a:r>
            <a:r>
              <a:rPr dirty="0"/>
              <a:t> </a:t>
            </a:r>
            <a:r>
              <a:rPr dirty="0" err="1"/>
              <a:t>быть</a:t>
            </a:r>
            <a:r>
              <a:rPr dirty="0"/>
              <a:t> </a:t>
            </a:r>
            <a:r>
              <a:rPr dirty="0" err="1"/>
              <a:t>использован</a:t>
            </a:r>
            <a:r>
              <a:rPr dirty="0"/>
              <a:t> </a:t>
            </a:r>
            <a:r>
              <a:rPr dirty="0" err="1"/>
              <a:t>в</a:t>
            </a:r>
            <a:r>
              <a:rPr dirty="0"/>
              <a:t> </a:t>
            </a:r>
            <a:r>
              <a:rPr dirty="0" err="1"/>
              <a:t>теле</a:t>
            </a:r>
            <a:r>
              <a:rPr dirty="0"/>
              <a:t> </a:t>
            </a:r>
            <a:r>
              <a:rPr dirty="0" err="1"/>
              <a:t>функции</a:t>
            </a:r>
            <a:r>
              <a:rPr dirty="0"/>
              <a:t> </a:t>
            </a:r>
            <a:r>
              <a:rPr dirty="0" err="1"/>
              <a:t>лишь</a:t>
            </a:r>
            <a:r>
              <a:rPr dirty="0"/>
              <a:t>  </a:t>
            </a:r>
            <a:r>
              <a:rPr dirty="0" err="1"/>
              <a:t>один</a:t>
            </a:r>
            <a:r>
              <a:rPr dirty="0"/>
              <a:t> </a:t>
            </a:r>
            <a:r>
              <a:rPr dirty="0" err="1"/>
              <a:t>раз</a:t>
            </a:r>
            <a:r>
              <a:rPr dirty="0"/>
              <a:t>.</a:t>
            </a:r>
          </a:p>
          <a:p>
            <a:r>
              <a:rPr dirty="0"/>
              <a:t>	</a:t>
            </a:r>
            <a:r>
              <a:rPr dirty="0" err="1"/>
              <a:t>Кроме</a:t>
            </a:r>
            <a:r>
              <a:rPr dirty="0"/>
              <a:t> </a:t>
            </a:r>
            <a:r>
              <a:rPr dirty="0" err="1"/>
              <a:t>этого</a:t>
            </a:r>
            <a:r>
              <a:rPr dirty="0"/>
              <a:t> </a:t>
            </a:r>
            <a:r>
              <a:rPr b="1" dirty="0"/>
              <a:t>return</a:t>
            </a:r>
            <a:r>
              <a:rPr dirty="0"/>
              <a:t> </a:t>
            </a:r>
            <a:r>
              <a:rPr dirty="0" err="1"/>
              <a:t>может</a:t>
            </a:r>
            <a:r>
              <a:rPr dirty="0"/>
              <a:t> </a:t>
            </a:r>
            <a:r>
              <a:rPr dirty="0" err="1"/>
              <a:t>быть</a:t>
            </a:r>
            <a:r>
              <a:rPr dirty="0"/>
              <a:t> </a:t>
            </a:r>
            <a:r>
              <a:rPr dirty="0" err="1"/>
              <a:t>вызван</a:t>
            </a:r>
            <a:r>
              <a:rPr dirty="0"/>
              <a:t> </a:t>
            </a:r>
            <a:r>
              <a:rPr dirty="0" err="1"/>
              <a:t>и</a:t>
            </a:r>
            <a:r>
              <a:rPr dirty="0"/>
              <a:t> </a:t>
            </a:r>
            <a:r>
              <a:rPr dirty="0" err="1"/>
              <a:t>без</a:t>
            </a:r>
            <a:r>
              <a:rPr dirty="0"/>
              <a:t> </a:t>
            </a:r>
            <a:r>
              <a:rPr dirty="0" err="1"/>
              <a:t>значения</a:t>
            </a:r>
            <a:r>
              <a:rPr dirty="0"/>
              <a:t>. </a:t>
            </a:r>
            <a:r>
              <a:rPr dirty="0" err="1"/>
              <a:t>В</a:t>
            </a:r>
            <a:br>
              <a:rPr dirty="0"/>
            </a:br>
            <a:r>
              <a:rPr spc="180" dirty="0" err="1"/>
              <a:t>таком</a:t>
            </a:r>
            <a:r>
              <a:rPr spc="180" dirty="0"/>
              <a:t> </a:t>
            </a:r>
            <a:r>
              <a:rPr spc="180" dirty="0" err="1"/>
              <a:t>случае</a:t>
            </a:r>
            <a:r>
              <a:rPr spc="180" dirty="0"/>
              <a:t> </a:t>
            </a:r>
            <a:r>
              <a:rPr spc="180" dirty="0" err="1"/>
              <a:t>функция</a:t>
            </a:r>
            <a:r>
              <a:rPr spc="180" dirty="0"/>
              <a:t> </a:t>
            </a:r>
            <a:r>
              <a:rPr spc="180" dirty="0" err="1"/>
              <a:t>также</a:t>
            </a:r>
            <a:r>
              <a:rPr spc="180" dirty="0"/>
              <a:t> </a:t>
            </a:r>
            <a:r>
              <a:rPr spc="180" dirty="0" err="1"/>
              <a:t>завершит</a:t>
            </a:r>
            <a:r>
              <a:rPr spc="180" dirty="0"/>
              <a:t> </a:t>
            </a:r>
            <a:r>
              <a:rPr spc="180" dirty="0" err="1"/>
              <a:t>свою</a:t>
            </a:r>
            <a:r>
              <a:rPr spc="180" dirty="0"/>
              <a:t> </a:t>
            </a:r>
            <a:r>
              <a:rPr spc="180" dirty="0" err="1"/>
              <a:t>работу</a:t>
            </a:r>
            <a:r>
              <a:rPr spc="180" dirty="0"/>
              <a:t>, </a:t>
            </a:r>
            <a:r>
              <a:rPr spc="180" dirty="0" err="1"/>
              <a:t>а</a:t>
            </a:r>
            <a:br>
              <a:rPr dirty="0"/>
            </a:br>
            <a:r>
              <a:rPr dirty="0" err="1"/>
              <a:t>возвращаемым</a:t>
            </a:r>
            <a:r>
              <a:rPr dirty="0"/>
              <a:t> </a:t>
            </a:r>
            <a:r>
              <a:rPr dirty="0" err="1"/>
              <a:t>значением</a:t>
            </a:r>
            <a:r>
              <a:rPr dirty="0"/>
              <a:t> </a:t>
            </a:r>
            <a:r>
              <a:rPr dirty="0" err="1"/>
              <a:t>вновь</a:t>
            </a:r>
            <a:r>
              <a:rPr dirty="0"/>
              <a:t> </a:t>
            </a:r>
            <a:r>
              <a:rPr dirty="0" err="1"/>
              <a:t>станет</a:t>
            </a:r>
            <a:r>
              <a:rPr dirty="0"/>
              <a:t> </a:t>
            </a:r>
            <a:r>
              <a:rPr b="1" dirty="0"/>
              <a:t>undefined</a:t>
            </a:r>
            <a:r>
              <a:rPr dirty="0"/>
              <a:t>.</a:t>
            </a:r>
          </a:p>
        </p:txBody>
      </p:sp>
      <p:pic>
        <p:nvPicPr>
          <p:cNvPr id="195" name="Screenshot 2021-03-10 at 22.10.20.png" descr="Screenshot 2021-03-10 at 22.10.20.png"/>
          <p:cNvPicPr>
            <a:picLocks noChangeAspect="1"/>
          </p:cNvPicPr>
          <p:nvPr/>
        </p:nvPicPr>
        <p:blipFill>
          <a:blip r:embed="rId2"/>
          <a:stretch>
            <a:fillRect/>
          </a:stretch>
        </p:blipFill>
        <p:spPr>
          <a:xfrm>
            <a:off x="16008026" y="8146635"/>
            <a:ext cx="8375974" cy="556936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98" name="Что может вернуть функция в JavaScript?"/>
          <p:cNvSpPr>
            <a:spLocks noGrp="1"/>
          </p:cNvSpPr>
          <p:nvPr>
            <p:ph type="body" idx="21"/>
          </p:nvPr>
        </p:nvSpPr>
        <p:spPr>
          <a:prstGeom prst="rect">
            <a:avLst/>
          </a:prstGeom>
        </p:spPr>
        <p:txBody>
          <a:bodyPr/>
          <a:lstStyle/>
          <a:p>
            <a:r>
              <a:t>Что может вернуть функция в JavaScript?</a:t>
            </a:r>
          </a:p>
        </p:txBody>
      </p:sp>
      <p:sp>
        <p:nvSpPr>
          <p:cNvPr id="199" name="Возвращаемым значением функции может являться в буквальном смысле всё! Любой примитив, объект и даже другая функция.…"/>
          <p:cNvSpPr>
            <a:spLocks noGrp="1"/>
          </p:cNvSpPr>
          <p:nvPr>
            <p:ph type="body" idx="22"/>
          </p:nvPr>
        </p:nvSpPr>
        <p:spPr>
          <a:prstGeom prst="rect">
            <a:avLst/>
          </a:prstGeom>
        </p:spPr>
        <p:txBody>
          <a:bodyPr/>
          <a:lstStyle/>
          <a:p>
            <a:r>
              <a:t>	Возвращаемым значением функции может являться в буквальном смысле </a:t>
            </a:r>
            <a:r>
              <a:rPr b="1"/>
              <a:t>всё!</a:t>
            </a:r>
            <a:r>
              <a:t> Любой примитив, объект и даже другая функция.</a:t>
            </a:r>
          </a:p>
          <a:p>
            <a:r>
              <a:t>	Отдельно можно выделить случаи возникновения </a:t>
            </a:r>
            <a:r>
              <a:rPr b="1"/>
              <a:t>ошибок</a:t>
            </a:r>
            <a:r>
              <a:t>. Да, это не совсем то, что обычно понимается под </a:t>
            </a:r>
            <a:r>
              <a:rPr i="1"/>
              <a:t>возвращаемым значением</a:t>
            </a:r>
            <a:r>
              <a:t>, но, так или иначе, если во время выполнения функции JavaScript (или вы сами) сгенерирует ошибку, то функция тут же завершится, а результатом будет как раз та самая ошибка. Это значение можно отловить с помощью обёртки соответствующей части кода в конструкцию </a:t>
            </a:r>
            <a:r>
              <a:rPr b="1"/>
              <a:t>try .. catch</a:t>
            </a:r>
            <a:r>
              <a:t>.</a:t>
            </a:r>
          </a:p>
          <a:p>
            <a:endParaRPr/>
          </a:p>
          <a:p>
            <a:pPr>
              <a:defRPr b="1"/>
            </a:pPr>
            <a:r>
              <a:t>Примеры:</a:t>
            </a:r>
          </a:p>
          <a:p>
            <a:endParaRPr/>
          </a:p>
        </p:txBody>
      </p:sp>
      <p:pic>
        <p:nvPicPr>
          <p:cNvPr id="200" name="Screenshot 2021-03-10 at 22.30.59.png" descr="Screenshot 2021-03-10 at 22.30.59.png"/>
          <p:cNvPicPr>
            <a:picLocks noChangeAspect="1"/>
          </p:cNvPicPr>
          <p:nvPr/>
        </p:nvPicPr>
        <p:blipFill>
          <a:blip r:embed="rId2"/>
          <a:stretch>
            <a:fillRect/>
          </a:stretch>
        </p:blipFill>
        <p:spPr>
          <a:xfrm>
            <a:off x="12744450" y="4273550"/>
            <a:ext cx="9567735" cy="786986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TotalTime>
  <Words>1979</Words>
  <Application>Microsoft Macintosh PowerPoint</Application>
  <PresentationFormat>Произвольный</PresentationFormat>
  <Paragraphs>158</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Helvetica</vt:lpstr>
      <vt:lpstr>Helvetica Neue</vt:lpstr>
      <vt:lpstr>Helvetica Neue Medium</vt:lpstr>
      <vt:lpstr>21_BasicWhite</vt:lpstr>
      <vt:lpstr>JS Интенсив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Интенсив</dc:title>
  <cp:lastModifiedBy>Dmitry Kotovich</cp:lastModifiedBy>
  <cp:revision>5</cp:revision>
  <dcterms:modified xsi:type="dcterms:W3CDTF">2022-04-21T06:31:06Z</dcterms:modified>
</cp:coreProperties>
</file>