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58" d="100"/>
          <a:sy n="58" d="100"/>
        </p:scale>
        <p:origin x="4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8829" y="12567183"/>
            <a:ext cx="566342" cy="5842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3" name="Some title…"/>
          <p:cNvSpPr>
            <a:spLocks noGrp="1"/>
          </p:cNvSpPr>
          <p:nvPr>
            <p:ph type="body" sz="quarter" idx="21"/>
          </p:nvPr>
        </p:nvSpPr>
        <p:spPr>
          <a:xfrm>
            <a:off x="-3169" y="-3169"/>
            <a:ext cx="24390338" cy="266365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6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title…</a:t>
            </a:r>
          </a:p>
        </p:txBody>
      </p:sp>
      <p:sp>
        <p:nvSpPr>
          <p:cNvPr id="144" name="Some text…"/>
          <p:cNvSpPr>
            <a:spLocks noGrp="1"/>
          </p:cNvSpPr>
          <p:nvPr>
            <p:ph type="body" idx="22"/>
          </p:nvPr>
        </p:nvSpPr>
        <p:spPr>
          <a:xfrm>
            <a:off x="1262335" y="3570366"/>
            <a:ext cx="21859330" cy="8600752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</a:ln>
        </p:spPr>
        <p:txBody>
          <a:bodyPr>
            <a:noAutofit/>
          </a:bodyPr>
          <a:lstStyle>
            <a:lvl1pPr marL="0" indent="0" algn="just" defTabSz="6858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text…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cture 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8829" y="12567183"/>
            <a:ext cx="566342" cy="5842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2" name="Some title…"/>
          <p:cNvSpPr>
            <a:spLocks noGrp="1"/>
          </p:cNvSpPr>
          <p:nvPr>
            <p:ph type="body" sz="quarter" idx="21"/>
          </p:nvPr>
        </p:nvSpPr>
        <p:spPr>
          <a:xfrm>
            <a:off x="-3169" y="-3169"/>
            <a:ext cx="24390338" cy="266365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6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title…</a:t>
            </a:r>
          </a:p>
        </p:txBody>
      </p:sp>
      <p:sp>
        <p:nvSpPr>
          <p:cNvPr id="153" name="Some text…"/>
          <p:cNvSpPr>
            <a:spLocks noGrp="1"/>
          </p:cNvSpPr>
          <p:nvPr>
            <p:ph type="body" idx="22"/>
          </p:nvPr>
        </p:nvSpPr>
        <p:spPr>
          <a:xfrm>
            <a:off x="1262335" y="3570366"/>
            <a:ext cx="21859330" cy="8600752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</a:ln>
        </p:spPr>
        <p:txBody>
          <a:bodyPr numCol="2" spcCol="1089156">
            <a:noAutofit/>
          </a:bodyPr>
          <a:lstStyle>
            <a:lvl1pPr marL="0" indent="0" algn="just" defTabSz="6858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text…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tabLst/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JavaScript/Reference/Global_Objects/eval#%D0%BD%D0%B5_%D0%B8%D1%81%D0%BF%D0%BE%D0%BB%D1%8C%D0%B7%D1%83%D0%B9%D1%82%D0%B5_eval_%D0%B1%D0%B5%D0%B7_%D0%BD%D0%B5%D0%BE%D0%B1%D1%85%D0%BE%D0%B4%D0%B8%D0%BC%D0%BE%D1%81%D1%82%D0%B8!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Алексанов Роман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pPr>
            <a:r>
              <a:rPr lang="ru-RU" dirty="0" err="1"/>
              <a:t>Котович</a:t>
            </a:r>
            <a:r>
              <a:rPr lang="ru-RU" dirty="0"/>
              <a:t> Дмитрий</a:t>
            </a:r>
          </a:p>
        </p:txBody>
      </p:sp>
      <p:sp>
        <p:nvSpPr>
          <p:cNvPr id="163" name="JS Интенсив"/>
          <p:cNvSpPr txBox="1">
            <a:spLocks noGrp="1"/>
          </p:cNvSpPr>
          <p:nvPr>
            <p:ph type="ctrTitle"/>
          </p:nvPr>
        </p:nvSpPr>
        <p:spPr>
          <a:xfrm>
            <a:off x="1206498" y="1197900"/>
            <a:ext cx="21971004" cy="4648201"/>
          </a:xfrm>
          <a:prstGeom prst="rect">
            <a:avLst/>
          </a:prstGeom>
        </p:spPr>
        <p:txBody>
          <a:bodyPr anchor="t"/>
          <a:lstStyle>
            <a:lvl1pPr algn="ctr"/>
          </a:lstStyle>
          <a:p>
            <a:r>
              <a:t>JS Интенсив</a:t>
            </a:r>
          </a:p>
        </p:txBody>
      </p:sp>
      <p:sp>
        <p:nvSpPr>
          <p:cNvPr id="164" name="Расписание:…"/>
          <p:cNvSpPr txBox="1">
            <a:spLocks noGrp="1"/>
          </p:cNvSpPr>
          <p:nvPr>
            <p:ph type="subTitle" sz="half" idx="1"/>
          </p:nvPr>
        </p:nvSpPr>
        <p:spPr>
          <a:xfrm>
            <a:off x="1201342" y="5321938"/>
            <a:ext cx="21971001" cy="380625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Расписание</a:t>
            </a:r>
            <a:r>
              <a:rPr dirty="0"/>
              <a:t>:</a:t>
            </a:r>
          </a:p>
          <a:p>
            <a:pPr>
              <a:defRPr b="0"/>
            </a:pPr>
            <a:r>
              <a:rPr dirty="0" err="1"/>
              <a:t>Понедельник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Четверг</a:t>
            </a:r>
            <a:endParaRPr dirty="0"/>
          </a:p>
          <a:p>
            <a:pPr>
              <a:defRPr b="0"/>
            </a:pPr>
            <a:r>
              <a:rPr dirty="0"/>
              <a:t>19:</a:t>
            </a:r>
            <a:r>
              <a:rPr lang="ru-RU" dirty="0"/>
              <a:t>3</a:t>
            </a:r>
            <a:r>
              <a:rPr dirty="0"/>
              <a:t>0 </a:t>
            </a:r>
            <a:r>
              <a:rPr dirty="0" err="1"/>
              <a:t>по</a:t>
            </a:r>
            <a:r>
              <a:rPr dirty="0"/>
              <a:t> МСК</a:t>
            </a:r>
          </a:p>
        </p:txBody>
      </p:sp>
      <p:pic>
        <p:nvPicPr>
          <p:cNvPr id="165" name="1200px-Unofficial_JavaScript_logo_2.svg.png" descr="1200px-Unofficial_JavaScript_logo_2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663" y="8686158"/>
            <a:ext cx="3806253" cy="380625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2" name="Проблема потери контекста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Проблема потери контекста</a:t>
            </a:r>
          </a:p>
        </p:txBody>
      </p:sp>
      <p:sp>
        <p:nvSpPr>
          <p:cNvPr id="203" name="Довольно часто начинающие (а иногда и не только начинающие) разработчики на JavaScript встречаются с проблемой потери контекста. Это нормально и на практике встречается нередко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Довольно часто начинающие (а иногда и не только начинающие) разработчики на JavaScript встречаются с проблемой потери контекста. Это нормально и на практике встречается нередко.</a:t>
            </a:r>
          </a:p>
          <a:p>
            <a:r>
              <a:t>	Если запустить код из примера в среде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Node.js</a:t>
            </a:r>
            <a:r>
              <a:t>, то в качестве вывода через 1 секунду мы получим следующую строку: </a:t>
            </a:r>
            <a:r>
              <a:rPr b="1"/>
              <a:t>undefined has just closed the app!</a:t>
            </a:r>
          </a:p>
          <a:p>
            <a:r>
              <a:t>	</a:t>
            </a:r>
            <a:r>
              <a:rPr>
                <a:solidFill>
                  <a:srgbClr val="5E5E5E"/>
                </a:solidFill>
              </a:rPr>
              <a:t>** В данном случае для решения проблемы можно просто в качестве первого параметра для функции setTimeout() прокинуть новую функцию, которая делает прямой вызов user.closeApp().</a:t>
            </a:r>
          </a:p>
          <a:p>
            <a:pPr>
              <a:defRPr b="1"/>
            </a:pPr>
            <a:r>
              <a:t>Пример:</a:t>
            </a:r>
          </a:p>
        </p:txBody>
      </p:sp>
      <p:pic>
        <p:nvPicPr>
          <p:cNvPr id="204" name="Screenshot 2021-03-14 at 17.59.33.png" descr="Screenshot 2021-03-14 at 17.59.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028" y="4301856"/>
            <a:ext cx="9911168" cy="3701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3811" y="12567183"/>
            <a:ext cx="536378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07" name="Метод call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Метод call</a:t>
            </a:r>
          </a:p>
        </p:txBody>
      </p:sp>
      <p:sp>
        <p:nvSpPr>
          <p:cNvPr id="208" name="Встроенный метод call вызывает функцию с заданным контекстом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Встроенный метод </a:t>
            </a:r>
            <a:r>
              <a:rPr b="1"/>
              <a:t>call</a:t>
            </a:r>
            <a:r>
              <a:t> </a:t>
            </a:r>
            <a:r>
              <a:rPr u="sng"/>
              <a:t>вызывает</a:t>
            </a:r>
            <a:r>
              <a:t> функцию с заданным контекстом.</a:t>
            </a:r>
          </a:p>
          <a:p>
            <a:r>
              <a:t>	Контекст передаётся в качестве первого аргумента. Остальные аргументы будут переданы непосредственно в саму функцию </a:t>
            </a:r>
            <a:r>
              <a:rPr u="sng"/>
              <a:t>каждый по отдельности</a:t>
            </a:r>
            <a:r>
              <a:t>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defRPr b="1"/>
            </a:pPr>
            <a:r>
              <a:t>Пример:</a:t>
            </a:r>
          </a:p>
        </p:txBody>
      </p:sp>
      <p:pic>
        <p:nvPicPr>
          <p:cNvPr id="209" name="Screenshot 2021-03-14 at 18.33.23.png" descr="Screenshot 2021-03-14 at 18.33.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307" y="4298301"/>
            <a:ext cx="10199442" cy="3381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12" name="Метод apply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Метод apply</a:t>
            </a:r>
          </a:p>
        </p:txBody>
      </p:sp>
      <p:sp>
        <p:nvSpPr>
          <p:cNvPr id="213" name="Встроенный метод apply вызывает функцию с заданным контекстом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Встроенный метод </a:t>
            </a:r>
            <a:r>
              <a:rPr b="1"/>
              <a:t>apply</a:t>
            </a:r>
            <a:r>
              <a:t> </a:t>
            </a:r>
            <a:r>
              <a:rPr u="sng"/>
              <a:t>вызывает</a:t>
            </a:r>
            <a:r>
              <a:t> функцию с заданным контекстом.</a:t>
            </a:r>
          </a:p>
          <a:p>
            <a:r>
              <a:t>	Контекст передаётся в качестве первого аргумента. Вторым аргументом метод </a:t>
            </a:r>
            <a:r>
              <a:rPr b="1"/>
              <a:t>apply</a:t>
            </a:r>
            <a:r>
              <a:t> принимает </a:t>
            </a:r>
            <a:r>
              <a:rPr u="sng"/>
              <a:t>массив параметров</a:t>
            </a:r>
            <a:r>
              <a:t>, с которыми будет вызвана наша функция.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defRPr b="1"/>
            </a:pPr>
            <a:r>
              <a:t>Пример:</a:t>
            </a:r>
          </a:p>
        </p:txBody>
      </p:sp>
      <p:pic>
        <p:nvPicPr>
          <p:cNvPr id="214" name="Screenshot 2021-03-14 at 18.41.58.png" descr="Screenshot 2021-03-14 at 18.41.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806" y="4307595"/>
            <a:ext cx="10249885" cy="3214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17" name="Метод bind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Метод bind</a:t>
            </a:r>
          </a:p>
        </p:txBody>
      </p:sp>
      <p:sp>
        <p:nvSpPr>
          <p:cNvPr id="218" name="Встроенный метод bind создаёт функцию-обёртку с жёстко заданным контекстом и возвращает её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Встроенный метод </a:t>
            </a:r>
            <a:r>
              <a:rPr b="1"/>
              <a:t>bind </a:t>
            </a:r>
            <a:r>
              <a:rPr u="sng"/>
              <a:t>создаёт функцию-обёртку</a:t>
            </a:r>
            <a:r>
              <a:t> с жёстко заданным контекстом и возвращает её.</a:t>
            </a:r>
          </a:p>
          <a:p>
            <a:r>
              <a:t>	Контекст передаётся в качестве первого аргумента. Остальные параметры для передачи в нашу функцию передаются также, как и в случае с </a:t>
            </a:r>
            <a:r>
              <a:rPr b="1"/>
              <a:t>call </a:t>
            </a:r>
            <a:r>
              <a:t>(т.е. по отдельности).</a:t>
            </a:r>
          </a:p>
          <a:p>
            <a:r>
              <a:t>	Однако если во время вызова функции с помощью метода </a:t>
            </a:r>
            <a:r>
              <a:rPr b="1"/>
              <a:t>call</a:t>
            </a:r>
            <a:r>
              <a:t> данные параметры применяются только на момент вызова, то в случае с </a:t>
            </a:r>
            <a:r>
              <a:rPr b="1"/>
              <a:t>bind</a:t>
            </a:r>
            <a:r>
              <a:t> аргументы жёстко фиксируются  в функции-обёртке.</a:t>
            </a:r>
          </a:p>
          <a:p>
            <a:pPr marL="0" lvl="1" indent="0" algn="just" defTabSz="6858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  <a:r>
              <a:rPr>
                <a:solidFill>
                  <a:srgbClr val="5E5E5E"/>
                </a:solidFill>
              </a:rPr>
              <a:t>** Один раз привязанный контекст не может быть “перепривязан” снова.</a:t>
            </a:r>
          </a:p>
          <a:p>
            <a:pPr>
              <a:defRPr b="1"/>
            </a:pPr>
            <a:r>
              <a:t>Пример:</a:t>
            </a:r>
          </a:p>
        </p:txBody>
      </p:sp>
      <p:pic>
        <p:nvPicPr>
          <p:cNvPr id="219" name="Screenshot 2021-03-14 at 18.48.51.png" descr="Screenshot 2021-03-14 at 18.48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287" y="4315963"/>
            <a:ext cx="10546026" cy="3604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22" name="Вызов функций через new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Вызов функций через new</a:t>
            </a:r>
          </a:p>
        </p:txBody>
      </p:sp>
      <p:sp>
        <p:nvSpPr>
          <p:cNvPr id="223" name="Вспомним про функции-конструкторы. Эти функции предназначены для создания на их основе объектов определённого (как правило пользовательского) типа. По сути это некий аналог классов из других языков программирования. Во время вызова функции с помощью опер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 algn="just" defTabSz="6858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	</a:t>
            </a:r>
            <a:r>
              <a:rPr dirty="0" err="1"/>
              <a:t>Вспомним</a:t>
            </a:r>
            <a:r>
              <a:rPr dirty="0"/>
              <a:t> </a:t>
            </a:r>
            <a:r>
              <a:rPr dirty="0" err="1"/>
              <a:t>про</a:t>
            </a:r>
            <a:r>
              <a:rPr dirty="0"/>
              <a:t> </a:t>
            </a:r>
            <a:r>
              <a:rPr dirty="0" err="1"/>
              <a:t>функции-конструкторы</a:t>
            </a:r>
            <a:r>
              <a:rPr dirty="0"/>
              <a:t>. </a:t>
            </a:r>
            <a:r>
              <a:rPr dirty="0" err="1"/>
              <a:t>Эти</a:t>
            </a:r>
            <a:r>
              <a:rPr dirty="0"/>
              <a:t> </a:t>
            </a:r>
            <a:r>
              <a:rPr dirty="0" err="1"/>
              <a:t>функции</a:t>
            </a:r>
            <a:r>
              <a:rPr dirty="0"/>
              <a:t> </a:t>
            </a:r>
            <a:r>
              <a:rPr dirty="0" err="1"/>
              <a:t>предназначены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создания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основе</a:t>
            </a:r>
            <a:r>
              <a:rPr dirty="0"/>
              <a:t> </a:t>
            </a:r>
            <a:r>
              <a:rPr dirty="0" err="1"/>
              <a:t>объектов</a:t>
            </a:r>
            <a:r>
              <a:rPr dirty="0"/>
              <a:t> </a:t>
            </a:r>
            <a:r>
              <a:rPr dirty="0" err="1"/>
              <a:t>определённого</a:t>
            </a:r>
            <a:r>
              <a:rPr dirty="0"/>
              <a:t> (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правило</a:t>
            </a:r>
            <a:r>
              <a:rPr dirty="0"/>
              <a:t> </a:t>
            </a:r>
            <a:r>
              <a:rPr dirty="0" err="1"/>
              <a:t>пользовательского</a:t>
            </a:r>
            <a:r>
              <a:rPr dirty="0"/>
              <a:t>) </a:t>
            </a:r>
            <a:r>
              <a:rPr dirty="0" err="1"/>
              <a:t>типа</a:t>
            </a:r>
            <a:r>
              <a:rPr dirty="0"/>
              <a:t>.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сути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некий</a:t>
            </a:r>
            <a:r>
              <a:rPr dirty="0"/>
              <a:t> </a:t>
            </a:r>
            <a:r>
              <a:rPr dirty="0" err="1"/>
              <a:t>аналог</a:t>
            </a:r>
            <a:r>
              <a:rPr dirty="0"/>
              <a:t> </a:t>
            </a:r>
            <a:r>
              <a:rPr dirty="0" err="1"/>
              <a:t>классов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других</a:t>
            </a:r>
            <a:r>
              <a:rPr dirty="0"/>
              <a:t> </a:t>
            </a:r>
            <a:r>
              <a:rPr dirty="0" err="1"/>
              <a:t>языков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. </a:t>
            </a:r>
            <a:r>
              <a:rPr dirty="0" err="1"/>
              <a:t>Во</a:t>
            </a:r>
            <a:r>
              <a:rPr dirty="0"/>
              <a:t> </a:t>
            </a:r>
            <a:r>
              <a:rPr dirty="0" err="1"/>
              <a:t>время</a:t>
            </a:r>
            <a:r>
              <a:rPr dirty="0"/>
              <a:t> </a:t>
            </a:r>
            <a:r>
              <a:rPr dirty="0" err="1"/>
              <a:t>вызова</a:t>
            </a:r>
            <a:r>
              <a:rPr dirty="0"/>
              <a:t> </a:t>
            </a:r>
            <a:r>
              <a:rPr dirty="0" err="1"/>
              <a:t>функции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оператора</a:t>
            </a:r>
            <a:r>
              <a:rPr dirty="0"/>
              <a:t> </a:t>
            </a:r>
            <a:r>
              <a:rPr b="1" dirty="0"/>
              <a:t>new</a:t>
            </a:r>
            <a:r>
              <a:rPr dirty="0"/>
              <a:t>, </a:t>
            </a:r>
            <a:r>
              <a:rPr dirty="0" err="1"/>
              <a:t>значением</a:t>
            </a:r>
            <a:r>
              <a:rPr dirty="0"/>
              <a:t> </a:t>
            </a:r>
            <a:r>
              <a:rPr b="1" dirty="0"/>
              <a:t>this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ней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являться</a:t>
            </a:r>
            <a:r>
              <a:rPr dirty="0"/>
              <a:t> </a:t>
            </a:r>
            <a:r>
              <a:rPr dirty="0" err="1"/>
              <a:t>ссылка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создаваемый</a:t>
            </a:r>
            <a:r>
              <a:rPr dirty="0"/>
              <a:t> </a:t>
            </a:r>
            <a:r>
              <a:rPr dirty="0" err="1"/>
              <a:t>объект</a:t>
            </a:r>
            <a:r>
              <a:rPr dirty="0"/>
              <a:t>.</a:t>
            </a:r>
          </a:p>
          <a:p>
            <a:r>
              <a:rPr dirty="0"/>
              <a:t>	</a:t>
            </a:r>
            <a:r>
              <a:rPr dirty="0" err="1"/>
              <a:t>Итак</a:t>
            </a:r>
            <a:r>
              <a:rPr dirty="0"/>
              <a:t>,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вызываем</a:t>
            </a:r>
            <a:r>
              <a:rPr dirty="0"/>
              <a:t> </a:t>
            </a:r>
            <a:r>
              <a:rPr dirty="0" err="1"/>
              <a:t>функцию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b="1" dirty="0"/>
              <a:t>new</a:t>
            </a:r>
            <a:r>
              <a:rPr dirty="0"/>
              <a:t>, </a:t>
            </a:r>
            <a:r>
              <a:rPr dirty="0" err="1"/>
              <a:t>происходит</a:t>
            </a:r>
            <a:r>
              <a:rPr dirty="0"/>
              <a:t> </a:t>
            </a:r>
            <a:r>
              <a:rPr dirty="0" err="1"/>
              <a:t>следующее</a:t>
            </a:r>
            <a:r>
              <a:rPr dirty="0"/>
              <a:t>:</a:t>
            </a:r>
          </a:p>
          <a:p>
            <a:pPr marL="685800" indent="-685800">
              <a:buSzPct val="100000"/>
              <a:buAutoNum type="arabicPeriod"/>
            </a:pPr>
            <a:r>
              <a:rPr dirty="0" err="1"/>
              <a:t>Создаётся</a:t>
            </a:r>
            <a:r>
              <a:rPr dirty="0"/>
              <a:t> </a:t>
            </a:r>
            <a:r>
              <a:rPr dirty="0" err="1"/>
              <a:t>пустой</a:t>
            </a:r>
            <a:r>
              <a:rPr dirty="0"/>
              <a:t> </a:t>
            </a:r>
            <a:r>
              <a:rPr dirty="0" err="1"/>
              <a:t>объект</a:t>
            </a:r>
            <a:r>
              <a:rPr dirty="0"/>
              <a:t>, “</a:t>
            </a:r>
            <a:r>
              <a:rPr dirty="0" err="1"/>
              <a:t>наследующий</a:t>
            </a:r>
            <a:r>
              <a:rPr dirty="0"/>
              <a:t>” </a:t>
            </a:r>
            <a:r>
              <a:rPr dirty="0" err="1"/>
              <a:t>прототип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свойства</a:t>
            </a:r>
            <a:r>
              <a:rPr dirty="0"/>
              <a:t> </a:t>
            </a:r>
            <a:r>
              <a:rPr b="1" dirty="0"/>
              <a:t>prototype</a:t>
            </a:r>
            <a:r>
              <a:rPr lang="en-US" dirty="0"/>
              <a:t> </a:t>
            </a:r>
            <a:r>
              <a:rPr dirty="0" err="1"/>
              <a:t>нашей</a:t>
            </a:r>
            <a:r>
              <a:rPr dirty="0"/>
              <a:t> </a:t>
            </a:r>
            <a:r>
              <a:rPr dirty="0" err="1"/>
              <a:t>функции</a:t>
            </a:r>
            <a:r>
              <a:rPr dirty="0"/>
              <a:t>.</a:t>
            </a:r>
          </a:p>
          <a:p>
            <a:pPr marL="685800" indent="-685800">
              <a:buSzPct val="100000"/>
              <a:buAutoNum type="arabicPeriod"/>
            </a:pPr>
            <a:r>
              <a:rPr dirty="0" err="1"/>
              <a:t>Происходит</a:t>
            </a:r>
            <a:r>
              <a:rPr dirty="0"/>
              <a:t> </a:t>
            </a:r>
            <a:r>
              <a:rPr dirty="0" err="1"/>
              <a:t>вызов</a:t>
            </a:r>
            <a:r>
              <a:rPr dirty="0"/>
              <a:t> </a:t>
            </a:r>
            <a:r>
              <a:rPr dirty="0" err="1"/>
              <a:t>функции-конструктора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заданными</a:t>
            </a:r>
            <a:r>
              <a:rPr dirty="0"/>
              <a:t> </a:t>
            </a:r>
            <a:r>
              <a:rPr dirty="0" err="1"/>
              <a:t>аргументами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b="1" dirty="0"/>
              <a:t>this</a:t>
            </a:r>
            <a:r>
              <a:rPr dirty="0"/>
              <a:t>, </a:t>
            </a:r>
            <a:r>
              <a:rPr dirty="0" err="1"/>
              <a:t>ссылающимся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объект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пункта</a:t>
            </a:r>
            <a:r>
              <a:rPr dirty="0"/>
              <a:t> №1.</a:t>
            </a:r>
          </a:p>
          <a:p>
            <a:pPr marL="685800" indent="-685800">
              <a:buSzPct val="100000"/>
              <a:buAutoNum type="arabicPeriod"/>
            </a:pPr>
            <a:r>
              <a:rPr dirty="0" err="1"/>
              <a:t>Результатом</a:t>
            </a:r>
            <a:r>
              <a:rPr dirty="0"/>
              <a:t> </a:t>
            </a:r>
            <a:r>
              <a:rPr dirty="0" err="1"/>
              <a:t>вызова</a:t>
            </a:r>
            <a:r>
              <a:rPr dirty="0"/>
              <a:t> </a:t>
            </a:r>
            <a:r>
              <a:rPr dirty="0" err="1"/>
              <a:t>становится</a:t>
            </a:r>
            <a:r>
              <a:rPr dirty="0"/>
              <a:t> </a:t>
            </a:r>
            <a:r>
              <a:rPr dirty="0" err="1"/>
              <a:t>объект</a:t>
            </a:r>
            <a:r>
              <a:rPr dirty="0"/>
              <a:t>, </a:t>
            </a:r>
            <a:r>
              <a:rPr dirty="0" err="1"/>
              <a:t>возвращённый</a:t>
            </a:r>
            <a:r>
              <a:rPr dirty="0"/>
              <a:t> </a:t>
            </a:r>
            <a:r>
              <a:rPr dirty="0" err="1"/>
              <a:t>функцией</a:t>
            </a:r>
            <a:r>
              <a:rPr dirty="0"/>
              <a:t>.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этом</a:t>
            </a:r>
            <a:r>
              <a:rPr dirty="0"/>
              <a:t>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возвращаемый</a:t>
            </a:r>
            <a:r>
              <a:rPr dirty="0"/>
              <a:t> </a:t>
            </a:r>
            <a:r>
              <a:rPr dirty="0" err="1"/>
              <a:t>объект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указан</a:t>
            </a:r>
            <a:r>
              <a:rPr dirty="0"/>
              <a:t> </a:t>
            </a:r>
            <a:r>
              <a:rPr dirty="0" err="1"/>
              <a:t>явно</a:t>
            </a:r>
            <a:r>
              <a:rPr dirty="0"/>
              <a:t> (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помощи</a:t>
            </a:r>
            <a:r>
              <a:rPr dirty="0"/>
              <a:t> </a:t>
            </a:r>
            <a:r>
              <a:rPr dirty="0" err="1"/>
              <a:t>ключевого</a:t>
            </a:r>
            <a:r>
              <a:rPr dirty="0"/>
              <a:t> </a:t>
            </a:r>
            <a:r>
              <a:rPr dirty="0" err="1"/>
              <a:t>слова</a:t>
            </a:r>
            <a:r>
              <a:rPr dirty="0"/>
              <a:t> </a:t>
            </a:r>
            <a:r>
              <a:rPr b="1" dirty="0"/>
              <a:t>return</a:t>
            </a:r>
            <a:r>
              <a:rPr dirty="0"/>
              <a:t>), </a:t>
            </a: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умолчанию</a:t>
            </a:r>
            <a:r>
              <a:rPr dirty="0"/>
              <a:t> </a:t>
            </a:r>
            <a:r>
              <a:rPr dirty="0" err="1"/>
              <a:t>возвращается</a:t>
            </a:r>
            <a:r>
              <a:rPr dirty="0"/>
              <a:t> </a:t>
            </a:r>
            <a:r>
              <a:rPr b="1" dirty="0"/>
              <a:t>this</a:t>
            </a:r>
            <a:r>
              <a:rPr dirty="0"/>
              <a:t>.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возвращения</a:t>
            </a:r>
            <a:r>
              <a:rPr dirty="0"/>
              <a:t> </a:t>
            </a:r>
            <a:r>
              <a:rPr dirty="0" err="1"/>
              <a:t>чего-либо</a:t>
            </a:r>
            <a:r>
              <a:rPr dirty="0"/>
              <a:t> </a:t>
            </a:r>
            <a:r>
              <a:rPr dirty="0" err="1"/>
              <a:t>отличного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объекта</a:t>
            </a:r>
            <a:r>
              <a:rPr dirty="0"/>
              <a:t>, (</a:t>
            </a:r>
            <a:r>
              <a:rPr dirty="0" err="1"/>
              <a:t>т.е</a:t>
            </a:r>
            <a:r>
              <a:rPr dirty="0"/>
              <a:t>. </a:t>
            </a:r>
            <a:r>
              <a:rPr dirty="0" err="1"/>
              <a:t>любого</a:t>
            </a:r>
            <a:r>
              <a:rPr dirty="0"/>
              <a:t> </a:t>
            </a:r>
            <a:r>
              <a:rPr dirty="0" err="1"/>
              <a:t>примитива</a:t>
            </a:r>
            <a:r>
              <a:rPr dirty="0"/>
              <a:t>) </a:t>
            </a:r>
            <a:r>
              <a:rPr dirty="0" err="1"/>
              <a:t>данное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игнорируется</a:t>
            </a:r>
            <a:r>
              <a:rPr dirty="0"/>
              <a:t>, </a:t>
            </a:r>
            <a:r>
              <a:rPr dirty="0" err="1"/>
              <a:t>а</a:t>
            </a:r>
            <a:r>
              <a:rPr dirty="0"/>
              <a:t> </a:t>
            </a:r>
            <a:r>
              <a:rPr dirty="0" err="1"/>
              <a:t>результатом</a:t>
            </a:r>
            <a:r>
              <a:rPr dirty="0"/>
              <a:t> </a:t>
            </a:r>
            <a:r>
              <a:rPr dirty="0" err="1"/>
              <a:t>вновь</a:t>
            </a:r>
            <a:r>
              <a:rPr dirty="0"/>
              <a:t> </a:t>
            </a:r>
            <a:r>
              <a:rPr dirty="0" err="1"/>
              <a:t>становится</a:t>
            </a:r>
            <a:r>
              <a:rPr dirty="0"/>
              <a:t> </a:t>
            </a:r>
            <a:r>
              <a:rPr b="1" dirty="0"/>
              <a:t>this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26" name="Контекст вызова в стрелочных функциях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Контекст вызова в стрелочных функциях</a:t>
            </a:r>
          </a:p>
        </p:txBody>
      </p:sp>
      <p:sp>
        <p:nvSpPr>
          <p:cNvPr id="227" name="Стрелочные функции - особый случай. Как говорилось ранее, у них нет своего this. Даже в случае прямого вызова стрелочной функции в качестве метода у объекта, this внутри неё всё равно не будет ссылаться на этот объект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Стрелочные функции - особый случай. Как говорилось ранее, у них нет своего </a:t>
            </a:r>
            <a:r>
              <a:rPr b="1"/>
              <a:t>this</a:t>
            </a:r>
            <a:r>
              <a:t>. Даже в случае прямого вызова стрелочной функции в качестве метода у объекта, </a:t>
            </a:r>
            <a:r>
              <a:rPr b="1"/>
              <a:t>this</a:t>
            </a:r>
            <a:r>
              <a:t> внутри неё всё равно не будет ссылаться на этот объект.</a:t>
            </a:r>
          </a:p>
          <a:p>
            <a:r>
              <a:t>	Стрелочные функции всегда используют </a:t>
            </a:r>
            <a:r>
              <a:rPr b="1"/>
              <a:t>this</a:t>
            </a:r>
            <a:r>
              <a:t> окружающего контекста!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defRPr b="1"/>
            </a:pPr>
            <a:r>
              <a:t>Примеры:</a:t>
            </a:r>
          </a:p>
        </p:txBody>
      </p:sp>
      <p:pic>
        <p:nvPicPr>
          <p:cNvPr id="228" name="Screenshot 2021-03-14 at 19.07.43.png" descr="Screenshot 2021-03-14 at 19.07.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343" y="4317981"/>
            <a:ext cx="10182828" cy="6622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Q&amp;A"/>
          <p:cNvSpPr>
            <a:spLocks noGrp="1"/>
          </p:cNvSpPr>
          <p:nvPr>
            <p:ph type="body" idx="21"/>
          </p:nvPr>
        </p:nvSpPr>
        <p:spPr>
          <a:xfrm>
            <a:off x="-3169" y="5526173"/>
            <a:ext cx="24390338" cy="2663654"/>
          </a:xfrm>
          <a:prstGeom prst="rect">
            <a:avLst/>
          </a:prstGeom>
        </p:spPr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Лекция 4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200" spc="-144"/>
            </a:pPr>
            <a:r>
              <a:t>Лекция 4</a:t>
            </a:r>
          </a:p>
          <a:p>
            <a:pPr>
              <a:defRPr sz="9200" b="1" spc="-183">
                <a:latin typeface="+mn-lt"/>
                <a:ea typeface="+mn-ea"/>
                <a:cs typeface="+mn-cs"/>
                <a:sym typeface="Helvetica Neue"/>
              </a:defRPr>
            </a:pPr>
            <a:r>
              <a:t>Контекст выполнения,</a:t>
            </a:r>
          </a:p>
          <a:p>
            <a:pPr>
              <a:defRPr sz="9200" b="1" spc="-183">
                <a:latin typeface="+mn-lt"/>
                <a:ea typeface="+mn-ea"/>
                <a:cs typeface="+mn-cs"/>
                <a:sym typeface="Helvetica Neue"/>
              </a:defRPr>
            </a:pPr>
            <a:r>
              <a:t>Контекст вызова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0" name="Контекст выполнения (execution context)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Контекст выполнения (execution context)</a:t>
            </a:r>
          </a:p>
        </p:txBody>
      </p:sp>
      <p:sp>
        <p:nvSpPr>
          <p:cNvPr id="171" name="Контекст выполнения в JavaScript используется для того, чтобы отслеживать ход выполнения кода. Именно с его помощью определяется доступное окружение на текущем этапе выполнения программы. А также контекст выполнения содержит в себе дополнительные парамет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</a:t>
            </a:r>
            <a:r>
              <a:rPr b="1"/>
              <a:t>Контекст выполнения</a:t>
            </a:r>
            <a:r>
              <a:t> в JavaScript используется для того, чтобы отслеживать ход выполнения кода. Именно с его помощью определяется доступное окружение на текущем этапе выполнения программы. А также контекст выполнения содержит в себе дополнительные параметры, которые формируются самостоятельно JavaScript-движком при обработке вашего кода.</a:t>
            </a:r>
          </a:p>
          <a:p>
            <a:r>
              <a:t>	</a:t>
            </a:r>
          </a:p>
          <a:p>
            <a:r>
              <a:t>	</a:t>
            </a:r>
            <a:r>
              <a:rPr b="1"/>
              <a:t>Контекст выполнения</a:t>
            </a:r>
            <a:r>
              <a:t> также, как и, например, </a:t>
            </a:r>
            <a:r>
              <a:rPr b="1"/>
              <a:t>лексическое окружение</a:t>
            </a:r>
            <a:r>
              <a:t>, является абстрактным механизмом спецификации. Это означает, что к нему невозможно обратиться напрямую.</a:t>
            </a:r>
          </a:p>
          <a:p>
            <a:r>
              <a:t>	По сути </a:t>
            </a:r>
            <a:r>
              <a:rPr b="1"/>
              <a:t>контекст выполнения</a:t>
            </a:r>
            <a:r>
              <a:t> просто предоставляет некоторую обёртку или окружение для исполняемого кода, содержащую некоторые вспомогательные элементы для отслеживания состояния программы, часть из которых даже достижима напрямую из кода (например, значение специального объекта </a:t>
            </a:r>
            <a:r>
              <a:rPr b="1"/>
              <a:t>this</a:t>
            </a:r>
            <a:r>
              <a:t>).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4" name="Типы контекстов выполнения в JavaScript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Типы контекстов выполнения в JavaScript</a:t>
            </a:r>
          </a:p>
        </p:txBody>
      </p:sp>
      <p:sp>
        <p:nvSpPr>
          <p:cNvPr id="175" name="В JavaScript существует три два вида контекстов выполнения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В JavaScript существует </a:t>
            </a:r>
            <a:r>
              <a:rPr i="1" strike="sngStrike"/>
              <a:t>три</a:t>
            </a:r>
            <a:r>
              <a:t> </a:t>
            </a:r>
            <a:r>
              <a:rPr b="1"/>
              <a:t>два</a:t>
            </a:r>
            <a:r>
              <a:t> вида контекстов выполнения:</a:t>
            </a:r>
          </a:p>
          <a:p>
            <a:pPr marL="685800" indent="-685800">
              <a:buSzPct val="100000"/>
              <a:buChar char="•"/>
              <a:defRPr b="1"/>
            </a:pPr>
            <a:r>
              <a:t>Глобальный контекст выполнения.</a:t>
            </a:r>
          </a:p>
          <a:p>
            <a:pPr marL="685800" indent="-685800">
              <a:buSzPct val="100000"/>
              <a:buChar char="•"/>
              <a:defRPr b="1"/>
            </a:pPr>
            <a:r>
              <a:t>Функциональный контекст выполнения.</a:t>
            </a:r>
          </a:p>
          <a:p>
            <a:pPr marL="685800" indent="-685800">
              <a:buSzPct val="100000"/>
              <a:buChar char="•"/>
              <a:defRPr i="1" strike="sngStrike"/>
            </a:pPr>
            <a:r>
              <a:t>Контекст выполнения функции eval.</a:t>
            </a:r>
          </a:p>
          <a:p>
            <a:r>
              <a:rPr>
                <a:solidFill>
                  <a:srgbClr val="5E5E5E"/>
                </a:solidFill>
              </a:rPr>
              <a:t>** Встроенную в JavaScript функцию eval использовать крайне не рекомендуется. Поэтому контекст выполнения данной функции по ходу лекции рассматриваться не будет. Подробнее о проблемах использования eval можно почитать</a:t>
            </a:r>
            <a:r>
              <a:t> </a:t>
            </a:r>
            <a:r>
              <a:rPr u="sng">
                <a:solidFill>
                  <a:schemeClr val="accent1">
                    <a:lumOff val="-13575"/>
                  </a:schemeClr>
                </a:solidFill>
                <a:hlinkClick r:id="rId2"/>
              </a:rPr>
              <a:t>тут</a:t>
            </a:r>
            <a:r>
              <a:rPr>
                <a:solidFill>
                  <a:srgbClr val="5E5E5E"/>
                </a:solidFill>
              </a:rPr>
              <a:t>.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8" name="Глобальный контекст выполнения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Глобальный контекст выполнения</a:t>
            </a:r>
          </a:p>
        </p:txBody>
      </p:sp>
      <p:sp>
        <p:nvSpPr>
          <p:cNvPr id="179" name="Глобальный контекст выполнения - это контекст выполнения по умолчанию. В этом контексте запускается весь первоначальный JavaScript-код, когда файл загружается в браузер. Любой глобальный код, т.е. код, который не находится в рамках какой-то функции выпол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</a:t>
            </a:r>
            <a:r>
              <a:rPr b="1"/>
              <a:t>Глобальный контекст выполнения</a:t>
            </a:r>
            <a:r>
              <a:t> - это контекст выполнения по умолчанию. В этом контексте запускается весь первоначальный JavaScript-код, когда файл загружается в браузер. Любой глобальный код, т.е. код, который не находится в рамках какой-то функции выполняется в глобальном контексте выполнения.</a:t>
            </a:r>
          </a:p>
          <a:p>
            <a:r>
              <a:t>	JavaScript допускает наличие всего одного глобального окружения. Из этого следует то, что в JavaScript не может быть больше одного контекста выполнения. Происходит так из-за однопоточной архитектуры языка.	</a:t>
            </a:r>
          </a:p>
          <a:p>
            <a:endParaRPr/>
          </a:p>
        </p:txBody>
      </p:sp>
      <p:pic>
        <p:nvPicPr>
          <p:cNvPr id="180" name="Screenshot 2021-03-14 at 16.41.55.png" descr="Screenshot 2021-03-14 at 16.41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414" y="3791227"/>
            <a:ext cx="10072654" cy="4051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3" name="Функциональный контекст выполнения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Функциональный контекст выполнения</a:t>
            </a:r>
          </a:p>
        </p:txBody>
      </p:sp>
      <p:sp>
        <p:nvSpPr>
          <p:cNvPr id="184" name="Функциональный контекст выполнения - это контекст выполнения, который создаётся языком в момент вызова какой-либо функции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</a:t>
            </a:r>
            <a:r>
              <a:rPr b="1"/>
              <a:t>Функциональный контекст выполнения</a:t>
            </a:r>
            <a:r>
              <a:t> - это контекст выполнения, который создаётся языком в момент вызова какой-либо функции.</a:t>
            </a:r>
          </a:p>
          <a:p>
            <a:r>
              <a:t>	Каждая функция имеет свой собственный контекст выполнения, поэтому их может быть больше, чем один. Функциональный контекст выполнения имеет доступ ко всему коду в глобальном контексте выполнения.</a:t>
            </a:r>
          </a:p>
          <a:p>
            <a:r>
              <a:t>	Если во время исполнения кода глобального контекста выполнения JavaScript «видит» вызов какой-то функции, он создаёт для неё новый контекст выполнения.</a:t>
            </a:r>
          </a:p>
        </p:txBody>
      </p:sp>
      <p:pic>
        <p:nvPicPr>
          <p:cNvPr id="185" name="Screenshot 2021-03-14 at 17.01.49.png" descr="Screenshot 2021-03-14 at 17.01.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767" y="3790950"/>
            <a:ext cx="9933961" cy="8564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8" name="Стек контекстов выполнения (call stack)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Стек контекстов выполнения (call stack)</a:t>
            </a:r>
          </a:p>
        </p:txBody>
      </p:sp>
      <p:sp>
        <p:nvSpPr>
          <p:cNvPr id="189" name="Чтобы хранить и отслеживать контексты выполнения они формируются в стек контекстов выполнения — список контекстов, организованных по принципу LIFO (“Last In — First Out”, т. е. “последним пришёл — первым вышел”)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Чтобы хранить и отслеживать контексты выполнения они формируются в </a:t>
            </a:r>
            <a:r>
              <a:rPr b="1"/>
              <a:t>стек контекстов выполнения</a:t>
            </a:r>
            <a:r>
              <a:t> — список контекстов, организованных по принципу LIFO (</a:t>
            </a:r>
            <a:r>
              <a:rPr i="1"/>
              <a:t>“Last In — First Out”</a:t>
            </a:r>
            <a:r>
              <a:t>, т. е. “последним пришёл — первым вышел”).</a:t>
            </a:r>
          </a:p>
          <a:p>
            <a:r>
              <a:t>	Текущий (выполняемый) контекст всегда является верхним элементом стека. После того, как необходимый код выполнится, связанный с ним контекст выполнения удаляется. Управление возвращается в контекст, который находился элементом ниже, и теперь он будет верхним элементом, т.е. текущим контекстом выполнения.</a:t>
            </a:r>
          </a:p>
        </p:txBody>
      </p:sp>
      <p:pic>
        <p:nvPicPr>
          <p:cNvPr id="190" name="Screenshot 2021-03-14 at 17.13.06.png" descr="Screenshot 2021-03-14 at 17.13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680" y="3114019"/>
            <a:ext cx="6389984" cy="9513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93" name="Жизненный цикл контекста выполнения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Жизненный цикл контекста выполнения</a:t>
            </a:r>
          </a:p>
        </p:txBody>
      </p:sp>
      <p:sp>
        <p:nvSpPr>
          <p:cNvPr id="194" name="Каждый контекст выполнения в JavaScript проходит следующие этапы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Каждый контекст выполнения в JavaScript проходит следующие этапы:</a:t>
            </a:r>
          </a:p>
          <a:p>
            <a:pPr marL="685800" indent="-685800">
              <a:buSzPct val="100000"/>
              <a:buChar char="•"/>
            </a:pPr>
            <a:r>
              <a:t>Этап создания;</a:t>
            </a:r>
          </a:p>
          <a:p>
            <a:pPr marL="685800" indent="-685800">
              <a:buSzPct val="100000"/>
              <a:buChar char="•"/>
            </a:pPr>
            <a:r>
              <a:t>Этап запуска;</a:t>
            </a:r>
          </a:p>
          <a:p>
            <a:pPr marL="685800" indent="-685800">
              <a:buSzPct val="100000"/>
              <a:buChar char="•"/>
            </a:pPr>
            <a:r>
              <a:t>Этап уничтожения.</a:t>
            </a:r>
          </a:p>
          <a:p>
            <a:r>
              <a:t>	Этап создания происходит во время вызова функции, но до начала её выполнения. На этом этапе движок JavaScript сканирует код функции, создаёт </a:t>
            </a:r>
            <a:r>
              <a:rPr b="1"/>
              <a:t>лексическое окружение</a:t>
            </a:r>
            <a:r>
              <a:t> и инициализирует его (т.е. записывает все аргументы, переменные, внутренние функции, после чего определяет </a:t>
            </a:r>
            <a:r>
              <a:rPr i="1"/>
              <a:t>ссылку</a:t>
            </a:r>
            <a:r>
              <a:t> на </a:t>
            </a:r>
            <a:r>
              <a:rPr b="1"/>
              <a:t>внешнее лексическое окружение</a:t>
            </a:r>
            <a:r>
              <a:t> и задаёт значение </a:t>
            </a:r>
            <a:r>
              <a:rPr b="1"/>
              <a:t>this</a:t>
            </a:r>
            <a:r>
              <a:t>).</a:t>
            </a:r>
          </a:p>
          <a:p>
            <a:pPr marL="0" lvl="1" indent="0" algn="just" defTabSz="6858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	На этапе запуска код исполняется. По мере исполнения кода JavaScript может создавать и другие контексты выполнения. При этом пока JavaScript занят созданием и выполнением вложенных контекстов выполнения, текущий находится в “режиме ожидания".</a:t>
            </a:r>
          </a:p>
          <a:p>
            <a:pPr marL="0" lvl="1" indent="0" algn="just" defTabSz="6858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	После завершения исполнения всего кода в рамках текущего контекста выполнения он “выбрасывается” из стека вызова и уничтожается.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97" name="Контекст вызова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Контекст вызова</a:t>
            </a:r>
          </a:p>
        </p:txBody>
      </p:sp>
      <p:sp>
        <p:nvSpPr>
          <p:cNvPr id="198" name="Контекст вызова – это по сути значение специального объекта this. Данное значение, как правило, зависит от того, как мы вызываем функцию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</a:t>
            </a:r>
            <a:r>
              <a:rPr b="1"/>
              <a:t>Контекст вызова</a:t>
            </a:r>
            <a:r>
              <a:t> – это по сути значение специального объекта </a:t>
            </a:r>
            <a:r>
              <a:rPr b="1"/>
              <a:t>this</a:t>
            </a:r>
            <a:r>
              <a:t>. Данное значение, как правило, зависит от того, как мы вызываем функцию.</a:t>
            </a:r>
          </a:p>
          <a:p>
            <a:r>
              <a:t>	Любая функция, вызванная “сама по себе", будет иметь ссылку на глобальный объект в качестве значения </a:t>
            </a:r>
            <a:r>
              <a:rPr b="1"/>
              <a:t>this(1)</a:t>
            </a:r>
            <a:r>
              <a:t>.</a:t>
            </a:r>
          </a:p>
          <a:p>
            <a:r>
              <a:t>	В случае вызова функции как метода объекта – значение </a:t>
            </a:r>
            <a:r>
              <a:rPr b="1"/>
              <a:t>this</a:t>
            </a:r>
            <a:r>
              <a:t> будет являться ссылкой на этот объект.</a:t>
            </a:r>
          </a:p>
          <a:p>
            <a:r>
              <a:t>	Если функция вызывается через </a:t>
            </a:r>
            <a:r>
              <a:rPr b="1"/>
              <a:t>new</a:t>
            </a:r>
            <a:r>
              <a:t>, значением </a:t>
            </a:r>
            <a:r>
              <a:rPr b="1"/>
              <a:t>this</a:t>
            </a:r>
            <a:r>
              <a:t> будет ссылка на новый объект.</a:t>
            </a:r>
          </a:p>
          <a:p>
            <a:pPr>
              <a:defRPr>
                <a:solidFill>
                  <a:srgbClr val="5E5E5E"/>
                </a:solidFill>
              </a:defRPr>
            </a:pPr>
            <a:r>
              <a:t>(1) В строгом режиме при тех же условиях this будет равняться undefined.</a:t>
            </a:r>
          </a:p>
          <a:p>
            <a:pPr>
              <a:defRPr b="1"/>
            </a:pPr>
            <a:r>
              <a:t>Примеры:</a:t>
            </a:r>
          </a:p>
        </p:txBody>
      </p:sp>
      <p:pic>
        <p:nvPicPr>
          <p:cNvPr id="199" name="Screenshot 2021-03-14 at 17.44.44.png" descr="Screenshot 2021-03-14 at 17.44.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696" y="4305281"/>
            <a:ext cx="8788399" cy="7713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>
            <a:tab pos="2425700" algn="l"/>
            <a:tab pos="4864100" algn="l"/>
          </a:tabLst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>
            <a:tab pos="2425700" algn="l"/>
            <a:tab pos="4864100" algn="l"/>
          </a:tabLst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Microsoft Macintosh PowerPoint</Application>
  <PresentationFormat>Произвольный</PresentationFormat>
  <Paragraphs>107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Helvetica</vt:lpstr>
      <vt:lpstr>Helvetica Neue</vt:lpstr>
      <vt:lpstr>Helvetica Neue Medium</vt:lpstr>
      <vt:lpstr>21_BasicWhite</vt:lpstr>
      <vt:lpstr>JS Интенсив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Интенсив</dc:title>
  <cp:lastModifiedBy>Dmitry Kotovich</cp:lastModifiedBy>
  <cp:revision>2</cp:revision>
  <dcterms:modified xsi:type="dcterms:W3CDTF">2022-04-25T13:14:21Z</dcterms:modified>
</cp:coreProperties>
</file>