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BC4319-6001-4B25-958C-7C35D2323F4D}">
  <a:tblStyle styleId="{96BC4319-6001-4B25-958C-7C35D2323F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TAT540-UBC/STAT540-UBC.github.io/blob/master/homework/posterRubric2012.pdf"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ubmed/28815324" TargetMode="External"/><Relationship Id="rId3" Type="http://schemas.openxmlformats.org/officeDocument/2006/relationships/hyperlink" Target="https://www.ncbi.nlm.nih.gov/pubmed/27667722"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ubmed/20823766" TargetMode="External"/><Relationship Id="rId3" Type="http://schemas.openxmlformats.org/officeDocument/2006/relationships/hyperlink" Target="https://clinicalepigeneticsjournal.biomedcentral.com/articles/10.1186/s13148-019-0710-5"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mcgenomics.biomedcentral.com/articles/10.1186/s12864-016-2819-7"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principal-component-analysis-pca-101-using-r-361f4c53a9f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u="sng">
                <a:solidFill>
                  <a:schemeClr val="accent5"/>
                </a:solidFill>
                <a:hlinkClick r:id="rId2"/>
              </a:rPr>
              <a:t>https://github.com/STAT540-UBC/STAT540-UBC.github.io/blob/master/homework/posterRubric2012.pdf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2b8ca625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2b8ca625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28d3a56a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28d3a56a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700"/>
              </a:spcBef>
              <a:spcAft>
                <a:spcPts val="0"/>
              </a:spcAft>
              <a:buNone/>
            </a:pPr>
            <a:r>
              <a:t/>
            </a:r>
            <a:endParaRPr>
              <a:solidFill>
                <a:srgbClr val="222222"/>
              </a:solidFill>
              <a:highlight>
                <a:srgbClr val="FEFEFE"/>
              </a:highlight>
            </a:endParaRPr>
          </a:p>
          <a:p>
            <a:pPr indent="0" lvl="0" marL="0" rtl="0" algn="l">
              <a:lnSpc>
                <a:spcPct val="115000"/>
              </a:lnSpc>
              <a:spcBef>
                <a:spcPts val="1700"/>
              </a:spcBef>
              <a:spcAft>
                <a:spcPts val="0"/>
              </a:spcAft>
              <a:buNone/>
            </a:pPr>
            <a:r>
              <a:t/>
            </a:r>
            <a:endParaRPr i="1">
              <a:solidFill>
                <a:srgbClr val="333332"/>
              </a:solidFill>
              <a:highlight>
                <a:srgbClr val="FFFFFF"/>
              </a:highlight>
              <a:latin typeface="Times New Roman"/>
              <a:ea typeface="Times New Roman"/>
              <a:cs typeface="Times New Roman"/>
              <a:sym typeface="Times New Roman"/>
            </a:endParaRPr>
          </a:p>
          <a:p>
            <a:pPr indent="0" lvl="0" marL="0" rtl="0" algn="l">
              <a:lnSpc>
                <a:spcPct val="115000"/>
              </a:lnSpc>
              <a:spcBef>
                <a:spcPts val="1700"/>
              </a:spcBef>
              <a:spcAft>
                <a:spcPts val="0"/>
              </a:spcAft>
              <a:buNone/>
            </a:pPr>
            <a:r>
              <a:t/>
            </a:r>
            <a:endParaRPr>
              <a:solidFill>
                <a:srgbClr val="222222"/>
              </a:solidFill>
              <a:highlight>
                <a:srgbClr val="FEFEFE"/>
              </a:highlight>
            </a:endParaRPr>
          </a:p>
          <a:p>
            <a:pPr indent="0" lvl="0" marL="0" rtl="0" algn="l">
              <a:lnSpc>
                <a:spcPct val="115000"/>
              </a:lnSpc>
              <a:spcBef>
                <a:spcPts val="1700"/>
              </a:spcBef>
              <a:spcAft>
                <a:spcPts val="0"/>
              </a:spcAft>
              <a:buNone/>
            </a:pPr>
            <a:r>
              <a:t/>
            </a:r>
            <a:endParaRPr sz="1600">
              <a:solidFill>
                <a:srgbClr val="222222"/>
              </a:solidFill>
              <a:highlight>
                <a:srgbClr val="FEFEFE"/>
              </a:highlight>
            </a:endParaRPr>
          </a:p>
          <a:p>
            <a:pPr indent="0" lvl="0" marL="0" rtl="0" algn="l">
              <a:spcBef>
                <a:spcPts val="1700"/>
              </a:spcBef>
              <a:spcAft>
                <a:spcPts val="0"/>
              </a:spcAft>
              <a:buNone/>
            </a:pPr>
            <a:r>
              <a:t/>
            </a:r>
            <a:endParaRPr sz="1050">
              <a:solidFill>
                <a:srgbClr val="24292E"/>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2b8ca625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2b8ca625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24292E"/>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28d3a56ae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28d3a56ae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28d3a56ae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28d3a56ae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2b8ca625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2b8ca625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2a9c692fa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a9c692f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the default for adjusted </a:t>
            </a:r>
            <a:r>
              <a:rPr lang="en-GB"/>
              <a:t>p value</a:t>
            </a:r>
            <a:r>
              <a:rPr lang="en-GB"/>
              <a:t> → BH method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28d3a56a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28d3a56ae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2b8ca625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2b8ca625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2b8ca625d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2b8ca625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454545"/>
                </a:solidFill>
              </a:rPr>
              <a:t>(</a:t>
            </a:r>
            <a:r>
              <a:rPr lang="en-GB" u="sng">
                <a:solidFill>
                  <a:srgbClr val="1155CC"/>
                </a:solidFill>
                <a:hlinkClick r:id="rId2"/>
              </a:rPr>
              <a:t>https://www.ncbi.nlm.nih.gov/pubmed/28815324</a:t>
            </a:r>
            <a:endParaRPr/>
          </a:p>
          <a:p>
            <a:pPr indent="0" lvl="0" marL="0" rtl="0" algn="l">
              <a:lnSpc>
                <a:spcPct val="115000"/>
              </a:lnSpc>
              <a:spcBef>
                <a:spcPts val="0"/>
              </a:spcBef>
              <a:spcAft>
                <a:spcPts val="0"/>
              </a:spcAft>
              <a:buClr>
                <a:schemeClr val="dk1"/>
              </a:buClr>
              <a:buSzPts val="1100"/>
              <a:buFont typeface="Arial"/>
              <a:buNone/>
            </a:pPr>
            <a:r>
              <a:rPr lang="en-GB" u="sng">
                <a:solidFill>
                  <a:srgbClr val="1155CC"/>
                </a:solidFill>
                <a:hlinkClick r:id="rId3"/>
              </a:rPr>
              <a:t>https://www.ncbi.nlm.nih.gov/pubmed/27667722</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28d3a56ae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28d3a56ae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https://www.ncbi.nlm.nih.gov/pubmed/20823766</a:t>
            </a:r>
            <a:endParaRPr/>
          </a:p>
          <a:p>
            <a:pPr indent="0" lvl="0" marL="0" rtl="0" algn="l">
              <a:spcBef>
                <a:spcPts val="0"/>
              </a:spcBef>
              <a:spcAft>
                <a:spcPts val="0"/>
              </a:spcAft>
              <a:buNone/>
            </a:pPr>
            <a:r>
              <a:rPr lang="en-GB" u="sng">
                <a:solidFill>
                  <a:schemeClr val="hlink"/>
                </a:solidFill>
                <a:hlinkClick r:id="rId3"/>
              </a:rPr>
              <a:t>https://clinicalepigeneticsjournal.biomedcentral.com/articles/10.1186/s13148-019-0710-5</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2a9c692fa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a9c692fa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28d3a56ae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28d3a56ae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28d3a56ae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28d3a56ae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28d3a56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28d3a56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28d3a56ae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28d3a56ae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Noob-normalization source: </a:t>
            </a:r>
            <a:r>
              <a:rPr lang="en-GB" u="sng">
                <a:solidFill>
                  <a:schemeClr val="hlink"/>
                </a:solidFill>
                <a:hlinkClick r:id="rId2"/>
              </a:rPr>
              <a:t>https://bmcgenomics.biomedcentral.com/articles/10.1186/s12864-016-2819-7</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28d3a56ae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28d3a56ae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2b8ca625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b8ca625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https://towardsdatascience.com/principal-component-analysis-pca-101-using-r-361f4c53a9ff</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28d3a56a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28d3a56a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2b8ca625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2b8ca625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28d3a56ae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28d3a56ae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genome.jp/dbget-bin/www_bget?ko05034" TargetMode="External"/><Relationship Id="rId4" Type="http://schemas.openxmlformats.org/officeDocument/2006/relationships/hyperlink" Target="https://www.genome.jp/dbget-bin/www_bget?ko00310" TargetMode="External"/><Relationship Id="rId10" Type="http://schemas.openxmlformats.org/officeDocument/2006/relationships/hyperlink" Target="https://www.genome.jp/dbget-bin/www_bget?ko05224" TargetMode="External"/><Relationship Id="rId9" Type="http://schemas.openxmlformats.org/officeDocument/2006/relationships/hyperlink" Target="https://www.genome.jp/dbget-bin/www_bget?%20ko05219" TargetMode="External"/><Relationship Id="rId5" Type="http://schemas.openxmlformats.org/officeDocument/2006/relationships/hyperlink" Target="https://www.genome.jp/dbget-bin/www_bget?ko05322" TargetMode="External"/><Relationship Id="rId6" Type="http://schemas.openxmlformats.org/officeDocument/2006/relationships/hyperlink" Target="https://www.genome.jp/dbget-bin/www_bget?%20ko05202" TargetMode="External"/><Relationship Id="rId7" Type="http://schemas.openxmlformats.org/officeDocument/2006/relationships/hyperlink" Target="https://www.genome.jp/dbget-bin/www_bget?%20ko05203" TargetMode="External"/><Relationship Id="rId8" Type="http://schemas.openxmlformats.org/officeDocument/2006/relationships/hyperlink" Target="https://www.genome.jp/dbget-bin/www_bget?%20ko0497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ncbi.nlm.nih.gov/geo/query/acc.cgi?acc=GSE12405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41400" y="744575"/>
            <a:ext cx="89085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Differential Methylation in Primary vs Metastatic Cancer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GB"/>
              <a:t>The Splice Girls</a:t>
            </a:r>
            <a:endParaRPr i="1"/>
          </a:p>
          <a:p>
            <a:pPr indent="0" lvl="0" marL="0" rtl="0" algn="ctr">
              <a:spcBef>
                <a:spcPts val="0"/>
              </a:spcBef>
              <a:spcAft>
                <a:spcPts val="0"/>
              </a:spcAft>
              <a:buNone/>
            </a:pPr>
            <a:r>
              <a:t/>
            </a:r>
            <a:endParaRPr i="1"/>
          </a:p>
          <a:p>
            <a:pPr indent="0" lvl="0" marL="0" rtl="0" algn="ctr">
              <a:spcBef>
                <a:spcPts val="0"/>
              </a:spcBef>
              <a:spcAft>
                <a:spcPts val="0"/>
              </a:spcAft>
              <a:buNone/>
            </a:pPr>
            <a:r>
              <a:rPr lang="en-GB" sz="1800"/>
              <a:t>Almas Khan, Denitsa Vasileva, Diana Lin, Nairuz El-azzabi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24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Quality Control: Box Plot Distribution</a:t>
            </a:r>
            <a:endParaRPr/>
          </a:p>
        </p:txBody>
      </p:sp>
      <p:pic>
        <p:nvPicPr>
          <p:cNvPr id="153" name="Google Shape;153;p22"/>
          <p:cNvPicPr preferRelativeResize="0"/>
          <p:nvPr/>
        </p:nvPicPr>
        <p:blipFill>
          <a:blip r:embed="rId3">
            <a:alphaModFix/>
          </a:blip>
          <a:stretch>
            <a:fillRect/>
          </a:stretch>
        </p:blipFill>
        <p:spPr>
          <a:xfrm>
            <a:off x="2850324" y="883850"/>
            <a:ext cx="6121503" cy="4081002"/>
          </a:xfrm>
          <a:prstGeom prst="rect">
            <a:avLst/>
          </a:prstGeom>
          <a:noFill/>
          <a:ln>
            <a:noFill/>
          </a:ln>
        </p:spPr>
      </p:pic>
      <p:sp>
        <p:nvSpPr>
          <p:cNvPr id="154" name="Google Shape;154;p22"/>
          <p:cNvSpPr txBox="1"/>
          <p:nvPr>
            <p:ph idx="1" type="body"/>
          </p:nvPr>
        </p:nvSpPr>
        <p:spPr>
          <a:xfrm>
            <a:off x="311700" y="1152475"/>
            <a:ext cx="259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Beta Value Boxplot Distribution Across The Cancers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73425" y="1492575"/>
            <a:ext cx="200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Quality Control: </a:t>
            </a:r>
            <a:r>
              <a:rPr lang="en-GB" sz="1800">
                <a:solidFill>
                  <a:srgbClr val="666666"/>
                </a:solidFill>
              </a:rPr>
              <a:t>p-value histogram</a:t>
            </a:r>
            <a:r>
              <a:rPr lang="en-GB"/>
              <a:t> </a:t>
            </a:r>
            <a:endParaRPr/>
          </a:p>
        </p:txBody>
      </p:sp>
      <p:pic>
        <p:nvPicPr>
          <p:cNvPr id="160" name="Google Shape;160;p23"/>
          <p:cNvPicPr preferRelativeResize="0"/>
          <p:nvPr/>
        </p:nvPicPr>
        <p:blipFill>
          <a:blip r:embed="rId3">
            <a:alphaModFix/>
          </a:blip>
          <a:stretch>
            <a:fillRect/>
          </a:stretch>
        </p:blipFill>
        <p:spPr>
          <a:xfrm>
            <a:off x="5882899" y="1644487"/>
            <a:ext cx="2875476" cy="3203850"/>
          </a:xfrm>
          <a:prstGeom prst="rect">
            <a:avLst/>
          </a:prstGeom>
          <a:noFill/>
          <a:ln>
            <a:noFill/>
          </a:ln>
        </p:spPr>
      </p:pic>
      <p:pic>
        <p:nvPicPr>
          <p:cNvPr id="161" name="Google Shape;161;p23"/>
          <p:cNvPicPr preferRelativeResize="0"/>
          <p:nvPr/>
        </p:nvPicPr>
        <p:blipFill>
          <a:blip r:embed="rId4">
            <a:alphaModFix/>
          </a:blip>
          <a:stretch>
            <a:fillRect/>
          </a:stretch>
        </p:blipFill>
        <p:spPr>
          <a:xfrm>
            <a:off x="2544754" y="1654825"/>
            <a:ext cx="2875476" cy="3203824"/>
          </a:xfrm>
          <a:prstGeom prst="rect">
            <a:avLst/>
          </a:prstGeom>
          <a:noFill/>
          <a:ln>
            <a:noFill/>
          </a:ln>
        </p:spPr>
      </p:pic>
      <p:pic>
        <p:nvPicPr>
          <p:cNvPr id="162" name="Google Shape;162;p23"/>
          <p:cNvPicPr preferRelativeResize="0"/>
          <p:nvPr/>
        </p:nvPicPr>
        <p:blipFill rotWithShape="1">
          <a:blip r:embed="rId5">
            <a:alphaModFix/>
          </a:blip>
          <a:srcRect b="46753" l="0" r="0" t="8248"/>
          <a:stretch/>
        </p:blipFill>
        <p:spPr>
          <a:xfrm>
            <a:off x="5637475" y="317263"/>
            <a:ext cx="3120900" cy="866875"/>
          </a:xfrm>
          <a:prstGeom prst="rect">
            <a:avLst/>
          </a:prstGeom>
          <a:noFill/>
          <a:ln>
            <a:noFill/>
          </a:ln>
        </p:spPr>
      </p:pic>
      <p:pic>
        <p:nvPicPr>
          <p:cNvPr id="163" name="Google Shape;163;p23"/>
          <p:cNvPicPr preferRelativeResize="0"/>
          <p:nvPr/>
        </p:nvPicPr>
        <p:blipFill rotWithShape="1">
          <a:blip r:embed="rId6">
            <a:alphaModFix/>
          </a:blip>
          <a:srcRect b="0" l="0" r="0" t="83146"/>
          <a:stretch/>
        </p:blipFill>
        <p:spPr>
          <a:xfrm>
            <a:off x="5637475" y="1235288"/>
            <a:ext cx="3120900" cy="324671"/>
          </a:xfrm>
          <a:prstGeom prst="rect">
            <a:avLst/>
          </a:prstGeom>
          <a:noFill/>
          <a:ln>
            <a:noFill/>
          </a:ln>
        </p:spPr>
      </p:pic>
      <p:pic>
        <p:nvPicPr>
          <p:cNvPr id="164" name="Google Shape;164;p23"/>
          <p:cNvPicPr preferRelativeResize="0"/>
          <p:nvPr/>
        </p:nvPicPr>
        <p:blipFill rotWithShape="1">
          <a:blip r:embed="rId7">
            <a:alphaModFix/>
          </a:blip>
          <a:srcRect b="49786" l="0" r="0" t="0"/>
          <a:stretch/>
        </p:blipFill>
        <p:spPr>
          <a:xfrm>
            <a:off x="2286337" y="295175"/>
            <a:ext cx="3146901" cy="924429"/>
          </a:xfrm>
          <a:prstGeom prst="rect">
            <a:avLst/>
          </a:prstGeom>
          <a:noFill/>
          <a:ln>
            <a:noFill/>
          </a:ln>
        </p:spPr>
      </p:pic>
      <p:pic>
        <p:nvPicPr>
          <p:cNvPr id="165" name="Google Shape;165;p23"/>
          <p:cNvPicPr preferRelativeResize="0"/>
          <p:nvPr/>
        </p:nvPicPr>
        <p:blipFill rotWithShape="1">
          <a:blip r:embed="rId8">
            <a:alphaModFix/>
          </a:blip>
          <a:srcRect b="0" l="0" r="0" t="84135"/>
          <a:stretch/>
        </p:blipFill>
        <p:spPr>
          <a:xfrm>
            <a:off x="2286338" y="1292375"/>
            <a:ext cx="3120900" cy="2896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5025"/>
            <a:ext cx="276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Quality Control</a:t>
            </a:r>
            <a:endParaRPr/>
          </a:p>
        </p:txBody>
      </p:sp>
      <p:sp>
        <p:nvSpPr>
          <p:cNvPr id="171" name="Google Shape;171;p24"/>
          <p:cNvSpPr txBox="1"/>
          <p:nvPr>
            <p:ph idx="1" type="body"/>
          </p:nvPr>
        </p:nvSpPr>
        <p:spPr>
          <a:xfrm>
            <a:off x="416975" y="977025"/>
            <a:ext cx="2369100" cy="4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P-value Density Plot</a:t>
            </a:r>
            <a:endParaRPr/>
          </a:p>
        </p:txBody>
      </p:sp>
      <p:pic>
        <p:nvPicPr>
          <p:cNvPr id="172" name="Google Shape;172;p24"/>
          <p:cNvPicPr preferRelativeResize="0"/>
          <p:nvPr/>
        </p:nvPicPr>
        <p:blipFill>
          <a:blip r:embed="rId3">
            <a:alphaModFix/>
          </a:blip>
          <a:stretch>
            <a:fillRect/>
          </a:stretch>
        </p:blipFill>
        <p:spPr>
          <a:xfrm>
            <a:off x="3764000" y="328425"/>
            <a:ext cx="4710450" cy="4710450"/>
          </a:xfrm>
          <a:prstGeom prst="rect">
            <a:avLst/>
          </a:prstGeom>
          <a:noFill/>
          <a:ln>
            <a:noFill/>
          </a:ln>
        </p:spPr>
      </p:pic>
      <p:pic>
        <p:nvPicPr>
          <p:cNvPr id="173" name="Google Shape;173;p24"/>
          <p:cNvPicPr preferRelativeResize="0"/>
          <p:nvPr/>
        </p:nvPicPr>
        <p:blipFill>
          <a:blip r:embed="rId4">
            <a:alphaModFix/>
          </a:blip>
          <a:stretch>
            <a:fillRect/>
          </a:stretch>
        </p:blipFill>
        <p:spPr>
          <a:xfrm>
            <a:off x="193550" y="1650375"/>
            <a:ext cx="3618175" cy="63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244475" y="9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Quality Control: Clustering Heatmap</a:t>
            </a:r>
            <a:endParaRPr/>
          </a:p>
        </p:txBody>
      </p:sp>
      <p:pic>
        <p:nvPicPr>
          <p:cNvPr id="179" name="Google Shape;179;p25"/>
          <p:cNvPicPr preferRelativeResize="0"/>
          <p:nvPr/>
        </p:nvPicPr>
        <p:blipFill rotWithShape="1">
          <a:blip r:embed="rId3">
            <a:alphaModFix/>
          </a:blip>
          <a:srcRect b="0" l="0" r="5168" t="0"/>
          <a:stretch/>
        </p:blipFill>
        <p:spPr>
          <a:xfrm>
            <a:off x="874025" y="599725"/>
            <a:ext cx="6432200" cy="447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26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Statistical Analysis: </a:t>
            </a:r>
            <a:r>
              <a:rPr lang="en-GB" sz="2000">
                <a:solidFill>
                  <a:schemeClr val="dk2"/>
                </a:solidFill>
              </a:rPr>
              <a:t>Methodologies used </a:t>
            </a:r>
            <a:endParaRPr sz="2000"/>
          </a:p>
        </p:txBody>
      </p:sp>
      <p:sp>
        <p:nvSpPr>
          <p:cNvPr id="185" name="Google Shape;185;p26"/>
          <p:cNvSpPr txBox="1"/>
          <p:nvPr>
            <p:ph idx="1" type="body"/>
          </p:nvPr>
        </p:nvSpPr>
        <p:spPr>
          <a:xfrm>
            <a:off x="376725" y="832700"/>
            <a:ext cx="8654400" cy="36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Beta-values and M-values:</a:t>
            </a:r>
            <a:r>
              <a:rPr lang="en-GB"/>
              <a:t> summarize methylation and un-methylation intensities for each probe  </a:t>
            </a:r>
            <a:endParaRPr/>
          </a:p>
          <a:p>
            <a:pPr indent="0" lvl="0" marL="0" rtl="0" algn="l">
              <a:spcBef>
                <a:spcPts val="1600"/>
              </a:spcBef>
              <a:spcAft>
                <a:spcPts val="0"/>
              </a:spcAft>
              <a:buNone/>
            </a:pPr>
            <a:r>
              <a:rPr b="1" lang="en-GB"/>
              <a:t>Linear regression on M-values:</a:t>
            </a:r>
            <a:r>
              <a:rPr lang="en-GB"/>
              <a:t> the use of linear regression model to assess differential methylation in the context of multifactorial designed experiment (</a:t>
            </a:r>
            <a:r>
              <a:rPr lang="en-GB">
                <a:latin typeface="Courier"/>
                <a:ea typeface="Courier"/>
                <a:cs typeface="Courier"/>
                <a:sym typeface="Courier"/>
              </a:rPr>
              <a:t>~cancer_type*Age</a:t>
            </a:r>
            <a:r>
              <a:rPr lang="en-GB"/>
              <a:t>), run on all probes</a:t>
            </a:r>
            <a:endParaRPr/>
          </a:p>
          <a:p>
            <a:pPr indent="-342900" lvl="0" marL="914400" rtl="0" algn="l">
              <a:lnSpc>
                <a:spcPct val="100000"/>
              </a:lnSpc>
              <a:spcBef>
                <a:spcPts val="0"/>
              </a:spcBef>
              <a:spcAft>
                <a:spcPts val="0"/>
              </a:spcAft>
              <a:buSzPts val="1800"/>
              <a:buChar char="●"/>
            </a:pPr>
            <a:r>
              <a:rPr lang="en-GB"/>
              <a:t>Cancer type is primary vs metastatic</a:t>
            </a:r>
            <a:endParaRPr/>
          </a:p>
          <a:p>
            <a:pPr indent="0" lvl="0" marL="0" rtl="0" algn="l">
              <a:spcBef>
                <a:spcPts val="1000"/>
              </a:spcBef>
              <a:spcAft>
                <a:spcPts val="0"/>
              </a:spcAft>
              <a:buNone/>
            </a:pPr>
            <a:r>
              <a:rPr b="1" lang="en-GB"/>
              <a:t>P-values: </a:t>
            </a:r>
            <a:r>
              <a:rPr lang="en-GB"/>
              <a:t>distribution of p-values across all tests to provide good diagnostics </a:t>
            </a:r>
            <a:endParaRPr/>
          </a:p>
          <a:p>
            <a:pPr indent="0" lvl="0" marL="0" rtl="0" algn="l">
              <a:spcBef>
                <a:spcPts val="1600"/>
              </a:spcBef>
              <a:spcAft>
                <a:spcPts val="1600"/>
              </a:spcAft>
              <a:buNone/>
            </a:pPr>
            <a:r>
              <a:rPr b="1" lang="en-GB"/>
              <a:t>T statistics:</a:t>
            </a:r>
            <a:r>
              <a:rPr lang="en-GB"/>
              <a:t> hypothesis testing to screen all possible hypotheses and find the ones that are statistically significant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Limma Details</a:t>
            </a:r>
            <a:endParaRPr/>
          </a:p>
        </p:txBody>
      </p:sp>
      <p:sp>
        <p:nvSpPr>
          <p:cNvPr id="191" name="Google Shape;19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Accounted for age as a covariate due to general effects of age on methylation</a:t>
            </a:r>
            <a:endParaRPr/>
          </a:p>
          <a:p>
            <a:pPr indent="-342900" lvl="0" marL="457200" rtl="0" algn="l">
              <a:spcBef>
                <a:spcPts val="0"/>
              </a:spcBef>
              <a:spcAft>
                <a:spcPts val="0"/>
              </a:spcAft>
              <a:buSzPts val="1800"/>
              <a:buChar char="●"/>
            </a:pPr>
            <a:r>
              <a:rPr lang="en-GB"/>
              <a:t>Accounted for sex by only using male samples</a:t>
            </a:r>
            <a:endParaRPr/>
          </a:p>
          <a:p>
            <a:pPr indent="-342900" lvl="0" marL="457200" rtl="0" algn="l">
              <a:spcBef>
                <a:spcPts val="0"/>
              </a:spcBef>
              <a:spcAft>
                <a:spcPts val="0"/>
              </a:spcAft>
              <a:buSzPts val="1800"/>
              <a:buChar char="●"/>
            </a:pPr>
            <a:r>
              <a:rPr lang="en-GB"/>
              <a:t>Final Limma model : Methylation~ Cancer_type+Age+ Age:Cancer_type</a:t>
            </a:r>
            <a:endParaRPr/>
          </a:p>
          <a:p>
            <a:pPr indent="-342900" lvl="0" marL="457200" rtl="0" algn="l">
              <a:spcBef>
                <a:spcPts val="0"/>
              </a:spcBef>
              <a:spcAft>
                <a:spcPts val="0"/>
              </a:spcAft>
              <a:buSzPts val="1800"/>
              <a:buChar char="●"/>
            </a:pPr>
            <a:r>
              <a:rPr lang="en-GB"/>
              <a:t>Used the default </a:t>
            </a:r>
            <a:r>
              <a:rPr lang="en-GB"/>
              <a:t>Benjamini</a:t>
            </a:r>
            <a:r>
              <a:rPr lang="en-GB"/>
              <a:t>-Hochberg multiple test correction methods for the adjusted </a:t>
            </a:r>
            <a:r>
              <a:rPr lang="en-GB"/>
              <a:t>p values</a:t>
            </a:r>
            <a:endParaRPr/>
          </a:p>
          <a:p>
            <a:pPr indent="-342900" lvl="0" marL="457200" rtl="0" algn="l">
              <a:spcBef>
                <a:spcPts val="0"/>
              </a:spcBef>
              <a:spcAft>
                <a:spcPts val="0"/>
              </a:spcAft>
              <a:buSzPts val="1800"/>
              <a:buChar char="●"/>
            </a:pPr>
            <a:r>
              <a:rPr lang="en-GB"/>
              <a:t>Could not use where the cancer origin was with cancer_type because we were missing one group (metastatic for lung) which caused problems in limma so decided to leave it out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59213"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Top Table-Coefficient of Primary Cancer</a:t>
            </a:r>
            <a:endParaRPr/>
          </a:p>
        </p:txBody>
      </p:sp>
      <p:graphicFrame>
        <p:nvGraphicFramePr>
          <p:cNvPr id="197" name="Google Shape;197;p28"/>
          <p:cNvGraphicFramePr/>
          <p:nvPr/>
        </p:nvGraphicFramePr>
        <p:xfrm>
          <a:off x="120463" y="672800"/>
          <a:ext cx="3000000" cy="3000000"/>
        </p:xfrm>
        <a:graphic>
          <a:graphicData uri="http://schemas.openxmlformats.org/drawingml/2006/table">
            <a:tbl>
              <a:tblPr>
                <a:noFill/>
                <a:tableStyleId>{96BC4319-6001-4B25-958C-7C35D2323F4D}</a:tableStyleId>
              </a:tblPr>
              <a:tblGrid>
                <a:gridCol w="1260925"/>
                <a:gridCol w="1865575"/>
                <a:gridCol w="789475"/>
                <a:gridCol w="1213275"/>
                <a:gridCol w="1232400"/>
                <a:gridCol w="1232400"/>
                <a:gridCol w="1232400"/>
              </a:tblGrid>
              <a:tr h="286850">
                <a:tc>
                  <a:txBody>
                    <a:bodyPr/>
                    <a:lstStyle/>
                    <a:p>
                      <a:pPr indent="0" lvl="0" marL="0" rtl="0" algn="ctr">
                        <a:spcBef>
                          <a:spcPts val="0"/>
                        </a:spcBef>
                        <a:spcAft>
                          <a:spcPts val="0"/>
                        </a:spcAft>
                        <a:buNone/>
                      </a:pPr>
                      <a:r>
                        <a:rPr b="1" lang="en-GB"/>
                        <a:t>Gene</a:t>
                      </a:r>
                      <a:endParaRPr b="1"/>
                    </a:p>
                  </a:txBody>
                  <a:tcPr marT="91425" marB="91425" marR="91425" marL="91425"/>
                </a:tc>
                <a:tc>
                  <a:txBody>
                    <a:bodyPr/>
                    <a:lstStyle/>
                    <a:p>
                      <a:pPr indent="0" lvl="0" marL="0" rtl="0" algn="ctr">
                        <a:spcBef>
                          <a:spcPts val="0"/>
                        </a:spcBef>
                        <a:spcAft>
                          <a:spcPts val="0"/>
                        </a:spcAft>
                        <a:buNone/>
                      </a:pPr>
                      <a:r>
                        <a:rPr b="1" lang="en-GB"/>
                        <a:t>ProbeID</a:t>
                      </a:r>
                      <a:endParaRPr b="1"/>
                    </a:p>
                  </a:txBody>
                  <a:tcPr marT="91425" marB="91425" marR="91425" marL="91425"/>
                </a:tc>
                <a:tc>
                  <a:txBody>
                    <a:bodyPr/>
                    <a:lstStyle/>
                    <a:p>
                      <a:pPr indent="0" lvl="0" marL="0" rtl="0" algn="ctr">
                        <a:spcBef>
                          <a:spcPts val="0"/>
                        </a:spcBef>
                        <a:spcAft>
                          <a:spcPts val="0"/>
                        </a:spcAft>
                        <a:buNone/>
                      </a:pPr>
                      <a:r>
                        <a:rPr b="1" lang="en-GB"/>
                        <a:t>Chr</a:t>
                      </a:r>
                      <a:endParaRPr b="1"/>
                    </a:p>
                  </a:txBody>
                  <a:tcPr marT="91425" marB="91425" marR="91425" marL="91425"/>
                </a:tc>
                <a:tc>
                  <a:txBody>
                    <a:bodyPr/>
                    <a:lstStyle/>
                    <a:p>
                      <a:pPr indent="0" lvl="0" marL="0" rtl="0" algn="ctr">
                        <a:spcBef>
                          <a:spcPts val="0"/>
                        </a:spcBef>
                        <a:spcAft>
                          <a:spcPts val="0"/>
                        </a:spcAft>
                        <a:buNone/>
                      </a:pPr>
                      <a:r>
                        <a:rPr b="1" lang="en-GB"/>
                        <a:t>logFC</a:t>
                      </a:r>
                      <a:endParaRPr b="1"/>
                    </a:p>
                  </a:txBody>
                  <a:tcPr marT="91425" marB="91425" marR="91425" marL="91425"/>
                </a:tc>
                <a:tc>
                  <a:txBody>
                    <a:bodyPr/>
                    <a:lstStyle/>
                    <a:p>
                      <a:pPr indent="0" lvl="0" marL="0" rtl="0" algn="ctr">
                        <a:spcBef>
                          <a:spcPts val="0"/>
                        </a:spcBef>
                        <a:spcAft>
                          <a:spcPts val="0"/>
                        </a:spcAft>
                        <a:buNone/>
                      </a:pPr>
                      <a:r>
                        <a:rPr b="1" lang="en-GB"/>
                        <a:t>T</a:t>
                      </a:r>
                      <a:endParaRPr b="1"/>
                    </a:p>
                  </a:txBody>
                  <a:tcPr marT="91425" marB="91425" marR="91425" marL="91425"/>
                </a:tc>
                <a:tc>
                  <a:txBody>
                    <a:bodyPr/>
                    <a:lstStyle/>
                    <a:p>
                      <a:pPr indent="0" lvl="0" marL="0" rtl="0" algn="ctr">
                        <a:spcBef>
                          <a:spcPts val="0"/>
                        </a:spcBef>
                        <a:spcAft>
                          <a:spcPts val="0"/>
                        </a:spcAft>
                        <a:buNone/>
                      </a:pPr>
                      <a:r>
                        <a:rPr b="1" lang="en-GB"/>
                        <a:t>P value</a:t>
                      </a:r>
                      <a:endParaRPr b="1"/>
                    </a:p>
                  </a:txBody>
                  <a:tcPr marT="91425" marB="91425" marR="91425" marL="91425"/>
                </a:tc>
                <a:tc>
                  <a:txBody>
                    <a:bodyPr/>
                    <a:lstStyle/>
                    <a:p>
                      <a:pPr indent="0" lvl="0" marL="0" rtl="0" algn="ctr">
                        <a:spcBef>
                          <a:spcPts val="0"/>
                        </a:spcBef>
                        <a:spcAft>
                          <a:spcPts val="0"/>
                        </a:spcAft>
                        <a:buNone/>
                      </a:pPr>
                      <a:r>
                        <a:rPr b="1" lang="en-GB"/>
                        <a:t>FDR</a:t>
                      </a:r>
                      <a:endParaRPr b="1"/>
                    </a:p>
                  </a:txBody>
                  <a:tcPr marT="91425" marB="91425" marR="91425" marL="91425"/>
                </a:tc>
              </a:tr>
              <a:tr h="294975">
                <a:tc>
                  <a:txBody>
                    <a:bodyPr/>
                    <a:lstStyle/>
                    <a:p>
                      <a:pPr indent="0" lvl="0" marL="0" marR="0" rtl="0" algn="l">
                        <a:lnSpc>
                          <a:spcPct val="100000"/>
                        </a:lnSpc>
                        <a:spcBef>
                          <a:spcPts val="0"/>
                        </a:spcBef>
                        <a:spcAft>
                          <a:spcPts val="0"/>
                        </a:spcAft>
                        <a:buNone/>
                      </a:pPr>
                      <a:r>
                        <a:rPr lang="en-GB"/>
                        <a:t>TBC1D25</a:t>
                      </a:r>
                      <a:endParaRPr/>
                    </a:p>
                  </a:txBody>
                  <a:tcPr marT="91425" marB="91425" marR="91425" marL="91425"/>
                </a:tc>
                <a:tc>
                  <a:txBody>
                    <a:bodyPr/>
                    <a:lstStyle/>
                    <a:p>
                      <a:pPr indent="0" lvl="0" marL="0" marR="0" rtl="0" algn="l">
                        <a:lnSpc>
                          <a:spcPct val="100000"/>
                        </a:lnSpc>
                        <a:spcBef>
                          <a:spcPts val="0"/>
                        </a:spcBef>
                        <a:spcAft>
                          <a:spcPts val="0"/>
                        </a:spcAft>
                        <a:buNone/>
                      </a:pPr>
                      <a:r>
                        <a:rPr lang="en-GB"/>
                        <a:t>cg14493612</a:t>
                      </a:r>
                      <a:endParaRPr/>
                    </a:p>
                  </a:txBody>
                  <a:tcPr marT="91425" marB="91425" marR="91425" marL="91425"/>
                </a:tc>
                <a:tc>
                  <a:txBody>
                    <a:bodyPr/>
                    <a:lstStyle/>
                    <a:p>
                      <a:pPr indent="0" lvl="0" marL="0" rtl="0" algn="ctr">
                        <a:spcBef>
                          <a:spcPts val="0"/>
                        </a:spcBef>
                        <a:spcAft>
                          <a:spcPts val="0"/>
                        </a:spcAft>
                        <a:buNone/>
                      </a:pPr>
                      <a:r>
                        <a:rPr lang="en-GB"/>
                        <a:t>X</a:t>
                      </a:r>
                      <a:endParaRPr/>
                    </a:p>
                  </a:txBody>
                  <a:tcPr marT="91425" marB="91425" marR="91425" marL="91425"/>
                </a:tc>
                <a:tc>
                  <a:txBody>
                    <a:bodyPr/>
                    <a:lstStyle/>
                    <a:p>
                      <a:pPr indent="0" lvl="0" marL="0" rtl="0" algn="l">
                        <a:spcBef>
                          <a:spcPts val="0"/>
                        </a:spcBef>
                        <a:spcAft>
                          <a:spcPts val="0"/>
                        </a:spcAft>
                        <a:buNone/>
                      </a:pPr>
                      <a:r>
                        <a:rPr lang="en-GB"/>
                        <a:t>-10.48</a:t>
                      </a:r>
                      <a:endParaRPr/>
                    </a:p>
                  </a:txBody>
                  <a:tcPr marT="91425" marB="91425" marR="91425" marL="91425"/>
                </a:tc>
                <a:tc>
                  <a:txBody>
                    <a:bodyPr/>
                    <a:lstStyle/>
                    <a:p>
                      <a:pPr indent="0" lvl="0" marL="0" rtl="0" algn="l">
                        <a:spcBef>
                          <a:spcPts val="0"/>
                        </a:spcBef>
                        <a:spcAft>
                          <a:spcPts val="0"/>
                        </a:spcAft>
                        <a:buNone/>
                      </a:pPr>
                      <a:r>
                        <a:rPr lang="en-GB"/>
                        <a:t>-4.88</a:t>
                      </a:r>
                      <a:endParaRPr/>
                    </a:p>
                  </a:txBody>
                  <a:tcPr marT="91425" marB="91425" marR="91425" marL="91425"/>
                </a:tc>
                <a:tc>
                  <a:txBody>
                    <a:bodyPr/>
                    <a:lstStyle/>
                    <a:p>
                      <a:pPr indent="0" lvl="0" marL="0" rtl="0" algn="l">
                        <a:spcBef>
                          <a:spcPts val="0"/>
                        </a:spcBef>
                        <a:spcAft>
                          <a:spcPts val="0"/>
                        </a:spcAft>
                        <a:buNone/>
                      </a:pPr>
                      <a:r>
                        <a:rPr lang="en-GB"/>
                        <a:t>1.03e-5</a:t>
                      </a:r>
                      <a:endParaRPr/>
                    </a:p>
                  </a:txBody>
                  <a:tcPr marT="91425" marB="91425" marR="91425" marL="91425"/>
                </a:tc>
                <a:tc>
                  <a:txBody>
                    <a:bodyPr/>
                    <a:lstStyle/>
                    <a:p>
                      <a:pPr indent="0" lvl="0" marL="0" rtl="0" algn="l">
                        <a:spcBef>
                          <a:spcPts val="0"/>
                        </a:spcBef>
                        <a:spcAft>
                          <a:spcPts val="0"/>
                        </a:spcAft>
                        <a:buNone/>
                      </a:pPr>
                      <a:r>
                        <a:rPr lang="en-GB"/>
                        <a:t>0.99</a:t>
                      </a:r>
                      <a:endParaRPr/>
                    </a:p>
                  </a:txBody>
                  <a:tcPr marT="91425" marB="91425" marR="91425" marL="91425"/>
                </a:tc>
              </a:tr>
              <a:tr h="410875">
                <a:tc>
                  <a:txBody>
                    <a:bodyPr/>
                    <a:lstStyle/>
                    <a:p>
                      <a:pPr indent="0" lvl="0" marL="0" rtl="0" algn="l">
                        <a:spcBef>
                          <a:spcPts val="0"/>
                        </a:spcBef>
                        <a:spcAft>
                          <a:spcPts val="0"/>
                        </a:spcAft>
                        <a:buNone/>
                      </a:pPr>
                      <a:r>
                        <a:rPr lang="en-GB"/>
                        <a:t>CDC6</a:t>
                      </a:r>
                      <a:endParaRPr/>
                    </a:p>
                  </a:txBody>
                  <a:tcPr marT="91425" marB="91425" marR="91425" marL="91425"/>
                </a:tc>
                <a:tc>
                  <a:txBody>
                    <a:bodyPr/>
                    <a:lstStyle/>
                    <a:p>
                      <a:pPr indent="0" lvl="0" marL="0" rtl="0" algn="l">
                        <a:spcBef>
                          <a:spcPts val="0"/>
                        </a:spcBef>
                        <a:spcAft>
                          <a:spcPts val="0"/>
                        </a:spcAft>
                        <a:buNone/>
                      </a:pPr>
                      <a:r>
                        <a:rPr lang="en-GB"/>
                        <a:t>cg21255171</a:t>
                      </a:r>
                      <a:endParaRPr/>
                    </a:p>
                  </a:txBody>
                  <a:tcPr marT="91425" marB="91425" marR="91425" marL="91425"/>
                </a:tc>
                <a:tc>
                  <a:txBody>
                    <a:bodyPr/>
                    <a:lstStyle/>
                    <a:p>
                      <a:pPr indent="0" lvl="0" marL="0" rtl="0" algn="ctr">
                        <a:spcBef>
                          <a:spcPts val="0"/>
                        </a:spcBef>
                        <a:spcAft>
                          <a:spcPts val="0"/>
                        </a:spcAft>
                        <a:buNone/>
                      </a:pPr>
                      <a:r>
                        <a:rPr lang="en-GB"/>
                        <a:t>17</a:t>
                      </a:r>
                      <a:endParaRPr/>
                    </a:p>
                  </a:txBody>
                  <a:tcPr marT="91425" marB="91425" marR="91425" marL="91425"/>
                </a:tc>
                <a:tc>
                  <a:txBody>
                    <a:bodyPr/>
                    <a:lstStyle/>
                    <a:p>
                      <a:pPr indent="0" lvl="0" marL="0" rtl="0" algn="l">
                        <a:spcBef>
                          <a:spcPts val="0"/>
                        </a:spcBef>
                        <a:spcAft>
                          <a:spcPts val="0"/>
                        </a:spcAft>
                        <a:buNone/>
                      </a:pPr>
                      <a:r>
                        <a:rPr lang="en-GB"/>
                        <a:t>-8.29</a:t>
                      </a:r>
                      <a:endParaRPr/>
                    </a:p>
                  </a:txBody>
                  <a:tcPr marT="91425" marB="91425" marR="91425" marL="91425"/>
                </a:tc>
                <a:tc>
                  <a:txBody>
                    <a:bodyPr/>
                    <a:lstStyle/>
                    <a:p>
                      <a:pPr indent="0" lvl="0" marL="0" rtl="0" algn="l">
                        <a:spcBef>
                          <a:spcPts val="0"/>
                        </a:spcBef>
                        <a:spcAft>
                          <a:spcPts val="0"/>
                        </a:spcAft>
                        <a:buNone/>
                      </a:pPr>
                      <a:r>
                        <a:rPr lang="en-GB"/>
                        <a:t>-4.72</a:t>
                      </a:r>
                      <a:endParaRPr/>
                    </a:p>
                  </a:txBody>
                  <a:tcPr marT="91425" marB="91425" marR="91425" marL="91425"/>
                </a:tc>
                <a:tc>
                  <a:txBody>
                    <a:bodyPr/>
                    <a:lstStyle/>
                    <a:p>
                      <a:pPr indent="0" lvl="0" marL="0" rtl="0" algn="l">
                        <a:spcBef>
                          <a:spcPts val="0"/>
                        </a:spcBef>
                        <a:spcAft>
                          <a:spcPts val="0"/>
                        </a:spcAft>
                        <a:buNone/>
                      </a:pPr>
                      <a:r>
                        <a:rPr lang="en-GB"/>
                        <a:t>1.79e-5</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0.99</a:t>
                      </a:r>
                      <a:endParaRPr/>
                    </a:p>
                  </a:txBody>
                  <a:tcPr marT="91425" marB="91425" marR="91425" marL="91425"/>
                </a:tc>
              </a:tr>
              <a:tr h="400175">
                <a:tc>
                  <a:txBody>
                    <a:bodyPr/>
                    <a:lstStyle/>
                    <a:p>
                      <a:pPr indent="0" lvl="0" marL="0" rtl="0" algn="l">
                        <a:spcBef>
                          <a:spcPts val="0"/>
                        </a:spcBef>
                        <a:spcAft>
                          <a:spcPts val="0"/>
                        </a:spcAft>
                        <a:buNone/>
                      </a:pPr>
                      <a:r>
                        <a:rPr lang="en-GB"/>
                        <a:t>ISY1-RAB43</a:t>
                      </a:r>
                      <a:endParaRPr/>
                    </a:p>
                  </a:txBody>
                  <a:tcPr marT="91425" marB="91425" marR="91425" marL="91425"/>
                </a:tc>
                <a:tc>
                  <a:txBody>
                    <a:bodyPr/>
                    <a:lstStyle/>
                    <a:p>
                      <a:pPr indent="0" lvl="0" marL="0" rtl="0" algn="l">
                        <a:spcBef>
                          <a:spcPts val="0"/>
                        </a:spcBef>
                        <a:spcAft>
                          <a:spcPts val="0"/>
                        </a:spcAft>
                        <a:buNone/>
                      </a:pPr>
                      <a:r>
                        <a:rPr lang="en-GB"/>
                        <a:t>cg10716343</a:t>
                      </a:r>
                      <a:endParaRPr/>
                    </a:p>
                  </a:txBody>
                  <a:tcPr marT="91425" marB="91425" marR="91425" marL="91425"/>
                </a:tc>
                <a:tc>
                  <a:txBody>
                    <a:bodyPr/>
                    <a:lstStyle/>
                    <a:p>
                      <a:pPr indent="0" lvl="0" marL="0" rtl="0" algn="ctr">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7.99</a:t>
                      </a:r>
                      <a:endParaRPr/>
                    </a:p>
                  </a:txBody>
                  <a:tcPr marT="91425" marB="91425" marR="91425" marL="91425"/>
                </a:tc>
                <a:tc>
                  <a:txBody>
                    <a:bodyPr/>
                    <a:lstStyle/>
                    <a:p>
                      <a:pPr indent="0" lvl="0" marL="0" rtl="0" algn="l">
                        <a:spcBef>
                          <a:spcPts val="0"/>
                        </a:spcBef>
                        <a:spcAft>
                          <a:spcPts val="0"/>
                        </a:spcAft>
                        <a:buNone/>
                      </a:pPr>
                      <a:r>
                        <a:rPr lang="en-GB"/>
                        <a:t>4.65</a:t>
                      </a:r>
                      <a:endParaRPr/>
                    </a:p>
                  </a:txBody>
                  <a:tcPr marT="91425" marB="91425" marR="91425" marL="91425"/>
                </a:tc>
                <a:tc>
                  <a:txBody>
                    <a:bodyPr/>
                    <a:lstStyle/>
                    <a:p>
                      <a:pPr indent="0" lvl="0" marL="0" rtl="0" algn="l">
                        <a:spcBef>
                          <a:spcPts val="0"/>
                        </a:spcBef>
                        <a:spcAft>
                          <a:spcPts val="0"/>
                        </a:spcAft>
                        <a:buNone/>
                      </a:pPr>
                      <a:r>
                        <a:rPr lang="en-GB"/>
                        <a:t>2.29e-5</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0.99</a:t>
                      </a:r>
                      <a:endParaRPr/>
                    </a:p>
                  </a:txBody>
                  <a:tcPr marT="91425" marB="91425" marR="91425" marL="91425"/>
                </a:tc>
              </a:tr>
              <a:tr h="400175">
                <a:tc>
                  <a:txBody>
                    <a:bodyPr/>
                    <a:lstStyle/>
                    <a:p>
                      <a:pPr indent="0" lvl="0" marL="0" rtl="0" algn="l">
                        <a:spcBef>
                          <a:spcPts val="0"/>
                        </a:spcBef>
                        <a:spcAft>
                          <a:spcPts val="0"/>
                        </a:spcAft>
                        <a:buNone/>
                      </a:pPr>
                      <a:r>
                        <a:rPr lang="en-GB"/>
                        <a:t>NA</a:t>
                      </a:r>
                      <a:endParaRPr/>
                    </a:p>
                  </a:txBody>
                  <a:tcPr marT="91425" marB="91425" marR="91425" marL="91425"/>
                </a:tc>
                <a:tc>
                  <a:txBody>
                    <a:bodyPr/>
                    <a:lstStyle/>
                    <a:p>
                      <a:pPr indent="0" lvl="0" marL="0" rtl="0" algn="l">
                        <a:spcBef>
                          <a:spcPts val="0"/>
                        </a:spcBef>
                        <a:spcAft>
                          <a:spcPts val="0"/>
                        </a:spcAft>
                        <a:buNone/>
                      </a:pPr>
                      <a:r>
                        <a:rPr lang="en-GB"/>
                        <a:t>cg08216425</a:t>
                      </a:r>
                      <a:endParaRPr/>
                    </a:p>
                  </a:txBody>
                  <a:tcPr marT="91425" marB="91425" marR="91425" marL="91425"/>
                </a:tc>
                <a:tc>
                  <a:txBody>
                    <a:bodyPr/>
                    <a:lstStyle/>
                    <a:p>
                      <a:pPr indent="0" lvl="0" marL="0" rtl="0" algn="ctr">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-14.17</a:t>
                      </a:r>
                      <a:endParaRPr/>
                    </a:p>
                  </a:txBody>
                  <a:tcPr marT="91425" marB="91425" marR="91425" marL="91425"/>
                </a:tc>
                <a:tc>
                  <a:txBody>
                    <a:bodyPr/>
                    <a:lstStyle/>
                    <a:p>
                      <a:pPr indent="0" lvl="0" marL="0" rtl="0" algn="l">
                        <a:spcBef>
                          <a:spcPts val="0"/>
                        </a:spcBef>
                        <a:spcAft>
                          <a:spcPts val="0"/>
                        </a:spcAft>
                        <a:buNone/>
                      </a:pPr>
                      <a:r>
                        <a:rPr lang="en-GB"/>
                        <a:t>-4.49</a:t>
                      </a:r>
                      <a:endParaRPr/>
                    </a:p>
                  </a:txBody>
                  <a:tcPr marT="91425" marB="91425" marR="91425" marL="91425"/>
                </a:tc>
                <a:tc>
                  <a:txBody>
                    <a:bodyPr/>
                    <a:lstStyle/>
                    <a:p>
                      <a:pPr indent="0" lvl="0" marL="0" rtl="0" algn="l">
                        <a:spcBef>
                          <a:spcPts val="0"/>
                        </a:spcBef>
                        <a:spcAft>
                          <a:spcPts val="0"/>
                        </a:spcAft>
                        <a:buNone/>
                      </a:pPr>
                      <a:r>
                        <a:rPr lang="en-GB"/>
                        <a:t>4.03e-5</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0.99</a:t>
                      </a:r>
                      <a:endParaRPr/>
                    </a:p>
                  </a:txBody>
                  <a:tcPr marT="91425" marB="91425" marR="91425" marL="91425"/>
                </a:tc>
              </a:tr>
              <a:tr h="400175">
                <a:tc>
                  <a:txBody>
                    <a:bodyPr/>
                    <a:lstStyle/>
                    <a:p>
                      <a:pPr indent="0" lvl="0" marL="0" marR="0" rtl="0" algn="l">
                        <a:lnSpc>
                          <a:spcPct val="100000"/>
                        </a:lnSpc>
                        <a:spcBef>
                          <a:spcPts val="0"/>
                        </a:spcBef>
                        <a:spcAft>
                          <a:spcPts val="0"/>
                        </a:spcAft>
                        <a:buNone/>
                      </a:pPr>
                      <a:r>
                        <a:rPr lang="en-GB"/>
                        <a:t>CBX5</a:t>
                      </a:r>
                      <a:endParaRPr/>
                    </a:p>
                  </a:txBody>
                  <a:tcPr marT="91425" marB="91425" marR="91425" marL="91425"/>
                </a:tc>
                <a:tc>
                  <a:txBody>
                    <a:bodyPr/>
                    <a:lstStyle/>
                    <a:p>
                      <a:pPr indent="0" lvl="0" marL="0" rtl="0" algn="l">
                        <a:spcBef>
                          <a:spcPts val="0"/>
                        </a:spcBef>
                        <a:spcAft>
                          <a:spcPts val="0"/>
                        </a:spcAft>
                        <a:buNone/>
                      </a:pPr>
                      <a:r>
                        <a:rPr lang="en-GB"/>
                        <a:t>cg11713274</a:t>
                      </a:r>
                      <a:endParaRPr/>
                    </a:p>
                  </a:txBody>
                  <a:tcPr marT="91425" marB="91425" marR="91425" marL="91425"/>
                </a:tc>
                <a:tc>
                  <a:txBody>
                    <a:bodyPr/>
                    <a:lstStyle/>
                    <a:p>
                      <a:pPr indent="0" lvl="0" marL="0" rtl="0" algn="ctr">
                        <a:spcBef>
                          <a:spcPts val="0"/>
                        </a:spcBef>
                        <a:spcAft>
                          <a:spcPts val="0"/>
                        </a:spcAft>
                        <a:buNone/>
                      </a:pPr>
                      <a:r>
                        <a:rPr lang="en-GB"/>
                        <a:t>12</a:t>
                      </a:r>
                      <a:endParaRPr/>
                    </a:p>
                  </a:txBody>
                  <a:tcPr marT="91425" marB="91425" marR="91425" marL="91425"/>
                </a:tc>
                <a:tc>
                  <a:txBody>
                    <a:bodyPr/>
                    <a:lstStyle/>
                    <a:p>
                      <a:pPr indent="0" lvl="0" marL="0" rtl="0" algn="l">
                        <a:spcBef>
                          <a:spcPts val="0"/>
                        </a:spcBef>
                        <a:spcAft>
                          <a:spcPts val="0"/>
                        </a:spcAft>
                        <a:buNone/>
                      </a:pPr>
                      <a:r>
                        <a:rPr lang="en-GB"/>
                        <a:t>13.61</a:t>
                      </a:r>
                      <a:endParaRPr/>
                    </a:p>
                  </a:txBody>
                  <a:tcPr marT="91425" marB="91425" marR="91425" marL="91425"/>
                </a:tc>
                <a:tc>
                  <a:txBody>
                    <a:bodyPr/>
                    <a:lstStyle/>
                    <a:p>
                      <a:pPr indent="0" lvl="0" marL="0" rtl="0" algn="l">
                        <a:spcBef>
                          <a:spcPts val="0"/>
                        </a:spcBef>
                        <a:spcAft>
                          <a:spcPts val="0"/>
                        </a:spcAft>
                        <a:buNone/>
                      </a:pPr>
                      <a:r>
                        <a:rPr lang="en-GB"/>
                        <a:t>4.39</a:t>
                      </a:r>
                      <a:endParaRPr/>
                    </a:p>
                  </a:txBody>
                  <a:tcPr marT="91425" marB="91425" marR="91425" marL="91425"/>
                </a:tc>
                <a:tc>
                  <a:txBody>
                    <a:bodyPr/>
                    <a:lstStyle/>
                    <a:p>
                      <a:pPr indent="0" lvl="0" marL="0" rtl="0" algn="l">
                        <a:spcBef>
                          <a:spcPts val="0"/>
                        </a:spcBef>
                        <a:spcAft>
                          <a:spcPts val="0"/>
                        </a:spcAft>
                        <a:buNone/>
                      </a:pPr>
                      <a:r>
                        <a:rPr lang="en-GB"/>
                        <a:t>5.59e-5</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0.99</a:t>
                      </a:r>
                      <a:endParaRPr/>
                    </a:p>
                  </a:txBody>
                  <a:tcPr marT="91425" marB="91425" marR="91425" marL="91425"/>
                </a:tc>
              </a:tr>
              <a:tr h="400175">
                <a:tc>
                  <a:txBody>
                    <a:bodyPr/>
                    <a:lstStyle/>
                    <a:p>
                      <a:pPr indent="0" lvl="0" marL="0" marR="0" rtl="0" algn="l">
                        <a:lnSpc>
                          <a:spcPct val="100000"/>
                        </a:lnSpc>
                        <a:spcBef>
                          <a:spcPts val="0"/>
                        </a:spcBef>
                        <a:spcAft>
                          <a:spcPts val="0"/>
                        </a:spcAft>
                        <a:buNone/>
                      </a:pPr>
                      <a:r>
                        <a:rPr lang="en-GB"/>
                        <a:t>NME7</a:t>
                      </a:r>
                      <a:endParaRPr/>
                    </a:p>
                  </a:txBody>
                  <a:tcPr marT="91425" marB="91425" marR="91425" marL="91425"/>
                </a:tc>
                <a:tc>
                  <a:txBody>
                    <a:bodyPr/>
                    <a:lstStyle/>
                    <a:p>
                      <a:pPr indent="0" lvl="0" marL="0" rtl="0" algn="l">
                        <a:spcBef>
                          <a:spcPts val="0"/>
                        </a:spcBef>
                        <a:spcAft>
                          <a:spcPts val="0"/>
                        </a:spcAft>
                        <a:buNone/>
                      </a:pPr>
                      <a:r>
                        <a:rPr lang="en-GB"/>
                        <a:t>cg04788627</a:t>
                      </a:r>
                      <a:endParaRPr/>
                    </a:p>
                  </a:txBody>
                  <a:tcPr marT="91425" marB="91425" marR="91425" marL="91425"/>
                </a:tc>
                <a:tc>
                  <a:txBody>
                    <a:bodyPr/>
                    <a:lstStyle/>
                    <a:p>
                      <a:pPr indent="0" lvl="0" marL="0" rtl="0" algn="ctr">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9.84</a:t>
                      </a:r>
                      <a:endParaRPr/>
                    </a:p>
                  </a:txBody>
                  <a:tcPr marT="91425" marB="91425" marR="91425" marL="91425"/>
                </a:tc>
                <a:tc>
                  <a:txBody>
                    <a:bodyPr/>
                    <a:lstStyle/>
                    <a:p>
                      <a:pPr indent="0" lvl="0" marL="0" rtl="0" algn="l">
                        <a:spcBef>
                          <a:spcPts val="0"/>
                        </a:spcBef>
                        <a:spcAft>
                          <a:spcPts val="0"/>
                        </a:spcAft>
                        <a:buNone/>
                      </a:pPr>
                      <a:r>
                        <a:rPr lang="en-GB"/>
                        <a:t>4.38</a:t>
                      </a:r>
                      <a:endParaRPr/>
                    </a:p>
                  </a:txBody>
                  <a:tcPr marT="91425" marB="91425" marR="91425" marL="91425"/>
                </a:tc>
                <a:tc>
                  <a:txBody>
                    <a:bodyPr/>
                    <a:lstStyle/>
                    <a:p>
                      <a:pPr indent="0" lvl="0" marL="0" rtl="0" algn="l">
                        <a:spcBef>
                          <a:spcPts val="0"/>
                        </a:spcBef>
                        <a:spcAft>
                          <a:spcPts val="0"/>
                        </a:spcAft>
                        <a:buNone/>
                      </a:pPr>
                      <a:r>
                        <a:rPr lang="en-GB"/>
                        <a:t>5.73e-5</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0.99</a:t>
                      </a:r>
                      <a:endParaRPr/>
                    </a:p>
                  </a:txBody>
                  <a:tcPr marT="91425" marB="91425" marR="91425" marL="91425"/>
                </a:tc>
              </a:tr>
              <a:tr h="400175">
                <a:tc>
                  <a:txBody>
                    <a:bodyPr/>
                    <a:lstStyle/>
                    <a:p>
                      <a:pPr indent="0" lvl="0" marL="0" marR="0" rtl="0" algn="l">
                        <a:lnSpc>
                          <a:spcPct val="100000"/>
                        </a:lnSpc>
                        <a:spcBef>
                          <a:spcPts val="0"/>
                        </a:spcBef>
                        <a:spcAft>
                          <a:spcPts val="0"/>
                        </a:spcAft>
                        <a:buNone/>
                      </a:pPr>
                      <a:r>
                        <a:rPr lang="en-GB"/>
                        <a:t>OLFML2A</a:t>
                      </a:r>
                      <a:endParaRPr/>
                    </a:p>
                  </a:txBody>
                  <a:tcPr marT="91425" marB="91425" marR="91425" marL="91425"/>
                </a:tc>
                <a:tc>
                  <a:txBody>
                    <a:bodyPr/>
                    <a:lstStyle/>
                    <a:p>
                      <a:pPr indent="0" lvl="0" marL="0" rtl="0" algn="l">
                        <a:spcBef>
                          <a:spcPts val="0"/>
                        </a:spcBef>
                        <a:spcAft>
                          <a:spcPts val="0"/>
                        </a:spcAft>
                        <a:buNone/>
                      </a:pPr>
                      <a:r>
                        <a:rPr lang="en-GB"/>
                        <a:t>cg04015541</a:t>
                      </a:r>
                      <a:endParaRPr/>
                    </a:p>
                  </a:txBody>
                  <a:tcPr marT="91425" marB="91425" marR="91425" marL="91425"/>
                </a:tc>
                <a:tc>
                  <a:txBody>
                    <a:bodyPr/>
                    <a:lstStyle/>
                    <a:p>
                      <a:pPr indent="0" lvl="0" marL="0" rtl="0" algn="ctr">
                        <a:spcBef>
                          <a:spcPts val="0"/>
                        </a:spcBef>
                        <a:spcAft>
                          <a:spcPts val="0"/>
                        </a:spcAft>
                        <a:buNone/>
                      </a:pPr>
                      <a:r>
                        <a:rPr lang="en-GB"/>
                        <a:t>9</a:t>
                      </a:r>
                      <a:endParaRPr/>
                    </a:p>
                  </a:txBody>
                  <a:tcPr marT="91425" marB="91425" marR="91425" marL="91425"/>
                </a:tc>
                <a:tc>
                  <a:txBody>
                    <a:bodyPr/>
                    <a:lstStyle/>
                    <a:p>
                      <a:pPr indent="0" lvl="0" marL="0" rtl="0" algn="l">
                        <a:spcBef>
                          <a:spcPts val="0"/>
                        </a:spcBef>
                        <a:spcAft>
                          <a:spcPts val="0"/>
                        </a:spcAft>
                        <a:buNone/>
                      </a:pPr>
                      <a:r>
                        <a:rPr lang="en-GB"/>
                        <a:t>10.76</a:t>
                      </a:r>
                      <a:endParaRPr/>
                    </a:p>
                  </a:txBody>
                  <a:tcPr marT="91425" marB="91425" marR="91425" marL="91425"/>
                </a:tc>
                <a:tc>
                  <a:txBody>
                    <a:bodyPr/>
                    <a:lstStyle/>
                    <a:p>
                      <a:pPr indent="0" lvl="0" marL="0" rtl="0" algn="l">
                        <a:spcBef>
                          <a:spcPts val="0"/>
                        </a:spcBef>
                        <a:spcAft>
                          <a:spcPts val="0"/>
                        </a:spcAft>
                        <a:buNone/>
                      </a:pPr>
                      <a:r>
                        <a:rPr lang="en-GB"/>
                        <a:t>4.15</a:t>
                      </a:r>
                      <a:endParaRPr/>
                    </a:p>
                  </a:txBody>
                  <a:tcPr marT="91425" marB="91425" marR="91425" marL="91425"/>
                </a:tc>
                <a:tc>
                  <a:txBody>
                    <a:bodyPr/>
                    <a:lstStyle/>
                    <a:p>
                      <a:pPr indent="0" lvl="0" marL="0" rtl="0" algn="l">
                        <a:spcBef>
                          <a:spcPts val="0"/>
                        </a:spcBef>
                        <a:spcAft>
                          <a:spcPts val="0"/>
                        </a:spcAft>
                        <a:buNone/>
                      </a:pPr>
                      <a:r>
                        <a:rPr lang="en-GB"/>
                        <a:t>1.25e-4</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0.99</a:t>
                      </a:r>
                      <a:endParaRPr/>
                    </a:p>
                  </a:txBody>
                  <a:tcPr marT="91425" marB="91425" marR="91425" marL="91425"/>
                </a:tc>
              </a:tr>
              <a:tr h="400175">
                <a:tc>
                  <a:txBody>
                    <a:bodyPr/>
                    <a:lstStyle/>
                    <a:p>
                      <a:pPr indent="0" lvl="0" marL="0" rtl="0" algn="l">
                        <a:spcBef>
                          <a:spcPts val="0"/>
                        </a:spcBef>
                        <a:spcAft>
                          <a:spcPts val="0"/>
                        </a:spcAft>
                        <a:buNone/>
                      </a:pPr>
                      <a:r>
                        <a:rPr lang="en-GB"/>
                        <a:t>CCK</a:t>
                      </a:r>
                      <a:endParaRPr/>
                    </a:p>
                  </a:txBody>
                  <a:tcPr marT="91425" marB="91425" marR="91425" marL="91425"/>
                </a:tc>
                <a:tc>
                  <a:txBody>
                    <a:bodyPr/>
                    <a:lstStyle/>
                    <a:p>
                      <a:pPr indent="0" lvl="0" marL="0" rtl="0" algn="l">
                        <a:spcBef>
                          <a:spcPts val="0"/>
                        </a:spcBef>
                        <a:spcAft>
                          <a:spcPts val="0"/>
                        </a:spcAft>
                        <a:buNone/>
                      </a:pPr>
                      <a:r>
                        <a:rPr lang="en-GB"/>
                        <a:t>cg27100229</a:t>
                      </a:r>
                      <a:endParaRPr/>
                    </a:p>
                  </a:txBody>
                  <a:tcPr marT="91425" marB="91425" marR="91425" marL="91425"/>
                </a:tc>
                <a:tc>
                  <a:txBody>
                    <a:bodyPr/>
                    <a:lstStyle/>
                    <a:p>
                      <a:pPr indent="0" lvl="0" marL="0" rtl="0" algn="ctr">
                        <a:spcBef>
                          <a:spcPts val="0"/>
                        </a:spcBef>
                        <a:spcAft>
                          <a:spcPts val="0"/>
                        </a:spcAft>
                        <a:buNone/>
                      </a:pPr>
                      <a:r>
                        <a:rPr lang="en-GB"/>
                        <a:t>3</a:t>
                      </a:r>
                      <a:endParaRPr/>
                    </a:p>
                  </a:txBody>
                  <a:tcPr marT="91425" marB="91425" marR="91425" marL="91425"/>
                </a:tc>
                <a:tc>
                  <a:txBody>
                    <a:bodyPr/>
                    <a:lstStyle/>
                    <a:p>
                      <a:pPr indent="0" lvl="0" marL="0" marR="0" rtl="0" algn="l">
                        <a:lnSpc>
                          <a:spcPct val="100000"/>
                        </a:lnSpc>
                        <a:spcBef>
                          <a:spcPts val="0"/>
                        </a:spcBef>
                        <a:spcAft>
                          <a:spcPts val="0"/>
                        </a:spcAft>
                        <a:buNone/>
                      </a:pPr>
                      <a:r>
                        <a:rPr lang="en-GB"/>
                        <a:t>6.82</a:t>
                      </a:r>
                      <a:endParaRPr/>
                    </a:p>
                  </a:txBody>
                  <a:tcPr marT="91425" marB="91425" marR="91425" marL="91425"/>
                </a:tc>
                <a:tc>
                  <a:txBody>
                    <a:bodyPr/>
                    <a:lstStyle/>
                    <a:p>
                      <a:pPr indent="0" lvl="0" marL="0" rtl="0" algn="l">
                        <a:spcBef>
                          <a:spcPts val="0"/>
                        </a:spcBef>
                        <a:spcAft>
                          <a:spcPts val="0"/>
                        </a:spcAft>
                        <a:buNone/>
                      </a:pPr>
                      <a:r>
                        <a:rPr lang="en-GB"/>
                        <a:t>4.14</a:t>
                      </a:r>
                      <a:endParaRPr/>
                    </a:p>
                  </a:txBody>
                  <a:tcPr marT="91425" marB="91425" marR="91425" marL="91425"/>
                </a:tc>
                <a:tc>
                  <a:txBody>
                    <a:bodyPr/>
                    <a:lstStyle/>
                    <a:p>
                      <a:pPr indent="0" lvl="0" marL="0" rtl="0" algn="l">
                        <a:spcBef>
                          <a:spcPts val="0"/>
                        </a:spcBef>
                        <a:spcAft>
                          <a:spcPts val="0"/>
                        </a:spcAft>
                        <a:buNone/>
                      </a:pPr>
                      <a:r>
                        <a:rPr lang="en-GB"/>
                        <a:t>1.27e-4</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0.99</a:t>
                      </a:r>
                      <a:endParaRPr/>
                    </a:p>
                  </a:txBody>
                  <a:tcPr marT="91425" marB="91425" marR="91425" marL="91425"/>
                </a:tc>
              </a:tr>
              <a:tr h="400175">
                <a:tc>
                  <a:txBody>
                    <a:bodyPr/>
                    <a:lstStyle/>
                    <a:p>
                      <a:pPr indent="0" lvl="0" marL="0" rtl="0" algn="l">
                        <a:spcBef>
                          <a:spcPts val="0"/>
                        </a:spcBef>
                        <a:spcAft>
                          <a:spcPts val="0"/>
                        </a:spcAft>
                        <a:buNone/>
                      </a:pPr>
                      <a:r>
                        <a:rPr lang="en-GB"/>
                        <a:t>SIM2</a:t>
                      </a:r>
                      <a:endParaRPr/>
                    </a:p>
                  </a:txBody>
                  <a:tcPr marT="91425" marB="91425" marR="91425" marL="91425"/>
                </a:tc>
                <a:tc>
                  <a:txBody>
                    <a:bodyPr/>
                    <a:lstStyle/>
                    <a:p>
                      <a:pPr indent="0" lvl="0" marL="0" rtl="0" algn="l">
                        <a:spcBef>
                          <a:spcPts val="0"/>
                        </a:spcBef>
                        <a:spcAft>
                          <a:spcPts val="0"/>
                        </a:spcAft>
                        <a:buNone/>
                      </a:pPr>
                      <a:r>
                        <a:rPr lang="en-GB"/>
                        <a:t>cg00937982</a:t>
                      </a:r>
                      <a:endParaRPr/>
                    </a:p>
                  </a:txBody>
                  <a:tcPr marT="91425" marB="91425" marR="91425" marL="91425"/>
                </a:tc>
                <a:tc>
                  <a:txBody>
                    <a:bodyPr/>
                    <a:lstStyle/>
                    <a:p>
                      <a:pPr indent="0" lvl="0" marL="0" rtl="0" algn="ctr">
                        <a:spcBef>
                          <a:spcPts val="0"/>
                        </a:spcBef>
                        <a:spcAft>
                          <a:spcPts val="0"/>
                        </a:spcAft>
                        <a:buNone/>
                      </a:pPr>
                      <a:r>
                        <a:rPr lang="en-GB"/>
                        <a:t>21</a:t>
                      </a:r>
                      <a:endParaRPr/>
                    </a:p>
                  </a:txBody>
                  <a:tcPr marT="91425" marB="91425" marR="91425" marL="91425"/>
                </a:tc>
                <a:tc>
                  <a:txBody>
                    <a:bodyPr/>
                    <a:lstStyle/>
                    <a:p>
                      <a:pPr indent="0" lvl="0" marL="0" marR="0" rtl="0" algn="l">
                        <a:lnSpc>
                          <a:spcPct val="100000"/>
                        </a:lnSpc>
                        <a:spcBef>
                          <a:spcPts val="0"/>
                        </a:spcBef>
                        <a:spcAft>
                          <a:spcPts val="0"/>
                        </a:spcAft>
                        <a:buNone/>
                      </a:pPr>
                      <a:r>
                        <a:rPr lang="en-GB"/>
                        <a:t>10.08</a:t>
                      </a:r>
                      <a:endParaRPr/>
                    </a:p>
                  </a:txBody>
                  <a:tcPr marT="91425" marB="91425" marR="91425" marL="91425"/>
                </a:tc>
                <a:tc>
                  <a:txBody>
                    <a:bodyPr/>
                    <a:lstStyle/>
                    <a:p>
                      <a:pPr indent="0" lvl="0" marL="0" rtl="0" algn="l">
                        <a:spcBef>
                          <a:spcPts val="0"/>
                        </a:spcBef>
                        <a:spcAft>
                          <a:spcPts val="0"/>
                        </a:spcAft>
                        <a:buNone/>
                      </a:pPr>
                      <a:r>
                        <a:rPr lang="en-GB"/>
                        <a:t>4.10</a:t>
                      </a:r>
                      <a:endParaRPr/>
                    </a:p>
                  </a:txBody>
                  <a:tcPr marT="91425" marB="91425" marR="91425" marL="91425"/>
                </a:tc>
                <a:tc>
                  <a:txBody>
                    <a:bodyPr/>
                    <a:lstStyle/>
                    <a:p>
                      <a:pPr indent="0" lvl="0" marL="0" rtl="0" algn="l">
                        <a:spcBef>
                          <a:spcPts val="0"/>
                        </a:spcBef>
                        <a:spcAft>
                          <a:spcPts val="0"/>
                        </a:spcAft>
                        <a:buNone/>
                      </a:pPr>
                      <a:r>
                        <a:rPr lang="en-GB"/>
                        <a:t>1.45e-4</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0.99</a:t>
                      </a:r>
                      <a:endParaRPr/>
                    </a:p>
                  </a:txBody>
                  <a:tcPr marT="91425" marB="91425" marR="91425" marL="91425"/>
                </a:tc>
              </a:tr>
              <a:tr h="400175">
                <a:tc>
                  <a:txBody>
                    <a:bodyPr/>
                    <a:lstStyle/>
                    <a:p>
                      <a:pPr indent="0" lvl="0" marL="0" rtl="0" algn="l">
                        <a:spcBef>
                          <a:spcPts val="0"/>
                        </a:spcBef>
                        <a:spcAft>
                          <a:spcPts val="0"/>
                        </a:spcAft>
                        <a:buNone/>
                      </a:pPr>
                      <a:r>
                        <a:rPr lang="en-GB"/>
                        <a:t>SLFN11</a:t>
                      </a:r>
                      <a:endParaRPr/>
                    </a:p>
                  </a:txBody>
                  <a:tcPr marT="91425" marB="91425" marR="91425" marL="91425"/>
                </a:tc>
                <a:tc>
                  <a:txBody>
                    <a:bodyPr/>
                    <a:lstStyle/>
                    <a:p>
                      <a:pPr indent="0" lvl="0" marL="0" rtl="0" algn="l">
                        <a:spcBef>
                          <a:spcPts val="0"/>
                        </a:spcBef>
                        <a:spcAft>
                          <a:spcPts val="0"/>
                        </a:spcAft>
                        <a:buNone/>
                      </a:pPr>
                      <a:r>
                        <a:rPr lang="en-GB"/>
                        <a:t>cg18108623</a:t>
                      </a:r>
                      <a:endParaRPr/>
                    </a:p>
                  </a:txBody>
                  <a:tcPr marT="91425" marB="91425" marR="91425" marL="91425"/>
                </a:tc>
                <a:tc>
                  <a:txBody>
                    <a:bodyPr/>
                    <a:lstStyle/>
                    <a:p>
                      <a:pPr indent="0" lvl="0" marL="0" rtl="0" algn="ctr">
                        <a:spcBef>
                          <a:spcPts val="0"/>
                        </a:spcBef>
                        <a:spcAft>
                          <a:spcPts val="0"/>
                        </a:spcAft>
                        <a:buNone/>
                      </a:pPr>
                      <a:r>
                        <a:rPr lang="en-GB"/>
                        <a:t>17</a:t>
                      </a:r>
                      <a:endParaRPr/>
                    </a:p>
                  </a:txBody>
                  <a:tcPr marT="91425" marB="91425" marR="91425" marL="91425"/>
                </a:tc>
                <a:tc>
                  <a:txBody>
                    <a:bodyPr/>
                    <a:lstStyle/>
                    <a:p>
                      <a:pPr indent="0" lvl="0" marL="0" rtl="0" algn="l">
                        <a:spcBef>
                          <a:spcPts val="0"/>
                        </a:spcBef>
                        <a:spcAft>
                          <a:spcPts val="0"/>
                        </a:spcAft>
                        <a:buNone/>
                      </a:pPr>
                      <a:r>
                        <a:rPr lang="en-GB"/>
                        <a:t>10.71</a:t>
                      </a:r>
                      <a:endParaRPr/>
                    </a:p>
                  </a:txBody>
                  <a:tcPr marT="91425" marB="91425" marR="91425" marL="91425"/>
                </a:tc>
                <a:tc>
                  <a:txBody>
                    <a:bodyPr/>
                    <a:lstStyle/>
                    <a:p>
                      <a:pPr indent="0" lvl="0" marL="0" rtl="0" algn="l">
                        <a:spcBef>
                          <a:spcPts val="0"/>
                        </a:spcBef>
                        <a:spcAft>
                          <a:spcPts val="0"/>
                        </a:spcAft>
                        <a:buNone/>
                      </a:pPr>
                      <a:r>
                        <a:rPr lang="en-GB"/>
                        <a:t>4.00</a:t>
                      </a:r>
                      <a:endParaRPr/>
                    </a:p>
                  </a:txBody>
                  <a:tcPr marT="91425" marB="91425" marR="91425" marL="91425"/>
                </a:tc>
                <a:tc>
                  <a:txBody>
                    <a:bodyPr/>
                    <a:lstStyle/>
                    <a:p>
                      <a:pPr indent="0" lvl="0" marL="0" rtl="0" algn="l">
                        <a:spcBef>
                          <a:spcPts val="0"/>
                        </a:spcBef>
                        <a:spcAft>
                          <a:spcPts val="0"/>
                        </a:spcAft>
                        <a:buNone/>
                      </a:pPr>
                      <a:r>
                        <a:rPr lang="en-GB"/>
                        <a:t>2.02e-4</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0.99</a:t>
                      </a:r>
                      <a:endParaRPr>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27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Strip Plot</a:t>
            </a:r>
            <a:endParaRPr/>
          </a:p>
        </p:txBody>
      </p:sp>
      <p:pic>
        <p:nvPicPr>
          <p:cNvPr id="203" name="Google Shape;203;p29"/>
          <p:cNvPicPr preferRelativeResize="0"/>
          <p:nvPr/>
        </p:nvPicPr>
        <p:blipFill>
          <a:blip r:embed="rId3">
            <a:alphaModFix/>
          </a:blip>
          <a:stretch>
            <a:fillRect/>
          </a:stretch>
        </p:blipFill>
        <p:spPr>
          <a:xfrm>
            <a:off x="1319300" y="1017725"/>
            <a:ext cx="6188652" cy="4125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rot="-5400000">
            <a:off x="-1773800" y="2285400"/>
            <a:ext cx="45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Chromosome Plot</a:t>
            </a:r>
            <a:endParaRPr/>
          </a:p>
        </p:txBody>
      </p:sp>
      <p:pic>
        <p:nvPicPr>
          <p:cNvPr id="209" name="Google Shape;209;p30"/>
          <p:cNvPicPr preferRelativeResize="0"/>
          <p:nvPr/>
        </p:nvPicPr>
        <p:blipFill>
          <a:blip r:embed="rId3">
            <a:alphaModFix/>
          </a:blip>
          <a:stretch>
            <a:fillRect/>
          </a:stretch>
        </p:blipFill>
        <p:spPr>
          <a:xfrm>
            <a:off x="1055725" y="0"/>
            <a:ext cx="771525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220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Pathway Analysis: KEGG </a:t>
            </a:r>
            <a:endParaRPr/>
          </a:p>
        </p:txBody>
      </p:sp>
      <p:graphicFrame>
        <p:nvGraphicFramePr>
          <p:cNvPr id="215" name="Google Shape;215;p31"/>
          <p:cNvGraphicFramePr/>
          <p:nvPr/>
        </p:nvGraphicFramePr>
        <p:xfrm>
          <a:off x="567463" y="1049950"/>
          <a:ext cx="3000000" cy="3000000"/>
        </p:xfrm>
        <a:graphic>
          <a:graphicData uri="http://schemas.openxmlformats.org/drawingml/2006/table">
            <a:tbl>
              <a:tblPr>
                <a:noFill/>
                <a:tableStyleId>{96BC4319-6001-4B25-958C-7C35D2323F4D}</a:tableStyleId>
              </a:tblPr>
              <a:tblGrid>
                <a:gridCol w="2056275"/>
                <a:gridCol w="2085500"/>
                <a:gridCol w="3867300"/>
              </a:tblGrid>
              <a:tr h="404300">
                <a:tc>
                  <a:txBody>
                    <a:bodyPr/>
                    <a:lstStyle/>
                    <a:p>
                      <a:pPr indent="0" lvl="0" marL="0" rtl="0" algn="ctr">
                        <a:spcBef>
                          <a:spcPts val="0"/>
                        </a:spcBef>
                        <a:spcAft>
                          <a:spcPts val="0"/>
                        </a:spcAft>
                        <a:buNone/>
                      </a:pPr>
                      <a:r>
                        <a:rPr b="1" lang="en-GB"/>
                        <a:t>Gene Implicated</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t>KEGG ID</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t>Pathways</a:t>
                      </a:r>
                      <a:endParaRPr b="1"/>
                    </a:p>
                  </a:txBody>
                  <a:tcPr marT="91425" marB="91425" marR="91425" marL="91425"/>
                </a:tc>
              </a:tr>
              <a:tr h="404300">
                <a:tc>
                  <a:txBody>
                    <a:bodyPr/>
                    <a:lstStyle/>
                    <a:p>
                      <a:pPr indent="0" lvl="0" marL="0" marR="0" rtl="0" algn="ctr">
                        <a:lnSpc>
                          <a:spcPct val="100000"/>
                        </a:lnSpc>
                        <a:spcBef>
                          <a:spcPts val="0"/>
                        </a:spcBef>
                        <a:spcAft>
                          <a:spcPts val="0"/>
                        </a:spcAft>
                        <a:buNone/>
                      </a:pPr>
                      <a:r>
                        <a:rPr lang="en-GB"/>
                        <a:t>CBX5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GB" u="sng">
                          <a:solidFill>
                            <a:schemeClr val="hlink"/>
                          </a:solidFill>
                          <a:hlinkClick r:id="rId3"/>
                        </a:rPr>
                        <a:t>ko05034</a:t>
                      </a:r>
                      <a:r>
                        <a:rPr lang="en-GB"/>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Alcoholism</a:t>
                      </a:r>
                      <a:endParaRPr/>
                    </a:p>
                  </a:txBody>
                  <a:tcPr marT="91425" marB="91425" marR="91425" marL="91425">
                    <a:lnL cap="flat" cmpd="sng" w="9525">
                      <a:solidFill>
                        <a:srgbClr val="9E9E9E"/>
                      </a:solidFill>
                      <a:prstDash val="solid"/>
                      <a:round/>
                      <a:headEnd len="sm" w="sm" type="none"/>
                      <a:tailEnd len="sm" w="sm" type="none"/>
                    </a:lnL>
                  </a:tcPr>
                </a:tc>
              </a:tr>
              <a:tr h="404300">
                <a:tc>
                  <a:txBody>
                    <a:bodyPr/>
                    <a:lstStyle/>
                    <a:p>
                      <a:pPr indent="0" lvl="0" marL="0" marR="0" rtl="0" algn="ctr">
                        <a:lnSpc>
                          <a:spcPct val="100000"/>
                        </a:lnSpc>
                        <a:spcBef>
                          <a:spcPts val="0"/>
                        </a:spcBef>
                        <a:spcAft>
                          <a:spcPts val="0"/>
                        </a:spcAft>
                        <a:buNone/>
                      </a:pPr>
                      <a:r>
                        <a:rPr lang="en-GB"/>
                        <a:t>CBX5</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GB" u="sng">
                          <a:solidFill>
                            <a:schemeClr val="hlink"/>
                          </a:solidFill>
                          <a:hlinkClick r:id="rId4"/>
                        </a:rPr>
                        <a:t>ko00310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a:t>Lysine degradation</a:t>
                      </a:r>
                      <a:endParaRPr/>
                    </a:p>
                  </a:txBody>
                  <a:tcPr marT="91425" marB="91425" marR="91425" marL="91425"/>
                </a:tc>
              </a:tr>
              <a:tr h="482900">
                <a:tc>
                  <a:txBody>
                    <a:bodyPr/>
                    <a:lstStyle/>
                    <a:p>
                      <a:pPr indent="0" lvl="0" marL="0" marR="0" rtl="0" algn="ctr">
                        <a:lnSpc>
                          <a:spcPct val="100000"/>
                        </a:lnSpc>
                        <a:spcBef>
                          <a:spcPts val="0"/>
                        </a:spcBef>
                        <a:spcAft>
                          <a:spcPts val="0"/>
                        </a:spcAft>
                        <a:buNone/>
                      </a:pPr>
                      <a:r>
                        <a:rPr lang="en-GB"/>
                        <a:t>CBX5</a:t>
                      </a:r>
                      <a:endParaRPr/>
                    </a:p>
                  </a:txBody>
                  <a:tcPr marT="91425" marB="91425" marR="91425" marL="91425"/>
                </a:tc>
                <a:tc>
                  <a:txBody>
                    <a:bodyPr/>
                    <a:lstStyle/>
                    <a:p>
                      <a:pPr indent="0" lvl="0" marL="0" marR="0" rtl="0" algn="ctr">
                        <a:lnSpc>
                          <a:spcPct val="100000"/>
                        </a:lnSpc>
                        <a:spcBef>
                          <a:spcPts val="0"/>
                        </a:spcBef>
                        <a:spcAft>
                          <a:spcPts val="0"/>
                        </a:spcAft>
                        <a:buNone/>
                      </a:pPr>
                      <a:r>
                        <a:rPr lang="en-GB" u="sng">
                          <a:solidFill>
                            <a:schemeClr val="hlink"/>
                          </a:solidFill>
                          <a:hlinkClick r:id="rId5"/>
                        </a:rPr>
                        <a:t>ko05322</a:t>
                      </a:r>
                      <a:endParaRPr/>
                    </a:p>
                  </a:txBody>
                  <a:tcPr marT="91425" marB="91425" marR="91425" marL="91425"/>
                </a:tc>
                <a:tc>
                  <a:txBody>
                    <a:bodyPr/>
                    <a:lstStyle/>
                    <a:p>
                      <a:pPr indent="0" lvl="0" marL="0" rtl="0" algn="ctr">
                        <a:spcBef>
                          <a:spcPts val="0"/>
                        </a:spcBef>
                        <a:spcAft>
                          <a:spcPts val="0"/>
                        </a:spcAft>
                        <a:buNone/>
                      </a:pPr>
                      <a:r>
                        <a:rPr lang="en-GB"/>
                        <a:t>Systemic lupus erythematosus</a:t>
                      </a:r>
                      <a:endParaRPr/>
                    </a:p>
                  </a:txBody>
                  <a:tcPr marT="91425" marB="91425" marR="91425" marL="91425"/>
                </a:tc>
              </a:tr>
              <a:tr h="470050">
                <a:tc>
                  <a:txBody>
                    <a:bodyPr/>
                    <a:lstStyle/>
                    <a:p>
                      <a:pPr indent="0" lvl="0" marL="0" rtl="0" algn="ctr">
                        <a:spcBef>
                          <a:spcPts val="0"/>
                        </a:spcBef>
                        <a:spcAft>
                          <a:spcPts val="0"/>
                        </a:spcAft>
                        <a:buClr>
                          <a:schemeClr val="dk1"/>
                        </a:buClr>
                        <a:buSzPts val="1100"/>
                        <a:buFont typeface="Arial"/>
                        <a:buNone/>
                      </a:pPr>
                      <a:r>
                        <a:rPr lang="en-GB">
                          <a:solidFill>
                            <a:schemeClr val="dk1"/>
                          </a:solidFill>
                        </a:rPr>
                        <a:t>CBX5</a:t>
                      </a:r>
                      <a:endParaRPr/>
                    </a:p>
                  </a:txBody>
                  <a:tcPr marT="91425" marB="91425" marR="91425" marL="91425"/>
                </a:tc>
                <a:tc>
                  <a:txBody>
                    <a:bodyPr/>
                    <a:lstStyle/>
                    <a:p>
                      <a:pPr indent="0" lvl="0" marL="0" marR="0" rtl="0" algn="ctr">
                        <a:lnSpc>
                          <a:spcPct val="100000"/>
                        </a:lnSpc>
                        <a:spcBef>
                          <a:spcPts val="0"/>
                        </a:spcBef>
                        <a:spcAft>
                          <a:spcPts val="0"/>
                        </a:spcAft>
                        <a:buNone/>
                      </a:pPr>
                      <a:r>
                        <a:rPr lang="en-GB" u="sng">
                          <a:solidFill>
                            <a:schemeClr val="hlink"/>
                          </a:solidFill>
                          <a:hlinkClick r:id="rId6"/>
                        </a:rPr>
                        <a:t>ko05202</a:t>
                      </a:r>
                      <a:endParaRPr/>
                    </a:p>
                  </a:txBody>
                  <a:tcPr marT="91425" marB="91425" marR="91425" marL="91425"/>
                </a:tc>
                <a:tc>
                  <a:txBody>
                    <a:bodyPr/>
                    <a:lstStyle/>
                    <a:p>
                      <a:pPr indent="0" lvl="0" marL="0" rtl="0" algn="ctr">
                        <a:spcBef>
                          <a:spcPts val="0"/>
                        </a:spcBef>
                        <a:spcAft>
                          <a:spcPts val="0"/>
                        </a:spcAft>
                        <a:buNone/>
                      </a:pPr>
                      <a:r>
                        <a:rPr lang="en-GB"/>
                        <a:t>Transcriptional misregulation in cancer</a:t>
                      </a:r>
                      <a:endParaRPr/>
                    </a:p>
                  </a:txBody>
                  <a:tcPr marT="91425" marB="91425" marR="91425" marL="91425"/>
                </a:tc>
              </a:tr>
              <a:tr h="404300">
                <a:tc>
                  <a:txBody>
                    <a:bodyPr/>
                    <a:lstStyle/>
                    <a:p>
                      <a:pPr indent="0" lvl="0" marL="0" rtl="0" algn="ctr">
                        <a:spcBef>
                          <a:spcPts val="0"/>
                        </a:spcBef>
                        <a:spcAft>
                          <a:spcPts val="0"/>
                        </a:spcAft>
                        <a:buClr>
                          <a:schemeClr val="dk1"/>
                        </a:buClr>
                        <a:buSzPts val="1100"/>
                        <a:buFont typeface="Arial"/>
                        <a:buNone/>
                      </a:pPr>
                      <a:r>
                        <a:rPr lang="en-GB">
                          <a:solidFill>
                            <a:schemeClr val="dk1"/>
                          </a:solidFill>
                        </a:rPr>
                        <a:t>CBX5</a:t>
                      </a:r>
                      <a:endParaRPr/>
                    </a:p>
                  </a:txBody>
                  <a:tcPr marT="91425" marB="91425" marR="91425" marL="91425"/>
                </a:tc>
                <a:tc>
                  <a:txBody>
                    <a:bodyPr/>
                    <a:lstStyle/>
                    <a:p>
                      <a:pPr indent="0" lvl="0" marL="0" marR="0" rtl="0" algn="ctr">
                        <a:lnSpc>
                          <a:spcPct val="100000"/>
                        </a:lnSpc>
                        <a:spcBef>
                          <a:spcPts val="0"/>
                        </a:spcBef>
                        <a:spcAft>
                          <a:spcPts val="0"/>
                        </a:spcAft>
                        <a:buNone/>
                      </a:pPr>
                      <a:r>
                        <a:rPr lang="en-GB" u="sng">
                          <a:solidFill>
                            <a:schemeClr val="hlink"/>
                          </a:solidFill>
                          <a:hlinkClick r:id="rId7"/>
                        </a:rPr>
                        <a:t>ko05203</a:t>
                      </a:r>
                      <a:endParaRPr/>
                    </a:p>
                  </a:txBody>
                  <a:tcPr marT="91425" marB="91425" marR="91425" marL="91425"/>
                </a:tc>
                <a:tc>
                  <a:txBody>
                    <a:bodyPr/>
                    <a:lstStyle/>
                    <a:p>
                      <a:pPr indent="0" lvl="0" marL="0" rtl="0" algn="ctr">
                        <a:spcBef>
                          <a:spcPts val="0"/>
                        </a:spcBef>
                        <a:spcAft>
                          <a:spcPts val="0"/>
                        </a:spcAft>
                        <a:buNone/>
                      </a:pPr>
                      <a:r>
                        <a:rPr lang="en-GB"/>
                        <a:t>Viral carcinogenesis</a:t>
                      </a:r>
                      <a:endParaRPr/>
                    </a:p>
                  </a:txBody>
                  <a:tcPr marT="91425" marB="91425" marR="91425" marL="91425"/>
                </a:tc>
              </a:tr>
              <a:tr h="421025">
                <a:tc>
                  <a:txBody>
                    <a:bodyPr/>
                    <a:lstStyle/>
                    <a:p>
                      <a:pPr indent="0" lvl="0" marL="0" marR="0" rtl="0" algn="ctr">
                        <a:lnSpc>
                          <a:spcPct val="100000"/>
                        </a:lnSpc>
                        <a:spcBef>
                          <a:spcPts val="0"/>
                        </a:spcBef>
                        <a:spcAft>
                          <a:spcPts val="0"/>
                        </a:spcAft>
                        <a:buNone/>
                      </a:pPr>
                      <a:r>
                        <a:rPr lang="en-GB"/>
                        <a:t>CCK</a:t>
                      </a:r>
                      <a:endParaRPr/>
                    </a:p>
                  </a:txBody>
                  <a:tcPr marT="91425" marB="91425" marR="91425" marL="91425"/>
                </a:tc>
                <a:tc>
                  <a:txBody>
                    <a:bodyPr/>
                    <a:lstStyle/>
                    <a:p>
                      <a:pPr indent="0" lvl="0" marL="0" marR="0" rtl="0" algn="ctr">
                        <a:lnSpc>
                          <a:spcPct val="100000"/>
                        </a:lnSpc>
                        <a:spcBef>
                          <a:spcPts val="0"/>
                        </a:spcBef>
                        <a:spcAft>
                          <a:spcPts val="0"/>
                        </a:spcAft>
                        <a:buNone/>
                      </a:pPr>
                      <a:r>
                        <a:rPr lang="en-GB" u="sng">
                          <a:solidFill>
                            <a:schemeClr val="hlink"/>
                          </a:solidFill>
                          <a:hlinkClick r:id="rId8"/>
                        </a:rPr>
                        <a:t>ko04974</a:t>
                      </a:r>
                      <a:endParaRPr/>
                    </a:p>
                  </a:txBody>
                  <a:tcPr marT="91425" marB="91425" marR="91425" marL="91425"/>
                </a:tc>
                <a:tc>
                  <a:txBody>
                    <a:bodyPr/>
                    <a:lstStyle/>
                    <a:p>
                      <a:pPr indent="0" lvl="0" marL="0" rtl="0" algn="ctr">
                        <a:spcBef>
                          <a:spcPts val="0"/>
                        </a:spcBef>
                        <a:spcAft>
                          <a:spcPts val="0"/>
                        </a:spcAft>
                        <a:buNone/>
                      </a:pPr>
                      <a:r>
                        <a:rPr lang="en-GB"/>
                        <a:t>Protein digestion and absorption</a:t>
                      </a:r>
                      <a:endParaRPr/>
                    </a:p>
                  </a:txBody>
                  <a:tcPr marT="91425" marB="91425" marR="91425" marL="91425"/>
                </a:tc>
              </a:tr>
              <a:tr h="404300">
                <a:tc>
                  <a:txBody>
                    <a:bodyPr/>
                    <a:lstStyle/>
                    <a:p>
                      <a:pPr indent="0" lvl="0" marL="0" marR="0" rtl="0" algn="ctr">
                        <a:lnSpc>
                          <a:spcPct val="100000"/>
                        </a:lnSpc>
                        <a:spcBef>
                          <a:spcPts val="0"/>
                        </a:spcBef>
                        <a:spcAft>
                          <a:spcPts val="0"/>
                        </a:spcAft>
                        <a:buNone/>
                      </a:pPr>
                      <a:r>
                        <a:rPr lang="en-GB"/>
                        <a:t>CDC6</a:t>
                      </a:r>
                      <a:endParaRPr/>
                    </a:p>
                  </a:txBody>
                  <a:tcPr marT="91425" marB="91425" marR="91425" marL="91425"/>
                </a:tc>
                <a:tc>
                  <a:txBody>
                    <a:bodyPr/>
                    <a:lstStyle/>
                    <a:p>
                      <a:pPr indent="0" lvl="0" marL="0" marR="0" rtl="0" algn="ctr">
                        <a:lnSpc>
                          <a:spcPct val="100000"/>
                        </a:lnSpc>
                        <a:spcBef>
                          <a:spcPts val="0"/>
                        </a:spcBef>
                        <a:spcAft>
                          <a:spcPts val="0"/>
                        </a:spcAft>
                        <a:buNone/>
                      </a:pPr>
                      <a:r>
                        <a:rPr lang="en-GB" u="sng">
                          <a:solidFill>
                            <a:schemeClr val="hlink"/>
                          </a:solidFill>
                          <a:hlinkClick r:id="rId9"/>
                        </a:rPr>
                        <a:t>ko05219</a:t>
                      </a:r>
                      <a:endParaRPr/>
                    </a:p>
                  </a:txBody>
                  <a:tcPr marT="91425" marB="91425" marR="91425" marL="91425"/>
                </a:tc>
                <a:tc>
                  <a:txBody>
                    <a:bodyPr/>
                    <a:lstStyle/>
                    <a:p>
                      <a:pPr indent="0" lvl="0" marL="0" rtl="0" algn="ctr">
                        <a:spcBef>
                          <a:spcPts val="0"/>
                        </a:spcBef>
                        <a:spcAft>
                          <a:spcPts val="0"/>
                        </a:spcAft>
                        <a:buNone/>
                      </a:pPr>
                      <a:r>
                        <a:rPr lang="en-GB"/>
                        <a:t>Bladder cancer</a:t>
                      </a:r>
                      <a:endParaRPr/>
                    </a:p>
                  </a:txBody>
                  <a:tcPr marT="91425" marB="91425" marR="91425" marL="91425"/>
                </a:tc>
              </a:tr>
              <a:tr h="404300">
                <a:tc>
                  <a:txBody>
                    <a:bodyPr/>
                    <a:lstStyle/>
                    <a:p>
                      <a:pPr indent="0" lvl="0" marL="0" rtl="0" algn="ctr">
                        <a:spcBef>
                          <a:spcPts val="0"/>
                        </a:spcBef>
                        <a:spcAft>
                          <a:spcPts val="0"/>
                        </a:spcAft>
                        <a:buClr>
                          <a:schemeClr val="dk1"/>
                        </a:buClr>
                        <a:buSzPts val="1100"/>
                        <a:buFont typeface="Arial"/>
                        <a:buNone/>
                      </a:pPr>
                      <a:r>
                        <a:rPr lang="en-GB">
                          <a:solidFill>
                            <a:schemeClr val="dk1"/>
                          </a:solidFill>
                        </a:rPr>
                        <a:t>CDC6</a:t>
                      </a:r>
                      <a:endParaRPr/>
                    </a:p>
                  </a:txBody>
                  <a:tcPr marT="91425" marB="91425" marR="91425" marL="91425"/>
                </a:tc>
                <a:tc>
                  <a:txBody>
                    <a:bodyPr/>
                    <a:lstStyle/>
                    <a:p>
                      <a:pPr indent="0" lvl="0" marL="0" marR="0" rtl="0" algn="ctr">
                        <a:lnSpc>
                          <a:spcPct val="100000"/>
                        </a:lnSpc>
                        <a:spcBef>
                          <a:spcPts val="0"/>
                        </a:spcBef>
                        <a:spcAft>
                          <a:spcPts val="0"/>
                        </a:spcAft>
                        <a:buNone/>
                      </a:pPr>
                      <a:r>
                        <a:rPr lang="en-GB" u="sng">
                          <a:solidFill>
                            <a:schemeClr val="hlink"/>
                          </a:solidFill>
                          <a:hlinkClick r:id="rId10"/>
                        </a:rPr>
                        <a:t>ko05224</a:t>
                      </a:r>
                      <a:endParaRPr/>
                    </a:p>
                  </a:txBody>
                  <a:tcPr marT="91425" marB="91425" marR="91425" marL="91425"/>
                </a:tc>
                <a:tc>
                  <a:txBody>
                    <a:bodyPr/>
                    <a:lstStyle/>
                    <a:p>
                      <a:pPr indent="0" lvl="0" marL="0" rtl="0" algn="ctr">
                        <a:spcBef>
                          <a:spcPts val="0"/>
                        </a:spcBef>
                        <a:spcAft>
                          <a:spcPts val="0"/>
                        </a:spcAft>
                        <a:buNone/>
                      </a:pPr>
                      <a:r>
                        <a:rPr lang="en-GB"/>
                        <a:t>Breast cancer</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Motivation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GB"/>
              <a:t>Late-stage Head and Neck Squamous Cell Carcinoma (HNSCC)</a:t>
            </a:r>
            <a:r>
              <a:rPr lang="en-GB"/>
              <a:t>: </a:t>
            </a:r>
            <a:endParaRPr/>
          </a:p>
          <a:p>
            <a:pPr indent="-342900" lvl="1" marL="914400" rtl="0" algn="l">
              <a:spcBef>
                <a:spcPts val="0"/>
              </a:spcBef>
              <a:spcAft>
                <a:spcPts val="0"/>
              </a:spcAft>
              <a:buSzPts val="1800"/>
              <a:buChar char="○"/>
            </a:pPr>
            <a:r>
              <a:rPr lang="en-GB" sz="1800"/>
              <a:t>It is associated with high mortality rates </a:t>
            </a:r>
            <a:endParaRPr sz="1800"/>
          </a:p>
          <a:p>
            <a:pPr indent="-342900" lvl="1" marL="914400" rtl="0" algn="l">
              <a:spcBef>
                <a:spcPts val="0"/>
              </a:spcBef>
              <a:spcAft>
                <a:spcPts val="0"/>
              </a:spcAft>
              <a:buSzPts val="1800"/>
              <a:buChar char="○"/>
            </a:pPr>
            <a:r>
              <a:rPr lang="en-GB" sz="1800"/>
              <a:t>It can metastasize to the lung and causes </a:t>
            </a:r>
            <a:r>
              <a:rPr b="1" lang="en-GB" sz="1800"/>
              <a:t>HNSCC lung metastases</a:t>
            </a:r>
            <a:r>
              <a:rPr lang="en-GB" sz="1800"/>
              <a:t> </a:t>
            </a:r>
            <a:endParaRPr sz="1800"/>
          </a:p>
          <a:p>
            <a:pPr indent="-342900" lvl="0" marL="457200" rtl="0" algn="l">
              <a:lnSpc>
                <a:spcPct val="115000"/>
              </a:lnSpc>
              <a:spcBef>
                <a:spcPts val="0"/>
              </a:spcBef>
              <a:spcAft>
                <a:spcPts val="0"/>
              </a:spcAft>
              <a:buSzPts val="1800"/>
              <a:buChar char="●"/>
            </a:pPr>
            <a:r>
              <a:rPr b="1" lang="en-GB"/>
              <a:t>Lung Squamous Cell carcinoma (LUSC)</a:t>
            </a:r>
            <a:r>
              <a:rPr lang="en-GB"/>
              <a:t>: </a:t>
            </a:r>
            <a:endParaRPr/>
          </a:p>
          <a:p>
            <a:pPr indent="-342900" lvl="1" marL="914400" rtl="0" algn="l">
              <a:lnSpc>
                <a:spcPct val="115000"/>
              </a:lnSpc>
              <a:spcBef>
                <a:spcPts val="100"/>
              </a:spcBef>
              <a:spcAft>
                <a:spcPts val="0"/>
              </a:spcAft>
              <a:buSzPts val="1800"/>
              <a:buChar char="○"/>
            </a:pPr>
            <a:r>
              <a:rPr lang="en-GB" sz="1800"/>
              <a:t>It is a type of a primary lung cancer </a:t>
            </a:r>
            <a:endParaRPr sz="1800"/>
          </a:p>
          <a:p>
            <a:pPr indent="-342900" lvl="1" marL="914400" rtl="0" algn="l">
              <a:lnSpc>
                <a:spcPct val="115000"/>
              </a:lnSpc>
              <a:spcBef>
                <a:spcPts val="100"/>
              </a:spcBef>
              <a:spcAft>
                <a:spcPts val="0"/>
              </a:spcAft>
              <a:buSzPts val="1800"/>
              <a:buChar char="○"/>
            </a:pPr>
            <a:r>
              <a:rPr lang="en-GB" sz="1800"/>
              <a:t>It is high-treatable </a:t>
            </a:r>
            <a:endParaRPr sz="1800"/>
          </a:p>
          <a:p>
            <a:pPr indent="-342900" lvl="1" marL="914400" rtl="0" algn="l">
              <a:lnSpc>
                <a:spcPct val="115000"/>
              </a:lnSpc>
              <a:spcBef>
                <a:spcPts val="100"/>
              </a:spcBef>
              <a:spcAft>
                <a:spcPts val="0"/>
              </a:spcAft>
              <a:buSzPts val="1800"/>
              <a:buChar char="○"/>
            </a:pPr>
            <a:r>
              <a:rPr lang="en-GB" sz="1800"/>
              <a:t>It is frequent in patients with HNSCC </a:t>
            </a:r>
            <a:endParaRPr sz="1800"/>
          </a:p>
          <a:p>
            <a:pPr indent="0" lvl="0" marL="0" rtl="0" algn="l">
              <a:lnSpc>
                <a:spcPct val="115000"/>
              </a:lnSpc>
              <a:spcBef>
                <a:spcPts val="100"/>
              </a:spcBef>
              <a:spcAft>
                <a:spcPts val="0"/>
              </a:spcAft>
              <a:buNone/>
            </a:pPr>
            <a:r>
              <a:t/>
            </a:r>
            <a:endParaRPr/>
          </a:p>
          <a:p>
            <a:pPr indent="0" lvl="0" marL="0" rtl="0" algn="l">
              <a:lnSpc>
                <a:spcPct val="115000"/>
              </a:lnSpc>
              <a:spcBef>
                <a:spcPts val="100"/>
              </a:spcBef>
              <a:spcAft>
                <a:spcPts val="0"/>
              </a:spcAft>
              <a:buNone/>
            </a:pPr>
            <a:r>
              <a:rPr b="1" lang="en-GB"/>
              <a:t>Aim</a:t>
            </a:r>
            <a:r>
              <a:rPr lang="en-GB"/>
              <a:t>: Identify differentially methylated CpGs between</a:t>
            </a:r>
            <a:r>
              <a:rPr lang="en-GB" sz="1400"/>
              <a:t> </a:t>
            </a:r>
            <a:r>
              <a:rPr b="1" lang="en-GB"/>
              <a:t>HNSCC lung metastasis</a:t>
            </a:r>
            <a:r>
              <a:rPr lang="en-GB"/>
              <a:t> and </a:t>
            </a:r>
            <a:r>
              <a:rPr b="1" lang="en-GB"/>
              <a:t>primary LUSC → </a:t>
            </a:r>
            <a:r>
              <a:rPr lang="en-GB"/>
              <a:t>gain better understanding of epigenetic and genetic differences between the two types </a:t>
            </a:r>
            <a:r>
              <a:rPr b="1" lang="en-GB"/>
              <a:t>→ </a:t>
            </a:r>
            <a:r>
              <a:rPr lang="en-GB"/>
              <a:t> more accurate diagnosis and differentiation </a:t>
            </a:r>
            <a:endParaRPr/>
          </a:p>
          <a:p>
            <a:pPr indent="0" lvl="0" marL="0" rtl="0" algn="l">
              <a:spcBef>
                <a:spcPts val="100"/>
              </a:spcBef>
              <a:spcAft>
                <a:spcPts val="0"/>
              </a:spcAft>
              <a:buNone/>
            </a:pPr>
            <a:r>
              <a:t/>
            </a:r>
            <a:endParaRPr/>
          </a:p>
          <a:p>
            <a:pPr indent="0" lvl="0" marL="0" rtl="0" algn="l">
              <a:spcBef>
                <a:spcPts val="1600"/>
              </a:spcBef>
              <a:spcAft>
                <a:spcPts val="0"/>
              </a:spcAft>
              <a:buNone/>
            </a:pPr>
            <a:r>
              <a:rPr lang="en-GB"/>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Discussion</a:t>
            </a:r>
            <a:endParaRPr/>
          </a:p>
        </p:txBody>
      </p:sp>
      <p:sp>
        <p:nvSpPr>
          <p:cNvPr id="221" name="Google Shape;22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Adjusted P values showed no significant genes that are differentially methylated in the primary compared to metastatic</a:t>
            </a:r>
            <a:endParaRPr/>
          </a:p>
          <a:p>
            <a:pPr indent="-342900" lvl="0" marL="457200" rtl="0" algn="l">
              <a:spcBef>
                <a:spcPts val="0"/>
              </a:spcBef>
              <a:spcAft>
                <a:spcPts val="0"/>
              </a:spcAft>
              <a:buSzPts val="1800"/>
              <a:buChar char="●"/>
            </a:pPr>
            <a:r>
              <a:rPr lang="en-GB"/>
              <a:t>There was no significant differential methylation by age or age:cancer_type interaction</a:t>
            </a:r>
            <a:endParaRPr/>
          </a:p>
          <a:p>
            <a:pPr indent="-342900" lvl="0" marL="457200" rtl="0" algn="l">
              <a:spcBef>
                <a:spcPts val="0"/>
              </a:spcBef>
              <a:spcAft>
                <a:spcPts val="0"/>
              </a:spcAft>
              <a:buSzPts val="1800"/>
              <a:buChar char="●"/>
            </a:pPr>
            <a:r>
              <a:rPr lang="en-GB"/>
              <a:t>Due to unbalanced design (low number of samples), we decided not to separate the primary cancer into head and neck or lung cancer</a:t>
            </a:r>
            <a:endParaRPr/>
          </a:p>
          <a:p>
            <a:pPr indent="-342900" lvl="0" marL="457200" rtl="0" algn="l">
              <a:spcBef>
                <a:spcPts val="0"/>
              </a:spcBef>
              <a:spcAft>
                <a:spcPts val="0"/>
              </a:spcAft>
              <a:buSzPts val="1800"/>
              <a:buChar char="●"/>
            </a:pPr>
            <a:r>
              <a:rPr lang="en-GB"/>
              <a:t>Overall sample size was still small so it would be interesting to look at larger numbers of primary lung and metastatic(pulmonary) HNSC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Challenges</a:t>
            </a:r>
            <a:endParaRPr/>
          </a:p>
        </p:txBody>
      </p:sp>
      <p:sp>
        <p:nvSpPr>
          <p:cNvPr id="227" name="Google Shape;227;p33"/>
          <p:cNvSpPr txBox="1"/>
          <p:nvPr>
            <p:ph idx="1" type="body"/>
          </p:nvPr>
        </p:nvSpPr>
        <p:spPr>
          <a:xfrm>
            <a:off x="311700" y="973625"/>
            <a:ext cx="8520600" cy="377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Large dataset</a:t>
            </a:r>
            <a:endParaRPr/>
          </a:p>
          <a:p>
            <a:pPr indent="-317500" lvl="1" marL="914400" rtl="0" algn="l">
              <a:spcBef>
                <a:spcPts val="0"/>
              </a:spcBef>
              <a:spcAft>
                <a:spcPts val="0"/>
              </a:spcAft>
              <a:buSzPts val="1400"/>
              <a:buChar char="○"/>
            </a:pPr>
            <a:r>
              <a:rPr lang="en-GB"/>
              <a:t>Computationally expensive for statistical analysis and for plotting, leading to RStudio crashing and frozen computers</a:t>
            </a:r>
            <a:endParaRPr/>
          </a:p>
          <a:p>
            <a:pPr indent="-342900" lvl="0" marL="457200" rtl="0" algn="l">
              <a:spcBef>
                <a:spcPts val="0"/>
              </a:spcBef>
              <a:spcAft>
                <a:spcPts val="0"/>
              </a:spcAft>
              <a:buSzPts val="1800"/>
              <a:buChar char="●"/>
            </a:pPr>
            <a:r>
              <a:rPr lang="en-GB"/>
              <a:t>Unbalanced sample sizes</a:t>
            </a:r>
            <a:endParaRPr/>
          </a:p>
          <a:p>
            <a:pPr indent="-317500" lvl="1" marL="914400" rtl="0" algn="l">
              <a:spcBef>
                <a:spcPts val="0"/>
              </a:spcBef>
              <a:spcAft>
                <a:spcPts val="0"/>
              </a:spcAft>
              <a:buSzPts val="1400"/>
              <a:buChar char="○"/>
            </a:pPr>
            <a:r>
              <a:rPr lang="en-GB"/>
              <a:t>By cancer type : 28 metastatic vs 24 primary</a:t>
            </a:r>
            <a:endParaRPr/>
          </a:p>
          <a:p>
            <a:pPr indent="-317500" lvl="1" marL="914400" rtl="0" algn="l">
              <a:spcBef>
                <a:spcPts val="0"/>
              </a:spcBef>
              <a:spcAft>
                <a:spcPts val="0"/>
              </a:spcAft>
              <a:buSzPts val="1400"/>
              <a:buChar char="○"/>
            </a:pPr>
            <a:r>
              <a:rPr lang="en-GB"/>
              <a:t>By cancer: 3 primary HNSC vs  3 </a:t>
            </a:r>
            <a:r>
              <a:rPr lang="en-GB"/>
              <a:t>Primary lung squamous cell carcinoma</a:t>
            </a:r>
            <a:r>
              <a:rPr lang="en-GB"/>
              <a:t> vs 16 Primary Second Squamous Cell Lung Carcinoma vs 28 Metastatic HNSC</a:t>
            </a:r>
            <a:endParaRPr/>
          </a:p>
          <a:p>
            <a:pPr indent="-317500" lvl="1" marL="914400" rtl="0" algn="l">
              <a:spcBef>
                <a:spcPts val="0"/>
              </a:spcBef>
              <a:spcAft>
                <a:spcPts val="0"/>
              </a:spcAft>
              <a:buSzPts val="1400"/>
              <a:buChar char="○"/>
            </a:pPr>
            <a:r>
              <a:rPr lang="en-GB"/>
              <a:t>By cancer location: 31 HNSC vs 19 Lung </a:t>
            </a:r>
            <a:endParaRPr/>
          </a:p>
          <a:p>
            <a:pPr indent="-342900" lvl="0" marL="457200" rtl="0" algn="l">
              <a:spcBef>
                <a:spcPts val="0"/>
              </a:spcBef>
              <a:spcAft>
                <a:spcPts val="0"/>
              </a:spcAft>
              <a:buSzPts val="1800"/>
              <a:buChar char="●"/>
            </a:pPr>
            <a:r>
              <a:rPr lang="en-GB"/>
              <a:t>Inconsistent metadata collection</a:t>
            </a:r>
            <a:endParaRPr/>
          </a:p>
          <a:p>
            <a:pPr indent="-317500" lvl="1" marL="914400" rtl="0" algn="l">
              <a:spcBef>
                <a:spcPts val="0"/>
              </a:spcBef>
              <a:spcAft>
                <a:spcPts val="0"/>
              </a:spcAft>
              <a:buSzPts val="1400"/>
              <a:buChar char="○"/>
            </a:pPr>
            <a:r>
              <a:rPr lang="en-GB"/>
              <a:t>Some samples were missing information for smoking, e.g. some smokers had # packs per day while others did not</a:t>
            </a:r>
            <a:endParaRPr/>
          </a:p>
          <a:p>
            <a:pPr indent="-342900" lvl="0" marL="457200" rtl="0" algn="l">
              <a:spcBef>
                <a:spcPts val="0"/>
              </a:spcBef>
              <a:spcAft>
                <a:spcPts val="0"/>
              </a:spcAft>
              <a:buSzPts val="1800"/>
              <a:buChar char="●"/>
            </a:pPr>
            <a:r>
              <a:rPr lang="en-GB"/>
              <a:t>Incompatible R packages</a:t>
            </a:r>
            <a:endParaRPr/>
          </a:p>
          <a:p>
            <a:pPr indent="-317500" lvl="1" marL="914400" rtl="0" algn="l">
              <a:spcBef>
                <a:spcPts val="0"/>
              </a:spcBef>
              <a:spcAft>
                <a:spcPts val="0"/>
              </a:spcAft>
              <a:buSzPts val="1400"/>
              <a:buChar char="○"/>
            </a:pPr>
            <a:r>
              <a:rPr lang="en-GB"/>
              <a:t>ErmineR caused issues with various versions of Java (even Paul couldn’t figure it out)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80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Conclusions</a:t>
            </a:r>
            <a:endParaRPr/>
          </a:p>
        </p:txBody>
      </p:sp>
      <p:sp>
        <p:nvSpPr>
          <p:cNvPr id="233" name="Google Shape;233;p34"/>
          <p:cNvSpPr txBox="1"/>
          <p:nvPr>
            <p:ph idx="1" type="body"/>
          </p:nvPr>
        </p:nvSpPr>
        <p:spPr>
          <a:xfrm>
            <a:off x="311700" y="652875"/>
            <a:ext cx="8520600" cy="41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a:t>
            </a:r>
            <a:r>
              <a:rPr lang="en-GB"/>
              <a:t>e fail to reject the null hypothesis. However, due to the small sample sizes and unbalanced design, we lack sufficient evidence to definitively conclude that there is no differential methylation between primary (HNSC/LUSC) and metastatic cancers (HNSC).</a:t>
            </a:r>
            <a:endParaRPr/>
          </a:p>
          <a:p>
            <a:pPr indent="0" lvl="0" marL="0" rtl="0" algn="l">
              <a:spcBef>
                <a:spcPts val="1600"/>
              </a:spcBef>
              <a:spcAft>
                <a:spcPts val="0"/>
              </a:spcAft>
              <a:buClr>
                <a:schemeClr val="dk1"/>
              </a:buClr>
              <a:buSzPts val="1100"/>
              <a:buFont typeface="Arial"/>
              <a:buNone/>
            </a:pPr>
            <a:r>
              <a:rPr b="1" lang="en-GB"/>
              <a:t>Take Home Messages: </a:t>
            </a:r>
            <a:endParaRPr b="1"/>
          </a:p>
          <a:p>
            <a:pPr indent="-342900" lvl="0" marL="457200" rtl="0" algn="l">
              <a:spcBef>
                <a:spcPts val="1600"/>
              </a:spcBef>
              <a:spcAft>
                <a:spcPts val="0"/>
              </a:spcAft>
              <a:buSzPts val="1800"/>
              <a:buChar char="●"/>
            </a:pPr>
            <a:r>
              <a:rPr lang="en-GB"/>
              <a:t>Select datasets with balanced metadata and a </a:t>
            </a:r>
            <a:r>
              <a:rPr i="1" lang="en-GB"/>
              <a:t>larger than enough</a:t>
            </a:r>
            <a:r>
              <a:rPr lang="en-GB"/>
              <a:t> sample size to maximize statistical power</a:t>
            </a:r>
            <a:endParaRPr/>
          </a:p>
          <a:p>
            <a:pPr indent="-342900" lvl="0" marL="457200" rtl="0" algn="l">
              <a:spcBef>
                <a:spcPts val="0"/>
              </a:spcBef>
              <a:spcAft>
                <a:spcPts val="0"/>
              </a:spcAft>
              <a:buSzPts val="1800"/>
              <a:buChar char="●"/>
            </a:pPr>
            <a:r>
              <a:rPr lang="en-GB"/>
              <a:t>Select size of datasets based on available computational resources</a:t>
            </a:r>
            <a:endParaRPr/>
          </a:p>
          <a:p>
            <a:pPr indent="-342900" lvl="0" marL="457200" rtl="0" algn="l">
              <a:spcBef>
                <a:spcPts val="0"/>
              </a:spcBef>
              <a:spcAft>
                <a:spcPts val="0"/>
              </a:spcAft>
              <a:buSzPts val="1800"/>
              <a:buChar char="●"/>
            </a:pPr>
            <a:r>
              <a:rPr lang="en-GB"/>
              <a:t>If given raw data and processed data, use the raw data and do all preprocessing steps (i.e. normalization) yourself to ensure quality analysis</a:t>
            </a:r>
            <a:endParaRPr/>
          </a:p>
          <a:p>
            <a:pPr indent="-342900" lvl="0" marL="457200" rtl="0" algn="l">
              <a:spcBef>
                <a:spcPts val="0"/>
              </a:spcBef>
              <a:spcAft>
                <a:spcPts val="0"/>
              </a:spcAft>
              <a:buSzPts val="1800"/>
              <a:buChar char="●"/>
            </a:pPr>
            <a:r>
              <a:rPr lang="en-GB"/>
              <a:t>GitHub is great for collaborative high-dimensional biology analyses!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672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Research Question</a:t>
            </a:r>
            <a:endParaRPr/>
          </a:p>
        </p:txBody>
      </p:sp>
      <p:sp>
        <p:nvSpPr>
          <p:cNvPr id="67" name="Google Shape;67;p15"/>
          <p:cNvSpPr txBox="1"/>
          <p:nvPr>
            <p:ph idx="1" type="body"/>
          </p:nvPr>
        </p:nvSpPr>
        <p:spPr>
          <a:xfrm>
            <a:off x="311700" y="1843125"/>
            <a:ext cx="8520600" cy="198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2400">
                <a:solidFill>
                  <a:srgbClr val="6A737D"/>
                </a:solidFill>
                <a:highlight>
                  <a:srgbClr val="FFFFFF"/>
                </a:highlight>
              </a:rPr>
              <a:t>Are there individual CpG sites/islands with significant differences in methylation level in primary vs metastatic cancer?</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About the Dataset</a:t>
            </a:r>
            <a:endParaRPr/>
          </a:p>
        </p:txBody>
      </p:sp>
      <p:graphicFrame>
        <p:nvGraphicFramePr>
          <p:cNvPr id="73" name="Google Shape;73;p16"/>
          <p:cNvGraphicFramePr/>
          <p:nvPr/>
        </p:nvGraphicFramePr>
        <p:xfrm>
          <a:off x="665100" y="1641200"/>
          <a:ext cx="3000000" cy="3000000"/>
        </p:xfrm>
        <a:graphic>
          <a:graphicData uri="http://schemas.openxmlformats.org/drawingml/2006/table">
            <a:tbl>
              <a:tblPr>
                <a:noFill/>
                <a:tableStyleId>{96BC4319-6001-4B25-958C-7C35D2323F4D}</a:tableStyleId>
              </a:tblPr>
              <a:tblGrid>
                <a:gridCol w="2101100"/>
                <a:gridCol w="5506150"/>
              </a:tblGrid>
              <a:tr h="172125">
                <a:tc>
                  <a:txBody>
                    <a:bodyPr/>
                    <a:lstStyle/>
                    <a:p>
                      <a:pPr indent="0" lvl="0" marL="0" rtl="0" algn="ctr">
                        <a:spcBef>
                          <a:spcPts val="0"/>
                        </a:spcBef>
                        <a:spcAft>
                          <a:spcPts val="0"/>
                        </a:spcAft>
                        <a:buNone/>
                      </a:pPr>
                      <a:r>
                        <a:rPr b="1" lang="en-GB" sz="1800"/>
                        <a:t>GEO Accession</a:t>
                      </a:r>
                      <a:r>
                        <a:rPr b="1" lang="en-GB" sz="1800"/>
                        <a:t> </a:t>
                      </a:r>
                      <a:endParaRPr b="1" sz="1800"/>
                    </a:p>
                  </a:txBody>
                  <a:tcPr marT="91425" marB="91425" marR="91425" marL="91425"/>
                </a:tc>
                <a:tc>
                  <a:txBody>
                    <a:bodyPr/>
                    <a:lstStyle/>
                    <a:p>
                      <a:pPr indent="0" lvl="0" marL="0" marR="0" rtl="0" algn="ctr">
                        <a:lnSpc>
                          <a:spcPct val="100000"/>
                        </a:lnSpc>
                        <a:spcBef>
                          <a:spcPts val="0"/>
                        </a:spcBef>
                        <a:spcAft>
                          <a:spcPts val="0"/>
                        </a:spcAft>
                        <a:buNone/>
                      </a:pPr>
                      <a:r>
                        <a:rPr lang="en-GB" sz="1800" u="sng">
                          <a:solidFill>
                            <a:schemeClr val="hlink"/>
                          </a:solidFill>
                          <a:hlinkClick r:id="rId3"/>
                        </a:rPr>
                        <a:t>GSE124052</a:t>
                      </a:r>
                      <a:endParaRPr sz="1800"/>
                    </a:p>
                  </a:txBody>
                  <a:tcPr marT="91425" marB="91425" marR="91425" marL="91425"/>
                </a:tc>
              </a:tr>
              <a:tr h="451525">
                <a:tc>
                  <a:txBody>
                    <a:bodyPr/>
                    <a:lstStyle/>
                    <a:p>
                      <a:pPr indent="0" lvl="0" marL="0" rtl="0" algn="ctr">
                        <a:spcBef>
                          <a:spcPts val="0"/>
                        </a:spcBef>
                        <a:spcAft>
                          <a:spcPts val="0"/>
                        </a:spcAft>
                        <a:buNone/>
                      </a:pPr>
                      <a:r>
                        <a:rPr b="1" lang="en-GB" sz="1800"/>
                        <a:t>Method</a:t>
                      </a:r>
                      <a:endParaRPr b="1" sz="1800"/>
                    </a:p>
                  </a:txBody>
                  <a:tcPr marT="91425" marB="91425" marR="91425" marL="91425"/>
                </a:tc>
                <a:tc>
                  <a:txBody>
                    <a:bodyPr/>
                    <a:lstStyle/>
                    <a:p>
                      <a:pPr indent="0" lvl="0" marL="0" marR="0" rtl="0" algn="ctr">
                        <a:lnSpc>
                          <a:spcPct val="100000"/>
                        </a:lnSpc>
                        <a:spcBef>
                          <a:spcPts val="0"/>
                        </a:spcBef>
                        <a:spcAft>
                          <a:spcPts val="0"/>
                        </a:spcAft>
                        <a:buNone/>
                      </a:pPr>
                      <a:r>
                        <a:rPr lang="en-GB" sz="1800"/>
                        <a:t>Infinium MethylationEPIC BeadChip</a:t>
                      </a:r>
                      <a:endParaRPr sz="1800"/>
                    </a:p>
                  </a:txBody>
                  <a:tcPr marT="91425" marB="91425" marR="91425" marL="91425"/>
                </a:tc>
              </a:tr>
              <a:tr h="451525">
                <a:tc>
                  <a:txBody>
                    <a:bodyPr/>
                    <a:lstStyle/>
                    <a:p>
                      <a:pPr indent="0" lvl="0" marL="0" rtl="0" algn="ctr">
                        <a:spcBef>
                          <a:spcPts val="0"/>
                        </a:spcBef>
                        <a:spcAft>
                          <a:spcPts val="0"/>
                        </a:spcAft>
                        <a:buNone/>
                      </a:pPr>
                      <a:r>
                        <a:rPr b="1" lang="en-GB" sz="1800"/>
                        <a:t>Values</a:t>
                      </a:r>
                      <a:endParaRPr b="1" sz="1800"/>
                    </a:p>
                  </a:txBody>
                  <a:tcPr marT="91425" marB="91425" marR="91425" marL="91425"/>
                </a:tc>
                <a:tc>
                  <a:txBody>
                    <a:bodyPr/>
                    <a:lstStyle/>
                    <a:p>
                      <a:pPr indent="0" lvl="0" marL="0" rtl="0" algn="ctr">
                        <a:spcBef>
                          <a:spcPts val="0"/>
                        </a:spcBef>
                        <a:spcAft>
                          <a:spcPts val="0"/>
                        </a:spcAft>
                        <a:buNone/>
                      </a:pPr>
                      <a:r>
                        <a:rPr lang="en-GB" sz="1800"/>
                        <a:t>Raw and normalized Beta values </a:t>
                      </a:r>
                      <a:endParaRPr sz="1800"/>
                    </a:p>
                  </a:txBody>
                  <a:tcPr marT="91425" marB="91425" marR="91425" marL="91425"/>
                </a:tc>
              </a:tr>
              <a:tr h="692625">
                <a:tc>
                  <a:txBody>
                    <a:bodyPr/>
                    <a:lstStyle/>
                    <a:p>
                      <a:pPr indent="0" lvl="0" marL="0" rtl="0" algn="ctr">
                        <a:spcBef>
                          <a:spcPts val="0"/>
                        </a:spcBef>
                        <a:spcAft>
                          <a:spcPts val="0"/>
                        </a:spcAft>
                        <a:buNone/>
                      </a:pPr>
                      <a:r>
                        <a:rPr b="1" lang="en-GB" sz="1800"/>
                        <a:t>Participant Profile</a:t>
                      </a:r>
                      <a:endParaRPr b="1" sz="1800"/>
                    </a:p>
                  </a:txBody>
                  <a:tcPr marT="91425" marB="91425" marR="91425" marL="91425"/>
                </a:tc>
                <a:tc>
                  <a:txBody>
                    <a:bodyPr/>
                    <a:lstStyle/>
                    <a:p>
                      <a:pPr indent="0" lvl="0" marL="0" rtl="0" algn="ctr">
                        <a:spcBef>
                          <a:spcPts val="0"/>
                        </a:spcBef>
                        <a:spcAft>
                          <a:spcPts val="0"/>
                        </a:spcAft>
                        <a:buNone/>
                      </a:pPr>
                      <a:r>
                        <a:rPr lang="en-GB" sz="1800"/>
                        <a:t>51 males (4</a:t>
                      </a:r>
                      <a:r>
                        <a:rPr lang="en-GB" sz="1800"/>
                        <a:t>5 to 80 years old</a:t>
                      </a:r>
                      <a:r>
                        <a:rPr lang="en-GB" sz="1800"/>
                        <a:t>) with either LUSC or HNSCC</a:t>
                      </a:r>
                      <a:endParaRPr sz="18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 of Workflow</a:t>
            </a:r>
            <a:endParaRPr/>
          </a:p>
        </p:txBody>
      </p:sp>
      <p:grpSp>
        <p:nvGrpSpPr>
          <p:cNvPr id="79" name="Google Shape;79;p17"/>
          <p:cNvGrpSpPr/>
          <p:nvPr/>
        </p:nvGrpSpPr>
        <p:grpSpPr>
          <a:xfrm>
            <a:off x="618820" y="1575830"/>
            <a:ext cx="1418334" cy="2594495"/>
            <a:chOff x="618820" y="1574025"/>
            <a:chExt cx="1418334" cy="2594495"/>
          </a:xfrm>
        </p:grpSpPr>
        <p:cxnSp>
          <p:nvCxnSpPr>
            <p:cNvPr id="80" name="Google Shape;80;p17"/>
            <p:cNvCxnSpPr/>
            <p:nvPr/>
          </p:nvCxnSpPr>
          <p:spPr>
            <a:xfrm>
              <a:off x="1299277" y="1695421"/>
              <a:ext cx="718500" cy="741900"/>
            </a:xfrm>
            <a:prstGeom prst="straightConnector1">
              <a:avLst/>
            </a:prstGeom>
            <a:noFill/>
            <a:ln cap="flat" cmpd="sng" w="9525">
              <a:solidFill>
                <a:srgbClr val="414141"/>
              </a:solidFill>
              <a:prstDash val="solid"/>
              <a:round/>
              <a:headEnd len="sm" w="sm" type="none"/>
              <a:tailEnd len="sm" w="sm" type="none"/>
            </a:ln>
          </p:spPr>
        </p:cxnSp>
        <p:sp>
          <p:nvSpPr>
            <p:cNvPr id="81" name="Google Shape;81;p17"/>
            <p:cNvSpPr/>
            <p:nvPr/>
          </p:nvSpPr>
          <p:spPr>
            <a:xfrm flipH="1">
              <a:off x="618820" y="2306625"/>
              <a:ext cx="1418100" cy="143400"/>
            </a:xfrm>
            <a:prstGeom prst="parallelogram">
              <a:avLst>
                <a:gd fmla="val 96952" name="adj"/>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82" name="Google Shape;82;p17"/>
            <p:cNvSpPr/>
            <p:nvPr/>
          </p:nvSpPr>
          <p:spPr>
            <a:xfrm>
              <a:off x="619055" y="2460450"/>
              <a:ext cx="1418100" cy="143400"/>
            </a:xfrm>
            <a:prstGeom prst="parallelogram">
              <a:avLst>
                <a:gd fmla="val 96952" name="adj"/>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17"/>
            <p:cNvGrpSpPr/>
            <p:nvPr/>
          </p:nvGrpSpPr>
          <p:grpSpPr>
            <a:xfrm>
              <a:off x="719081" y="1574025"/>
              <a:ext cx="1177269" cy="2594495"/>
              <a:chOff x="1314039" y="1574025"/>
              <a:chExt cx="1177269" cy="2594495"/>
            </a:xfrm>
          </p:grpSpPr>
          <p:sp>
            <p:nvSpPr>
              <p:cNvPr id="84" name="Google Shape;84;p17"/>
              <p:cNvSpPr txBox="1"/>
              <p:nvPr/>
            </p:nvSpPr>
            <p:spPr>
              <a:xfrm>
                <a:off x="1321858" y="2695025"/>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rgbClr val="3D3D3D"/>
                    </a:solidFill>
                    <a:latin typeface="Roboto"/>
                    <a:ea typeface="Roboto"/>
                    <a:cs typeface="Roboto"/>
                    <a:sym typeface="Roboto"/>
                  </a:rPr>
                  <a:t>Gather the Data </a:t>
                </a:r>
                <a:endParaRPr b="1" sz="1000">
                  <a:solidFill>
                    <a:srgbClr val="3D3D3D"/>
                  </a:solidFill>
                  <a:latin typeface="Roboto"/>
                  <a:ea typeface="Roboto"/>
                  <a:cs typeface="Roboto"/>
                  <a:sym typeface="Roboto"/>
                </a:endParaRPr>
              </a:p>
            </p:txBody>
          </p:sp>
          <p:sp>
            <p:nvSpPr>
              <p:cNvPr id="85" name="Google Shape;85;p17"/>
              <p:cNvSpPr txBox="1"/>
              <p:nvPr/>
            </p:nvSpPr>
            <p:spPr>
              <a:xfrm>
                <a:off x="1324008" y="3151820"/>
                <a:ext cx="1167300" cy="101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800">
                    <a:solidFill>
                      <a:srgbClr val="3D3D3D"/>
                    </a:solidFill>
                    <a:latin typeface="Roboto"/>
                    <a:ea typeface="Roboto"/>
                    <a:cs typeface="Roboto"/>
                    <a:sym typeface="Roboto"/>
                  </a:rPr>
                  <a:t>Wrangle the data</a:t>
                </a:r>
                <a:endParaRPr sz="800">
                  <a:solidFill>
                    <a:srgbClr val="3D3D3D"/>
                  </a:solidFill>
                  <a:latin typeface="Roboto"/>
                  <a:ea typeface="Roboto"/>
                  <a:cs typeface="Roboto"/>
                  <a:sym typeface="Roboto"/>
                </a:endParaRPr>
              </a:p>
              <a:p>
                <a:pPr indent="0" lvl="0" marL="0" rtl="0" algn="l">
                  <a:lnSpc>
                    <a:spcPct val="150000"/>
                  </a:lnSpc>
                  <a:spcBef>
                    <a:spcPts val="500"/>
                  </a:spcBef>
                  <a:spcAft>
                    <a:spcPts val="0"/>
                  </a:spcAft>
                  <a:buNone/>
                </a:pPr>
                <a:r>
                  <a:rPr lang="en-GB" sz="800">
                    <a:solidFill>
                      <a:srgbClr val="3D3D3D"/>
                    </a:solidFill>
                    <a:latin typeface="Roboto"/>
                    <a:ea typeface="Roboto"/>
                    <a:cs typeface="Roboto"/>
                    <a:sym typeface="Roboto"/>
                  </a:rPr>
                  <a:t>Reshape the data </a:t>
                </a:r>
                <a:endParaRPr sz="800">
                  <a:solidFill>
                    <a:srgbClr val="3D3D3D"/>
                  </a:solidFill>
                  <a:latin typeface="Roboto"/>
                  <a:ea typeface="Roboto"/>
                  <a:cs typeface="Roboto"/>
                  <a:sym typeface="Roboto"/>
                </a:endParaRPr>
              </a:p>
              <a:p>
                <a:pPr indent="0" lvl="0" marL="0" rtl="0" algn="l">
                  <a:lnSpc>
                    <a:spcPct val="150000"/>
                  </a:lnSpc>
                  <a:spcBef>
                    <a:spcPts val="500"/>
                  </a:spcBef>
                  <a:spcAft>
                    <a:spcPts val="0"/>
                  </a:spcAft>
                  <a:buNone/>
                </a:pPr>
                <a:r>
                  <a:rPr lang="en-GB" sz="800">
                    <a:solidFill>
                      <a:srgbClr val="3D3D3D"/>
                    </a:solidFill>
                    <a:latin typeface="Roboto"/>
                    <a:ea typeface="Roboto"/>
                    <a:cs typeface="Roboto"/>
                    <a:sym typeface="Roboto"/>
                  </a:rPr>
                  <a:t>Filter the data</a:t>
                </a:r>
                <a:endParaRPr sz="800">
                  <a:solidFill>
                    <a:srgbClr val="3D3D3D"/>
                  </a:solidFill>
                  <a:latin typeface="Roboto"/>
                  <a:ea typeface="Roboto"/>
                  <a:cs typeface="Roboto"/>
                  <a:sym typeface="Roboto"/>
                </a:endParaRPr>
              </a:p>
              <a:p>
                <a:pPr indent="0" lvl="0" marL="0" rtl="0" algn="l">
                  <a:lnSpc>
                    <a:spcPct val="150000"/>
                  </a:lnSpc>
                  <a:spcBef>
                    <a:spcPts val="500"/>
                  </a:spcBef>
                  <a:spcAft>
                    <a:spcPts val="500"/>
                  </a:spcAft>
                  <a:buNone/>
                </a:pPr>
                <a:r>
                  <a:rPr lang="en-GB" sz="800">
                    <a:solidFill>
                      <a:srgbClr val="3D3D3D"/>
                    </a:solidFill>
                    <a:latin typeface="Roboto"/>
                    <a:ea typeface="Roboto"/>
                    <a:cs typeface="Roboto"/>
                    <a:sym typeface="Roboto"/>
                  </a:rPr>
                  <a:t>Combine with metadata</a:t>
                </a:r>
                <a:endParaRPr sz="800">
                  <a:solidFill>
                    <a:srgbClr val="3D3D3D"/>
                  </a:solidFill>
                  <a:latin typeface="Roboto"/>
                  <a:ea typeface="Roboto"/>
                  <a:cs typeface="Roboto"/>
                  <a:sym typeface="Roboto"/>
                </a:endParaRPr>
              </a:p>
            </p:txBody>
          </p:sp>
          <p:sp>
            <p:nvSpPr>
              <p:cNvPr id="86" name="Google Shape;86;p17"/>
              <p:cNvSpPr txBox="1"/>
              <p:nvPr/>
            </p:nvSpPr>
            <p:spPr>
              <a:xfrm>
                <a:off x="1314039"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solidFill>
                      <a:srgbClr val="3D3D3D"/>
                    </a:solidFill>
                    <a:latin typeface="Roboto"/>
                    <a:ea typeface="Roboto"/>
                    <a:cs typeface="Roboto"/>
                    <a:sym typeface="Roboto"/>
                  </a:rPr>
                  <a:t>Part 1 </a:t>
                </a:r>
                <a:endParaRPr sz="800">
                  <a:solidFill>
                    <a:srgbClr val="3D3D3D"/>
                  </a:solidFill>
                  <a:latin typeface="Roboto"/>
                  <a:ea typeface="Roboto"/>
                  <a:cs typeface="Roboto"/>
                  <a:sym typeface="Roboto"/>
                </a:endParaRPr>
              </a:p>
            </p:txBody>
          </p:sp>
        </p:grpSp>
      </p:grpSp>
      <p:grpSp>
        <p:nvGrpSpPr>
          <p:cNvPr id="87" name="Google Shape;87;p17"/>
          <p:cNvGrpSpPr/>
          <p:nvPr/>
        </p:nvGrpSpPr>
        <p:grpSpPr>
          <a:xfrm>
            <a:off x="1917073" y="1575830"/>
            <a:ext cx="1418334" cy="2315200"/>
            <a:chOff x="1917073" y="1575830"/>
            <a:chExt cx="1418334" cy="2315200"/>
          </a:xfrm>
        </p:grpSpPr>
        <p:cxnSp>
          <p:nvCxnSpPr>
            <p:cNvPr id="88" name="Google Shape;88;p17"/>
            <p:cNvCxnSpPr/>
            <p:nvPr/>
          </p:nvCxnSpPr>
          <p:spPr>
            <a:xfrm>
              <a:off x="2597529" y="1695421"/>
              <a:ext cx="718500" cy="741900"/>
            </a:xfrm>
            <a:prstGeom prst="straightConnector1">
              <a:avLst/>
            </a:prstGeom>
            <a:noFill/>
            <a:ln cap="flat" cmpd="sng" w="9525">
              <a:solidFill>
                <a:srgbClr val="414141"/>
              </a:solidFill>
              <a:prstDash val="solid"/>
              <a:round/>
              <a:headEnd len="sm" w="sm" type="none"/>
              <a:tailEnd len="sm" w="sm" type="none"/>
            </a:ln>
          </p:spPr>
        </p:cxnSp>
        <p:sp>
          <p:nvSpPr>
            <p:cNvPr id="89" name="Google Shape;89;p17"/>
            <p:cNvSpPr/>
            <p:nvPr/>
          </p:nvSpPr>
          <p:spPr>
            <a:xfrm flipH="1">
              <a:off x="1917073" y="2306625"/>
              <a:ext cx="1418100" cy="143400"/>
            </a:xfrm>
            <a:prstGeom prst="parallelogram">
              <a:avLst>
                <a:gd fmla="val 96952" name="adj"/>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90" name="Google Shape;90;p17"/>
            <p:cNvSpPr/>
            <p:nvPr/>
          </p:nvSpPr>
          <p:spPr>
            <a:xfrm>
              <a:off x="1917307" y="2460450"/>
              <a:ext cx="1418100" cy="143400"/>
            </a:xfrm>
            <a:prstGeom prst="parallelogram">
              <a:avLst>
                <a:gd fmla="val 96952" name="adj"/>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2021560" y="2696830"/>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rgbClr val="3D3D3D"/>
                  </a:solidFill>
                  <a:latin typeface="Roboto"/>
                  <a:ea typeface="Roboto"/>
                  <a:cs typeface="Roboto"/>
                  <a:sym typeface="Roboto"/>
                </a:rPr>
                <a:t>Quality Control </a:t>
              </a:r>
              <a:endParaRPr b="1" sz="1000">
                <a:solidFill>
                  <a:srgbClr val="3D3D3D"/>
                </a:solidFill>
                <a:latin typeface="Roboto"/>
                <a:ea typeface="Roboto"/>
                <a:cs typeface="Roboto"/>
                <a:sym typeface="Roboto"/>
              </a:endParaRPr>
            </a:p>
          </p:txBody>
        </p:sp>
        <p:sp>
          <p:nvSpPr>
            <p:cNvPr id="92" name="Google Shape;92;p17"/>
            <p:cNvSpPr txBox="1"/>
            <p:nvPr/>
          </p:nvSpPr>
          <p:spPr>
            <a:xfrm>
              <a:off x="202372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800">
                  <a:solidFill>
                    <a:srgbClr val="3D3D3D"/>
                  </a:solidFill>
                  <a:latin typeface="Roboto"/>
                  <a:ea typeface="Roboto"/>
                  <a:cs typeface="Roboto"/>
                  <a:sym typeface="Roboto"/>
                </a:rPr>
                <a:t>PCA</a:t>
              </a:r>
              <a:endParaRPr sz="800">
                <a:solidFill>
                  <a:srgbClr val="3D3D3D"/>
                </a:solidFill>
                <a:latin typeface="Roboto"/>
                <a:ea typeface="Roboto"/>
                <a:cs typeface="Roboto"/>
                <a:sym typeface="Roboto"/>
              </a:endParaRPr>
            </a:p>
            <a:p>
              <a:pPr indent="0" lvl="0" marL="0" rtl="0" algn="l">
                <a:lnSpc>
                  <a:spcPct val="100000"/>
                </a:lnSpc>
                <a:spcBef>
                  <a:spcPts val="1000"/>
                </a:spcBef>
                <a:spcAft>
                  <a:spcPts val="1000"/>
                </a:spcAft>
                <a:buNone/>
              </a:pPr>
              <a:r>
                <a:rPr lang="en-GB" sz="800">
                  <a:solidFill>
                    <a:srgbClr val="3D3D3D"/>
                  </a:solidFill>
                  <a:latin typeface="Roboto"/>
                  <a:ea typeface="Roboto"/>
                  <a:cs typeface="Roboto"/>
                  <a:sym typeface="Roboto"/>
                </a:rPr>
                <a:t>P-value Histogram </a:t>
              </a:r>
              <a:endParaRPr sz="800">
                <a:solidFill>
                  <a:srgbClr val="3D3D3D"/>
                </a:solidFill>
                <a:latin typeface="Roboto"/>
                <a:ea typeface="Roboto"/>
                <a:cs typeface="Roboto"/>
                <a:sym typeface="Roboto"/>
              </a:endParaRPr>
            </a:p>
          </p:txBody>
        </p:sp>
        <p:sp>
          <p:nvSpPr>
            <p:cNvPr id="93" name="Google Shape;93;p17"/>
            <p:cNvSpPr txBox="1"/>
            <p:nvPr/>
          </p:nvSpPr>
          <p:spPr>
            <a:xfrm>
              <a:off x="201374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solidFill>
                    <a:srgbClr val="3D3D3D"/>
                  </a:solidFill>
                  <a:latin typeface="Roboto"/>
                  <a:ea typeface="Roboto"/>
                  <a:cs typeface="Roboto"/>
                  <a:sym typeface="Roboto"/>
                </a:rPr>
                <a:t>Part 2</a:t>
              </a:r>
              <a:endParaRPr sz="800">
                <a:solidFill>
                  <a:srgbClr val="3D3D3D"/>
                </a:solidFill>
                <a:latin typeface="Roboto"/>
                <a:ea typeface="Roboto"/>
                <a:cs typeface="Roboto"/>
                <a:sym typeface="Roboto"/>
              </a:endParaRPr>
            </a:p>
          </p:txBody>
        </p:sp>
      </p:grpSp>
      <p:grpSp>
        <p:nvGrpSpPr>
          <p:cNvPr id="94" name="Google Shape;94;p17"/>
          <p:cNvGrpSpPr/>
          <p:nvPr/>
        </p:nvGrpSpPr>
        <p:grpSpPr>
          <a:xfrm>
            <a:off x="3214118" y="1575830"/>
            <a:ext cx="1418334" cy="3216088"/>
            <a:chOff x="3214118" y="1575830"/>
            <a:chExt cx="1418334" cy="3216088"/>
          </a:xfrm>
        </p:grpSpPr>
        <p:cxnSp>
          <p:nvCxnSpPr>
            <p:cNvPr id="95" name="Google Shape;95;p17"/>
            <p:cNvCxnSpPr/>
            <p:nvPr/>
          </p:nvCxnSpPr>
          <p:spPr>
            <a:xfrm>
              <a:off x="3894575"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96" name="Google Shape;96;p17"/>
            <p:cNvSpPr/>
            <p:nvPr/>
          </p:nvSpPr>
          <p:spPr>
            <a:xfrm flipH="1">
              <a:off x="3214118"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97" name="Google Shape;97;p17"/>
            <p:cNvSpPr/>
            <p:nvPr/>
          </p:nvSpPr>
          <p:spPr>
            <a:xfrm>
              <a:off x="3214352"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3324920" y="2696830"/>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rgbClr val="858585"/>
                  </a:solidFill>
                  <a:latin typeface="Roboto"/>
                  <a:ea typeface="Roboto"/>
                  <a:cs typeface="Roboto"/>
                  <a:sym typeface="Roboto"/>
                </a:rPr>
                <a:t>Data Exploration</a:t>
              </a:r>
              <a:endParaRPr b="1" sz="1000">
                <a:solidFill>
                  <a:srgbClr val="858585"/>
                </a:solidFill>
                <a:latin typeface="Roboto"/>
                <a:ea typeface="Roboto"/>
                <a:cs typeface="Roboto"/>
                <a:sym typeface="Roboto"/>
              </a:endParaRPr>
            </a:p>
          </p:txBody>
        </p:sp>
        <p:sp>
          <p:nvSpPr>
            <p:cNvPr id="99" name="Google Shape;99;p17"/>
            <p:cNvSpPr txBox="1"/>
            <p:nvPr/>
          </p:nvSpPr>
          <p:spPr>
            <a:xfrm>
              <a:off x="3327075" y="3153619"/>
              <a:ext cx="1167300" cy="163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858585"/>
                  </a:solidFill>
                  <a:latin typeface="Roboto"/>
                  <a:ea typeface="Roboto"/>
                  <a:cs typeface="Roboto"/>
                  <a:sym typeface="Roboto"/>
                </a:rPr>
                <a:t>Beta value boxplots</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0"/>
                </a:spcAft>
                <a:buNone/>
              </a:pPr>
              <a:r>
                <a:rPr lang="en-GB" sz="800">
                  <a:solidFill>
                    <a:srgbClr val="858585"/>
                  </a:solidFill>
                  <a:latin typeface="Roboto"/>
                  <a:ea typeface="Roboto"/>
                  <a:cs typeface="Roboto"/>
                  <a:sym typeface="Roboto"/>
                </a:rPr>
                <a:t>Beta value density plots</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0"/>
                </a:spcAft>
                <a:buNone/>
              </a:pPr>
              <a:r>
                <a:rPr lang="en-GB" sz="800">
                  <a:solidFill>
                    <a:srgbClr val="858585"/>
                  </a:solidFill>
                  <a:latin typeface="Roboto"/>
                  <a:ea typeface="Roboto"/>
                  <a:cs typeface="Roboto"/>
                  <a:sym typeface="Roboto"/>
                </a:rPr>
                <a:t>Hierarchical clustering</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0"/>
                </a:spcAft>
                <a:buNone/>
              </a:pPr>
              <a:r>
                <a:rPr lang="en-GB" sz="800">
                  <a:solidFill>
                    <a:srgbClr val="858585"/>
                  </a:solidFill>
                  <a:latin typeface="Roboto"/>
                  <a:ea typeface="Roboto"/>
                  <a:cs typeface="Roboto"/>
                  <a:sym typeface="Roboto"/>
                </a:rPr>
                <a:t>Heatmap</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858585"/>
                </a:solidFill>
                <a:latin typeface="Roboto"/>
                <a:ea typeface="Roboto"/>
                <a:cs typeface="Roboto"/>
                <a:sym typeface="Roboto"/>
              </a:endParaRPr>
            </a:p>
          </p:txBody>
        </p:sp>
        <p:sp>
          <p:nvSpPr>
            <p:cNvPr id="100" name="Google Shape;100;p17"/>
            <p:cNvSpPr txBox="1"/>
            <p:nvPr/>
          </p:nvSpPr>
          <p:spPr>
            <a:xfrm>
              <a:off x="331710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solidFill>
                    <a:srgbClr val="858585"/>
                  </a:solidFill>
                  <a:latin typeface="Roboto"/>
                  <a:ea typeface="Roboto"/>
                  <a:cs typeface="Roboto"/>
                  <a:sym typeface="Roboto"/>
                </a:rPr>
                <a:t>Part 3 </a:t>
              </a:r>
              <a:endParaRPr sz="800">
                <a:solidFill>
                  <a:srgbClr val="858585"/>
                </a:solidFill>
                <a:latin typeface="Roboto"/>
                <a:ea typeface="Roboto"/>
                <a:cs typeface="Roboto"/>
                <a:sym typeface="Roboto"/>
              </a:endParaRPr>
            </a:p>
          </p:txBody>
        </p:sp>
      </p:grpSp>
      <p:grpSp>
        <p:nvGrpSpPr>
          <p:cNvPr id="101" name="Google Shape;101;p17"/>
          <p:cNvGrpSpPr/>
          <p:nvPr/>
        </p:nvGrpSpPr>
        <p:grpSpPr>
          <a:xfrm>
            <a:off x="4511544" y="1575830"/>
            <a:ext cx="1418334" cy="2315200"/>
            <a:chOff x="4511544" y="1575830"/>
            <a:chExt cx="1418334" cy="2315200"/>
          </a:xfrm>
        </p:grpSpPr>
        <p:cxnSp>
          <p:nvCxnSpPr>
            <p:cNvPr id="102" name="Google Shape;102;p17"/>
            <p:cNvCxnSpPr/>
            <p:nvPr/>
          </p:nvCxnSpPr>
          <p:spPr>
            <a:xfrm>
              <a:off x="5192001"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03" name="Google Shape;103;p17"/>
            <p:cNvSpPr/>
            <p:nvPr/>
          </p:nvSpPr>
          <p:spPr>
            <a:xfrm flipH="1">
              <a:off x="4511544"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04" name="Google Shape;104;p17"/>
            <p:cNvSpPr/>
            <p:nvPr/>
          </p:nvSpPr>
          <p:spPr>
            <a:xfrm>
              <a:off x="4511779"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4619575" y="2696825"/>
              <a:ext cx="12909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rgbClr val="858585"/>
                  </a:solidFill>
                  <a:latin typeface="Roboto"/>
                  <a:ea typeface="Roboto"/>
                  <a:cs typeface="Roboto"/>
                  <a:sym typeface="Roboto"/>
                </a:rPr>
                <a:t>Statistical Analysis</a:t>
              </a:r>
              <a:endParaRPr b="1" sz="1000">
                <a:solidFill>
                  <a:srgbClr val="858585"/>
                </a:solidFill>
                <a:latin typeface="Roboto"/>
                <a:ea typeface="Roboto"/>
                <a:cs typeface="Roboto"/>
                <a:sym typeface="Roboto"/>
              </a:endParaRPr>
            </a:p>
          </p:txBody>
        </p:sp>
        <p:sp>
          <p:nvSpPr>
            <p:cNvPr id="106" name="Google Shape;106;p17"/>
            <p:cNvSpPr txBox="1"/>
            <p:nvPr/>
          </p:nvSpPr>
          <p:spPr>
            <a:xfrm>
              <a:off x="462174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858585"/>
                  </a:solidFill>
                  <a:latin typeface="Roboto"/>
                  <a:ea typeface="Roboto"/>
                  <a:cs typeface="Roboto"/>
                  <a:sym typeface="Roboto"/>
                </a:rPr>
                <a:t>Convert beta values to M values</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0"/>
                </a:spcAft>
                <a:buNone/>
              </a:pPr>
              <a:r>
                <a:rPr lang="en-GB" sz="800">
                  <a:solidFill>
                    <a:srgbClr val="858585"/>
                  </a:solidFill>
                  <a:latin typeface="Roboto"/>
                  <a:ea typeface="Roboto"/>
                  <a:cs typeface="Roboto"/>
                  <a:sym typeface="Roboto"/>
                </a:rPr>
                <a:t>Limma models</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None/>
              </a:pPr>
              <a:r>
                <a:rPr lang="en-GB" sz="800">
                  <a:solidFill>
                    <a:srgbClr val="858585"/>
                  </a:solidFill>
                  <a:latin typeface="Roboto"/>
                  <a:ea typeface="Roboto"/>
                  <a:cs typeface="Roboto"/>
                  <a:sym typeface="Roboto"/>
                </a:rPr>
                <a:t>Annotation of CpG sites</a:t>
              </a:r>
              <a:endParaRPr sz="800">
                <a:solidFill>
                  <a:srgbClr val="858585"/>
                </a:solidFill>
                <a:latin typeface="Roboto"/>
                <a:ea typeface="Roboto"/>
                <a:cs typeface="Roboto"/>
                <a:sym typeface="Roboto"/>
              </a:endParaRPr>
            </a:p>
          </p:txBody>
        </p:sp>
        <p:sp>
          <p:nvSpPr>
            <p:cNvPr id="107" name="Google Shape;107;p17"/>
            <p:cNvSpPr txBox="1"/>
            <p:nvPr/>
          </p:nvSpPr>
          <p:spPr>
            <a:xfrm>
              <a:off x="461176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solidFill>
                    <a:srgbClr val="858585"/>
                  </a:solidFill>
                  <a:latin typeface="Roboto"/>
                  <a:ea typeface="Roboto"/>
                  <a:cs typeface="Roboto"/>
                  <a:sym typeface="Roboto"/>
                </a:rPr>
                <a:t>Part 4 </a:t>
              </a:r>
              <a:endParaRPr sz="800">
                <a:solidFill>
                  <a:srgbClr val="858585"/>
                </a:solidFill>
                <a:latin typeface="Roboto"/>
                <a:ea typeface="Roboto"/>
                <a:cs typeface="Roboto"/>
                <a:sym typeface="Roboto"/>
              </a:endParaRPr>
            </a:p>
          </p:txBody>
        </p:sp>
      </p:grpSp>
      <p:grpSp>
        <p:nvGrpSpPr>
          <p:cNvPr id="108" name="Google Shape;108;p17"/>
          <p:cNvGrpSpPr/>
          <p:nvPr/>
        </p:nvGrpSpPr>
        <p:grpSpPr>
          <a:xfrm>
            <a:off x="5808702" y="1575830"/>
            <a:ext cx="1418334" cy="3101489"/>
            <a:chOff x="3214118" y="1575830"/>
            <a:chExt cx="1418334" cy="3101489"/>
          </a:xfrm>
        </p:grpSpPr>
        <p:cxnSp>
          <p:nvCxnSpPr>
            <p:cNvPr id="109" name="Google Shape;109;p17"/>
            <p:cNvCxnSpPr/>
            <p:nvPr/>
          </p:nvCxnSpPr>
          <p:spPr>
            <a:xfrm>
              <a:off x="3894575"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10" name="Google Shape;110;p17"/>
            <p:cNvSpPr/>
            <p:nvPr/>
          </p:nvSpPr>
          <p:spPr>
            <a:xfrm flipH="1">
              <a:off x="3214118"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11" name="Google Shape;111;p17"/>
            <p:cNvSpPr/>
            <p:nvPr/>
          </p:nvSpPr>
          <p:spPr>
            <a:xfrm>
              <a:off x="3214352"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nvSpPr>
          <p:spPr>
            <a:xfrm>
              <a:off x="3324916" y="2696825"/>
              <a:ext cx="1288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000">
                  <a:solidFill>
                    <a:srgbClr val="858585"/>
                  </a:solidFill>
                  <a:latin typeface="Roboto"/>
                  <a:ea typeface="Roboto"/>
                  <a:cs typeface="Roboto"/>
                  <a:sym typeface="Roboto"/>
                </a:rPr>
                <a:t>Visualizing Results</a:t>
              </a:r>
              <a:endParaRPr b="1" sz="1000">
                <a:solidFill>
                  <a:srgbClr val="858585"/>
                </a:solidFill>
                <a:latin typeface="Roboto"/>
                <a:ea typeface="Roboto"/>
                <a:cs typeface="Roboto"/>
                <a:sym typeface="Roboto"/>
              </a:endParaRPr>
            </a:p>
          </p:txBody>
        </p:sp>
        <p:sp>
          <p:nvSpPr>
            <p:cNvPr id="113" name="Google Shape;113;p17"/>
            <p:cNvSpPr txBox="1"/>
            <p:nvPr/>
          </p:nvSpPr>
          <p:spPr>
            <a:xfrm>
              <a:off x="3327091" y="3153619"/>
              <a:ext cx="1167300" cy="15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858585"/>
                  </a:solidFill>
                  <a:latin typeface="Roboto"/>
                  <a:ea typeface="Roboto"/>
                  <a:cs typeface="Roboto"/>
                  <a:sym typeface="Roboto"/>
                </a:rPr>
                <a:t>Beta value strip plot of differentially methylated genes</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None/>
              </a:pPr>
              <a:r>
                <a:rPr lang="en-GB" sz="800">
                  <a:solidFill>
                    <a:srgbClr val="858585"/>
                  </a:solidFill>
                  <a:latin typeface="Roboto"/>
                  <a:ea typeface="Roboto"/>
                  <a:cs typeface="Roboto"/>
                  <a:sym typeface="Roboto"/>
                </a:rPr>
                <a:t>Chromosome plot of differentially methylated genes</a:t>
              </a:r>
              <a:endParaRPr sz="800">
                <a:solidFill>
                  <a:srgbClr val="858585"/>
                </a:solidFill>
                <a:latin typeface="Roboto"/>
                <a:ea typeface="Roboto"/>
                <a:cs typeface="Roboto"/>
                <a:sym typeface="Roboto"/>
              </a:endParaRPr>
            </a:p>
          </p:txBody>
        </p:sp>
        <p:sp>
          <p:nvSpPr>
            <p:cNvPr id="114" name="Google Shape;114;p17"/>
            <p:cNvSpPr txBox="1"/>
            <p:nvPr/>
          </p:nvSpPr>
          <p:spPr>
            <a:xfrm>
              <a:off x="331710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solidFill>
                    <a:srgbClr val="858585"/>
                  </a:solidFill>
                  <a:latin typeface="Roboto"/>
                  <a:ea typeface="Roboto"/>
                  <a:cs typeface="Roboto"/>
                  <a:sym typeface="Roboto"/>
                </a:rPr>
                <a:t>Part 5</a:t>
              </a:r>
              <a:endParaRPr sz="800">
                <a:solidFill>
                  <a:srgbClr val="858585"/>
                </a:solidFill>
                <a:latin typeface="Roboto"/>
                <a:ea typeface="Roboto"/>
                <a:cs typeface="Roboto"/>
                <a:sym typeface="Roboto"/>
              </a:endParaRPr>
            </a:p>
          </p:txBody>
        </p:sp>
      </p:grpSp>
      <p:grpSp>
        <p:nvGrpSpPr>
          <p:cNvPr id="115" name="Google Shape;115;p17"/>
          <p:cNvGrpSpPr/>
          <p:nvPr/>
        </p:nvGrpSpPr>
        <p:grpSpPr>
          <a:xfrm>
            <a:off x="7106128" y="1575830"/>
            <a:ext cx="1726247" cy="2315195"/>
            <a:chOff x="4511544" y="1575830"/>
            <a:chExt cx="1726247" cy="2315195"/>
          </a:xfrm>
        </p:grpSpPr>
        <p:cxnSp>
          <p:nvCxnSpPr>
            <p:cNvPr id="116" name="Google Shape;116;p17"/>
            <p:cNvCxnSpPr/>
            <p:nvPr/>
          </p:nvCxnSpPr>
          <p:spPr>
            <a:xfrm>
              <a:off x="5192001"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17" name="Google Shape;117;p17"/>
            <p:cNvSpPr/>
            <p:nvPr/>
          </p:nvSpPr>
          <p:spPr>
            <a:xfrm flipH="1">
              <a:off x="4511544"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18" name="Google Shape;118;p17"/>
            <p:cNvSpPr/>
            <p:nvPr/>
          </p:nvSpPr>
          <p:spPr>
            <a:xfrm>
              <a:off x="4511779"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txBox="1"/>
            <p:nvPr/>
          </p:nvSpPr>
          <p:spPr>
            <a:xfrm>
              <a:off x="4619591" y="2696825"/>
              <a:ext cx="1618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rgbClr val="858585"/>
                  </a:solidFill>
                  <a:latin typeface="Roboto"/>
                  <a:ea typeface="Roboto"/>
                  <a:cs typeface="Roboto"/>
                  <a:sym typeface="Roboto"/>
                </a:rPr>
                <a:t>Pathway Analysis</a:t>
              </a:r>
              <a:endParaRPr b="1" sz="1000">
                <a:solidFill>
                  <a:srgbClr val="858585"/>
                </a:solidFill>
                <a:latin typeface="Roboto"/>
                <a:ea typeface="Roboto"/>
                <a:cs typeface="Roboto"/>
                <a:sym typeface="Roboto"/>
              </a:endParaRPr>
            </a:p>
          </p:txBody>
        </p:sp>
        <p:sp>
          <p:nvSpPr>
            <p:cNvPr id="120" name="Google Shape;120;p17"/>
            <p:cNvSpPr txBox="1"/>
            <p:nvPr/>
          </p:nvSpPr>
          <p:spPr>
            <a:xfrm>
              <a:off x="4621742" y="3153625"/>
              <a:ext cx="15165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858585"/>
                  </a:solidFill>
                  <a:latin typeface="Roboto"/>
                  <a:ea typeface="Roboto"/>
                  <a:cs typeface="Roboto"/>
                  <a:sym typeface="Roboto"/>
                </a:rPr>
                <a:t>Annotation of differentially methylated genes using gene ontologies</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None/>
              </a:pPr>
              <a:r>
                <a:rPr lang="en-GB" sz="800">
                  <a:solidFill>
                    <a:srgbClr val="858585"/>
                  </a:solidFill>
                  <a:latin typeface="Roboto"/>
                  <a:ea typeface="Roboto"/>
                  <a:cs typeface="Roboto"/>
                  <a:sym typeface="Roboto"/>
                </a:rPr>
                <a:t>KEGG Pathway annotation of differentially methylated genes</a:t>
              </a:r>
              <a:endParaRPr sz="800">
                <a:solidFill>
                  <a:srgbClr val="858585"/>
                </a:solidFill>
                <a:latin typeface="Roboto"/>
                <a:ea typeface="Roboto"/>
                <a:cs typeface="Roboto"/>
                <a:sym typeface="Roboto"/>
              </a:endParaRPr>
            </a:p>
          </p:txBody>
        </p:sp>
        <p:sp>
          <p:nvSpPr>
            <p:cNvPr id="121" name="Google Shape;121;p17"/>
            <p:cNvSpPr txBox="1"/>
            <p:nvPr/>
          </p:nvSpPr>
          <p:spPr>
            <a:xfrm>
              <a:off x="461176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solidFill>
                    <a:srgbClr val="858585"/>
                  </a:solidFill>
                  <a:latin typeface="Roboto"/>
                  <a:ea typeface="Roboto"/>
                  <a:cs typeface="Roboto"/>
                  <a:sym typeface="Roboto"/>
                </a:rPr>
                <a:t>Part 6</a:t>
              </a:r>
              <a:endParaRPr sz="800">
                <a:solidFill>
                  <a:srgbClr val="858585"/>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Quality Control: Principal Component Analysis</a:t>
            </a:r>
            <a:endParaRPr/>
          </a:p>
        </p:txBody>
      </p:sp>
      <p:graphicFrame>
        <p:nvGraphicFramePr>
          <p:cNvPr id="127" name="Google Shape;127;p18"/>
          <p:cNvGraphicFramePr/>
          <p:nvPr/>
        </p:nvGraphicFramePr>
        <p:xfrm>
          <a:off x="119638" y="1590075"/>
          <a:ext cx="3000000" cy="3000000"/>
        </p:xfrm>
        <a:graphic>
          <a:graphicData uri="http://schemas.openxmlformats.org/drawingml/2006/table">
            <a:tbl>
              <a:tblPr>
                <a:noFill/>
                <a:tableStyleId>{96BC4319-6001-4B25-958C-7C35D2323F4D}</a:tableStyleId>
              </a:tblPr>
              <a:tblGrid>
                <a:gridCol w="1092700"/>
                <a:gridCol w="781200"/>
                <a:gridCol w="781200"/>
                <a:gridCol w="781200"/>
                <a:gridCol w="781200"/>
                <a:gridCol w="781200"/>
                <a:gridCol w="781200"/>
                <a:gridCol w="781200"/>
                <a:gridCol w="781200"/>
                <a:gridCol w="781200"/>
                <a:gridCol w="781200"/>
              </a:tblGrid>
              <a:tr h="411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GB"/>
                        <a:t>PC1</a:t>
                      </a:r>
                      <a:endParaRPr b="1"/>
                    </a:p>
                  </a:txBody>
                  <a:tcPr marT="91425" marB="91425" marR="91425" marL="91425"/>
                </a:tc>
                <a:tc>
                  <a:txBody>
                    <a:bodyPr/>
                    <a:lstStyle/>
                    <a:p>
                      <a:pPr indent="0" lvl="0" marL="0" rtl="0" algn="ctr">
                        <a:spcBef>
                          <a:spcPts val="0"/>
                        </a:spcBef>
                        <a:spcAft>
                          <a:spcPts val="0"/>
                        </a:spcAft>
                        <a:buNone/>
                      </a:pPr>
                      <a:r>
                        <a:rPr b="1" lang="en-GB"/>
                        <a:t>PC2</a:t>
                      </a:r>
                      <a:endParaRPr b="1"/>
                    </a:p>
                  </a:txBody>
                  <a:tcPr marT="91425" marB="91425" marR="91425" marL="91425"/>
                </a:tc>
                <a:tc>
                  <a:txBody>
                    <a:bodyPr/>
                    <a:lstStyle/>
                    <a:p>
                      <a:pPr indent="0" lvl="0" marL="0" rtl="0" algn="ctr">
                        <a:spcBef>
                          <a:spcPts val="0"/>
                        </a:spcBef>
                        <a:spcAft>
                          <a:spcPts val="0"/>
                        </a:spcAft>
                        <a:buNone/>
                      </a:pPr>
                      <a:r>
                        <a:rPr b="1" lang="en-GB"/>
                        <a:t>PC3</a:t>
                      </a:r>
                      <a:endParaRPr b="1"/>
                    </a:p>
                  </a:txBody>
                  <a:tcPr marT="91425" marB="91425" marR="91425" marL="91425"/>
                </a:tc>
                <a:tc>
                  <a:txBody>
                    <a:bodyPr/>
                    <a:lstStyle/>
                    <a:p>
                      <a:pPr indent="0" lvl="0" marL="0" rtl="0" algn="ctr">
                        <a:spcBef>
                          <a:spcPts val="0"/>
                        </a:spcBef>
                        <a:spcAft>
                          <a:spcPts val="0"/>
                        </a:spcAft>
                        <a:buNone/>
                      </a:pPr>
                      <a:r>
                        <a:rPr b="1" lang="en-GB"/>
                        <a:t>PC4</a:t>
                      </a:r>
                      <a:endParaRPr b="1"/>
                    </a:p>
                  </a:txBody>
                  <a:tcPr marT="91425" marB="91425" marR="91425" marL="91425"/>
                </a:tc>
                <a:tc>
                  <a:txBody>
                    <a:bodyPr/>
                    <a:lstStyle/>
                    <a:p>
                      <a:pPr indent="0" lvl="0" marL="0" rtl="0" algn="ctr">
                        <a:spcBef>
                          <a:spcPts val="0"/>
                        </a:spcBef>
                        <a:spcAft>
                          <a:spcPts val="0"/>
                        </a:spcAft>
                        <a:buNone/>
                      </a:pPr>
                      <a:r>
                        <a:rPr b="1" lang="en-GB"/>
                        <a:t>PC5</a:t>
                      </a:r>
                      <a:endParaRPr b="1"/>
                    </a:p>
                  </a:txBody>
                  <a:tcPr marT="91425" marB="91425" marR="91425" marL="91425"/>
                </a:tc>
                <a:tc>
                  <a:txBody>
                    <a:bodyPr/>
                    <a:lstStyle/>
                    <a:p>
                      <a:pPr indent="0" lvl="0" marL="0" rtl="0" algn="ctr">
                        <a:spcBef>
                          <a:spcPts val="0"/>
                        </a:spcBef>
                        <a:spcAft>
                          <a:spcPts val="0"/>
                        </a:spcAft>
                        <a:buNone/>
                      </a:pPr>
                      <a:r>
                        <a:rPr b="1" lang="en-GB"/>
                        <a:t>PC6</a:t>
                      </a:r>
                      <a:endParaRPr b="1"/>
                    </a:p>
                  </a:txBody>
                  <a:tcPr marT="91425" marB="91425" marR="91425" marL="91425"/>
                </a:tc>
                <a:tc>
                  <a:txBody>
                    <a:bodyPr/>
                    <a:lstStyle/>
                    <a:p>
                      <a:pPr indent="0" lvl="0" marL="0" rtl="0" algn="ctr">
                        <a:spcBef>
                          <a:spcPts val="0"/>
                        </a:spcBef>
                        <a:spcAft>
                          <a:spcPts val="0"/>
                        </a:spcAft>
                        <a:buNone/>
                      </a:pPr>
                      <a:r>
                        <a:rPr b="1" lang="en-GB"/>
                        <a:t>PC7</a:t>
                      </a:r>
                      <a:endParaRPr b="1"/>
                    </a:p>
                  </a:txBody>
                  <a:tcPr marT="91425" marB="91425" marR="91425" marL="91425"/>
                </a:tc>
                <a:tc>
                  <a:txBody>
                    <a:bodyPr/>
                    <a:lstStyle/>
                    <a:p>
                      <a:pPr indent="0" lvl="0" marL="0" rtl="0" algn="ctr">
                        <a:spcBef>
                          <a:spcPts val="0"/>
                        </a:spcBef>
                        <a:spcAft>
                          <a:spcPts val="0"/>
                        </a:spcAft>
                        <a:buNone/>
                      </a:pPr>
                      <a:r>
                        <a:rPr b="1" lang="en-GB"/>
                        <a:t>PC8</a:t>
                      </a:r>
                      <a:endParaRPr b="1"/>
                    </a:p>
                  </a:txBody>
                  <a:tcPr marT="91425" marB="91425" marR="91425" marL="91425"/>
                </a:tc>
                <a:tc>
                  <a:txBody>
                    <a:bodyPr/>
                    <a:lstStyle/>
                    <a:p>
                      <a:pPr indent="0" lvl="0" marL="0" rtl="0" algn="ctr">
                        <a:spcBef>
                          <a:spcPts val="0"/>
                        </a:spcBef>
                        <a:spcAft>
                          <a:spcPts val="0"/>
                        </a:spcAft>
                        <a:buNone/>
                      </a:pPr>
                      <a:r>
                        <a:rPr b="1" lang="en-GB"/>
                        <a:t>PC9</a:t>
                      </a:r>
                      <a:endParaRPr b="1"/>
                    </a:p>
                  </a:txBody>
                  <a:tcPr marT="91425" marB="91425" marR="91425" marL="91425"/>
                </a:tc>
                <a:tc>
                  <a:txBody>
                    <a:bodyPr/>
                    <a:lstStyle/>
                    <a:p>
                      <a:pPr indent="0" lvl="0" marL="0" rtl="0" algn="ctr">
                        <a:spcBef>
                          <a:spcPts val="0"/>
                        </a:spcBef>
                        <a:spcAft>
                          <a:spcPts val="0"/>
                        </a:spcAft>
                        <a:buNone/>
                      </a:pPr>
                      <a:r>
                        <a:rPr b="1" lang="en-GB"/>
                        <a:t>PC10</a:t>
                      </a:r>
                      <a:endParaRPr b="1"/>
                    </a:p>
                  </a:txBody>
                  <a:tcPr marT="91425" marB="91425" marR="91425" marL="91425"/>
                </a:tc>
              </a:tr>
              <a:tr h="593450">
                <a:tc>
                  <a:txBody>
                    <a:bodyPr/>
                    <a:lstStyle/>
                    <a:p>
                      <a:pPr indent="0" lvl="0" marL="0" rtl="0" algn="l">
                        <a:spcBef>
                          <a:spcPts val="0"/>
                        </a:spcBef>
                        <a:spcAft>
                          <a:spcPts val="0"/>
                        </a:spcAft>
                        <a:buNone/>
                      </a:pPr>
                      <a:r>
                        <a:rPr lang="en-GB"/>
                        <a:t>Standard deviation</a:t>
                      </a:r>
                      <a:endParaRPr/>
                    </a:p>
                  </a:txBody>
                  <a:tcPr marT="91425" marB="91425" marR="91425" marL="91425"/>
                </a:tc>
                <a:tc>
                  <a:txBody>
                    <a:bodyPr/>
                    <a:lstStyle/>
                    <a:p>
                      <a:pPr indent="0" lvl="0" marL="0" rtl="0" algn="l">
                        <a:spcBef>
                          <a:spcPts val="0"/>
                        </a:spcBef>
                        <a:spcAft>
                          <a:spcPts val="0"/>
                        </a:spcAft>
                        <a:buNone/>
                      </a:pPr>
                      <a:r>
                        <a:rPr lang="en-GB" sz="1200"/>
                        <a:t>3.0702</a:t>
                      </a:r>
                      <a:endParaRPr sz="1200"/>
                    </a:p>
                  </a:txBody>
                  <a:tcPr marT="91425" marB="91425" marR="91425" marL="91425"/>
                </a:tc>
                <a:tc>
                  <a:txBody>
                    <a:bodyPr/>
                    <a:lstStyle/>
                    <a:p>
                      <a:pPr indent="0" lvl="0" marL="0" rtl="0" algn="l">
                        <a:spcBef>
                          <a:spcPts val="0"/>
                        </a:spcBef>
                        <a:spcAft>
                          <a:spcPts val="0"/>
                        </a:spcAft>
                        <a:buNone/>
                      </a:pPr>
                      <a:r>
                        <a:rPr lang="en-GB" sz="1200"/>
                        <a:t>2.4583</a:t>
                      </a:r>
                      <a:endParaRPr sz="1200"/>
                    </a:p>
                  </a:txBody>
                  <a:tcPr marT="91425" marB="91425" marR="91425" marL="91425"/>
                </a:tc>
                <a:tc>
                  <a:txBody>
                    <a:bodyPr/>
                    <a:lstStyle/>
                    <a:p>
                      <a:pPr indent="0" lvl="0" marL="0" rtl="0" algn="l">
                        <a:spcBef>
                          <a:spcPts val="0"/>
                        </a:spcBef>
                        <a:spcAft>
                          <a:spcPts val="0"/>
                        </a:spcAft>
                        <a:buNone/>
                      </a:pPr>
                      <a:r>
                        <a:rPr lang="en-GB" sz="1200"/>
                        <a:t>1.94006</a:t>
                      </a:r>
                      <a:endParaRPr sz="1200"/>
                    </a:p>
                  </a:txBody>
                  <a:tcPr marT="91425" marB="91425" marR="91425" marL="91425"/>
                </a:tc>
                <a:tc>
                  <a:txBody>
                    <a:bodyPr/>
                    <a:lstStyle/>
                    <a:p>
                      <a:pPr indent="0" lvl="0" marL="0" rtl="0" algn="l">
                        <a:spcBef>
                          <a:spcPts val="0"/>
                        </a:spcBef>
                        <a:spcAft>
                          <a:spcPts val="0"/>
                        </a:spcAft>
                        <a:buNone/>
                      </a:pPr>
                      <a:r>
                        <a:rPr lang="en-GB" sz="1200"/>
                        <a:t>1.82127</a:t>
                      </a:r>
                      <a:endParaRPr sz="1200"/>
                    </a:p>
                  </a:txBody>
                  <a:tcPr marT="91425" marB="91425" marR="91425" marL="91425"/>
                </a:tc>
                <a:tc>
                  <a:txBody>
                    <a:bodyPr/>
                    <a:lstStyle/>
                    <a:p>
                      <a:pPr indent="0" lvl="0" marL="0" rtl="0" algn="l">
                        <a:spcBef>
                          <a:spcPts val="0"/>
                        </a:spcBef>
                        <a:spcAft>
                          <a:spcPts val="0"/>
                        </a:spcAft>
                        <a:buNone/>
                      </a:pPr>
                      <a:r>
                        <a:rPr lang="en-GB" sz="1200"/>
                        <a:t>1.56238</a:t>
                      </a:r>
                      <a:endParaRPr sz="1200"/>
                    </a:p>
                  </a:txBody>
                  <a:tcPr marT="91425" marB="91425" marR="91425" marL="91425"/>
                </a:tc>
                <a:tc>
                  <a:txBody>
                    <a:bodyPr/>
                    <a:lstStyle/>
                    <a:p>
                      <a:pPr indent="0" lvl="0" marL="0" rtl="0" algn="l">
                        <a:spcBef>
                          <a:spcPts val="0"/>
                        </a:spcBef>
                        <a:spcAft>
                          <a:spcPts val="0"/>
                        </a:spcAft>
                        <a:buNone/>
                      </a:pPr>
                      <a:r>
                        <a:rPr lang="en-GB" sz="1200"/>
                        <a:t>1.44677</a:t>
                      </a:r>
                      <a:endParaRPr sz="1200"/>
                    </a:p>
                  </a:txBody>
                  <a:tcPr marT="91425" marB="91425" marR="91425" marL="91425"/>
                </a:tc>
                <a:tc>
                  <a:txBody>
                    <a:bodyPr/>
                    <a:lstStyle/>
                    <a:p>
                      <a:pPr indent="0" lvl="0" marL="0" rtl="0" algn="l">
                        <a:spcBef>
                          <a:spcPts val="0"/>
                        </a:spcBef>
                        <a:spcAft>
                          <a:spcPts val="0"/>
                        </a:spcAft>
                        <a:buNone/>
                      </a:pPr>
                      <a:r>
                        <a:rPr lang="en-GB" sz="1200"/>
                        <a:t>1.36316</a:t>
                      </a:r>
                      <a:endParaRPr sz="1200"/>
                    </a:p>
                  </a:txBody>
                  <a:tcPr marT="91425" marB="91425" marR="91425" marL="91425"/>
                </a:tc>
                <a:tc>
                  <a:txBody>
                    <a:bodyPr/>
                    <a:lstStyle/>
                    <a:p>
                      <a:pPr indent="0" lvl="0" marL="0" rtl="0" algn="l">
                        <a:spcBef>
                          <a:spcPts val="0"/>
                        </a:spcBef>
                        <a:spcAft>
                          <a:spcPts val="0"/>
                        </a:spcAft>
                        <a:buNone/>
                      </a:pPr>
                      <a:r>
                        <a:rPr lang="en-GB" sz="1200"/>
                        <a:t>1.3169</a:t>
                      </a:r>
                      <a:endParaRPr sz="1200"/>
                    </a:p>
                  </a:txBody>
                  <a:tcPr marT="91425" marB="91425" marR="91425" marL="91425"/>
                </a:tc>
                <a:tc>
                  <a:txBody>
                    <a:bodyPr/>
                    <a:lstStyle/>
                    <a:p>
                      <a:pPr indent="0" lvl="0" marL="0" rtl="0" algn="l">
                        <a:spcBef>
                          <a:spcPts val="0"/>
                        </a:spcBef>
                        <a:spcAft>
                          <a:spcPts val="0"/>
                        </a:spcAft>
                        <a:buNone/>
                      </a:pPr>
                      <a:r>
                        <a:rPr lang="en-GB" sz="1200"/>
                        <a:t>1.24193</a:t>
                      </a:r>
                      <a:endParaRPr sz="1200"/>
                    </a:p>
                  </a:txBody>
                  <a:tcPr marT="91425" marB="91425" marR="91425" marL="91425"/>
                </a:tc>
                <a:tc>
                  <a:txBody>
                    <a:bodyPr/>
                    <a:lstStyle/>
                    <a:p>
                      <a:pPr indent="0" lvl="0" marL="0" rtl="0" algn="l">
                        <a:spcBef>
                          <a:spcPts val="0"/>
                        </a:spcBef>
                        <a:spcAft>
                          <a:spcPts val="0"/>
                        </a:spcAft>
                        <a:buNone/>
                      </a:pPr>
                      <a:r>
                        <a:rPr lang="en-GB" sz="1200"/>
                        <a:t>1.17200</a:t>
                      </a:r>
                      <a:endParaRPr sz="1200"/>
                    </a:p>
                  </a:txBody>
                  <a:tcPr marT="91425" marB="91425" marR="91425" marL="91425"/>
                </a:tc>
              </a:tr>
              <a:tr h="593450">
                <a:tc>
                  <a:txBody>
                    <a:bodyPr/>
                    <a:lstStyle/>
                    <a:p>
                      <a:pPr indent="0" lvl="0" marL="0" rtl="0" algn="l">
                        <a:spcBef>
                          <a:spcPts val="0"/>
                        </a:spcBef>
                        <a:spcAft>
                          <a:spcPts val="0"/>
                        </a:spcAft>
                        <a:buNone/>
                      </a:pPr>
                      <a:r>
                        <a:rPr lang="en-GB"/>
                        <a:t>Proportion of Variance</a:t>
                      </a:r>
                      <a:endParaRPr/>
                    </a:p>
                  </a:txBody>
                  <a:tcPr marT="91425" marB="91425" marR="91425" marL="91425"/>
                </a:tc>
                <a:tc>
                  <a:txBody>
                    <a:bodyPr/>
                    <a:lstStyle/>
                    <a:p>
                      <a:pPr indent="0" lvl="0" marL="0" rtl="0" algn="l">
                        <a:spcBef>
                          <a:spcPts val="0"/>
                        </a:spcBef>
                        <a:spcAft>
                          <a:spcPts val="0"/>
                        </a:spcAft>
                        <a:buNone/>
                      </a:pPr>
                      <a:r>
                        <a:rPr lang="en-GB" sz="1200"/>
                        <a:t>0.1571</a:t>
                      </a:r>
                      <a:endParaRPr sz="1200"/>
                    </a:p>
                  </a:txBody>
                  <a:tcPr marT="91425" marB="91425" marR="91425" marL="91425"/>
                </a:tc>
                <a:tc>
                  <a:txBody>
                    <a:bodyPr/>
                    <a:lstStyle/>
                    <a:p>
                      <a:pPr indent="0" lvl="0" marL="0" rtl="0" algn="l">
                        <a:spcBef>
                          <a:spcPts val="0"/>
                        </a:spcBef>
                        <a:spcAft>
                          <a:spcPts val="0"/>
                        </a:spcAft>
                        <a:buNone/>
                      </a:pPr>
                      <a:r>
                        <a:rPr lang="en-GB" sz="1200"/>
                        <a:t>0.1007</a:t>
                      </a:r>
                      <a:endParaRPr sz="1200"/>
                    </a:p>
                  </a:txBody>
                  <a:tcPr marT="91425" marB="91425" marR="91425" marL="91425"/>
                </a:tc>
                <a:tc>
                  <a:txBody>
                    <a:bodyPr/>
                    <a:lstStyle/>
                    <a:p>
                      <a:pPr indent="0" lvl="0" marL="0" rtl="0" algn="l">
                        <a:spcBef>
                          <a:spcPts val="0"/>
                        </a:spcBef>
                        <a:spcAft>
                          <a:spcPts val="0"/>
                        </a:spcAft>
                        <a:buNone/>
                      </a:pPr>
                      <a:r>
                        <a:rPr lang="en-GB" sz="1200"/>
                        <a:t>0.06273</a:t>
                      </a:r>
                      <a:endParaRPr sz="1200"/>
                    </a:p>
                  </a:txBody>
                  <a:tcPr marT="91425" marB="91425" marR="91425" marL="91425"/>
                </a:tc>
                <a:tc>
                  <a:txBody>
                    <a:bodyPr/>
                    <a:lstStyle/>
                    <a:p>
                      <a:pPr indent="0" lvl="0" marL="0" rtl="0" algn="l">
                        <a:spcBef>
                          <a:spcPts val="0"/>
                        </a:spcBef>
                        <a:spcAft>
                          <a:spcPts val="0"/>
                        </a:spcAft>
                        <a:buNone/>
                      </a:pPr>
                      <a:r>
                        <a:rPr lang="en-GB" sz="1200"/>
                        <a:t>0.05528</a:t>
                      </a:r>
                      <a:endParaRPr sz="1200"/>
                    </a:p>
                  </a:txBody>
                  <a:tcPr marT="91425" marB="91425" marR="91425" marL="91425"/>
                </a:tc>
                <a:tc>
                  <a:txBody>
                    <a:bodyPr/>
                    <a:lstStyle/>
                    <a:p>
                      <a:pPr indent="0" lvl="0" marL="0" rtl="0" algn="l">
                        <a:spcBef>
                          <a:spcPts val="0"/>
                        </a:spcBef>
                        <a:spcAft>
                          <a:spcPts val="0"/>
                        </a:spcAft>
                        <a:buNone/>
                      </a:pPr>
                      <a:r>
                        <a:rPr lang="en-GB" sz="1200"/>
                        <a:t>0.04068</a:t>
                      </a:r>
                      <a:endParaRPr sz="1200"/>
                    </a:p>
                  </a:txBody>
                  <a:tcPr marT="91425" marB="91425" marR="91425" marL="91425"/>
                </a:tc>
                <a:tc>
                  <a:txBody>
                    <a:bodyPr/>
                    <a:lstStyle/>
                    <a:p>
                      <a:pPr indent="0" lvl="0" marL="0" rtl="0" algn="l">
                        <a:spcBef>
                          <a:spcPts val="0"/>
                        </a:spcBef>
                        <a:spcAft>
                          <a:spcPts val="0"/>
                        </a:spcAft>
                        <a:buNone/>
                      </a:pPr>
                      <a:r>
                        <a:rPr lang="en-GB" sz="1200"/>
                        <a:t>0.03489</a:t>
                      </a:r>
                      <a:endParaRPr sz="1200"/>
                    </a:p>
                  </a:txBody>
                  <a:tcPr marT="91425" marB="91425" marR="91425" marL="91425"/>
                </a:tc>
                <a:tc>
                  <a:txBody>
                    <a:bodyPr/>
                    <a:lstStyle/>
                    <a:p>
                      <a:pPr indent="0" lvl="0" marL="0" rtl="0" algn="l">
                        <a:spcBef>
                          <a:spcPts val="0"/>
                        </a:spcBef>
                        <a:spcAft>
                          <a:spcPts val="0"/>
                        </a:spcAft>
                        <a:buNone/>
                      </a:pPr>
                      <a:r>
                        <a:rPr lang="en-GB" sz="1200"/>
                        <a:t>0.03097</a:t>
                      </a:r>
                      <a:endParaRPr sz="1200"/>
                    </a:p>
                  </a:txBody>
                  <a:tcPr marT="91425" marB="91425" marR="91425" marL="91425"/>
                </a:tc>
                <a:tc>
                  <a:txBody>
                    <a:bodyPr/>
                    <a:lstStyle/>
                    <a:p>
                      <a:pPr indent="0" lvl="0" marL="0" rtl="0" algn="l">
                        <a:spcBef>
                          <a:spcPts val="0"/>
                        </a:spcBef>
                        <a:spcAft>
                          <a:spcPts val="0"/>
                        </a:spcAft>
                        <a:buNone/>
                      </a:pPr>
                      <a:r>
                        <a:rPr lang="en-GB" sz="1200"/>
                        <a:t>0.0289</a:t>
                      </a:r>
                      <a:endParaRPr sz="1200"/>
                    </a:p>
                  </a:txBody>
                  <a:tcPr marT="91425" marB="91425" marR="91425" marL="91425"/>
                </a:tc>
                <a:tc>
                  <a:txBody>
                    <a:bodyPr/>
                    <a:lstStyle/>
                    <a:p>
                      <a:pPr indent="0" lvl="0" marL="0" rtl="0" algn="l">
                        <a:spcBef>
                          <a:spcPts val="0"/>
                        </a:spcBef>
                        <a:spcAft>
                          <a:spcPts val="0"/>
                        </a:spcAft>
                        <a:buNone/>
                      </a:pPr>
                      <a:r>
                        <a:rPr lang="en-GB" sz="1200"/>
                        <a:t>0.02571</a:t>
                      </a:r>
                      <a:endParaRPr sz="1200"/>
                    </a:p>
                  </a:txBody>
                  <a:tcPr marT="91425" marB="91425" marR="91425" marL="91425"/>
                </a:tc>
                <a:tc>
                  <a:txBody>
                    <a:bodyPr/>
                    <a:lstStyle/>
                    <a:p>
                      <a:pPr indent="0" lvl="0" marL="0" rtl="0" algn="l">
                        <a:spcBef>
                          <a:spcPts val="0"/>
                        </a:spcBef>
                        <a:spcAft>
                          <a:spcPts val="0"/>
                        </a:spcAft>
                        <a:buNone/>
                      </a:pPr>
                      <a:r>
                        <a:rPr lang="en-GB" sz="1200"/>
                        <a:t>0.02289</a:t>
                      </a:r>
                      <a:endParaRPr sz="1200"/>
                    </a:p>
                  </a:txBody>
                  <a:tcPr marT="91425" marB="91425" marR="91425" marL="91425"/>
                </a:tc>
              </a:tr>
              <a:tr h="768575">
                <a:tc>
                  <a:txBody>
                    <a:bodyPr/>
                    <a:lstStyle/>
                    <a:p>
                      <a:pPr indent="0" lvl="0" marL="0" rtl="0" algn="l">
                        <a:spcBef>
                          <a:spcPts val="0"/>
                        </a:spcBef>
                        <a:spcAft>
                          <a:spcPts val="0"/>
                        </a:spcAft>
                        <a:buNone/>
                      </a:pPr>
                      <a:r>
                        <a:rPr lang="en-GB"/>
                        <a:t>Cumulative Proportion</a:t>
                      </a:r>
                      <a:endParaRPr/>
                    </a:p>
                  </a:txBody>
                  <a:tcPr marT="91425" marB="91425" marR="91425" marL="91425"/>
                </a:tc>
                <a:tc>
                  <a:txBody>
                    <a:bodyPr/>
                    <a:lstStyle/>
                    <a:p>
                      <a:pPr indent="0" lvl="0" marL="0" rtl="0" algn="l">
                        <a:spcBef>
                          <a:spcPts val="0"/>
                        </a:spcBef>
                        <a:spcAft>
                          <a:spcPts val="0"/>
                        </a:spcAft>
                        <a:buNone/>
                      </a:pPr>
                      <a:r>
                        <a:rPr lang="en-GB" sz="1200"/>
                        <a:t>0.1571</a:t>
                      </a:r>
                      <a:endParaRPr sz="1200"/>
                    </a:p>
                  </a:txBody>
                  <a:tcPr marT="91425" marB="91425" marR="91425" marL="91425"/>
                </a:tc>
                <a:tc>
                  <a:txBody>
                    <a:bodyPr/>
                    <a:lstStyle/>
                    <a:p>
                      <a:pPr indent="0" lvl="0" marL="0" rtl="0" algn="l">
                        <a:spcBef>
                          <a:spcPts val="0"/>
                        </a:spcBef>
                        <a:spcAft>
                          <a:spcPts val="0"/>
                        </a:spcAft>
                        <a:buNone/>
                      </a:pPr>
                      <a:r>
                        <a:rPr lang="en-GB" sz="1200"/>
                        <a:t>0.2578</a:t>
                      </a:r>
                      <a:endParaRPr sz="1200"/>
                    </a:p>
                  </a:txBody>
                  <a:tcPr marT="91425" marB="91425" marR="91425" marL="91425"/>
                </a:tc>
                <a:tc>
                  <a:txBody>
                    <a:bodyPr/>
                    <a:lstStyle/>
                    <a:p>
                      <a:pPr indent="0" lvl="0" marL="0" rtl="0" algn="l">
                        <a:spcBef>
                          <a:spcPts val="0"/>
                        </a:spcBef>
                        <a:spcAft>
                          <a:spcPts val="0"/>
                        </a:spcAft>
                        <a:buNone/>
                      </a:pPr>
                      <a:r>
                        <a:rPr lang="en-GB" sz="1200"/>
                        <a:t>0.32056</a:t>
                      </a:r>
                      <a:endParaRPr sz="1200"/>
                    </a:p>
                  </a:txBody>
                  <a:tcPr marT="91425" marB="91425" marR="91425" marL="91425"/>
                </a:tc>
                <a:tc>
                  <a:txBody>
                    <a:bodyPr/>
                    <a:lstStyle/>
                    <a:p>
                      <a:pPr indent="0" lvl="0" marL="0" rtl="0" algn="l">
                        <a:spcBef>
                          <a:spcPts val="0"/>
                        </a:spcBef>
                        <a:spcAft>
                          <a:spcPts val="0"/>
                        </a:spcAft>
                        <a:buNone/>
                      </a:pPr>
                      <a:r>
                        <a:rPr lang="en-GB" sz="1200"/>
                        <a:t>0.37584</a:t>
                      </a:r>
                      <a:endParaRPr sz="1200"/>
                    </a:p>
                  </a:txBody>
                  <a:tcPr marT="91425" marB="91425" marR="91425" marL="91425"/>
                </a:tc>
                <a:tc>
                  <a:txBody>
                    <a:bodyPr/>
                    <a:lstStyle/>
                    <a:p>
                      <a:pPr indent="0" lvl="0" marL="0" rtl="0" algn="l">
                        <a:spcBef>
                          <a:spcPts val="0"/>
                        </a:spcBef>
                        <a:spcAft>
                          <a:spcPts val="0"/>
                        </a:spcAft>
                        <a:buNone/>
                      </a:pPr>
                      <a:r>
                        <a:rPr lang="en-GB" sz="1200"/>
                        <a:t>0.41652</a:t>
                      </a:r>
                      <a:endParaRPr sz="1200"/>
                    </a:p>
                  </a:txBody>
                  <a:tcPr marT="91425" marB="91425" marR="91425" marL="91425"/>
                </a:tc>
                <a:tc>
                  <a:txBody>
                    <a:bodyPr/>
                    <a:lstStyle/>
                    <a:p>
                      <a:pPr indent="0" lvl="0" marL="0" rtl="0" algn="l">
                        <a:spcBef>
                          <a:spcPts val="0"/>
                        </a:spcBef>
                        <a:spcAft>
                          <a:spcPts val="0"/>
                        </a:spcAft>
                        <a:buNone/>
                      </a:pPr>
                      <a:r>
                        <a:rPr lang="en-GB" sz="1200"/>
                        <a:t>0.45141</a:t>
                      </a:r>
                      <a:endParaRPr sz="1200"/>
                    </a:p>
                  </a:txBody>
                  <a:tcPr marT="91425" marB="91425" marR="91425" marL="91425"/>
                </a:tc>
                <a:tc>
                  <a:txBody>
                    <a:bodyPr/>
                    <a:lstStyle/>
                    <a:p>
                      <a:pPr indent="0" lvl="0" marL="0" rtl="0" algn="l">
                        <a:spcBef>
                          <a:spcPts val="0"/>
                        </a:spcBef>
                        <a:spcAft>
                          <a:spcPts val="0"/>
                        </a:spcAft>
                        <a:buNone/>
                      </a:pPr>
                      <a:r>
                        <a:rPr lang="en-GB" sz="1200"/>
                        <a:t>0.48238</a:t>
                      </a:r>
                      <a:endParaRPr sz="1200"/>
                    </a:p>
                  </a:txBody>
                  <a:tcPr marT="91425" marB="91425" marR="91425" marL="91425"/>
                </a:tc>
                <a:tc>
                  <a:txBody>
                    <a:bodyPr/>
                    <a:lstStyle/>
                    <a:p>
                      <a:pPr indent="0" lvl="0" marL="0" rtl="0" algn="l">
                        <a:spcBef>
                          <a:spcPts val="0"/>
                        </a:spcBef>
                        <a:spcAft>
                          <a:spcPts val="0"/>
                        </a:spcAft>
                        <a:buNone/>
                      </a:pPr>
                      <a:r>
                        <a:rPr lang="en-GB" sz="1200"/>
                        <a:t>0.5113</a:t>
                      </a:r>
                      <a:endParaRPr sz="1200"/>
                    </a:p>
                  </a:txBody>
                  <a:tcPr marT="91425" marB="91425" marR="91425" marL="91425"/>
                </a:tc>
                <a:tc>
                  <a:txBody>
                    <a:bodyPr/>
                    <a:lstStyle/>
                    <a:p>
                      <a:pPr indent="0" lvl="0" marL="0" rtl="0" algn="l">
                        <a:spcBef>
                          <a:spcPts val="0"/>
                        </a:spcBef>
                        <a:spcAft>
                          <a:spcPts val="0"/>
                        </a:spcAft>
                        <a:buNone/>
                      </a:pPr>
                      <a:r>
                        <a:rPr lang="en-GB" sz="1200"/>
                        <a:t>0.53699</a:t>
                      </a:r>
                      <a:endParaRPr sz="1200"/>
                    </a:p>
                  </a:txBody>
                  <a:tcPr marT="91425" marB="91425" marR="91425" marL="91425"/>
                </a:tc>
                <a:tc>
                  <a:txBody>
                    <a:bodyPr/>
                    <a:lstStyle/>
                    <a:p>
                      <a:pPr indent="0" lvl="0" marL="0" rtl="0" algn="l">
                        <a:spcBef>
                          <a:spcPts val="0"/>
                        </a:spcBef>
                        <a:spcAft>
                          <a:spcPts val="0"/>
                        </a:spcAft>
                        <a:buNone/>
                      </a:pPr>
                      <a:r>
                        <a:rPr lang="en-GB" sz="1200"/>
                        <a:t>0.55988</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Quality Control: Principal Component Analysis</a:t>
            </a:r>
            <a:endParaRPr/>
          </a:p>
        </p:txBody>
      </p:sp>
      <p:pic>
        <p:nvPicPr>
          <p:cNvPr id="133" name="Google Shape;133;p19"/>
          <p:cNvPicPr preferRelativeResize="0"/>
          <p:nvPr/>
        </p:nvPicPr>
        <p:blipFill>
          <a:blip r:embed="rId3">
            <a:alphaModFix/>
          </a:blip>
          <a:stretch>
            <a:fillRect/>
          </a:stretch>
        </p:blipFill>
        <p:spPr>
          <a:xfrm>
            <a:off x="1383000" y="1017725"/>
            <a:ext cx="6378000" cy="398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20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Quality Control: Density Plot of Beta Values</a:t>
            </a:r>
            <a:endParaRPr/>
          </a:p>
        </p:txBody>
      </p:sp>
      <p:pic>
        <p:nvPicPr>
          <p:cNvPr id="139" name="Google Shape;139;p20"/>
          <p:cNvPicPr preferRelativeResize="0"/>
          <p:nvPr/>
        </p:nvPicPr>
        <p:blipFill rotWithShape="1">
          <a:blip r:embed="rId3">
            <a:alphaModFix/>
          </a:blip>
          <a:srcRect b="0" l="1351" r="0" t="4122"/>
          <a:stretch/>
        </p:blipFill>
        <p:spPr>
          <a:xfrm>
            <a:off x="4191275" y="863150"/>
            <a:ext cx="4746600" cy="4219625"/>
          </a:xfrm>
          <a:prstGeom prst="rect">
            <a:avLst/>
          </a:prstGeom>
          <a:noFill/>
          <a:ln>
            <a:noFill/>
          </a:ln>
        </p:spPr>
      </p:pic>
      <p:sp>
        <p:nvSpPr>
          <p:cNvPr id="140" name="Google Shape;140;p20"/>
          <p:cNvSpPr txBox="1"/>
          <p:nvPr/>
        </p:nvSpPr>
        <p:spPr>
          <a:xfrm>
            <a:off x="730775" y="1152375"/>
            <a:ext cx="2656200" cy="18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666666"/>
                </a:solidFill>
              </a:rPr>
              <a:t>Density Plot of Beta Values Across Primary And Metastatic Cancer</a:t>
            </a:r>
            <a:endParaRPr sz="180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291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Quality Control: Box Plot Distribution</a:t>
            </a:r>
            <a:endParaRPr/>
          </a:p>
        </p:txBody>
      </p:sp>
      <p:pic>
        <p:nvPicPr>
          <p:cNvPr id="146" name="Google Shape;146;p21"/>
          <p:cNvPicPr preferRelativeResize="0"/>
          <p:nvPr/>
        </p:nvPicPr>
        <p:blipFill>
          <a:blip r:embed="rId3">
            <a:alphaModFix/>
          </a:blip>
          <a:stretch>
            <a:fillRect/>
          </a:stretch>
        </p:blipFill>
        <p:spPr>
          <a:xfrm>
            <a:off x="2863625" y="1017725"/>
            <a:ext cx="5731461" cy="3820974"/>
          </a:xfrm>
          <a:prstGeom prst="rect">
            <a:avLst/>
          </a:prstGeom>
          <a:noFill/>
          <a:ln>
            <a:noFill/>
          </a:ln>
        </p:spPr>
      </p:pic>
      <p:sp>
        <p:nvSpPr>
          <p:cNvPr id="147" name="Google Shape;147;p21"/>
          <p:cNvSpPr txBox="1"/>
          <p:nvPr>
            <p:ph idx="1" type="body"/>
          </p:nvPr>
        </p:nvSpPr>
        <p:spPr>
          <a:xfrm>
            <a:off x="311700" y="1152475"/>
            <a:ext cx="2643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Beta Value Boxplot Distribution Across Cancer Types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