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3"/>
    <p:sldId id="271" r:id="rId5"/>
    <p:sldId id="258" r:id="rId6"/>
    <p:sldId id="365" r:id="rId7"/>
    <p:sldId id="306" r:id="rId8"/>
    <p:sldId id="366" r:id="rId9"/>
    <p:sldId id="382" r:id="rId10"/>
    <p:sldId id="370" r:id="rId11"/>
    <p:sldId id="376" r:id="rId12"/>
    <p:sldId id="375" r:id="rId13"/>
    <p:sldId id="372" r:id="rId14"/>
    <p:sldId id="368" r:id="rId15"/>
    <p:sldId id="373" r:id="rId16"/>
    <p:sldId id="307" r:id="rId17"/>
    <p:sldId id="410" r:id="rId18"/>
    <p:sldId id="411" r:id="rId19"/>
    <p:sldId id="412" r:id="rId20"/>
    <p:sldId id="308" r:id="rId21"/>
    <p:sldId id="338" r:id="rId22"/>
    <p:sldId id="416" r:id="rId23"/>
    <p:sldId id="29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14865"/>
    <a:srgbClr val="E6E6E6"/>
    <a:srgbClr val="48CBA0"/>
    <a:srgbClr val="99CCFF"/>
    <a:srgbClr val="FEFD6A"/>
    <a:srgbClr val="B1B1B1"/>
    <a:srgbClr val="4996B8"/>
    <a:srgbClr val="7E7E7E"/>
    <a:srgbClr val="6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2" autoAdjust="0"/>
    <p:restoredTop sz="94660" autoAdjust="0"/>
  </p:normalViewPr>
  <p:slideViewPr>
    <p:cSldViewPr snapToGrid="0">
      <p:cViewPr varScale="1">
        <p:scale>
          <a:sx n="62" d="100"/>
          <a:sy n="62" d="100"/>
        </p:scale>
        <p:origin x="-72" y="-1488"/>
      </p:cViewPr>
      <p:guideLst>
        <p:guide orient="horz" pos="2163"/>
        <p:guide pos="39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B1FE-9661-484F-A3F4-A28076CBD0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0FBE-D378-4AC7-9844-FE416A5B8B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microsoft.com/office/2007/relationships/hdphoto" Target="../media/image13.wdp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0292" y="2372982"/>
            <a:ext cx="9655728" cy="119888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房屋租赁系统</a:t>
            </a:r>
            <a:endParaRPr lang="zh-CN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4403701" y="4791336"/>
            <a:ext cx="2681652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2" charset="0"/>
                <a:ea typeface="微软雅黑" panose="020B0503020204020204" charset="-122"/>
                <a:sym typeface="+mn-ea"/>
              </a:rPr>
              <a:t>汇报人：牛惠玲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2" charset="0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2" charset="0"/>
                <a:ea typeface="微软雅黑" panose="020B0503020204020204" charset="-122"/>
                <a:sym typeface="+mn-ea"/>
              </a:rPr>
              <a:t>2021.04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2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75005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3396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管理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2495" y="0"/>
            <a:ext cx="782701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0065" y="3229610"/>
            <a:ext cx="11741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000" b="1">
                <a:solidFill>
                  <a:srgbClr val="314865"/>
                </a:solidFill>
                <a:sym typeface="+mn-ea"/>
              </a:rPr>
              <a:t>管理员</a:t>
            </a:r>
            <a:endParaRPr lang="zh-CN" altLang="en-US" sz="2000" b="1">
              <a:solidFill>
                <a:srgbClr val="31486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房源列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0" y="428625"/>
            <a:ext cx="8483600" cy="6000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3680" y="3106420"/>
            <a:ext cx="14281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sz="2000" b="1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房源列表</a:t>
            </a:r>
            <a:endParaRPr lang="zh-CN" altLang="en-US" sz="2000" b="1">
              <a:solidFill>
                <a:srgbClr val="31486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管理员、房主</a:t>
            </a:r>
            <a:endParaRPr lang="zh-CN" altLang="en-US"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6看房申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2025" y="787400"/>
            <a:ext cx="7727950" cy="5283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7815" y="3106420"/>
            <a:ext cx="14281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6.</a:t>
            </a:r>
            <a:r>
              <a:rPr lang="zh-CN" altLang="en-US" sz="2000" b="1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看房申请</a:t>
            </a:r>
            <a:endParaRPr lang="zh-CN" altLang="en-US" sz="2000" b="1">
              <a:solidFill>
                <a:srgbClr val="31486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管理员</a:t>
            </a:r>
            <a:endParaRPr lang="zh-CN" altLang="en-US"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0" y="1476375"/>
            <a:ext cx="8907145" cy="41535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6860" y="3075940"/>
            <a:ext cx="14281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7.</a:t>
            </a:r>
            <a:r>
              <a:rPr lang="zh-CN" altLang="en-US" sz="2000" b="1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房源列表</a:t>
            </a:r>
            <a:endParaRPr lang="zh-CN" altLang="en-US" sz="2000" b="1">
              <a:solidFill>
                <a:srgbClr val="31486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租赁者</a:t>
            </a:r>
            <a:endParaRPr lang="zh-CN" altLang="en-US"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03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zh-CN" sz="6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web</a:t>
            </a:r>
            <a:r>
              <a:rPr lang="zh-CN" altLang="en-US" sz="6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应用框架设计</a:t>
            </a:r>
            <a:endParaRPr lang="zh-CN" altLang="en-US" sz="6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4160" y="305435"/>
            <a:ext cx="112966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fontAlgn="auto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314865"/>
                </a:solidFill>
                <a:latin typeface="+mj-ea"/>
                <a:ea typeface="+mj-ea"/>
                <a:cs typeface="+mj-ea"/>
              </a:rPr>
              <a:t>总体技术架构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  <p:pic>
        <p:nvPicPr>
          <p:cNvPr id="3" name="图片 2" descr="架构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5" y="1026795"/>
            <a:ext cx="7757160" cy="5024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66530" y="2136775"/>
            <a:ext cx="27203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本系统采用Java EE框架</a:t>
            </a:r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zh-CN" altLang="en-US" b="1"/>
              <a:t>Servlet：</a:t>
            </a:r>
            <a:endParaRPr lang="zh-CN" altLang="en-US" b="1"/>
          </a:p>
          <a:p>
            <a:pPr algn="l"/>
            <a:r>
              <a:rPr lang="zh-CN" altLang="en-US"/>
              <a:t>作为客户端请求和服务器上的数据库或应用程序之间的中间层，它能够读取客户端发送的数据，处理数据生成结果，并将数据响应到客户端。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4160" y="305435"/>
            <a:ext cx="112966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fontAlgn="auto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314865"/>
                </a:solidFill>
                <a:latin typeface="+mj-ea"/>
                <a:ea typeface="+mj-ea"/>
                <a:cs typeface="+mj-ea"/>
              </a:rPr>
              <a:t>总体功能架构设计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  <p:pic>
        <p:nvPicPr>
          <p:cNvPr id="3" name="图片 2" descr="构架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285" y="1102360"/>
            <a:ext cx="9296400" cy="539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4160" y="305435"/>
            <a:ext cx="112966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fontAlgn="auto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314865"/>
                </a:solidFill>
                <a:latin typeface="+mj-ea"/>
                <a:ea typeface="+mj-ea"/>
                <a:cs typeface="+mj-ea"/>
              </a:rPr>
              <a:t>部署与组件设计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  <p:pic>
        <p:nvPicPr>
          <p:cNvPr id="4" name="图片 3" descr="构架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2156460"/>
            <a:ext cx="10297795" cy="3053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04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zh-CN" sz="6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6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应用设计</a:t>
            </a:r>
            <a:endParaRPr lang="zh-CN" altLang="en-US" sz="6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V="1">
            <a:off x="0" y="6781800"/>
            <a:ext cx="12192000" cy="762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52425" y="1805940"/>
            <a:ext cx="5913755" cy="3736340"/>
            <a:chOff x="3022028" y="1587732"/>
            <a:chExt cx="6120680" cy="3682533"/>
          </a:xfrm>
        </p:grpSpPr>
        <p:pic>
          <p:nvPicPr>
            <p:cNvPr id="20" name="Picture 2" descr="C:\Users\Administrator\Desktop\ppt展示模板-8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028" y="1587732"/>
              <a:ext cx="6120680" cy="3682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矩形 26"/>
            <p:cNvSpPr/>
            <p:nvPr/>
          </p:nvSpPr>
          <p:spPr>
            <a:xfrm>
              <a:off x="3937348" y="2060861"/>
              <a:ext cx="4320480" cy="2376251"/>
            </a:xfrm>
            <a:prstGeom prst="rect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22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911" t="-6812" r="-2911" b="-6812"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81445" y="2207260"/>
            <a:ext cx="628650" cy="727710"/>
            <a:chOff x="8573" y="3079"/>
            <a:chExt cx="990" cy="1146"/>
          </a:xfrm>
        </p:grpSpPr>
        <p:grpSp>
          <p:nvGrpSpPr>
            <p:cNvPr id="10" name="组合 9"/>
            <p:cNvGrpSpPr/>
            <p:nvPr/>
          </p:nvGrpSpPr>
          <p:grpSpPr>
            <a:xfrm>
              <a:off x="8573" y="3079"/>
              <a:ext cx="990" cy="1147"/>
              <a:chOff x="8573" y="3079"/>
              <a:chExt cx="990" cy="1147"/>
            </a:xfrm>
          </p:grpSpPr>
          <p:sp>
            <p:nvSpPr>
              <p:cNvPr id="8" name="六边形 7"/>
              <p:cNvSpPr/>
              <p:nvPr/>
            </p:nvSpPr>
            <p:spPr>
              <a:xfrm rot="5400000">
                <a:off x="8494" y="3157"/>
                <a:ext cx="1147" cy="990"/>
              </a:xfrm>
              <a:prstGeom prst="hexagon">
                <a:avLst/>
              </a:prstGeom>
              <a:solidFill>
                <a:srgbClr val="314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9" name="六边形 8"/>
              <p:cNvSpPr/>
              <p:nvPr/>
            </p:nvSpPr>
            <p:spPr>
              <a:xfrm rot="5400000">
                <a:off x="8567" y="3212"/>
                <a:ext cx="1005" cy="869"/>
              </a:xfrm>
              <a:prstGeom prst="hexagon">
                <a:avLst/>
              </a:prstGeom>
              <a:noFill/>
              <a:ln w="19050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314865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0" name="TextBox 7"/>
            <p:cNvSpPr>
              <a:spLocks noChangeArrowheads="1"/>
            </p:cNvSpPr>
            <p:nvPr/>
          </p:nvSpPr>
          <p:spPr bwMode="auto">
            <a:xfrm>
              <a:off x="8621" y="3404"/>
              <a:ext cx="907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01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7327265" y="2388235"/>
            <a:ext cx="4509135" cy="36703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</a:rPr>
              <a:t>页面简洁大方</a:t>
            </a:r>
            <a:r>
              <a:rPr lang="zh-CN" altLang="en-US" b="1" dirty="0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b="1" dirty="0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</a:rPr>
              <a:t>使用户不被别的信息干扰</a:t>
            </a:r>
            <a:endParaRPr lang="en-US" altLang="zh-CN" b="1" dirty="0" smtClean="0">
              <a:solidFill>
                <a:srgbClr val="3148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14565" y="3582035"/>
            <a:ext cx="4264660" cy="64389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b="1" dirty="0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底部有“注册”模块和“找回密码”模块，符合现实生活中用户的需求。</a:t>
            </a:r>
            <a:endParaRPr b="1" dirty="0" smtClean="0">
              <a:solidFill>
                <a:srgbClr val="31486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475095" y="3540760"/>
            <a:ext cx="628650" cy="728345"/>
            <a:chOff x="8573" y="3079"/>
            <a:chExt cx="990" cy="1147"/>
          </a:xfrm>
        </p:grpSpPr>
        <p:grpSp>
          <p:nvGrpSpPr>
            <p:cNvPr id="24" name="组合 23"/>
            <p:cNvGrpSpPr/>
            <p:nvPr/>
          </p:nvGrpSpPr>
          <p:grpSpPr>
            <a:xfrm>
              <a:off x="8573" y="3079"/>
              <a:ext cx="990" cy="1147"/>
              <a:chOff x="8573" y="3079"/>
              <a:chExt cx="990" cy="1147"/>
            </a:xfrm>
          </p:grpSpPr>
          <p:sp>
            <p:nvSpPr>
              <p:cNvPr id="25" name="六边形 24"/>
              <p:cNvSpPr/>
              <p:nvPr/>
            </p:nvSpPr>
            <p:spPr>
              <a:xfrm rot="5400000">
                <a:off x="8494" y="3157"/>
                <a:ext cx="1147" cy="990"/>
              </a:xfrm>
              <a:prstGeom prst="hexagon">
                <a:avLst/>
              </a:prstGeom>
              <a:solidFill>
                <a:srgbClr val="314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26" name="六边形 25"/>
              <p:cNvSpPr/>
              <p:nvPr/>
            </p:nvSpPr>
            <p:spPr>
              <a:xfrm rot="5400000">
                <a:off x="8567" y="3212"/>
                <a:ext cx="1005" cy="869"/>
              </a:xfrm>
              <a:prstGeom prst="hexagon">
                <a:avLst/>
              </a:prstGeom>
              <a:noFill/>
              <a:ln w="19050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314865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4" name="TextBox 7"/>
            <p:cNvSpPr>
              <a:spLocks noChangeArrowheads="1"/>
            </p:cNvSpPr>
            <p:nvPr/>
          </p:nvSpPr>
          <p:spPr bwMode="auto">
            <a:xfrm>
              <a:off x="8621" y="3404"/>
              <a:ext cx="907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02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 descr="设计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2261235"/>
            <a:ext cx="4199255" cy="2461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4160" y="276860"/>
            <a:ext cx="112966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fontAlgn="auto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314865"/>
                </a:solidFill>
                <a:latin typeface="+mj-ea"/>
                <a:ea typeface="+mj-ea"/>
                <a:cs typeface="+mj-ea"/>
              </a:rPr>
              <a:t>交互设计</a:t>
            </a:r>
            <a:endParaRPr lang="zh-CN" altLang="en-US" sz="3200" b="1">
              <a:solidFill>
                <a:srgbClr val="314865"/>
              </a:solidFill>
              <a:latin typeface="+mj-ea"/>
              <a:ea typeface="+mj-ea"/>
              <a:cs typeface="+mj-ea"/>
            </a:endParaRPr>
          </a:p>
          <a:p>
            <a:pPr marL="342900" indent="0" fontAlgn="auto">
              <a:lnSpc>
                <a:spcPts val="3000"/>
              </a:lnSpc>
              <a:buFont typeface="Arial" panose="020B0604020202020204" pitchFamily="34" charset="0"/>
              <a:buNone/>
            </a:pPr>
            <a:endParaRPr lang="zh-CN" altLang="en-US" sz="2000">
              <a:latin typeface="+mj-ea"/>
              <a:ea typeface="+mj-ea"/>
              <a:cs typeface="+mj-ea"/>
            </a:endParaRPr>
          </a:p>
          <a:p>
            <a:pPr marL="342900" indent="0" fontAlgn="auto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+mj-ea"/>
                <a:ea typeface="+mj-ea"/>
                <a:cs typeface="+mj-ea"/>
              </a:rPr>
              <a:t>    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pPr marL="342900" indent="0" fontAlgn="auto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+mj-ea"/>
                <a:ea typeface="+mj-ea"/>
                <a:cs typeface="+mj-ea"/>
              </a:rPr>
              <a:t>     </a:t>
            </a:r>
            <a:r>
              <a:rPr lang="zh-CN" altLang="en-US" sz="2000">
                <a:latin typeface="+mj-ea"/>
                <a:ea typeface="+mj-ea"/>
                <a:cs typeface="+mj-ea"/>
              </a:rPr>
              <a:t>以登录界面为例：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99845" y="852473"/>
            <a:ext cx="2758272" cy="837788"/>
            <a:chOff x="4602145" y="211015"/>
            <a:chExt cx="2758272" cy="837788"/>
          </a:xfrm>
        </p:grpSpPr>
        <p:sp>
          <p:nvSpPr>
            <p:cNvPr id="30" name="流程图: 终止 2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" name="流程图: 终止 30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" name="流程图: 终止 31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434874" y="0"/>
            <a:ext cx="1343025" cy="2160396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MH_Others_1"/>
          <p:cNvSpPr txBox="1"/>
          <p:nvPr>
            <p:custDataLst>
              <p:tags r:id="rId1"/>
            </p:custDataLst>
          </p:nvPr>
        </p:nvSpPr>
        <p:spPr>
          <a:xfrm>
            <a:off x="1434874" y="0"/>
            <a:ext cx="1343025" cy="16619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目 </a:t>
            </a:r>
            <a:endParaRPr lang="en-US" altLang="zh-CN" sz="54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录</a:t>
            </a:r>
            <a:endParaRPr lang="zh-CN" altLang="en-US" sz="54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MH_Others_1"/>
          <p:cNvSpPr txBox="1"/>
          <p:nvPr>
            <p:custDataLst>
              <p:tags r:id="rId2"/>
            </p:custDataLst>
          </p:nvPr>
        </p:nvSpPr>
        <p:spPr>
          <a:xfrm>
            <a:off x="1451418" y="1766523"/>
            <a:ext cx="134302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CONTENTS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600056" y="2147381"/>
            <a:ext cx="3890506" cy="460375"/>
          </a:xfrm>
          <a:prstGeom prst="rect">
            <a:avLst/>
          </a:prstGeom>
          <a:solidFill>
            <a:srgbClr val="314865"/>
          </a:solidFill>
          <a:ln w="19050">
            <a:noFill/>
            <a:prstDash val="lgDashDot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项目概述</a:t>
            </a:r>
            <a:endParaRPr lang="zh-CN" altLang="en-US" sz="2400" b="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600056" y="3194980"/>
            <a:ext cx="3890506" cy="460375"/>
          </a:xfrm>
          <a:prstGeom prst="rect">
            <a:avLst/>
          </a:prstGeom>
          <a:solidFill>
            <a:srgbClr val="314865"/>
          </a:solidFill>
          <a:ln w="19050">
            <a:noFill/>
            <a:prstDash val="lgDashDot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应用建模</a:t>
            </a:r>
            <a:endParaRPr lang="zh-CN" altLang="en-US" sz="2400" b="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600056" y="4252105"/>
            <a:ext cx="3890506" cy="460375"/>
          </a:xfrm>
          <a:prstGeom prst="rect">
            <a:avLst/>
          </a:prstGeom>
          <a:solidFill>
            <a:srgbClr val="314865"/>
          </a:solidFill>
          <a:ln w="19050">
            <a:noFill/>
            <a:prstDash val="lgDashDot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应用构架设计</a:t>
            </a:r>
            <a:endParaRPr lang="zh-CN" altLang="en-US" sz="2400" b="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600056" y="5338440"/>
            <a:ext cx="3890506" cy="460375"/>
          </a:xfrm>
          <a:prstGeom prst="rect">
            <a:avLst/>
          </a:prstGeom>
          <a:solidFill>
            <a:srgbClr val="314865"/>
          </a:solidFill>
          <a:ln w="19050">
            <a:noFill/>
            <a:prstDash val="lgDashDot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应用设计</a:t>
            </a:r>
            <a:endParaRPr lang="zh-CN" altLang="en-US" sz="2400" b="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343050" y="2097268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3" name="组合 2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24" name="流程图: 终止 23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" name="流程图: 终止 1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" name="流程图: 终止 22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4872741" y="1179527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01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49400" y="3131082"/>
            <a:ext cx="1752950" cy="605880"/>
            <a:chOff x="4343050" y="2250972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0" name="组合 49"/>
            <p:cNvGrpSpPr/>
            <p:nvPr/>
          </p:nvGrpSpPr>
          <p:grpSpPr>
            <a:xfrm>
              <a:off x="4343050" y="2250972"/>
              <a:ext cx="1752950" cy="605880"/>
              <a:chOff x="4602145" y="211015"/>
              <a:chExt cx="2298560" cy="794460"/>
            </a:xfrm>
          </p:grpSpPr>
          <p:sp>
            <p:nvSpPr>
              <p:cNvPr id="51" name="流程图: 终止 50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2" name="流程图: 终止 51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3" name="流程图: 终止 52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4872741" y="2291691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02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43050" y="4161086"/>
            <a:ext cx="1752950" cy="605880"/>
            <a:chOff x="4343050" y="3341301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4" name="组合 53"/>
            <p:cNvGrpSpPr/>
            <p:nvPr/>
          </p:nvGrpSpPr>
          <p:grpSpPr>
            <a:xfrm>
              <a:off x="4343050" y="3341301"/>
              <a:ext cx="1752950" cy="605880"/>
              <a:chOff x="4602145" y="211015"/>
              <a:chExt cx="2298560" cy="794460"/>
            </a:xfrm>
          </p:grpSpPr>
          <p:sp>
            <p:nvSpPr>
              <p:cNvPr id="55" name="流程图: 终止 54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6" name="流程图: 终止 55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7" name="流程图: 终止 56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4872741" y="3403855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03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43050" y="5266655"/>
            <a:ext cx="1752950" cy="607609"/>
            <a:chOff x="4343050" y="4431630"/>
            <a:chExt cx="1752950" cy="607609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8" name="组合 57"/>
            <p:cNvGrpSpPr/>
            <p:nvPr/>
          </p:nvGrpSpPr>
          <p:grpSpPr>
            <a:xfrm>
              <a:off x="4343050" y="4431630"/>
              <a:ext cx="1752950" cy="605880"/>
              <a:chOff x="4602145" y="211015"/>
              <a:chExt cx="2298560" cy="794460"/>
            </a:xfrm>
          </p:grpSpPr>
          <p:sp>
            <p:nvSpPr>
              <p:cNvPr id="59" name="流程图: 终止 58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0" name="流程图: 终止 59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1" name="流程图: 终止 60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4872741" y="4516019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04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V="1">
            <a:off x="0" y="6781800"/>
            <a:ext cx="12192000" cy="762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485255" y="2068195"/>
            <a:ext cx="628650" cy="727710"/>
            <a:chOff x="8573" y="3079"/>
            <a:chExt cx="990" cy="1146"/>
          </a:xfrm>
        </p:grpSpPr>
        <p:grpSp>
          <p:nvGrpSpPr>
            <p:cNvPr id="10" name="组合 9"/>
            <p:cNvGrpSpPr/>
            <p:nvPr/>
          </p:nvGrpSpPr>
          <p:grpSpPr>
            <a:xfrm>
              <a:off x="8573" y="3079"/>
              <a:ext cx="990" cy="1147"/>
              <a:chOff x="8573" y="3079"/>
              <a:chExt cx="990" cy="1147"/>
            </a:xfrm>
          </p:grpSpPr>
          <p:sp>
            <p:nvSpPr>
              <p:cNvPr id="8" name="六边形 7"/>
              <p:cNvSpPr/>
              <p:nvPr/>
            </p:nvSpPr>
            <p:spPr>
              <a:xfrm rot="5400000">
                <a:off x="8494" y="3157"/>
                <a:ext cx="1147" cy="990"/>
              </a:xfrm>
              <a:prstGeom prst="hexagon">
                <a:avLst/>
              </a:prstGeom>
              <a:solidFill>
                <a:srgbClr val="314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9" name="六边形 8"/>
              <p:cNvSpPr/>
              <p:nvPr/>
            </p:nvSpPr>
            <p:spPr>
              <a:xfrm rot="5400000">
                <a:off x="8567" y="3212"/>
                <a:ext cx="1005" cy="869"/>
              </a:xfrm>
              <a:prstGeom prst="hexagon">
                <a:avLst/>
              </a:prstGeom>
              <a:noFill/>
              <a:ln w="19050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314865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0" name="TextBox 7"/>
            <p:cNvSpPr>
              <a:spLocks noChangeArrowheads="1"/>
            </p:cNvSpPr>
            <p:nvPr/>
          </p:nvSpPr>
          <p:spPr bwMode="auto">
            <a:xfrm>
              <a:off x="8621" y="3404"/>
              <a:ext cx="907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01</a:t>
              </a:r>
              <a:endPara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7377430" y="2247900"/>
            <a:ext cx="4509135" cy="36703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b="1" dirty="0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</a:rPr>
              <a:t>采用“匡”字型布局</a:t>
            </a:r>
            <a:endParaRPr b="1" dirty="0" smtClean="0">
              <a:solidFill>
                <a:srgbClr val="3148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77430" y="3175000"/>
            <a:ext cx="4264660" cy="92075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b="1" dirty="0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导航栏设置在最左侧，右侧可以放置广告和通知，方便房东及时处理各类信息，底部显示网站的基本信息</a:t>
            </a:r>
            <a:endParaRPr b="1" dirty="0" smtClean="0">
              <a:solidFill>
                <a:srgbClr val="31486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 rot="0">
            <a:off x="6507480" y="3227705"/>
            <a:ext cx="628650" cy="728345"/>
            <a:chOff x="8573" y="3079"/>
            <a:chExt cx="990" cy="1147"/>
          </a:xfrm>
        </p:grpSpPr>
        <p:sp>
          <p:nvSpPr>
            <p:cNvPr id="25" name="六边形 24"/>
            <p:cNvSpPr/>
            <p:nvPr/>
          </p:nvSpPr>
          <p:spPr>
            <a:xfrm rot="5400000">
              <a:off x="8494" y="3157"/>
              <a:ext cx="1147" cy="990"/>
            </a:xfrm>
            <a:prstGeom prst="hexagon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8567" y="3212"/>
              <a:ext cx="1005" cy="869"/>
            </a:xfrm>
            <a:prstGeom prst="hexagon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14865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4" name="TextBox 7"/>
          <p:cNvSpPr>
            <a:spLocks noChangeArrowheads="1"/>
          </p:cNvSpPr>
          <p:nvPr/>
        </p:nvSpPr>
        <p:spPr bwMode="auto">
          <a:xfrm>
            <a:off x="6537960" y="3434080"/>
            <a:ext cx="57594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02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160" y="276860"/>
            <a:ext cx="112966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fontAlgn="auto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314865"/>
                </a:solidFill>
                <a:latin typeface="+mj-ea"/>
                <a:ea typeface="+mj-ea"/>
                <a:cs typeface="+mj-ea"/>
              </a:rPr>
              <a:t>展示设计</a:t>
            </a:r>
            <a:endParaRPr lang="zh-CN" altLang="en-US" sz="3200" b="1">
              <a:solidFill>
                <a:srgbClr val="314865"/>
              </a:solidFill>
              <a:latin typeface="+mj-ea"/>
              <a:ea typeface="+mj-ea"/>
              <a:cs typeface="+mj-ea"/>
            </a:endParaRPr>
          </a:p>
          <a:p>
            <a:pPr marL="342900" indent="0" fontAlgn="auto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+mj-ea"/>
                <a:ea typeface="+mj-ea"/>
                <a:cs typeface="+mj-ea"/>
              </a:rPr>
              <a:t>         </a:t>
            </a:r>
            <a:r>
              <a:rPr lang="zh-CN" altLang="en-US" sz="2000">
                <a:latin typeface="+mj-ea"/>
                <a:ea typeface="+mj-ea"/>
                <a:cs typeface="+mj-ea"/>
              </a:rPr>
              <a:t>以房东登录后的首页界面举例：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546850" y="4387215"/>
            <a:ext cx="628650" cy="728345"/>
            <a:chOff x="8573" y="3079"/>
            <a:chExt cx="990" cy="1147"/>
          </a:xfrm>
        </p:grpSpPr>
        <p:sp>
          <p:nvSpPr>
            <p:cNvPr id="5" name="六边形 4"/>
            <p:cNvSpPr/>
            <p:nvPr/>
          </p:nvSpPr>
          <p:spPr>
            <a:xfrm rot="5400000">
              <a:off x="8494" y="3157"/>
              <a:ext cx="1147" cy="990"/>
            </a:xfrm>
            <a:prstGeom prst="hexagon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6" name="六边形 5"/>
            <p:cNvSpPr/>
            <p:nvPr/>
          </p:nvSpPr>
          <p:spPr>
            <a:xfrm rot="5400000">
              <a:off x="8567" y="3212"/>
              <a:ext cx="1005" cy="869"/>
            </a:xfrm>
            <a:prstGeom prst="hexagon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14865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612890" y="4552315"/>
            <a:ext cx="4965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58075" y="4545330"/>
            <a:ext cx="4264660" cy="36703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p>
            <a:r>
              <a:rPr b="1" dirty="0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整体布局整齐又不过于拥挤，内容丰富</a:t>
            </a:r>
            <a:endParaRPr b="1" dirty="0" smtClean="0">
              <a:solidFill>
                <a:srgbClr val="314865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 descr="设计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2395" y="1137285"/>
            <a:ext cx="3893820" cy="552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267907" y="2875384"/>
            <a:ext cx="9655728" cy="1106805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x-none" sz="66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charset="-122"/>
                <a:sym typeface="+mn-ea"/>
              </a:rPr>
              <a:t>THANKS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760730" y="3428246"/>
            <a:ext cx="610790" cy="0"/>
          </a:xfrm>
          <a:prstGeom prst="line">
            <a:avLst/>
          </a:prstGeom>
          <a:ln w="6350">
            <a:solidFill>
              <a:schemeClr val="bg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913326" y="3428246"/>
            <a:ext cx="610790" cy="0"/>
          </a:xfrm>
          <a:prstGeom prst="line">
            <a:avLst/>
          </a:prstGeom>
          <a:ln w="6350">
            <a:solidFill>
              <a:schemeClr val="bg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rot="4499273">
            <a:off x="1511166" y="231006"/>
            <a:ext cx="1607419" cy="1385706"/>
          </a:xfrm>
          <a:prstGeom prst="triangle">
            <a:avLst/>
          </a:prstGeom>
          <a:solidFill>
            <a:srgbClr val="31486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solidFill>
            <a:srgbClr val="314865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1" name="等腰三角形 200"/>
          <p:cNvSpPr/>
          <p:nvPr/>
        </p:nvSpPr>
        <p:spPr>
          <a:xfrm rot="7947741">
            <a:off x="400932" y="1199831"/>
            <a:ext cx="1209165" cy="104238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01</a:t>
            </a:r>
            <a:endParaRPr lang="en-US" altLang="zh-CN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项目概述</a:t>
            </a:r>
            <a:endParaRPr lang="zh-CN" altLang="en-US" sz="6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4160" y="305435"/>
            <a:ext cx="1129665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fontAlgn="auto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314865"/>
                </a:solidFill>
                <a:latin typeface="+mj-ea"/>
                <a:ea typeface="+mj-ea"/>
                <a:cs typeface="+mj-ea"/>
              </a:rPr>
              <a:t>项目名称</a:t>
            </a:r>
            <a:endParaRPr lang="zh-CN" altLang="en-US" sz="3200" b="1">
              <a:solidFill>
                <a:srgbClr val="314865"/>
              </a:solidFill>
              <a:latin typeface="+mj-ea"/>
              <a:ea typeface="+mj-ea"/>
              <a:cs typeface="+mj-ea"/>
            </a:endParaRPr>
          </a:p>
          <a:p>
            <a:pPr indent="0" fontAlgn="auto">
              <a:lnSpc>
                <a:spcPts val="3000"/>
              </a:lnSpc>
            </a:pPr>
            <a:r>
              <a:rPr lang="en-US" altLang="zh-CN" sz="2000">
                <a:latin typeface="+mj-ea"/>
                <a:ea typeface="+mj-ea"/>
                <a:cs typeface="+mj-ea"/>
              </a:rPr>
              <a:t>      </a:t>
            </a:r>
            <a:r>
              <a:rPr lang="zh-CN" altLang="en-US" sz="2000">
                <a:latin typeface="+mj-ea"/>
                <a:ea typeface="+mj-ea"/>
                <a:cs typeface="+mj-ea"/>
              </a:rPr>
              <a:t>房屋租赁系统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indent="0" fontAlgn="auto">
              <a:lnSpc>
                <a:spcPts val="3000"/>
              </a:lnSpc>
            </a:pPr>
            <a:endParaRPr lang="zh-CN" altLang="en-US" sz="2400" b="1">
              <a:solidFill>
                <a:srgbClr val="314865"/>
              </a:solidFill>
              <a:latin typeface="+mj-ea"/>
              <a:ea typeface="+mj-ea"/>
              <a:cs typeface="+mj-ea"/>
            </a:endParaRPr>
          </a:p>
          <a:p>
            <a:pPr marL="342900" indent="0" fontAlgn="auto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314865"/>
                </a:solidFill>
                <a:latin typeface="+mj-ea"/>
                <a:ea typeface="+mj-ea"/>
                <a:cs typeface="+mj-ea"/>
              </a:rPr>
              <a:t>项目目标</a:t>
            </a:r>
            <a:endParaRPr lang="zh-CN" altLang="en-US" sz="3200" b="1">
              <a:solidFill>
                <a:srgbClr val="314865"/>
              </a:solidFill>
              <a:latin typeface="+mj-ea"/>
              <a:ea typeface="+mj-ea"/>
              <a:cs typeface="+mj-ea"/>
            </a:endParaRPr>
          </a:p>
          <a:p>
            <a:pPr indent="0" fontAlgn="auto">
              <a:lnSpc>
                <a:spcPts val="3000"/>
              </a:lnSpc>
            </a:pPr>
            <a:r>
              <a:rPr lang="en-US" altLang="zh-CN" sz="2000">
                <a:latin typeface="+mj-ea"/>
                <a:ea typeface="+mj-ea"/>
                <a:cs typeface="+mj-ea"/>
              </a:rPr>
              <a:t>      </a:t>
            </a:r>
            <a:r>
              <a:rPr lang="zh-CN" altLang="en-US" sz="2000">
                <a:latin typeface="+mj-ea"/>
                <a:ea typeface="+mj-ea"/>
                <a:cs typeface="+mj-ea"/>
              </a:rPr>
              <a:t>随着经济的快速发展和互联网行业的崛起，简单的房屋租赁服务已经满足不了人们的需求，高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indent="0" fontAlgn="auto">
              <a:lnSpc>
                <a:spcPts val="3000"/>
              </a:lnSpc>
            </a:pPr>
            <a:r>
              <a:rPr lang="zh-CN" altLang="en-US" sz="2000">
                <a:latin typeface="+mj-ea"/>
                <a:ea typeface="+mj-ea"/>
                <a:cs typeface="+mj-ea"/>
              </a:rPr>
              <a:t> </a:t>
            </a:r>
            <a:r>
              <a:rPr lang="en-US" altLang="zh-CN" sz="2000">
                <a:latin typeface="+mj-ea"/>
                <a:ea typeface="+mj-ea"/>
                <a:cs typeface="+mj-ea"/>
              </a:rPr>
              <a:t>     </a:t>
            </a:r>
            <a:r>
              <a:rPr lang="zh-CN" altLang="en-US" sz="2000">
                <a:latin typeface="+mj-ea"/>
                <a:ea typeface="+mj-ea"/>
                <a:cs typeface="+mj-ea"/>
              </a:rPr>
              <a:t>效快速的获取有效的房屋信息，是本系统开发的意义所在。房屋租赁服务系统服务于房屋租赁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indent="0" fontAlgn="auto">
              <a:lnSpc>
                <a:spcPts val="3000"/>
              </a:lnSpc>
            </a:pPr>
            <a:r>
              <a:rPr lang="zh-CN" altLang="en-US" sz="2000">
                <a:latin typeface="+mj-ea"/>
                <a:ea typeface="+mj-ea"/>
                <a:cs typeface="+mj-ea"/>
              </a:rPr>
              <a:t> </a:t>
            </a:r>
            <a:r>
              <a:rPr lang="en-US" altLang="zh-CN" sz="2000">
                <a:latin typeface="+mj-ea"/>
                <a:ea typeface="+mj-ea"/>
                <a:cs typeface="+mj-ea"/>
              </a:rPr>
              <a:t>     </a:t>
            </a:r>
            <a:r>
              <a:rPr lang="zh-CN" altLang="en-US" sz="2000">
                <a:latin typeface="+mj-ea"/>
                <a:ea typeface="+mj-ea"/>
                <a:cs typeface="+mj-ea"/>
              </a:rPr>
              <a:t>公司，用于统一管理房主和租赁者的信息，从而快速地提供租赁服务。同时房主可以发布房源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indent="0" fontAlgn="auto">
              <a:lnSpc>
                <a:spcPts val="3000"/>
              </a:lnSpc>
            </a:pPr>
            <a:r>
              <a:rPr lang="zh-CN" altLang="en-US" sz="2000">
                <a:latin typeface="+mj-ea"/>
                <a:ea typeface="+mj-ea"/>
                <a:cs typeface="+mj-ea"/>
              </a:rPr>
              <a:t> </a:t>
            </a:r>
            <a:r>
              <a:rPr lang="en-US" altLang="zh-CN" sz="2000">
                <a:latin typeface="+mj-ea"/>
                <a:ea typeface="+mj-ea"/>
                <a:cs typeface="+mj-ea"/>
              </a:rPr>
              <a:t>     </a:t>
            </a:r>
            <a:r>
              <a:rPr lang="zh-CN" altLang="en-US" sz="2000">
                <a:latin typeface="+mj-ea"/>
                <a:ea typeface="+mj-ea"/>
                <a:cs typeface="+mj-ea"/>
              </a:rPr>
              <a:t>信息，租赁者通过平台可以及时便捷的获取租房信息，从而实现房屋租赁管理的信息化。 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indent="0" fontAlgn="auto">
              <a:lnSpc>
                <a:spcPts val="3000"/>
              </a:lnSpc>
            </a:pPr>
            <a:endParaRPr lang="zh-CN" altLang="en-US" sz="2400" b="1">
              <a:solidFill>
                <a:srgbClr val="314865"/>
              </a:solidFill>
              <a:latin typeface="+mj-ea"/>
              <a:ea typeface="+mj-ea"/>
              <a:cs typeface="+mj-ea"/>
            </a:endParaRPr>
          </a:p>
          <a:p>
            <a:pPr marL="342900" indent="0" fontAlgn="auto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314865"/>
                </a:solidFill>
                <a:latin typeface="+mj-ea"/>
                <a:ea typeface="+mj-ea"/>
                <a:cs typeface="+mj-ea"/>
              </a:rPr>
              <a:t>主要功能</a:t>
            </a:r>
            <a:endParaRPr lang="zh-CN" altLang="en-US" sz="3200" b="1">
              <a:solidFill>
                <a:srgbClr val="314865"/>
              </a:solidFill>
              <a:latin typeface="+mj-ea"/>
              <a:ea typeface="+mj-ea"/>
              <a:cs typeface="+mj-ea"/>
            </a:endParaRPr>
          </a:p>
          <a:p>
            <a:pPr marL="342900" indent="0" fontAlgn="auto">
              <a:lnSpc>
                <a:spcPts val="3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+mj-ea"/>
                <a:ea typeface="+mj-ea"/>
                <a:cs typeface="+mj-ea"/>
              </a:rPr>
              <a:t>登记房主信息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342900" indent="0" fontAlgn="auto">
              <a:lnSpc>
                <a:spcPts val="3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+mj-ea"/>
                <a:ea typeface="+mj-ea"/>
                <a:cs typeface="+mj-ea"/>
              </a:rPr>
              <a:t>登记房屋信息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342900" indent="0" fontAlgn="auto">
              <a:lnSpc>
                <a:spcPts val="3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+mj-ea"/>
                <a:ea typeface="+mj-ea"/>
                <a:cs typeface="+mj-ea"/>
              </a:rPr>
              <a:t>登记租赁者信息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342900" indent="0" fontAlgn="auto">
              <a:lnSpc>
                <a:spcPts val="3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+mj-ea"/>
                <a:ea typeface="+mj-ea"/>
                <a:cs typeface="+mj-ea"/>
              </a:rPr>
              <a:t>租赁房屋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342900" indent="0" fontAlgn="auto">
              <a:lnSpc>
                <a:spcPts val="3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+mj-ea"/>
                <a:ea typeface="+mj-ea"/>
                <a:cs typeface="+mj-ea"/>
              </a:rPr>
              <a:t>收取手续费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342900" indent="0" fontAlgn="auto">
              <a:lnSpc>
                <a:spcPts val="3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+mj-ea"/>
                <a:ea typeface="+mj-ea"/>
                <a:cs typeface="+mj-ea"/>
              </a:rPr>
              <a:t>变更房屋状态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02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zh-CN" sz="6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6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应用建模</a:t>
            </a:r>
            <a:endParaRPr lang="zh-CN" altLang="en-US" sz="6600" b="1" dirty="0">
              <a:solidFill>
                <a:srgbClr val="31486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首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9585" y="245745"/>
            <a:ext cx="8801735" cy="5848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9570" y="3230245"/>
            <a:ext cx="9201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rgbClr val="314865"/>
                </a:solidFill>
                <a:latin typeface="+mj-ea"/>
                <a:ea typeface="+mj-ea"/>
                <a:sym typeface="+mn-ea"/>
              </a:rPr>
              <a:t>1.</a:t>
            </a:r>
            <a:r>
              <a:rPr lang="zh-CN" altLang="en-US" sz="2000" b="1">
                <a:solidFill>
                  <a:srgbClr val="314865"/>
                </a:solidFill>
                <a:sym typeface="+mn-ea"/>
              </a:rPr>
              <a:t>首页</a:t>
            </a:r>
            <a:endParaRPr lang="zh-CN" altLang="en-US" sz="2000" b="1">
              <a:solidFill>
                <a:srgbClr val="314865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499995" y="4355465"/>
            <a:ext cx="259080" cy="344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39925" y="4700270"/>
            <a:ext cx="331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48CBA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■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页面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web page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400800" y="690245"/>
            <a:ext cx="88265" cy="3022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61965" y="321945"/>
            <a:ext cx="1194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99C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■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ervlet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50770" y="1151255"/>
            <a:ext cx="297180" cy="3232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59915" y="782955"/>
            <a:ext cx="147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E6E6E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■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表单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form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6898005" y="3989070"/>
            <a:ext cx="269240" cy="366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080885" y="4331970"/>
            <a:ext cx="784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EFD6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■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JSP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55430" y="4139565"/>
            <a:ext cx="1101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B1B1B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■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server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700895" y="3773170"/>
            <a:ext cx="10795" cy="4635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182100" y="57264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系统边界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81730" y="6317615"/>
            <a:ext cx="418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注：</a:t>
            </a:r>
            <a:r>
              <a:rPr lang="en-US" altLang="zh-CN"/>
              <a:t>DW</a:t>
            </a:r>
            <a:r>
              <a:rPr lang="zh-CN" altLang="en-US"/>
              <a:t>结合</a:t>
            </a:r>
            <a:r>
              <a:rPr lang="en-US" altLang="zh-CN"/>
              <a:t>Tomcat</a:t>
            </a:r>
            <a:r>
              <a:rPr lang="zh-CN" altLang="en-US"/>
              <a:t>搭建动态</a:t>
            </a:r>
            <a:r>
              <a:rPr lang="en-US" altLang="zh-CN"/>
              <a:t>jsp</a:t>
            </a:r>
            <a:r>
              <a:rPr lang="zh-CN" altLang="en-US"/>
              <a:t>所需站点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4955" y="381000"/>
            <a:ext cx="1090866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fontAlgn="auto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314865"/>
                </a:solidFill>
                <a:latin typeface="+mj-ea"/>
                <a:ea typeface="+mj-ea"/>
                <a:cs typeface="+mj-ea"/>
              </a:rPr>
              <a:t>建模说明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02335" y="1125855"/>
          <a:ext cx="10020300" cy="456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885"/>
                <a:gridCol w="7384415"/>
              </a:tblGrid>
              <a:tr h="6515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51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E6E6E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■ </a:t>
                      </a:r>
                      <a:r>
                        <a:rPr lang="en-US" altLang="zh-CN" sz="2000">
                          <a:solidFill>
                            <a:srgbClr val="314865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Form</a:t>
                      </a:r>
                      <a:endParaRPr lang="en-US" altLang="zh-CN" sz="2000">
                        <a:solidFill>
                          <a:srgbClr val="314865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表单，用于为用户数据输入创建</a:t>
                      </a: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HTML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表单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651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48CBA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■ </a:t>
                      </a:r>
                      <a:r>
                        <a:rPr lang="en-US" altLang="zh-CN" sz="2000">
                          <a:solidFill>
                            <a:srgbClr val="314865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Web Page</a:t>
                      </a:r>
                      <a:endParaRPr lang="en-US" altLang="zh-CN" sz="2000">
                        <a:solidFill>
                          <a:srgbClr val="314865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web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页面，客户端页面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651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99CC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■ </a:t>
                      </a:r>
                      <a:r>
                        <a:rPr lang="en-US" altLang="zh-CN" sz="2000">
                          <a:solidFill>
                            <a:srgbClr val="314865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Servlet</a:t>
                      </a:r>
                      <a:endParaRPr lang="en-US" altLang="zh-CN" sz="2000">
                        <a:solidFill>
                          <a:srgbClr val="314865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Servlet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，获取服务器数据向</a:t>
                      </a: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web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页面发送数据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651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FEFD6A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■ </a:t>
                      </a:r>
                      <a:r>
                        <a:rPr lang="en-US" altLang="zh-CN" sz="2000">
                          <a:solidFill>
                            <a:srgbClr val="314865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JSP Page</a:t>
                      </a:r>
                      <a:endParaRPr lang="en-US" altLang="zh-CN" sz="2000">
                        <a:solidFill>
                          <a:srgbClr val="314865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JSP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页面，</a:t>
                      </a:r>
                      <a:r>
                        <a:rPr lang="en-US" altLang="zh-CN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java</a:t>
                      </a: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服务器页面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651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 b="1">
                          <a:solidFill>
                            <a:srgbClr val="B1B1B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■ </a:t>
                      </a:r>
                      <a:r>
                        <a:rPr lang="en-US" altLang="zh-CN" sz="2000">
                          <a:solidFill>
                            <a:srgbClr val="314865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Server</a:t>
                      </a:r>
                      <a:endParaRPr lang="en-US" altLang="zh-CN" sz="2000">
                        <a:solidFill>
                          <a:srgbClr val="314865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服务器，系统中管理资源并为用户提供服务的计算机软件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51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rgbClr val="314865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Boundary</a:t>
                      </a:r>
                      <a:endParaRPr lang="en-US" altLang="zh-CN" sz="2000">
                        <a:solidFill>
                          <a:srgbClr val="314865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边界，系统的边界</a:t>
                      </a:r>
                      <a:endParaRPr lang="zh-CN" altLang="en-US" sz="2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房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0"/>
            <a:ext cx="880872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8615" y="3229610"/>
            <a:ext cx="9201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000" b="1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房</a:t>
            </a:r>
            <a:r>
              <a:rPr lang="zh-CN" altLang="en-US" sz="2000" b="1">
                <a:solidFill>
                  <a:srgbClr val="314865"/>
                </a:solidFill>
                <a:sym typeface="+mn-ea"/>
              </a:rPr>
              <a:t>主</a:t>
            </a:r>
            <a:endParaRPr lang="zh-CN" altLang="en-US" sz="2000" b="1">
              <a:solidFill>
                <a:srgbClr val="31486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租赁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0" y="69850"/>
            <a:ext cx="8801100" cy="6718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9235" y="3229610"/>
            <a:ext cx="11741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000" b="1">
                <a:solidFill>
                  <a:srgbClr val="314865"/>
                </a:solidFill>
                <a:sym typeface="+mn-ea"/>
              </a:rPr>
              <a:t>租赁者</a:t>
            </a:r>
            <a:endParaRPr lang="zh-CN" altLang="en-US" sz="2000" b="1">
              <a:solidFill>
                <a:srgbClr val="31486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1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4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5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6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p="http://schemas.openxmlformats.org/presentationml/2006/main">
  <p:tag name="KSO_WM_UNIT_TABLE_BEAUTIFY" val="smartTable{daf899fb-96ce-4b3a-9429-a1668f7b9a0c}"/>
  <p:tag name="TABLE_ENDDRAG_ORIGIN_RECT" val="789*358"/>
  <p:tag name="TABLE_ENDDRAG_RECT" val="71*88*789*358"/>
</p:tagLst>
</file>

<file path=ppt/tags/tag8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9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WPS 演示</Application>
  <PresentationFormat>自定义</PresentationFormat>
  <Paragraphs>162</Paragraphs>
  <Slides>21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Impact</vt:lpstr>
      <vt:lpstr>Arial</vt:lpstr>
      <vt:lpstr>Calibri</vt:lpstr>
      <vt:lpstr>Times New Roman</vt:lpstr>
      <vt:lpstr>Wingdings</vt:lpstr>
      <vt:lpstr>Arial Unicode MS</vt:lpstr>
      <vt:lpstr>Arial Unicode MS</vt:lpstr>
      <vt:lpstr>MS PGothic</vt:lpstr>
      <vt:lpstr>方正中等线简体</vt:lpstr>
      <vt:lpstr>幼圆</vt:lpstr>
      <vt:lpstr>Helvetica</vt:lpstr>
      <vt:lpstr>仿宋_GB2312</vt:lpstr>
      <vt:lpstr>仿宋</vt:lpstr>
      <vt:lpstr>Calibri</vt:lpstr>
      <vt:lpstr>华文宋体</vt:lpstr>
      <vt:lpstr>Franklin Gothic Book</vt:lpstr>
      <vt:lpstr>Franklin Gothic Medium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简洁工作计划</dc:title>
  <dc:creator>第一PPT</dc:creator>
  <cp:keywords>www.1ppt.com</cp:keywords>
  <cp:lastModifiedBy>yoho</cp:lastModifiedBy>
  <cp:revision>129</cp:revision>
  <dcterms:created xsi:type="dcterms:W3CDTF">2013-07-01T03:05:00Z</dcterms:created>
  <dcterms:modified xsi:type="dcterms:W3CDTF">2021-04-18T15:50:30Z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7D742211B15D4426A02698E6D0D3684F</vt:lpwstr>
  </property>
</Properties>
</file>