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4">
          <p15:clr>
            <a:srgbClr val="A4A3A4"/>
          </p15:clr>
        </p15:guide>
        <p15:guide id="2"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63A4E7"/>
    <a:srgbClr val="79DFD2"/>
    <a:srgbClr val="2DBDAA"/>
    <a:srgbClr val="228E7F"/>
    <a:srgbClr val="CBE1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74"/>
    <p:restoredTop sz="94643"/>
  </p:normalViewPr>
  <p:slideViewPr>
    <p:cSldViewPr snapToGrid="0" snapToObjects="1">
      <p:cViewPr varScale="1">
        <p:scale>
          <a:sx n="75" d="100"/>
          <a:sy n="75" d="100"/>
        </p:scale>
        <p:origin x="492" y="31"/>
      </p:cViewPr>
      <p:guideLst>
        <p:guide orient="horz" pos="654"/>
        <p:guide pos="38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李明轩" userId="865b7e879ed08025" providerId="LiveId" clId="{A3790603-F4DB-4E80-9442-1067A6AD2AE5}"/>
    <pc:docChg chg="modSld">
      <pc:chgData name="李明轩" userId="865b7e879ed08025" providerId="LiveId" clId="{A3790603-F4DB-4E80-9442-1067A6AD2AE5}" dt="2018-03-14T07:50:21.271" v="7" actId="20577"/>
      <pc:docMkLst>
        <pc:docMk/>
      </pc:docMkLst>
      <pc:sldChg chg="modSp">
        <pc:chgData name="李明轩" userId="865b7e879ed08025" providerId="LiveId" clId="{A3790603-F4DB-4E80-9442-1067A6AD2AE5}" dt="2018-03-14T07:50:21.271" v="7" actId="20577"/>
        <pc:sldMkLst>
          <pc:docMk/>
          <pc:sldMk cId="0" sldId="257"/>
        </pc:sldMkLst>
        <pc:spChg chg="mod">
          <ac:chgData name="李明轩" userId="865b7e879ed08025" providerId="LiveId" clId="{A3790603-F4DB-4E80-9442-1067A6AD2AE5}" dt="2018-03-14T07:50:21.271" v="7" actId="20577"/>
          <ac:spMkLst>
            <pc:docMk/>
            <pc:sldMk cId="0" sldId="257"/>
            <ac:spMk id="2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12/1/2018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12/1/2018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62471" y="4210311"/>
            <a:ext cx="2172168" cy="1956885"/>
          </a:xfrm>
          <a:prstGeom prst="rect">
            <a:avLst/>
          </a:prstGeom>
          <a:ln>
            <a:solidFill>
              <a:srgbClr val="2DBDAA"/>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sp>
        <p:nvSpPr>
          <p:cNvPr id="9" name="Rectangle 8"/>
          <p:cNvSpPr/>
          <p:nvPr/>
        </p:nvSpPr>
        <p:spPr>
          <a:xfrm>
            <a:off x="164895" y="1178476"/>
            <a:ext cx="3794332" cy="264920"/>
          </a:xfrm>
          <a:prstGeom prst="rect">
            <a:avLst/>
          </a:prstGeom>
          <a:solidFill>
            <a:srgbClr val="79DFD2"/>
          </a:solidFill>
          <a:ln>
            <a:solidFill>
              <a:srgbClr val="79DF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 Introduction</a:t>
            </a:r>
          </a:p>
        </p:txBody>
      </p:sp>
      <p:sp>
        <p:nvSpPr>
          <p:cNvPr id="13" name="Rectangle 12"/>
          <p:cNvSpPr/>
          <p:nvPr/>
        </p:nvSpPr>
        <p:spPr>
          <a:xfrm>
            <a:off x="164895" y="1443397"/>
            <a:ext cx="3794332" cy="1031222"/>
          </a:xfrm>
          <a:prstGeom prst="rect">
            <a:avLst/>
          </a:prstGeom>
          <a:ln>
            <a:solidFill>
              <a:srgbClr val="79DFD2"/>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50" dirty="0"/>
              <a:t>The data set contains decision of switching unsafe wells for arsenic pollution in Bangladesh. We aim to explore the most influential factors for switching unsafe wells. Models including Logistic regression, LDA, QDA, KNN were employed and the best model was chosen by their error rate. </a:t>
            </a:r>
          </a:p>
        </p:txBody>
      </p:sp>
      <p:sp>
        <p:nvSpPr>
          <p:cNvPr id="18" name="Rectangle 17"/>
          <p:cNvSpPr/>
          <p:nvPr/>
        </p:nvSpPr>
        <p:spPr>
          <a:xfrm>
            <a:off x="4196067" y="1178476"/>
            <a:ext cx="3812427" cy="264920"/>
          </a:xfrm>
          <a:prstGeom prst="rect">
            <a:avLst/>
          </a:prstGeom>
          <a:solidFill>
            <a:srgbClr val="63A4E7"/>
          </a:solidFill>
          <a:ln>
            <a:solidFill>
              <a:srgbClr val="63A4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3. Logistic Regression on Wells Dataset</a:t>
            </a:r>
            <a:endParaRPr lang="en-US" sz="1200" dirty="0"/>
          </a:p>
        </p:txBody>
      </p:sp>
      <p:sp>
        <p:nvSpPr>
          <p:cNvPr id="19" name="Rectangle 18"/>
          <p:cNvSpPr/>
          <p:nvPr/>
        </p:nvSpPr>
        <p:spPr>
          <a:xfrm>
            <a:off x="8227241" y="1178475"/>
            <a:ext cx="3794334" cy="289074"/>
          </a:xfrm>
          <a:prstGeom prst="rect">
            <a:avLst/>
          </a:prstGeom>
          <a:solidFill>
            <a:srgbClr val="228E7F"/>
          </a:solidFill>
          <a:ln>
            <a:solidFill>
              <a:srgbClr val="228E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5. Analysis</a:t>
            </a:r>
          </a:p>
        </p:txBody>
      </p:sp>
      <p:sp>
        <p:nvSpPr>
          <p:cNvPr id="8" name="Rectangle 7"/>
          <p:cNvSpPr/>
          <p:nvPr/>
        </p:nvSpPr>
        <p:spPr>
          <a:xfrm>
            <a:off x="163149" y="2626477"/>
            <a:ext cx="3794332" cy="264920"/>
          </a:xfrm>
          <a:prstGeom prst="rect">
            <a:avLst/>
          </a:prstGeom>
          <a:solidFill>
            <a:srgbClr val="2DBDAA"/>
          </a:solidFill>
          <a:ln>
            <a:solidFill>
              <a:srgbClr val="2DBD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2.</a:t>
            </a:r>
            <a:r>
              <a:rPr lang="zh-CN" altLang="en-US" sz="1200" dirty="0"/>
              <a:t> </a:t>
            </a:r>
            <a:r>
              <a:rPr lang="en-US" altLang="zh-CN" sz="1200" dirty="0"/>
              <a:t>Wells Dataset Analysis</a:t>
            </a:r>
            <a:endParaRPr lang="en-US" sz="1200" dirty="0"/>
          </a:p>
        </p:txBody>
      </p:sp>
      <p:sp>
        <p:nvSpPr>
          <p:cNvPr id="11" name="Rectangle 10"/>
          <p:cNvSpPr/>
          <p:nvPr/>
        </p:nvSpPr>
        <p:spPr>
          <a:xfrm>
            <a:off x="163149" y="2891397"/>
            <a:ext cx="3795690" cy="1147386"/>
          </a:xfrm>
          <a:prstGeom prst="rect">
            <a:avLst/>
          </a:prstGeom>
          <a:ln>
            <a:solidFill>
              <a:srgbClr val="2DBDAA"/>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100" dirty="0"/>
              <a:t>We plot scatter plot using ‘switch’ and each predictor first to see their relation. </a:t>
            </a:r>
            <a:r>
              <a:rPr lang="en-US" sz="1100" dirty="0">
                <a:sym typeface="+mn-ea"/>
              </a:rPr>
              <a:t>Pairwise scatterplot between predictors are shown in Figure 1. </a:t>
            </a:r>
            <a:r>
              <a:rPr lang="en-US" sz="1100" dirty="0"/>
              <a:t>As shown in Figure 2, ‘arsenic’ seems to be influential in determining ‘switch’ because of the negligible cross-group difference and this is the same with other variables.</a:t>
            </a:r>
          </a:p>
        </p:txBody>
      </p:sp>
      <p:sp>
        <p:nvSpPr>
          <p:cNvPr id="14" name="Rectangle 13"/>
          <p:cNvSpPr/>
          <p:nvPr/>
        </p:nvSpPr>
        <p:spPr>
          <a:xfrm>
            <a:off x="8227242" y="1449595"/>
            <a:ext cx="3794332" cy="1698734"/>
          </a:xfrm>
          <a:prstGeom prst="rect">
            <a:avLst/>
          </a:prstGeom>
          <a:ln>
            <a:solidFill>
              <a:srgbClr val="228E7F"/>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50" dirty="0"/>
              <a:t>Results from different models are compared mainly based on their error rate and ROC. Among all models, Logistic model achieves the lowest error rate 24% and the highest AUC-70%. </a:t>
            </a:r>
            <a:r>
              <a:rPr lang="en-US" altLang="zh-CN" sz="1050" dirty="0"/>
              <a:t>The false positive rate is 24.1%, the true positive rate is 74.9%. </a:t>
            </a:r>
            <a:r>
              <a:rPr lang="en-US" sz="1050" dirty="0"/>
              <a:t>It worth pointing out that only a few features are kept in the logistic regression model for the sake of simplicity, which comes in the cost of accuracy.  For KNN, LDA, QDA, the accuracy is slightly inferior than logistic regression. </a:t>
            </a:r>
            <a:r>
              <a:rPr lang="en-US" altLang="zh-CN" sz="1050"/>
              <a:t>What’s more, </a:t>
            </a:r>
            <a:r>
              <a:rPr lang="en-US" sz="1050"/>
              <a:t>FPR </a:t>
            </a:r>
            <a:r>
              <a:rPr lang="en-US" sz="1050" dirty="0"/>
              <a:t>and TPR are inferior than logistic regression. However, the advantage of logistic regression is its simplicity and interpretability.</a:t>
            </a:r>
          </a:p>
        </p:txBody>
      </p:sp>
      <p:sp>
        <p:nvSpPr>
          <p:cNvPr id="15" name="Rectangle 14"/>
          <p:cNvSpPr/>
          <p:nvPr/>
        </p:nvSpPr>
        <p:spPr>
          <a:xfrm>
            <a:off x="8231434" y="4982113"/>
            <a:ext cx="3802798" cy="675082"/>
          </a:xfrm>
          <a:prstGeom prst="rect">
            <a:avLst/>
          </a:prstGeom>
          <a:ln>
            <a:solidFill>
              <a:srgbClr val="2DBDAA"/>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[1] James G, Witten D, Hastie T, et al. An Introduction to Statistical Learning[M]. Springer New York, 2013.</a:t>
            </a:r>
          </a:p>
          <a:p>
            <a:pPr algn="just"/>
            <a:r>
              <a:rPr lang="en-US" sz="1000" dirty="0"/>
              <a:t>[2] Hastie T, Tibshirani R, Friedman J. The element of statistical learning[M] . Springer, 2009:192-192.</a:t>
            </a:r>
          </a:p>
        </p:txBody>
      </p:sp>
      <p:sp>
        <p:nvSpPr>
          <p:cNvPr id="17" name="Rectangle 16"/>
          <p:cNvSpPr/>
          <p:nvPr/>
        </p:nvSpPr>
        <p:spPr>
          <a:xfrm>
            <a:off x="8231434" y="4730350"/>
            <a:ext cx="3802798" cy="264920"/>
          </a:xfrm>
          <a:prstGeom prst="rect">
            <a:avLst/>
          </a:prstGeom>
          <a:solidFill>
            <a:srgbClr val="2DBDAA"/>
          </a:solidFill>
          <a:ln>
            <a:solidFill>
              <a:srgbClr val="2DBD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7. References</a:t>
            </a:r>
          </a:p>
        </p:txBody>
      </p:sp>
      <p:sp>
        <p:nvSpPr>
          <p:cNvPr id="20" name="Rectangle 19"/>
          <p:cNvSpPr/>
          <p:nvPr/>
        </p:nvSpPr>
        <p:spPr>
          <a:xfrm>
            <a:off x="8231439" y="3233987"/>
            <a:ext cx="3797417" cy="264920"/>
          </a:xfrm>
          <a:prstGeom prst="rect">
            <a:avLst/>
          </a:prstGeom>
          <a:solidFill>
            <a:srgbClr val="2DBDAA"/>
          </a:solidFill>
          <a:ln>
            <a:solidFill>
              <a:srgbClr val="2DBD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6. Conclusion</a:t>
            </a:r>
          </a:p>
        </p:txBody>
      </p:sp>
      <p:sp>
        <p:nvSpPr>
          <p:cNvPr id="22" name="Rectangle 21"/>
          <p:cNvSpPr/>
          <p:nvPr/>
        </p:nvSpPr>
        <p:spPr>
          <a:xfrm>
            <a:off x="4188637" y="4484754"/>
            <a:ext cx="3819861" cy="807093"/>
          </a:xfrm>
          <a:prstGeom prst="rect">
            <a:avLst/>
          </a:prstGeom>
          <a:ln>
            <a:solidFill>
              <a:srgbClr val="CBE1F7"/>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All the predictors were first normalized to lie in the similar range. Then KNN, LDA and QDA were employed to predict switching unsafe wells. For KNN, different K-value were also tested to determine the optimal K-value. </a:t>
            </a:r>
            <a:r>
              <a:rPr lang="en-US" sz="1000" dirty="0">
                <a:sym typeface="+mn-ea"/>
              </a:rPr>
              <a:t>Notice that KNN achieves the highest accuracy when K=22.</a:t>
            </a:r>
            <a:endParaRPr lang="en-US" sz="1000" dirty="0"/>
          </a:p>
        </p:txBody>
      </p:sp>
      <p:sp>
        <p:nvSpPr>
          <p:cNvPr id="23" name="Rectangle 22"/>
          <p:cNvSpPr/>
          <p:nvPr/>
        </p:nvSpPr>
        <p:spPr>
          <a:xfrm>
            <a:off x="4188642" y="4219834"/>
            <a:ext cx="3813377" cy="211161"/>
          </a:xfrm>
          <a:prstGeom prst="rect">
            <a:avLst/>
          </a:prstGeom>
          <a:solidFill>
            <a:srgbClr val="CBE1F7"/>
          </a:solidFill>
          <a:ln>
            <a:solidFill>
              <a:srgbClr val="CBE1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4. KNN/LDA/QDA on Wells Dataset</a:t>
            </a:r>
          </a:p>
        </p:txBody>
      </p:sp>
      <p:sp>
        <p:nvSpPr>
          <p:cNvPr id="25" name="Rectangle 24"/>
          <p:cNvSpPr/>
          <p:nvPr/>
        </p:nvSpPr>
        <p:spPr>
          <a:xfrm>
            <a:off x="4195123" y="1443395"/>
            <a:ext cx="3813376" cy="983611"/>
          </a:xfrm>
          <a:prstGeom prst="rect">
            <a:avLst/>
          </a:prstGeom>
          <a:ln>
            <a:solidFill>
              <a:srgbClr val="63A4E7"/>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We fit the model on all the predictors and their interaction. Insignificant terms were dropped for alpha=0.01. We then examined the linearity of our predictors by higher order term. Higher order terms were added for predictors by 10-fold Cross-Validation. Misclassification error and ROC curve were computed to assess the accuracy of the model. </a:t>
            </a:r>
          </a:p>
        </p:txBody>
      </p:sp>
      <p:sp>
        <p:nvSpPr>
          <p:cNvPr id="26" name="Rectangle 25"/>
          <p:cNvSpPr/>
          <p:nvPr/>
        </p:nvSpPr>
        <p:spPr>
          <a:xfrm>
            <a:off x="8231434" y="3497305"/>
            <a:ext cx="3797417" cy="1147386"/>
          </a:xfrm>
          <a:prstGeom prst="rect">
            <a:avLst/>
          </a:prstGeom>
          <a:ln>
            <a:solidFill>
              <a:srgbClr val="2DBDAA"/>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From the coefficients in the logistic regression model, we can obtain meaningful interpretation. The safety status of wells can significantly influence whether we should switch wells or not. An unsafe well is highly likely to be switched. Moreover, higher concentration of arsenic also suggest switching wells. In addition, the lower the distance between wells and urban area, the higher the chance wells are switched.  </a:t>
            </a:r>
          </a:p>
        </p:txBody>
      </p:sp>
      <p:pic>
        <p:nvPicPr>
          <p:cNvPr id="28" name="Picture 27" descr="C:\Users\Administrator\Desktop\Rplot.jpegRplot"/>
          <p:cNvPicPr>
            <a:picLocks noChangeAspect="1"/>
          </p:cNvPicPr>
          <p:nvPr/>
        </p:nvPicPr>
        <p:blipFill>
          <a:blip r:embed="rId3"/>
          <a:srcRect/>
          <a:stretch>
            <a:fillRect/>
          </a:stretch>
        </p:blipFill>
        <p:spPr>
          <a:xfrm>
            <a:off x="4207067" y="2492585"/>
            <a:ext cx="1810385" cy="1252855"/>
          </a:xfrm>
          <a:prstGeom prst="rect">
            <a:avLst/>
          </a:prstGeom>
          <a:solidFill>
            <a:srgbClr val="7030A0"/>
          </a:solidFill>
          <a:ln>
            <a:solidFill>
              <a:srgbClr val="63A4E7"/>
            </a:solidFill>
          </a:ln>
        </p:spPr>
      </p:pic>
      <p:pic>
        <p:nvPicPr>
          <p:cNvPr id="21" name="Picture 20" descr="C:\Users\Administrator\Desktop\AUC.jpegAUC"/>
          <p:cNvPicPr>
            <a:picLocks noChangeAspect="1"/>
          </p:cNvPicPr>
          <p:nvPr/>
        </p:nvPicPr>
        <p:blipFill>
          <a:blip r:embed="rId4"/>
          <a:srcRect/>
          <a:stretch>
            <a:fillRect/>
          </a:stretch>
        </p:blipFill>
        <p:spPr>
          <a:xfrm>
            <a:off x="6241001" y="2492585"/>
            <a:ext cx="1757741" cy="1252855"/>
          </a:xfrm>
          <a:prstGeom prst="rect">
            <a:avLst/>
          </a:prstGeom>
          <a:ln>
            <a:solidFill>
              <a:srgbClr val="63A4E7"/>
            </a:solidFill>
          </a:ln>
        </p:spPr>
      </p:pic>
      <p:sp>
        <p:nvSpPr>
          <p:cNvPr id="3" name="Rounded Rectangle 2"/>
          <p:cNvSpPr/>
          <p:nvPr/>
        </p:nvSpPr>
        <p:spPr>
          <a:xfrm>
            <a:off x="4200265" y="3848498"/>
            <a:ext cx="1816936" cy="258495"/>
          </a:xfrm>
          <a:prstGeom prst="roundRect">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dirty="0"/>
              <a:t>chose higher order term</a:t>
            </a:r>
          </a:p>
        </p:txBody>
      </p:sp>
      <p:sp>
        <p:nvSpPr>
          <p:cNvPr id="27" name="Rounded Rectangle 26"/>
          <p:cNvSpPr/>
          <p:nvPr/>
        </p:nvSpPr>
        <p:spPr>
          <a:xfrm>
            <a:off x="6241002" y="3848498"/>
            <a:ext cx="1761018" cy="258495"/>
          </a:xfrm>
          <a:prstGeom prst="roundRect">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dirty="0"/>
              <a:t>AUC</a:t>
            </a:r>
          </a:p>
        </p:txBody>
      </p:sp>
      <p:sp>
        <p:nvSpPr>
          <p:cNvPr id="29" name="Rectangle 28"/>
          <p:cNvSpPr/>
          <p:nvPr/>
        </p:nvSpPr>
        <p:spPr>
          <a:xfrm>
            <a:off x="8217304" y="5948675"/>
            <a:ext cx="3811696" cy="733168"/>
          </a:xfrm>
          <a:prstGeom prst="rect">
            <a:avLst/>
          </a:prstGeom>
          <a:ln>
            <a:solidFill>
              <a:srgbClr val="79DFD2"/>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altLang="zh-CN" sz="1000" dirty="0"/>
          </a:p>
          <a:p>
            <a:pPr algn="just"/>
            <a:r>
              <a:rPr lang="en-US" altLang="zh-CN" sz="1000" dirty="0"/>
              <a:t>Wells</a:t>
            </a:r>
            <a:r>
              <a:rPr lang="zh-CN" altLang="en-US" sz="1000" dirty="0"/>
              <a:t> </a:t>
            </a:r>
            <a:r>
              <a:rPr lang="en-US" altLang="zh-CN" sz="1000" dirty="0"/>
              <a:t>Dataset</a:t>
            </a:r>
          </a:p>
          <a:p>
            <a:pPr algn="just"/>
            <a:r>
              <a:rPr lang="en-US" sz="1000" dirty="0"/>
              <a:t>Algorithm Implementation</a:t>
            </a:r>
            <a:r>
              <a:rPr lang="en-US" sz="1000"/>
              <a:t>: Y</a:t>
            </a:r>
            <a:r>
              <a:rPr lang="en-US" altLang="zh-CN" sz="1000"/>
              <a:t>ang</a:t>
            </a:r>
            <a:r>
              <a:rPr lang="en-US" sz="1000"/>
              <a:t> </a:t>
            </a:r>
            <a:endParaRPr lang="en-US" sz="1000" dirty="0"/>
          </a:p>
          <a:p>
            <a:pPr algn="just"/>
            <a:r>
              <a:rPr lang="en-US" sz="1000" dirty="0"/>
              <a:t>Analysis: Deng, Yang </a:t>
            </a:r>
          </a:p>
          <a:p>
            <a:pPr algn="just"/>
            <a:r>
              <a:rPr lang="en-US" sz="1000" dirty="0"/>
              <a:t>Poster:  Li</a:t>
            </a:r>
          </a:p>
          <a:p>
            <a:pPr algn="just"/>
            <a:endParaRPr lang="en-US" sz="1000" dirty="0"/>
          </a:p>
        </p:txBody>
      </p:sp>
      <p:sp>
        <p:nvSpPr>
          <p:cNvPr id="30" name="Rectangle 29"/>
          <p:cNvSpPr/>
          <p:nvPr/>
        </p:nvSpPr>
        <p:spPr>
          <a:xfrm>
            <a:off x="8217304" y="5731044"/>
            <a:ext cx="3811695" cy="217630"/>
          </a:xfrm>
          <a:prstGeom prst="rect">
            <a:avLst/>
          </a:prstGeom>
          <a:solidFill>
            <a:srgbClr val="79DFD2"/>
          </a:solidFill>
          <a:ln>
            <a:solidFill>
              <a:srgbClr val="79DF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8</a:t>
            </a:r>
            <a:r>
              <a:rPr lang="en-US" sz="1200" dirty="0"/>
              <a:t>. </a:t>
            </a:r>
            <a:r>
              <a:rPr lang="en-US" altLang="zh-CN" sz="1200" dirty="0"/>
              <a:t>Contribution</a:t>
            </a:r>
            <a:endParaRPr lang="en-US" sz="1200" dirty="0"/>
          </a:p>
        </p:txBody>
      </p:sp>
      <p:sp>
        <p:nvSpPr>
          <p:cNvPr id="34" name="Rounded Rectangle 33"/>
          <p:cNvSpPr/>
          <p:nvPr/>
        </p:nvSpPr>
        <p:spPr>
          <a:xfrm>
            <a:off x="180363" y="6419714"/>
            <a:ext cx="2154275" cy="251505"/>
          </a:xfrm>
          <a:prstGeom prst="roundRect">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dirty="0"/>
              <a:t>pairwise</a:t>
            </a:r>
          </a:p>
        </p:txBody>
      </p:sp>
      <p:pic>
        <p:nvPicPr>
          <p:cNvPr id="2" name="Picture 1" descr="C:\Users\Administrator\Desktop\799977204326192493.jpg799977204326192493"/>
          <p:cNvPicPr>
            <a:picLocks noChangeAspect="1"/>
          </p:cNvPicPr>
          <p:nvPr/>
        </p:nvPicPr>
        <p:blipFill>
          <a:blip r:embed="rId5"/>
          <a:srcRect/>
          <a:stretch>
            <a:fillRect/>
          </a:stretch>
        </p:blipFill>
        <p:spPr>
          <a:xfrm>
            <a:off x="261867" y="4275340"/>
            <a:ext cx="2072771" cy="1782698"/>
          </a:xfrm>
          <a:prstGeom prst="rect">
            <a:avLst/>
          </a:prstGeom>
        </p:spPr>
      </p:pic>
      <p:grpSp>
        <p:nvGrpSpPr>
          <p:cNvPr id="155" name="组 3"/>
          <p:cNvGrpSpPr/>
          <p:nvPr/>
        </p:nvGrpSpPr>
        <p:grpSpPr>
          <a:xfrm>
            <a:off x="1018438" y="588"/>
            <a:ext cx="1018440" cy="1018440"/>
            <a:chOff x="1248229" y="0"/>
            <a:chExt cx="1248229" cy="1248229"/>
          </a:xfrm>
        </p:grpSpPr>
        <p:sp>
          <p:nvSpPr>
            <p:cNvPr id="156" name="矩形 155"/>
            <p:cNvSpPr/>
            <p:nvPr userDrawn="1"/>
          </p:nvSpPr>
          <p:spPr>
            <a:xfrm>
              <a:off x="1248229" y="0"/>
              <a:ext cx="1248229" cy="208038"/>
            </a:xfrm>
            <a:prstGeom prst="rect">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57" name="矩形 156"/>
            <p:cNvSpPr/>
            <p:nvPr userDrawn="1"/>
          </p:nvSpPr>
          <p:spPr>
            <a:xfrm>
              <a:off x="1248229" y="208038"/>
              <a:ext cx="1248229" cy="208038"/>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58" name="矩形 157"/>
            <p:cNvSpPr/>
            <p:nvPr userDrawn="1"/>
          </p:nvSpPr>
          <p:spPr>
            <a:xfrm>
              <a:off x="1248229" y="416077"/>
              <a:ext cx="1248229" cy="208038"/>
            </a:xfrm>
            <a:prstGeom prst="rect">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59" name="矩形 158"/>
            <p:cNvSpPr/>
            <p:nvPr userDrawn="1"/>
          </p:nvSpPr>
          <p:spPr>
            <a:xfrm>
              <a:off x="1248229" y="624115"/>
              <a:ext cx="1248229" cy="208038"/>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60" name="矩形 159"/>
            <p:cNvSpPr/>
            <p:nvPr userDrawn="1"/>
          </p:nvSpPr>
          <p:spPr>
            <a:xfrm>
              <a:off x="1248229" y="832153"/>
              <a:ext cx="1248229" cy="208038"/>
            </a:xfrm>
            <a:prstGeom prst="rect">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61" name="矩形 160"/>
            <p:cNvSpPr/>
            <p:nvPr userDrawn="1"/>
          </p:nvSpPr>
          <p:spPr>
            <a:xfrm>
              <a:off x="1248229" y="1040191"/>
              <a:ext cx="1248229" cy="208038"/>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162" name="组 10"/>
          <p:cNvGrpSpPr/>
          <p:nvPr/>
        </p:nvGrpSpPr>
        <p:grpSpPr>
          <a:xfrm>
            <a:off x="2036878" y="587"/>
            <a:ext cx="1030411" cy="1030411"/>
            <a:chOff x="2496456" y="-1"/>
            <a:chExt cx="1262899" cy="1262899"/>
          </a:xfrm>
        </p:grpSpPr>
        <p:sp>
          <p:nvSpPr>
            <p:cNvPr id="163" name="直角三角形 162"/>
            <p:cNvSpPr/>
            <p:nvPr userDrawn="1"/>
          </p:nvSpPr>
          <p:spPr>
            <a:xfrm>
              <a:off x="2496458" y="0"/>
              <a:ext cx="1248229" cy="1248229"/>
            </a:xfrm>
            <a:prstGeom prst="rtTriangle">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64" name="直角三角形 163"/>
            <p:cNvSpPr/>
            <p:nvPr userDrawn="1"/>
          </p:nvSpPr>
          <p:spPr>
            <a:xfrm rot="10800000">
              <a:off x="2496456" y="-1"/>
              <a:ext cx="1262899" cy="1262899"/>
            </a:xfrm>
            <a:prstGeom prst="rtTriangle">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165" name="组 13"/>
          <p:cNvGrpSpPr/>
          <p:nvPr/>
        </p:nvGrpSpPr>
        <p:grpSpPr>
          <a:xfrm>
            <a:off x="-2" y="588"/>
            <a:ext cx="1018441" cy="1018440"/>
            <a:chOff x="0" y="0"/>
            <a:chExt cx="1248230" cy="1248229"/>
          </a:xfrm>
        </p:grpSpPr>
        <p:sp>
          <p:nvSpPr>
            <p:cNvPr id="166" name="矩形 165"/>
            <p:cNvSpPr/>
            <p:nvPr userDrawn="1"/>
          </p:nvSpPr>
          <p:spPr>
            <a:xfrm>
              <a:off x="0" y="0"/>
              <a:ext cx="1248229" cy="1248229"/>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67" name="矩形 166"/>
            <p:cNvSpPr/>
            <p:nvPr userDrawn="1"/>
          </p:nvSpPr>
          <p:spPr>
            <a:xfrm rot="5400000">
              <a:off x="520096" y="520096"/>
              <a:ext cx="1248229" cy="208038"/>
            </a:xfrm>
            <a:prstGeom prst="rect">
              <a:avLst/>
            </a:prstGeom>
            <a:solidFill>
              <a:srgbClr val="1C68B6">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68" name="矩形 167"/>
            <p:cNvSpPr/>
            <p:nvPr userDrawn="1"/>
          </p:nvSpPr>
          <p:spPr>
            <a:xfrm rot="5400000">
              <a:off x="312058" y="520096"/>
              <a:ext cx="1248229" cy="208038"/>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69" name="矩形 168"/>
            <p:cNvSpPr/>
            <p:nvPr userDrawn="1"/>
          </p:nvSpPr>
          <p:spPr>
            <a:xfrm rot="5400000">
              <a:off x="104019" y="520096"/>
              <a:ext cx="1248229" cy="208038"/>
            </a:xfrm>
            <a:prstGeom prst="rect">
              <a:avLst/>
            </a:prstGeom>
            <a:solidFill>
              <a:srgbClr val="1C68B6">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0" name="矩形 169"/>
            <p:cNvSpPr/>
            <p:nvPr userDrawn="1"/>
          </p:nvSpPr>
          <p:spPr>
            <a:xfrm rot="5400000">
              <a:off x="-104019" y="520096"/>
              <a:ext cx="1248229" cy="208038"/>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1" name="矩形 170"/>
            <p:cNvSpPr/>
            <p:nvPr userDrawn="1"/>
          </p:nvSpPr>
          <p:spPr>
            <a:xfrm rot="5400000">
              <a:off x="-312057" y="520096"/>
              <a:ext cx="1248229" cy="208038"/>
            </a:xfrm>
            <a:prstGeom prst="rect">
              <a:avLst/>
            </a:prstGeom>
            <a:solidFill>
              <a:srgbClr val="1C68B6">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2" name="矩形 171"/>
            <p:cNvSpPr/>
            <p:nvPr userDrawn="1"/>
          </p:nvSpPr>
          <p:spPr>
            <a:xfrm rot="5400000">
              <a:off x="-520095" y="520096"/>
              <a:ext cx="1248229" cy="208038"/>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173" name="组 21"/>
          <p:cNvGrpSpPr/>
          <p:nvPr/>
        </p:nvGrpSpPr>
        <p:grpSpPr>
          <a:xfrm>
            <a:off x="3067288" y="7119"/>
            <a:ext cx="1018440" cy="1007582"/>
            <a:chOff x="3725324" y="1238432"/>
            <a:chExt cx="1248229" cy="1248229"/>
          </a:xfrm>
        </p:grpSpPr>
        <p:sp>
          <p:nvSpPr>
            <p:cNvPr id="174" name="矩形 173"/>
            <p:cNvSpPr/>
            <p:nvPr userDrawn="1"/>
          </p:nvSpPr>
          <p:spPr>
            <a:xfrm>
              <a:off x="3725324" y="1238432"/>
              <a:ext cx="1248229" cy="208038"/>
            </a:xfrm>
            <a:prstGeom prst="rect">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5" name="矩形 174"/>
            <p:cNvSpPr/>
            <p:nvPr userDrawn="1"/>
          </p:nvSpPr>
          <p:spPr>
            <a:xfrm>
              <a:off x="3725324" y="1446470"/>
              <a:ext cx="1248229" cy="208038"/>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6" name="矩形 175"/>
            <p:cNvSpPr/>
            <p:nvPr userDrawn="1"/>
          </p:nvSpPr>
          <p:spPr>
            <a:xfrm>
              <a:off x="3725324" y="1654509"/>
              <a:ext cx="1248229" cy="208038"/>
            </a:xfrm>
            <a:prstGeom prst="rect">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7" name="矩形 176"/>
            <p:cNvSpPr/>
            <p:nvPr userDrawn="1"/>
          </p:nvSpPr>
          <p:spPr>
            <a:xfrm>
              <a:off x="3725324" y="1862547"/>
              <a:ext cx="1248229" cy="208038"/>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8" name="矩形 177"/>
            <p:cNvSpPr/>
            <p:nvPr userDrawn="1"/>
          </p:nvSpPr>
          <p:spPr>
            <a:xfrm>
              <a:off x="3725324" y="2070585"/>
              <a:ext cx="1248229" cy="208038"/>
            </a:xfrm>
            <a:prstGeom prst="rect">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79" name="矩形 178"/>
            <p:cNvSpPr/>
            <p:nvPr userDrawn="1"/>
          </p:nvSpPr>
          <p:spPr>
            <a:xfrm>
              <a:off x="3725324" y="2278623"/>
              <a:ext cx="1248229" cy="208038"/>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180" name="组 28"/>
          <p:cNvGrpSpPr/>
          <p:nvPr/>
        </p:nvGrpSpPr>
        <p:grpSpPr>
          <a:xfrm>
            <a:off x="7104530" y="7663"/>
            <a:ext cx="1018440" cy="1018440"/>
            <a:chOff x="2336" y="2502549"/>
            <a:chExt cx="1248229" cy="1248229"/>
          </a:xfrm>
        </p:grpSpPr>
        <p:sp>
          <p:nvSpPr>
            <p:cNvPr id="181" name="矩形 180"/>
            <p:cNvSpPr/>
            <p:nvPr userDrawn="1"/>
          </p:nvSpPr>
          <p:spPr>
            <a:xfrm rot="5400000">
              <a:off x="2336" y="2502549"/>
              <a:ext cx="1248229" cy="1248229"/>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nvGrpSpPr>
            <p:cNvPr id="182" name="组 30"/>
            <p:cNvGrpSpPr/>
            <p:nvPr userDrawn="1"/>
          </p:nvGrpSpPr>
          <p:grpSpPr>
            <a:xfrm>
              <a:off x="179050" y="2677296"/>
              <a:ext cx="894800" cy="898734"/>
              <a:chOff x="208038" y="2761329"/>
              <a:chExt cx="894800" cy="898734"/>
            </a:xfrm>
            <a:solidFill>
              <a:srgbClr val="1C68B6">
                <a:lumMod val="20000"/>
                <a:lumOff val="80000"/>
              </a:srgbClr>
            </a:solidFill>
          </p:grpSpPr>
          <p:sp>
            <p:nvSpPr>
              <p:cNvPr id="183" name="矩形 182"/>
              <p:cNvSpPr/>
              <p:nvPr userDrawn="1"/>
            </p:nvSpPr>
            <p:spPr>
              <a:xfrm rot="5400000">
                <a:off x="743259" y="2767420"/>
                <a:ext cx="359240" cy="359240"/>
              </a:xfrm>
              <a:prstGeom prst="rect">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84" name="矩形 183"/>
              <p:cNvSpPr/>
              <p:nvPr userDrawn="1"/>
            </p:nvSpPr>
            <p:spPr>
              <a:xfrm rot="5400000">
                <a:off x="208038" y="2761329"/>
                <a:ext cx="359240" cy="359240"/>
              </a:xfrm>
              <a:prstGeom prst="rect">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85" name="矩形 184"/>
              <p:cNvSpPr/>
              <p:nvPr userDrawn="1"/>
            </p:nvSpPr>
            <p:spPr>
              <a:xfrm rot="5400000">
                <a:off x="743598" y="3300823"/>
                <a:ext cx="359240" cy="359240"/>
              </a:xfrm>
              <a:prstGeom prst="rect">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86" name="矩形 185"/>
              <p:cNvSpPr/>
              <p:nvPr userDrawn="1"/>
            </p:nvSpPr>
            <p:spPr>
              <a:xfrm rot="5400000">
                <a:off x="208377" y="3294732"/>
                <a:ext cx="359240" cy="359240"/>
              </a:xfrm>
              <a:prstGeom prst="rect">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sp>
        <p:nvSpPr>
          <p:cNvPr id="187" name="矩形 186"/>
          <p:cNvSpPr/>
          <p:nvPr/>
        </p:nvSpPr>
        <p:spPr>
          <a:xfrm>
            <a:off x="8121064" y="7670"/>
            <a:ext cx="1018432" cy="1018432"/>
          </a:xfrm>
          <a:prstGeom prst="rect">
            <a:avLst/>
          </a:prstGeom>
          <a:solidFill>
            <a:srgbClr val="1C68B6">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nvGrpSpPr>
          <p:cNvPr id="188" name="组 36"/>
          <p:cNvGrpSpPr/>
          <p:nvPr/>
        </p:nvGrpSpPr>
        <p:grpSpPr>
          <a:xfrm>
            <a:off x="10137255" y="1288"/>
            <a:ext cx="1018441" cy="1024815"/>
            <a:chOff x="3759350" y="2494736"/>
            <a:chExt cx="1248230" cy="1256042"/>
          </a:xfrm>
        </p:grpSpPr>
        <p:sp>
          <p:nvSpPr>
            <p:cNvPr id="189" name="矩形 188"/>
            <p:cNvSpPr/>
            <p:nvPr userDrawn="1"/>
          </p:nvSpPr>
          <p:spPr>
            <a:xfrm>
              <a:off x="3759350" y="2494736"/>
              <a:ext cx="1248230" cy="1256042"/>
            </a:xfrm>
            <a:prstGeom prst="rect">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nvGrpSpPr>
            <p:cNvPr id="190" name="组 38"/>
            <p:cNvGrpSpPr/>
            <p:nvPr userDrawn="1"/>
          </p:nvGrpSpPr>
          <p:grpSpPr>
            <a:xfrm>
              <a:off x="3774026" y="2495224"/>
              <a:ext cx="1233548" cy="1233548"/>
              <a:chOff x="3774026" y="2495224"/>
              <a:chExt cx="1189544" cy="1189544"/>
            </a:xfrm>
          </p:grpSpPr>
          <p:sp>
            <p:nvSpPr>
              <p:cNvPr id="191" name="椭圆 190"/>
              <p:cNvSpPr/>
              <p:nvPr userDrawn="1"/>
            </p:nvSpPr>
            <p:spPr>
              <a:xfrm>
                <a:off x="3774026" y="2495224"/>
                <a:ext cx="594772" cy="594772"/>
              </a:xfrm>
              <a:prstGeom prst="ellipse">
                <a:avLst/>
              </a:prstGeom>
              <a:solidFill>
                <a:srgbClr val="2DBDAA">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92" name="椭圆 191"/>
              <p:cNvSpPr/>
              <p:nvPr userDrawn="1"/>
            </p:nvSpPr>
            <p:spPr>
              <a:xfrm>
                <a:off x="4368798" y="2495224"/>
                <a:ext cx="594772" cy="594772"/>
              </a:xfrm>
              <a:prstGeom prst="ellipse">
                <a:avLst/>
              </a:prstGeom>
              <a:solidFill>
                <a:srgbClr val="2DBDAA">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93" name="椭圆 192"/>
              <p:cNvSpPr/>
              <p:nvPr userDrawn="1"/>
            </p:nvSpPr>
            <p:spPr>
              <a:xfrm>
                <a:off x="3774026" y="3089996"/>
                <a:ext cx="594772" cy="594772"/>
              </a:xfrm>
              <a:prstGeom prst="ellipse">
                <a:avLst/>
              </a:prstGeom>
              <a:solidFill>
                <a:srgbClr val="2DBDAA">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94" name="椭圆 193"/>
              <p:cNvSpPr/>
              <p:nvPr userDrawn="1"/>
            </p:nvSpPr>
            <p:spPr>
              <a:xfrm>
                <a:off x="4368798" y="3089996"/>
                <a:ext cx="594772" cy="594772"/>
              </a:xfrm>
              <a:prstGeom prst="ellipse">
                <a:avLst/>
              </a:prstGeom>
              <a:solidFill>
                <a:srgbClr val="2DBDAA">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grpSp>
        <p:nvGrpSpPr>
          <p:cNvPr id="195" name="组 43"/>
          <p:cNvGrpSpPr/>
          <p:nvPr/>
        </p:nvGrpSpPr>
        <p:grpSpPr>
          <a:xfrm>
            <a:off x="9137156" y="-13372"/>
            <a:ext cx="999553" cy="1039625"/>
            <a:chOff x="1886852" y="1870267"/>
            <a:chExt cx="951721" cy="959102"/>
          </a:xfrm>
        </p:grpSpPr>
        <p:sp>
          <p:nvSpPr>
            <p:cNvPr id="196" name="直角三角形 195"/>
            <p:cNvSpPr/>
            <p:nvPr userDrawn="1"/>
          </p:nvSpPr>
          <p:spPr>
            <a:xfrm rot="5400000">
              <a:off x="1886854" y="1888703"/>
              <a:ext cx="940666" cy="940666"/>
            </a:xfrm>
            <a:prstGeom prst="rtTriangle">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197" name="直角三角形 196"/>
            <p:cNvSpPr/>
            <p:nvPr userDrawn="1"/>
          </p:nvSpPr>
          <p:spPr>
            <a:xfrm rot="16200000">
              <a:off x="1886852" y="1870267"/>
              <a:ext cx="951721" cy="951721"/>
            </a:xfrm>
            <a:prstGeom prst="rtTriangle">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198" name="组 46"/>
          <p:cNvGrpSpPr/>
          <p:nvPr/>
        </p:nvGrpSpPr>
        <p:grpSpPr>
          <a:xfrm rot="10800000">
            <a:off x="4065314" y="6610"/>
            <a:ext cx="1025951" cy="1025667"/>
            <a:chOff x="1859645" y="1925192"/>
            <a:chExt cx="990129" cy="951721"/>
          </a:xfrm>
        </p:grpSpPr>
        <p:sp>
          <p:nvSpPr>
            <p:cNvPr id="199" name="直角三角形 198"/>
            <p:cNvSpPr/>
            <p:nvPr userDrawn="1"/>
          </p:nvSpPr>
          <p:spPr>
            <a:xfrm rot="5400000">
              <a:off x="1891836" y="1907924"/>
              <a:ext cx="934940" cy="980937"/>
            </a:xfrm>
            <a:prstGeom prst="rtTriangle">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00" name="直角三角形 199"/>
            <p:cNvSpPr/>
            <p:nvPr userDrawn="1"/>
          </p:nvSpPr>
          <p:spPr>
            <a:xfrm rot="16200000">
              <a:off x="1873248" y="1911589"/>
              <a:ext cx="951721" cy="978928"/>
            </a:xfrm>
            <a:prstGeom prst="rtTriangle">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201" name="组 49"/>
          <p:cNvGrpSpPr/>
          <p:nvPr/>
        </p:nvGrpSpPr>
        <p:grpSpPr>
          <a:xfrm rot="16200000">
            <a:off x="11175776" y="-20522"/>
            <a:ext cx="1006858" cy="1050480"/>
            <a:chOff x="0" y="1248227"/>
            <a:chExt cx="1248229" cy="1248230"/>
          </a:xfrm>
        </p:grpSpPr>
        <p:sp>
          <p:nvSpPr>
            <p:cNvPr id="202" name="矩形 201"/>
            <p:cNvSpPr/>
            <p:nvPr userDrawn="1"/>
          </p:nvSpPr>
          <p:spPr>
            <a:xfrm>
              <a:off x="0" y="1248228"/>
              <a:ext cx="1248229" cy="1248229"/>
            </a:xfrm>
            <a:prstGeom prst="rect">
              <a:avLst/>
            </a:prstGeom>
            <a:solidFill>
              <a:srgbClr val="1C68B6">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03" name="三角形 51"/>
            <p:cNvSpPr/>
            <p:nvPr userDrawn="1"/>
          </p:nvSpPr>
          <p:spPr>
            <a:xfrm>
              <a:off x="0" y="1248227"/>
              <a:ext cx="1248225" cy="624115"/>
            </a:xfrm>
            <a:prstGeom prst="triangle">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04" name="三角形 52"/>
            <p:cNvSpPr/>
            <p:nvPr userDrawn="1"/>
          </p:nvSpPr>
          <p:spPr>
            <a:xfrm>
              <a:off x="1" y="1872342"/>
              <a:ext cx="1248225" cy="624115"/>
            </a:xfrm>
            <a:prstGeom prst="triangle">
              <a:avLst/>
            </a:prstGeom>
            <a:solidFill>
              <a:srgbClr val="1C68B6">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205" name="组 53"/>
          <p:cNvGrpSpPr/>
          <p:nvPr/>
        </p:nvGrpSpPr>
        <p:grpSpPr>
          <a:xfrm>
            <a:off x="5080552" y="7666"/>
            <a:ext cx="1018440" cy="1018440"/>
            <a:chOff x="1248229" y="0"/>
            <a:chExt cx="1248229" cy="1248229"/>
          </a:xfrm>
        </p:grpSpPr>
        <p:sp>
          <p:nvSpPr>
            <p:cNvPr id="206" name="矩形 205"/>
            <p:cNvSpPr/>
            <p:nvPr userDrawn="1"/>
          </p:nvSpPr>
          <p:spPr>
            <a:xfrm>
              <a:off x="1248229" y="0"/>
              <a:ext cx="1248229" cy="208038"/>
            </a:xfrm>
            <a:prstGeom prst="rect">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07" name="矩形 206"/>
            <p:cNvSpPr/>
            <p:nvPr userDrawn="1"/>
          </p:nvSpPr>
          <p:spPr>
            <a:xfrm>
              <a:off x="1248229" y="208038"/>
              <a:ext cx="1248229" cy="208038"/>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08" name="矩形 207"/>
            <p:cNvSpPr/>
            <p:nvPr userDrawn="1"/>
          </p:nvSpPr>
          <p:spPr>
            <a:xfrm>
              <a:off x="1248229" y="416077"/>
              <a:ext cx="1248229" cy="208038"/>
            </a:xfrm>
            <a:prstGeom prst="rect">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09" name="矩形 208"/>
            <p:cNvSpPr/>
            <p:nvPr userDrawn="1"/>
          </p:nvSpPr>
          <p:spPr>
            <a:xfrm>
              <a:off x="1248229" y="624115"/>
              <a:ext cx="1248229" cy="208038"/>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10" name="矩形 209"/>
            <p:cNvSpPr/>
            <p:nvPr userDrawn="1"/>
          </p:nvSpPr>
          <p:spPr>
            <a:xfrm>
              <a:off x="1248229" y="832153"/>
              <a:ext cx="1248229" cy="208038"/>
            </a:xfrm>
            <a:prstGeom prst="rect">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11" name="矩形 210"/>
            <p:cNvSpPr/>
            <p:nvPr userDrawn="1"/>
          </p:nvSpPr>
          <p:spPr>
            <a:xfrm>
              <a:off x="1248229" y="1040191"/>
              <a:ext cx="1248229" cy="208038"/>
            </a:xfrm>
            <a:prstGeom prst="rect">
              <a:avLst/>
            </a:prstGeom>
            <a:solidFill>
              <a:srgbClr val="2DBDAA"/>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grpSp>
        <p:nvGrpSpPr>
          <p:cNvPr id="212" name="组 60"/>
          <p:cNvGrpSpPr/>
          <p:nvPr/>
        </p:nvGrpSpPr>
        <p:grpSpPr>
          <a:xfrm>
            <a:off x="6098992" y="7665"/>
            <a:ext cx="1030411" cy="1030411"/>
            <a:chOff x="2496456" y="-1"/>
            <a:chExt cx="1262899" cy="1262899"/>
          </a:xfrm>
        </p:grpSpPr>
        <p:sp>
          <p:nvSpPr>
            <p:cNvPr id="213" name="直角三角形 212"/>
            <p:cNvSpPr/>
            <p:nvPr userDrawn="1"/>
          </p:nvSpPr>
          <p:spPr>
            <a:xfrm>
              <a:off x="2496458" y="0"/>
              <a:ext cx="1248229" cy="1248229"/>
            </a:xfrm>
            <a:prstGeom prst="rtTriangle">
              <a:avLst/>
            </a:prstGeom>
            <a:solidFill>
              <a:srgbClr val="2DBDAA">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sp>
          <p:nvSpPr>
            <p:cNvPr id="214" name="直角三角形 213"/>
            <p:cNvSpPr/>
            <p:nvPr userDrawn="1"/>
          </p:nvSpPr>
          <p:spPr>
            <a:xfrm rot="10800000">
              <a:off x="2496456" y="-1"/>
              <a:ext cx="1262899" cy="1262899"/>
            </a:xfrm>
            <a:prstGeom prst="rtTriangle">
              <a:avLst/>
            </a:prstGeom>
            <a:solidFill>
              <a:srgbClr val="1C68B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3765"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Impact" panose="020B0806030902050204"/>
                <a:ea typeface="微软雅黑" panose="020B0503020204020204" charset="-122"/>
                <a:cs typeface="+mn-cs"/>
              </a:endParaRPr>
            </a:p>
          </p:txBody>
        </p:sp>
      </p:grpSp>
      <p:sp>
        <p:nvSpPr>
          <p:cNvPr id="7" name="矩形 6"/>
          <p:cNvSpPr/>
          <p:nvPr/>
        </p:nvSpPr>
        <p:spPr>
          <a:xfrm>
            <a:off x="2538022" y="196141"/>
            <a:ext cx="6691048" cy="675640"/>
          </a:xfrm>
          <a:prstGeom prst="rect">
            <a:avLst/>
          </a:prstGeom>
        </p:spPr>
        <p:txBody>
          <a:bodyPr wrap="square">
            <a:spAutoFit/>
          </a:bodyPr>
          <a:lstStyle/>
          <a:p>
            <a:pPr lvl="0" algn="ctr"/>
            <a:r>
              <a:rPr lang="en-US" altLang="zh-CN" dirty="0">
                <a:solidFill>
                  <a:prstClr val="white"/>
                </a:solidFill>
              </a:rPr>
              <a:t>MATH 4432 Mini-Project 1: Statistical Learning Models on Wells Data</a:t>
            </a:r>
          </a:p>
          <a:p>
            <a:pPr lvl="0" algn="ctr"/>
            <a:r>
              <a:rPr lang="en-US" altLang="zh-CN" sz="1000" dirty="0">
                <a:solidFill>
                  <a:prstClr val="white"/>
                </a:solidFill>
              </a:rPr>
              <a:t>Yang Yifeng</a:t>
            </a:r>
            <a:r>
              <a:rPr lang="en-US" altLang="zh-CN" sz="1000" baseline="30000" dirty="0">
                <a:solidFill>
                  <a:prstClr val="white"/>
                </a:solidFill>
              </a:rPr>
              <a:t>1</a:t>
            </a:r>
            <a:r>
              <a:rPr lang="en-US" altLang="zh-CN" sz="1000" dirty="0">
                <a:solidFill>
                  <a:prstClr val="white"/>
                </a:solidFill>
              </a:rPr>
              <a:t>, Deng Yibo</a:t>
            </a:r>
            <a:r>
              <a:rPr lang="en-US" altLang="zh-CN" sz="1000" baseline="30000" dirty="0">
                <a:solidFill>
                  <a:prstClr val="white"/>
                </a:solidFill>
              </a:rPr>
              <a:t>1</a:t>
            </a:r>
            <a:r>
              <a:rPr lang="en-US" altLang="zh-CN" sz="1000" dirty="0">
                <a:solidFill>
                  <a:prstClr val="white"/>
                </a:solidFill>
              </a:rPr>
              <a:t> and Li Mingxuan</a:t>
            </a:r>
            <a:r>
              <a:rPr lang="en-US" altLang="zh-CN" sz="1000" baseline="30000" dirty="0">
                <a:solidFill>
                  <a:prstClr val="white"/>
                </a:solidFill>
              </a:rPr>
              <a:t>2              </a:t>
            </a:r>
            <a:r>
              <a:rPr lang="en-US" altLang="zh-CN" sz="1000" dirty="0">
                <a:solidFill>
                  <a:prstClr val="white"/>
                </a:solidFill>
              </a:rPr>
              <a:t>{</a:t>
            </a:r>
            <a:r>
              <a:rPr lang="en-US" altLang="zh-CN" sz="1000" dirty="0" err="1">
                <a:solidFill>
                  <a:prstClr val="white"/>
                </a:solidFill>
              </a:rPr>
              <a:t>yyangbf</a:t>
            </a:r>
            <a:r>
              <a:rPr lang="en-US" altLang="zh-CN" sz="1000" dirty="0">
                <a:solidFill>
                  <a:prstClr val="white"/>
                </a:solidFill>
              </a:rPr>
              <a:t>,</a:t>
            </a:r>
            <a:r>
              <a:rPr lang="zh-CN" altLang="en-US" sz="1000" dirty="0">
                <a:solidFill>
                  <a:prstClr val="white"/>
                </a:solidFill>
              </a:rPr>
              <a:t> </a:t>
            </a:r>
            <a:r>
              <a:rPr lang="en-US" altLang="zh-CN" sz="1000" dirty="0" err="1">
                <a:solidFill>
                  <a:prstClr val="white"/>
                </a:solidFill>
              </a:rPr>
              <a:t>ydengat</a:t>
            </a:r>
            <a:r>
              <a:rPr lang="en-US" altLang="zh-CN" sz="1000" dirty="0">
                <a:solidFill>
                  <a:prstClr val="white"/>
                </a:solidFill>
              </a:rPr>
              <a:t>,</a:t>
            </a:r>
            <a:r>
              <a:rPr lang="zh-CN" altLang="en-US" sz="1000" dirty="0">
                <a:solidFill>
                  <a:prstClr val="white"/>
                </a:solidFill>
              </a:rPr>
              <a:t> </a:t>
            </a:r>
            <a:r>
              <a:rPr lang="en-US" altLang="zh-CN" sz="1000" dirty="0" err="1">
                <a:solidFill>
                  <a:prstClr val="white"/>
                </a:solidFill>
              </a:rPr>
              <a:t>mlibw</a:t>
            </a:r>
            <a:r>
              <a:rPr lang="en-US" altLang="zh-CN" sz="1000" dirty="0">
                <a:solidFill>
                  <a:prstClr val="white"/>
                </a:solidFill>
              </a:rPr>
              <a:t>}@ust.hk</a:t>
            </a:r>
          </a:p>
          <a:p>
            <a:pPr lvl="0" algn="ctr"/>
            <a:r>
              <a:rPr lang="en-US" altLang="zh-CN" sz="1000" baseline="30000" dirty="0">
                <a:solidFill>
                  <a:prstClr val="white"/>
                </a:solidFill>
              </a:rPr>
              <a:t>1</a:t>
            </a:r>
            <a:r>
              <a:rPr lang="en-US" altLang="zh-CN" sz="1000" dirty="0">
                <a:solidFill>
                  <a:prstClr val="white"/>
                </a:solidFill>
              </a:rPr>
              <a:t>: Department of Mathematics, HKUST   </a:t>
            </a:r>
            <a:r>
              <a:rPr lang="en-US" altLang="zh-CN" sz="1000" baseline="30000" dirty="0">
                <a:solidFill>
                  <a:prstClr val="white"/>
                </a:solidFill>
              </a:rPr>
              <a:t>2</a:t>
            </a:r>
            <a:r>
              <a:rPr lang="en-US" altLang="zh-CN" sz="1000" dirty="0">
                <a:solidFill>
                  <a:prstClr val="white"/>
                </a:solidFill>
              </a:rPr>
              <a:t>: Department of Computer Science and Engineering, HKUST</a:t>
            </a:r>
          </a:p>
        </p:txBody>
      </p:sp>
      <p:sp>
        <p:nvSpPr>
          <p:cNvPr id="91" name="Rectangle 30"/>
          <p:cNvSpPr/>
          <p:nvPr/>
        </p:nvSpPr>
        <p:spPr>
          <a:xfrm>
            <a:off x="2434034" y="4210311"/>
            <a:ext cx="1525193" cy="1956886"/>
          </a:xfrm>
          <a:prstGeom prst="rect">
            <a:avLst/>
          </a:prstGeom>
          <a:ln>
            <a:solidFill>
              <a:srgbClr val="2DBDAA"/>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pic>
        <p:nvPicPr>
          <p:cNvPr id="92" name="Picture 1" descr="C:\Users\Administrator\Desktop\456944120686237769.jpg456944120686237769"/>
          <p:cNvPicPr>
            <a:picLocks noChangeAspect="1"/>
          </p:cNvPicPr>
          <p:nvPr/>
        </p:nvPicPr>
        <p:blipFill>
          <a:blip r:embed="rId6"/>
          <a:srcRect/>
          <a:stretch>
            <a:fillRect/>
          </a:stretch>
        </p:blipFill>
        <p:spPr>
          <a:xfrm>
            <a:off x="2494296" y="4259427"/>
            <a:ext cx="1404668" cy="1801609"/>
          </a:xfrm>
          <a:prstGeom prst="rect">
            <a:avLst/>
          </a:prstGeom>
        </p:spPr>
      </p:pic>
      <p:sp>
        <p:nvSpPr>
          <p:cNvPr id="93" name="Rounded Rectangle 33"/>
          <p:cNvSpPr/>
          <p:nvPr/>
        </p:nvSpPr>
        <p:spPr>
          <a:xfrm>
            <a:off x="2434034" y="6419714"/>
            <a:ext cx="1553978" cy="242146"/>
          </a:xfrm>
          <a:prstGeom prst="roundRect">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dirty="0"/>
              <a:t>boxplot</a:t>
            </a:r>
          </a:p>
        </p:txBody>
      </p:sp>
      <p:sp>
        <p:nvSpPr>
          <p:cNvPr id="96" name="Rounded Rectangle 26"/>
          <p:cNvSpPr/>
          <p:nvPr/>
        </p:nvSpPr>
        <p:spPr>
          <a:xfrm>
            <a:off x="4172084" y="6422353"/>
            <a:ext cx="1816936" cy="255856"/>
          </a:xfrm>
          <a:prstGeom prst="roundRect">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t>Accuracy across four methods</a:t>
            </a:r>
            <a:endParaRPr lang="en-US" sz="1000" dirty="0"/>
          </a:p>
        </p:txBody>
      </p:sp>
      <p:pic>
        <p:nvPicPr>
          <p:cNvPr id="4" name="图片 3"/>
          <p:cNvPicPr>
            <a:picLocks noChangeAspect="1"/>
          </p:cNvPicPr>
          <p:nvPr/>
        </p:nvPicPr>
        <p:blipFill>
          <a:blip r:embed="rId7"/>
          <a:stretch>
            <a:fillRect/>
          </a:stretch>
        </p:blipFill>
        <p:spPr>
          <a:xfrm>
            <a:off x="4181222" y="5414605"/>
            <a:ext cx="1914778" cy="926509"/>
          </a:xfrm>
          <a:prstGeom prst="rect">
            <a:avLst/>
          </a:prstGeom>
        </p:spPr>
      </p:pic>
      <p:pic>
        <p:nvPicPr>
          <p:cNvPr id="5" name="图片 4"/>
          <p:cNvPicPr>
            <a:picLocks noChangeAspect="1"/>
          </p:cNvPicPr>
          <p:nvPr/>
        </p:nvPicPr>
        <p:blipFill>
          <a:blip r:embed="rId8"/>
          <a:stretch>
            <a:fillRect/>
          </a:stretch>
        </p:blipFill>
        <p:spPr>
          <a:xfrm>
            <a:off x="6163916" y="5403288"/>
            <a:ext cx="1844583" cy="926509"/>
          </a:xfrm>
          <a:prstGeom prst="rect">
            <a:avLst/>
          </a:prstGeom>
        </p:spPr>
      </p:pic>
      <p:sp>
        <p:nvSpPr>
          <p:cNvPr id="94" name="Rounded Rectangle 26"/>
          <p:cNvSpPr/>
          <p:nvPr/>
        </p:nvSpPr>
        <p:spPr>
          <a:xfrm>
            <a:off x="6181013" y="6425987"/>
            <a:ext cx="1816936" cy="255856"/>
          </a:xfrm>
          <a:prstGeom prst="roundRect">
            <a:avLst/>
          </a:prstGeom>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t>TP&amp;FP across four methods</a:t>
            </a:r>
            <a:endParaRPr lang="en-US" sz="1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584</Words>
  <Application>Microsoft Office PowerPoint</Application>
  <PresentationFormat>Widescreen</PresentationFormat>
  <Paragraphs>31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DengXian</vt:lpstr>
      <vt:lpstr>微软雅黑</vt:lpstr>
      <vt:lpstr>Arial</vt:lpstr>
      <vt:lpstr>Calibri</vt:lpstr>
      <vt:lpstr>Calibri Light</vt:lpstr>
      <vt:lpstr>Impact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yyangbf@connect.ust.hk</cp:lastModifiedBy>
  <cp:revision>123</cp:revision>
  <dcterms:created xsi:type="dcterms:W3CDTF">2017-03-11T12:28:00Z</dcterms:created>
  <dcterms:modified xsi:type="dcterms:W3CDTF">2018-12-02T03:59:27Z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