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78" r:id="rId2"/>
    <p:sldId id="1179" r:id="rId3"/>
    <p:sldId id="118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71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20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746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i="1" dirty="0">
                <a:ln w="0"/>
                <a:solidFill>
                  <a:schemeClr val="bg2">
                    <a:lumMod val="50000"/>
                  </a:schemeClr>
                </a:solidFill>
              </a:rPr>
              <a:t>Основная задача разработки </a:t>
            </a:r>
            <a:r>
              <a:rPr lang="ru-RU" sz="10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дашборда</a:t>
            </a:r>
            <a:r>
              <a:rPr lang="ru-RU" sz="1000" i="1" dirty="0">
                <a:ln w="0"/>
                <a:solidFill>
                  <a:schemeClr val="bg2">
                    <a:lumMod val="50000"/>
                  </a:schemeClr>
                </a:solidFill>
              </a:rPr>
              <a:t> заключается в том, что с его помощью будет отслеживаться уровень удовлетворенности сотрудников. </a:t>
            </a:r>
          </a:p>
          <a:p>
            <a:pPr>
              <a:lnSpc>
                <a:spcPct val="90000"/>
              </a:lnSpc>
            </a:pPr>
            <a:r>
              <a:rPr lang="ru-RU" sz="1000" i="1" dirty="0">
                <a:ln w="0"/>
                <a:solidFill>
                  <a:schemeClr val="bg2">
                    <a:lumMod val="50000"/>
                  </a:schemeClr>
                </a:solidFill>
              </a:rPr>
              <a:t>Уровень удовлетворенности – важный показатель, с его помощью можно оперативно реагировать и предотвращать выгорание сотрудников. </a:t>
            </a:r>
          </a:p>
          <a:p>
            <a:pPr>
              <a:lnSpc>
                <a:spcPct val="90000"/>
              </a:lnSpc>
            </a:pPr>
            <a:endParaRPr lang="ru-RU" sz="1000" i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sz="1000" i="1" dirty="0">
                <a:ln w="0"/>
                <a:solidFill>
                  <a:schemeClr val="bg2">
                    <a:lumMod val="50000"/>
                  </a:schemeClr>
                </a:solidFill>
              </a:rPr>
              <a:t>На </a:t>
            </a:r>
            <a:r>
              <a:rPr lang="ru-RU" sz="1000" i="1" dirty="0" err="1">
                <a:ln w="0"/>
                <a:solidFill>
                  <a:schemeClr val="bg2">
                    <a:lumMod val="50000"/>
                  </a:schemeClr>
                </a:solidFill>
              </a:rPr>
              <a:t>дашборде</a:t>
            </a:r>
            <a:r>
              <a:rPr lang="ru-RU" sz="1000" i="1" dirty="0">
                <a:ln w="0"/>
                <a:solidFill>
                  <a:schemeClr val="bg2">
                    <a:lumMod val="50000"/>
                  </a:schemeClr>
                </a:solidFill>
              </a:rPr>
              <a:t> очень важно иметь как общую статистику, так и предельно детальную (вплоть до отдельных сотрудников)</a:t>
            </a:r>
          </a:p>
          <a:p>
            <a:pPr>
              <a:lnSpc>
                <a:spcPct val="90000"/>
              </a:lnSpc>
            </a:pPr>
            <a:endParaRPr lang="ru-RU" sz="1000" i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ru-RU" sz="1000" i="1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sz="1000" i="1" dirty="0">
                <a:ln w="0"/>
                <a:solidFill>
                  <a:schemeClr val="bg2">
                    <a:lumMod val="50000"/>
                  </a:schemeClr>
                </a:solidFill>
              </a:rPr>
              <a:t>Есть основные два фактора, которым нужно уделить особое внимание – это «застой» сотрудника и уровень его заработной платы</a:t>
            </a:r>
          </a:p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793252"/>
            <a:ext cx="2407027" cy="1828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500632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917344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803814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12979"/>
            <a:ext cx="2162704" cy="10903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</a:rPr>
              <a:t>HR-</a:t>
            </a:r>
            <a:r>
              <a:rPr lang="ru-RU" sz="1000" b="1" dirty="0">
                <a:solidFill>
                  <a:schemeClr val="bg2">
                    <a:lumMod val="50000"/>
                  </a:schemeClr>
                </a:solidFill>
              </a:rPr>
              <a:t>менеджер</a:t>
            </a: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Заказчик</a:t>
            </a: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b="1" dirty="0" err="1">
                <a:solidFill>
                  <a:schemeClr val="bg2">
                    <a:lumMod val="50000"/>
                  </a:schemeClr>
                </a:solidFill>
              </a:rPr>
              <a:t>Ябуров</a:t>
            </a:r>
            <a:r>
              <a:rPr lang="ru-RU" sz="1000" b="1" dirty="0">
                <a:solidFill>
                  <a:schemeClr val="bg2">
                    <a:lumMod val="50000"/>
                  </a:schemeClr>
                </a:solidFill>
              </a:rPr>
              <a:t> Даниил</a:t>
            </a: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Подготовка данных, визуализация, сбор требований, управление проектом</a:t>
            </a:r>
          </a:p>
          <a:p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664009"/>
            <a:ext cx="2246038" cy="13234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0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81002"/>
            <a:ext cx="2330016" cy="17208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i="1" dirty="0">
                <a:solidFill>
                  <a:schemeClr val="bg2">
                    <a:lumMod val="50000"/>
                  </a:schemeClr>
                </a:solidFill>
              </a:rPr>
              <a:t>Команда </a:t>
            </a:r>
            <a:r>
              <a:rPr lang="en-US" sz="1000" b="1" i="1" dirty="0">
                <a:solidFill>
                  <a:schemeClr val="bg2">
                    <a:lumMod val="50000"/>
                  </a:schemeClr>
                </a:solidFill>
              </a:rPr>
              <a:t>HR – </a:t>
            </a:r>
            <a:r>
              <a:rPr lang="ru-RU" sz="1000" b="1" i="1" dirty="0">
                <a:solidFill>
                  <a:schemeClr val="bg2">
                    <a:lumMod val="50000"/>
                  </a:schemeClr>
                </a:solidFill>
              </a:rPr>
              <a:t>аналитиков</a:t>
            </a:r>
          </a:p>
          <a:p>
            <a:endParaRPr lang="ru-RU" sz="10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i="1" dirty="0">
                <a:solidFill>
                  <a:schemeClr val="bg2">
                    <a:lumMod val="50000"/>
                  </a:schemeClr>
                </a:solidFill>
              </a:rPr>
              <a:t>Смотрят </a:t>
            </a:r>
            <a:r>
              <a:rPr lang="ru-RU" sz="1000" i="1" dirty="0" err="1">
                <a:solidFill>
                  <a:schemeClr val="bg2">
                    <a:lumMod val="50000"/>
                  </a:schemeClr>
                </a:solidFill>
              </a:rPr>
              <a:t>дашборд</a:t>
            </a:r>
            <a:r>
              <a:rPr lang="ru-RU" sz="1000" i="1" dirty="0">
                <a:solidFill>
                  <a:schemeClr val="bg2">
                    <a:lumMod val="50000"/>
                  </a:schemeClr>
                </a:solidFill>
              </a:rPr>
              <a:t> 1 раз в месяц, после появления новых результатов опроса, анализируют уровень удовлетворенности сотрудников в разных разрезах и, ищут его зависимости от других факторов. В случаях, когда зависимость найдена, выносят вопрос на  уровень руководителей.</a:t>
            </a:r>
          </a:p>
          <a:p>
            <a:endParaRPr lang="ru-RU" sz="1000" dirty="0"/>
          </a:p>
          <a:p>
            <a:endParaRPr lang="ru-RU" sz="1000" dirty="0"/>
          </a:p>
          <a:p>
            <a:endParaRPr lang="ru-RU" sz="1000" dirty="0"/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Тестовая группа:  Сергей Сергеев, Александр Александров, Петр Петров и Геннадий Букин </a:t>
            </a:r>
          </a:p>
          <a:p>
            <a:endParaRPr lang="en-US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11823" y="5320212"/>
            <a:ext cx="3382985" cy="13022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Какая общая картина уровня удовлетворенности в компании?</a:t>
            </a: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Какой уровень удовлетворенности в разрезе по виду, отделу, должности и </a:t>
            </a:r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тд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Есть ли зависимость уровня удовлетворенности от «застоя» сотрудника?</a:t>
            </a: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Есть ли зависимость уровня удовлетворенности от зарплаты?</a:t>
            </a: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8745" y="3018437"/>
            <a:ext cx="2250095" cy="1979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Дашбордом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 аналитики пользуются 1 раз в месяц после появления новых результатов опроса сотрудников, но также </a:t>
            </a:r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дашборд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 будет использоваться для быстрых ответов на вопросы руководителей и для вставки в презентации во время совещаний.</a:t>
            </a: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В основном, </a:t>
            </a:r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дашборд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 будет использоваться на компьютерах, но в случаях, когда менеджер в поездке, он может использовать </a:t>
            </a:r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дашборд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 со смартфона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991" y="2232103"/>
            <a:ext cx="2250095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Есть таблица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Excel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 с результатами опросов сотрудников, их данными о возрасте, гендеру и </a:t>
            </a:r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тд</a:t>
            </a:r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Файл: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HR-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data_satisfaction</a:t>
            </a:r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563869"/>
            <a:ext cx="2330016" cy="784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28600" indent="-228600">
              <a:buAutoNum type="arabicPeriod"/>
            </a:pPr>
            <a:r>
              <a:rPr lang="ru-RU" sz="1000" b="1" dirty="0">
                <a:solidFill>
                  <a:schemeClr val="bg2">
                    <a:lumMod val="50000"/>
                  </a:schemeClr>
                </a:solidFill>
              </a:rPr>
              <a:t>Блок  «Общая ситуация в компании» 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→ Фактоиды со средним показателем уровня удовлетворенности по компании + 3 фактоида по департаментам + </a:t>
            </a:r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барчарт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 со средними по должностям</a:t>
            </a:r>
          </a:p>
          <a:p>
            <a:pPr marL="228600" indent="-228600">
              <a:buAutoNum type="arabicPeriod"/>
            </a:pPr>
            <a:r>
              <a:rPr lang="ru-RU" sz="1000" b="1" dirty="0">
                <a:solidFill>
                  <a:schemeClr val="bg2">
                    <a:lumMod val="50000"/>
                  </a:schemeClr>
                </a:solidFill>
              </a:rPr>
              <a:t>Блок «Зависимость от основных факторов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» → </a:t>
            </a:r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Скаттер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-плоты зависимости оценок от факторов (с фильтрами в целом по компании и по каждому отделу)</a:t>
            </a:r>
          </a:p>
          <a:p>
            <a:pPr marL="228600" indent="-228600">
              <a:buAutoNum type="arabicPeriod"/>
            </a:pPr>
            <a:r>
              <a:rPr lang="ru-RU" sz="1000" b="1" dirty="0">
                <a:solidFill>
                  <a:schemeClr val="bg2">
                    <a:lumMod val="50000"/>
                  </a:schemeClr>
                </a:solidFill>
              </a:rPr>
              <a:t>Блок «Детальная информация по сотрудникам» 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– Таблица из которой можно проваливаться в каждого отдельного сотрудника (может быть какой то </a:t>
            </a:r>
            <a:r>
              <a:rPr lang="ru-RU" sz="1000" dirty="0" err="1">
                <a:solidFill>
                  <a:schemeClr val="bg2">
                    <a:lumMod val="50000"/>
                  </a:schemeClr>
                </a:solidFill>
              </a:rPr>
              <a:t>хитмап</a:t>
            </a: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49120E-B048-C747-1754-3FDE975E0B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5" t="7071" r="14987" b="8654"/>
          <a:stretch/>
        </p:blipFill>
        <p:spPr>
          <a:xfrm>
            <a:off x="329841" y="3910489"/>
            <a:ext cx="4499778" cy="2734850"/>
          </a:xfrm>
          <a:prstGeom prst="rect">
            <a:avLst/>
          </a:prstGeom>
        </p:spPr>
      </p:pic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595670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Тестирование в реальных условиях, наблюдение за аналитиками, использующими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дашборд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Статистика по просмотрам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дашборда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Устные опросы команды на предмет удовлетворенности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дашбордом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9B869-53B1-62DA-88AF-BD0D0E045E92}"/>
              </a:ext>
            </a:extLst>
          </p:cNvPr>
          <p:cNvSpPr txBox="1"/>
          <p:nvPr/>
        </p:nvSpPr>
        <p:spPr>
          <a:xfrm>
            <a:off x="9067800" y="5285248"/>
            <a:ext cx="3057792" cy="13371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Зависит ли уровень удовлетворенности отдельных сотрудников от среднего по отделу?</a:t>
            </a: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Если аналитик видит снижение уровня удовлетворенности сотрудников, то он ищет зависимости уровня от различных факторов и выносит вопрос на обсуждение с руководителем</a:t>
            </a:r>
          </a:p>
          <a:p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477FCE-DB27-BF81-2B18-E3B2E0E17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7" y="-1"/>
            <a:ext cx="10337485" cy="68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D7F28-8780-5568-9F84-2A7F2DC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613F-C00F-B638-3B65-F112D73BC2FC}"/>
              </a:ext>
            </a:extLst>
          </p:cNvPr>
          <p:cNvSpPr txBox="1"/>
          <p:nvPr/>
        </p:nvSpPr>
        <p:spPr>
          <a:xfrm>
            <a:off x="539942" y="1690688"/>
            <a:ext cx="108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https://</a:t>
            </a:r>
            <a:r>
              <a:rPr lang="en" dirty="0" err="1"/>
              <a:t>public.tableau.com</a:t>
            </a:r>
            <a:r>
              <a:rPr lang="en" dirty="0"/>
              <a:t>/app/profile/</a:t>
            </a:r>
            <a:r>
              <a:rPr lang="en" dirty="0" err="1"/>
              <a:t>daniil.yaburov</a:t>
            </a:r>
            <a:r>
              <a:rPr lang="en" dirty="0"/>
              <a:t>/viz/</a:t>
            </a:r>
            <a:r>
              <a:rPr lang="en" dirty="0" err="1"/>
              <a:t>LevelofSatisfactionOverwiew</a:t>
            </a:r>
            <a:r>
              <a:rPr lang="en" dirty="0"/>
              <a:t>/Dashboard1?publish=yes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896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467</Words>
  <Application>Microsoft Macintosh PowerPoint</Application>
  <PresentationFormat>Широкоэкранный</PresentationFormat>
  <Paragraphs>57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Link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yaburovvv@yandex.ru</cp:lastModifiedBy>
  <cp:revision>10</cp:revision>
  <dcterms:created xsi:type="dcterms:W3CDTF">2020-07-15T16:28:51Z</dcterms:created>
  <dcterms:modified xsi:type="dcterms:W3CDTF">2023-08-21T19:56:37Z</dcterms:modified>
</cp:coreProperties>
</file>