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8"/>
  </p:normalViewPr>
  <p:slideViewPr>
    <p:cSldViewPr snapToGrid="0" snapToObjects="1">
      <p:cViewPr>
        <p:scale>
          <a:sx n="76" d="100"/>
          <a:sy n="76" d="100"/>
        </p:scale>
        <p:origin x="93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2851-6760-CA44-AA40-287580868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96387-4FBB-5048-AD36-B0C79F962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25DC-DC8A-8E4F-85B7-35F2C26F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2429-4106-104B-931B-97CEE918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ABE3-678F-7841-BDFB-A4BD51A3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E6CA-AD2A-4349-9AF5-B38B38E3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70F6-3E87-F145-B90C-21CE4EA5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C0DD-49AD-894B-9EEA-439717EF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7DD9-4576-CB48-9920-5BF9DDE7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B810-1744-C648-BC94-14F8C919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3A626-7598-5541-AF94-AE58860E0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0F6B-DC88-3540-B1FD-ACC9BEC4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A9F4-55E1-C44D-B955-624FD66B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B398-953F-C348-9E57-0DBC0D45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A007-01B6-9946-B334-2567EEDD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465C-46F3-0D44-B28E-7CC79BF8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AFAF-8F10-6741-A010-B6CDF918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7F7A-86A0-CD4C-BC10-522A3991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E740-0955-C14F-BBAB-1969507E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73DA-1F1C-5B4A-B173-B50AF758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D28-B53F-334D-9CD3-AF04A4D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7A2B-8FAD-6B40-9F44-DB913D5B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789A-8278-984C-9C58-1383A650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94ED-97BE-7B41-9D1E-1DE61C8A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0C92-03D2-BD4B-AC34-DB591F58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AFFB-1F9B-FF4A-850C-C8E3716D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B912-457C-1D46-893F-5120B801F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D67F-D235-8844-B7C5-2C73D70CB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4480-AF7B-EE49-908C-361D7AAD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8486-E175-1846-944E-E3912D92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9EE3-93B1-134F-9927-583F1B1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4400-945F-DA45-8652-CF90EA02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17F5-75BB-2E43-9FF3-D7E9B681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E122-17C2-0246-BADA-F380381B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881A0-8E45-DB48-8F30-1CDBA675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29379-CA44-0344-AD98-57F8B0BD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57A0-AB38-0447-A0F4-1C767303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3E397-78B4-DF4C-8CB9-ADE25E9E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7D8D5-11AD-5944-B39C-86BF09C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E821-34E1-2C4E-BC7E-37CF6F05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D2B43-6E88-2D45-9005-A845EB88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8AE65-F779-1F4B-8069-68073592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E9F64-CD82-BF4D-BF5F-10995B6E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D094-8CE8-F34A-B2C0-383C02EA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186D8-7924-5945-B2C6-0D7557E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1F6EE-56F1-9B46-A9D2-E7948448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3C5-5406-C142-A35F-1ACEC01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AF69-CCB8-0540-8B11-A4892615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51AB-4897-0040-992B-E8493E750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2B5B-3F7E-A845-8923-F9AE5952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3F69-89FE-144F-8AC8-431723C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69465-8284-E74F-BD2D-584A233B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17F-A464-B34F-AFFC-3E3EDBB2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480D-6D6B-1447-AF9E-2B3C14141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74610-1B53-9940-A843-8FDB31359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3AF97-E7FC-BC4D-80D4-CC3D8588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B2D18-1949-0D48-B217-F57D693D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00A6-086B-224E-AC1A-074A8099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25858-4B73-7344-8E03-10344A33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A901-4EE9-DE45-8DCB-B9DA7D62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6D19-F1BA-054A-B4D5-B13A0C316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99F1-89BA-5840-AD40-472CF70FEE3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11CB-B20D-1040-BDC5-CA7F7C87A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613F-39E6-AD48-B406-82D3D9189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950D-F3D5-A042-9B22-2EEED6A86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228C-090E-EE46-8A10-C698A724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86" y="166399"/>
            <a:ext cx="10103427" cy="129871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pleGothic" pitchFamily="2" charset="-127"/>
                <a:ea typeface="AppleGothic" pitchFamily="2" charset="-127"/>
              </a:rPr>
              <a:t>Modeling the microlensing of SDSS-J0924: the “most anomalous quasar”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C2FF7-CD61-C24A-B437-C1B54FE2E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65420"/>
            <a:ext cx="9144000" cy="39846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ppleGothic" pitchFamily="2" charset="-127"/>
                <a:ea typeface="AppleGothic" pitchFamily="2" charset="-127"/>
              </a:rPr>
              <a:t>Daniel A. </a:t>
            </a:r>
            <a:r>
              <a:rPr lang="en-US" sz="1800" b="1" dirty="0" err="1">
                <a:latin typeface="AppleGothic" pitchFamily="2" charset="-127"/>
                <a:ea typeface="AppleGothic" pitchFamily="2" charset="-127"/>
              </a:rPr>
              <a:t>Yahalomi</a:t>
            </a:r>
            <a:r>
              <a:rPr lang="en-US" sz="1800" b="1" dirty="0">
                <a:latin typeface="AppleGothic" pitchFamily="2" charset="-127"/>
                <a:ea typeface="AppleGothic" pitchFamily="2" charset="-127"/>
              </a:rPr>
              <a:t> … </a:t>
            </a:r>
            <a:r>
              <a:rPr lang="en-US" sz="1800" dirty="0" err="1">
                <a:latin typeface="AppleGothic" pitchFamily="2" charset="-127"/>
                <a:ea typeface="AppleGothic" pitchFamily="2" charset="-127"/>
              </a:rPr>
              <a:t>Astrostatistics</a:t>
            </a:r>
            <a:r>
              <a:rPr lang="en-US" sz="1800" dirty="0">
                <a:latin typeface="AppleGothic" pitchFamily="2" charset="-127"/>
                <a:ea typeface="AppleGothic" pitchFamily="2" charset="-127"/>
              </a:rPr>
              <a:t> Final Project … April 22, 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8000E-2C42-1543-AD6A-BB587ECE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33" y="2251749"/>
            <a:ext cx="3998131" cy="4352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7E60D-67B3-FC40-A0C6-9CE45A9C6620}"/>
              </a:ext>
            </a:extLst>
          </p:cNvPr>
          <p:cNvSpPr txBox="1"/>
          <p:nvPr/>
        </p:nvSpPr>
        <p:spPr>
          <a:xfrm>
            <a:off x="577365" y="2356683"/>
            <a:ext cx="7313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When a massive galaxy lies between us and a quasar, it can gravitationally lens the quasar producing multiple observed images of the background quasar (either 2 or 4 images).</a:t>
            </a:r>
          </a:p>
          <a:p>
            <a:pPr marL="285750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Multiplicity of the observed images is due to Fermat’s principle: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Light will take paths that correspond to stationary points of the travel time – we observe minima and saddle points.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We expect pairs of minima and saddle points, which are similar in brightness. Images A+D and B+C are pairs.</a:t>
            </a:r>
          </a:p>
          <a:p>
            <a:pPr marL="285750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In SDSS-J0924, image D is fainter than its pair.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An effect called microlensing may be the cause.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51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D15228-C6E0-3C49-9614-45593335CEA5}"/>
              </a:ext>
            </a:extLst>
          </p:cNvPr>
          <p:cNvSpPr txBox="1"/>
          <p:nvPr/>
        </p:nvSpPr>
        <p:spPr>
          <a:xfrm>
            <a:off x="440267" y="677334"/>
            <a:ext cx="1175173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ppleGothic" pitchFamily="2" charset="-127"/>
                <a:ea typeface="AppleGothic" pitchFamily="2" charset="-127"/>
              </a:rPr>
              <a:t>We find: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ppleGothic" pitchFamily="2" charset="-127"/>
                <a:ea typeface="AppleGothic" pitchFamily="2" charset="-127"/>
              </a:rPr>
              <a:t>Likelihood using all possible number of micro-minima for image D = 0.00397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ppleGothic" pitchFamily="2" charset="-127"/>
                <a:ea typeface="AppleGothic" pitchFamily="2" charset="-127"/>
              </a:rPr>
              <a:t>Likelihood using only 0 micro-minima for image D = 0.00248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sz="2300" dirty="0">
                <a:latin typeface="AppleGothic" pitchFamily="2" charset="-127"/>
                <a:ea typeface="AppleGothic" pitchFamily="2" charset="-127"/>
              </a:rPr>
              <a:t>This corresponds to a ratio of: 0.62386 or a ~62% probability that image D is in a zero micro-minima state</a:t>
            </a:r>
          </a:p>
          <a:p>
            <a:endParaRPr lang="en-US" sz="2300" dirty="0">
              <a:latin typeface="AppleGothic" pitchFamily="2" charset="-127"/>
              <a:ea typeface="AppleGothic" pitchFamily="2" charset="-127"/>
            </a:endParaRPr>
          </a:p>
          <a:p>
            <a:endParaRPr lang="en-US" sz="2300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sz="2300" dirty="0">
                <a:latin typeface="AppleGothic" pitchFamily="2" charset="-127"/>
                <a:ea typeface="AppleGothic" pitchFamily="2" charset="-127"/>
              </a:rPr>
              <a:t>We then run a 1000 iteration Monte-Carlo simulation of the probability density functions to get an understanding of the likelihood space:</a:t>
            </a:r>
          </a:p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Following this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I shift each PDF for each image such that the amount of area under the curve to the left of the observation is a random number from a uniform distribution between 0 and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I multiply the 4 PDFs together for both the zero micro-minima and the any number of micro-minima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ppleGothic" pitchFamily="2" charset="-127"/>
                <a:ea typeface="AppleGothic" pitchFamily="2" charset="-127"/>
              </a:rPr>
              <a:t>I determine the likelihood of the resulting product at the observation</a:t>
            </a:r>
          </a:p>
          <a:p>
            <a:endParaRPr lang="en-US" sz="23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6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D48-B37C-EF4F-9B18-2F4E93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208280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We find that in our Monte-Carlo sample that our likelihoods are both more likely than the median likelihood of the distribution.</a:t>
            </a:r>
            <a:br>
              <a:rPr lang="en-US" sz="2700" dirty="0">
                <a:latin typeface="AppleGothic" pitchFamily="2" charset="-127"/>
                <a:ea typeface="AppleGothic" pitchFamily="2" charset="-127"/>
              </a:rPr>
            </a:br>
            <a:br>
              <a:rPr lang="en-US" sz="2700" dirty="0">
                <a:latin typeface="AppleGothic" pitchFamily="2" charset="-127"/>
                <a:ea typeface="AppleGothic" pitchFamily="2" charset="-127"/>
              </a:rPr>
            </a:br>
            <a:r>
              <a:rPr lang="en-US" sz="2700" dirty="0">
                <a:latin typeface="AppleGothic" pitchFamily="2" charset="-127"/>
                <a:ea typeface="AppleGothic" pitchFamily="2" charset="-127"/>
              </a:rPr>
              <a:t>So these are not unreasonable micro-magnifications.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201B3-20E3-EE4F-9D7C-D0FF771A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1540932"/>
            <a:ext cx="10888133" cy="54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008779-CD7B-304F-B7AC-3F31AFCB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90" y="1728295"/>
            <a:ext cx="7177617" cy="2828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944BA-B7E8-DB43-94D9-AA703055FABC}"/>
              </a:ext>
            </a:extLst>
          </p:cNvPr>
          <p:cNvSpPr txBox="1"/>
          <p:nvPr/>
        </p:nvSpPr>
        <p:spPr>
          <a:xfrm>
            <a:off x="372531" y="5044419"/>
            <a:ext cx="11497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As the quasar and lensing galaxy move with respect to each other, the observed brightness of one of these macro-images can vary orders of magnitude on months-years timescale!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3B6BF-9BB9-6D41-A648-C683506D2C8E}"/>
              </a:ext>
            </a:extLst>
          </p:cNvPr>
          <p:cNvSpPr txBox="1"/>
          <p:nvPr/>
        </p:nvSpPr>
        <p:spPr>
          <a:xfrm>
            <a:off x="372533" y="389467"/>
            <a:ext cx="11497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Each of these 4 macro-images is in fact the sum of multiple micro-images of the quasar formed by stars in the lensing galaxy.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9932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F7AFCC-2492-344B-9B38-E62B4A83B39F}"/>
              </a:ext>
            </a:extLst>
          </p:cNvPr>
          <p:cNvSpPr txBox="1">
            <a:spLocks/>
          </p:cNvSpPr>
          <p:nvPr/>
        </p:nvSpPr>
        <p:spPr>
          <a:xfrm>
            <a:off x="287867" y="229658"/>
            <a:ext cx="1190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We can determine for a small patch in the lensing galaxy how magnified (or de-magnified) the macro-image would be based on location.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CBBF9-4267-5A40-9D72-214BCC88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83" y="1879600"/>
            <a:ext cx="2932109" cy="4403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6581D-E8C3-3346-AF94-8ED09A7F8C22}"/>
              </a:ext>
            </a:extLst>
          </p:cNvPr>
          <p:cNvSpPr txBox="1"/>
          <p:nvPr/>
        </p:nvSpPr>
        <p:spPr>
          <a:xfrm>
            <a:off x="1886389" y="6333880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ppleGothic" pitchFamily="2" charset="-127"/>
                <a:ea typeface="AppleGothic" pitchFamily="2" charset="-127"/>
              </a:rPr>
              <a:t>Source: </a:t>
            </a:r>
            <a:r>
              <a:rPr lang="en-US" sz="1200" dirty="0" err="1">
                <a:latin typeface="AppleGothic" pitchFamily="2" charset="-127"/>
                <a:ea typeface="AppleGothic" pitchFamily="2" charset="-127"/>
              </a:rPr>
              <a:t>Wambsganss</a:t>
            </a:r>
            <a:r>
              <a:rPr lang="en-US" sz="1200" dirty="0">
                <a:latin typeface="AppleGothic" pitchFamily="2" charset="-127"/>
                <a:ea typeface="AppleGothic" pitchFamily="2" charset="-127"/>
              </a:rPr>
              <a:t> 2002</a:t>
            </a:r>
          </a:p>
        </p:txBody>
      </p:sp>
    </p:spTree>
    <p:extLst>
      <p:ext uri="{BB962C8B-B14F-4D97-AF65-F5344CB8AC3E}">
        <p14:creationId xmlns:p14="http://schemas.microsoft.com/office/powerpoint/2010/main" val="216913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4CBBF9-4267-5A40-9D72-214BCC88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83" y="1879600"/>
            <a:ext cx="2932109" cy="4403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1B2F7-D52E-2F4A-934C-E6331532E391}"/>
              </a:ext>
            </a:extLst>
          </p:cNvPr>
          <p:cNvSpPr txBox="1">
            <a:spLocks/>
          </p:cNvSpPr>
          <p:nvPr/>
        </p:nvSpPr>
        <p:spPr>
          <a:xfrm>
            <a:off x="5063068" y="1879600"/>
            <a:ext cx="6790266" cy="440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this is called a microlensing map</a:t>
            </a:r>
          </a:p>
          <a:p>
            <a:endParaRPr lang="en-US" sz="2700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these lines are called caustics</a:t>
            </a:r>
          </a:p>
          <a:p>
            <a:endParaRPr lang="en-US" sz="2700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caustics are places of extreme micro-magnification that correspond to creation and/or destruction of micro-minima</a:t>
            </a:r>
          </a:p>
          <a:p>
            <a:endParaRPr lang="en-US" sz="2700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when caustics are crossed, minima are created, and there are significant increase in the macro-image brightness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2EB13-27B3-7148-BFA4-055C38220B7D}"/>
              </a:ext>
            </a:extLst>
          </p:cNvPr>
          <p:cNvSpPr txBox="1"/>
          <p:nvPr/>
        </p:nvSpPr>
        <p:spPr>
          <a:xfrm>
            <a:off x="1886389" y="6333880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ppleGothic" pitchFamily="2" charset="-127"/>
                <a:ea typeface="AppleGothic" pitchFamily="2" charset="-127"/>
              </a:rPr>
              <a:t>Source: </a:t>
            </a:r>
            <a:r>
              <a:rPr lang="en-US" sz="1200" dirty="0" err="1">
                <a:latin typeface="AppleGothic" pitchFamily="2" charset="-127"/>
                <a:ea typeface="AppleGothic" pitchFamily="2" charset="-127"/>
              </a:rPr>
              <a:t>Wambsganss</a:t>
            </a:r>
            <a:r>
              <a:rPr lang="en-US" sz="1200" dirty="0">
                <a:latin typeface="AppleGothic" pitchFamily="2" charset="-127"/>
                <a:ea typeface="AppleGothic" pitchFamily="2" charset="-127"/>
              </a:rPr>
              <a:t> 2002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BE6BE5-9ABE-5141-A468-A28C0508948A}"/>
              </a:ext>
            </a:extLst>
          </p:cNvPr>
          <p:cNvSpPr txBox="1">
            <a:spLocks/>
          </p:cNvSpPr>
          <p:nvPr/>
        </p:nvSpPr>
        <p:spPr>
          <a:xfrm>
            <a:off x="287867" y="229658"/>
            <a:ext cx="1190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We can determine for a small patch in the lensing galaxy how magnified (or de-magnified) the macro-image would be based on location.</a:t>
            </a:r>
          </a:p>
        </p:txBody>
      </p:sp>
    </p:spTree>
    <p:extLst>
      <p:ext uri="{BB962C8B-B14F-4D97-AF65-F5344CB8AC3E}">
        <p14:creationId xmlns:p14="http://schemas.microsoft.com/office/powerpoint/2010/main" val="150319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4CBBF9-4267-5A40-9D72-214BCC88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83" y="1879600"/>
            <a:ext cx="2932109" cy="4403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3DB87A-289B-6640-B940-3E1418CA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1872337"/>
            <a:ext cx="4411131" cy="44111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9EE43C-99C3-E646-8DA4-DF07AA846ACC}"/>
              </a:ext>
            </a:extLst>
          </p:cNvPr>
          <p:cNvCxnSpPr/>
          <p:nvPr/>
        </p:nvCxnSpPr>
        <p:spPr>
          <a:xfrm>
            <a:off x="4893734" y="4047667"/>
            <a:ext cx="1303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5ABEAF-EA1D-5E4E-A695-0C0448D0A5E0}"/>
              </a:ext>
            </a:extLst>
          </p:cNvPr>
          <p:cNvSpPr txBox="1"/>
          <p:nvPr/>
        </p:nvSpPr>
        <p:spPr>
          <a:xfrm>
            <a:off x="1886389" y="6333880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ppleGothic" pitchFamily="2" charset="-127"/>
                <a:ea typeface="AppleGothic" pitchFamily="2" charset="-127"/>
              </a:rPr>
              <a:t>Source: </a:t>
            </a:r>
            <a:r>
              <a:rPr lang="en-US" sz="1200" dirty="0" err="1">
                <a:latin typeface="AppleGothic" pitchFamily="2" charset="-127"/>
                <a:ea typeface="AppleGothic" pitchFamily="2" charset="-127"/>
              </a:rPr>
              <a:t>Wambsganss</a:t>
            </a:r>
            <a:r>
              <a:rPr lang="en-US" sz="1200" dirty="0">
                <a:latin typeface="AppleGothic" pitchFamily="2" charset="-127"/>
                <a:ea typeface="AppleGothic" pitchFamily="2" charset="-127"/>
              </a:rPr>
              <a:t> 2002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F289E-51CE-0945-AFAA-BBB1CF4E980B}"/>
              </a:ext>
            </a:extLst>
          </p:cNvPr>
          <p:cNvSpPr txBox="1"/>
          <p:nvPr/>
        </p:nvSpPr>
        <p:spPr>
          <a:xfrm>
            <a:off x="7801150" y="6324214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ppleGothic" pitchFamily="2" charset="-127"/>
                <a:ea typeface="AppleGothic" pitchFamily="2" charset="-127"/>
              </a:rPr>
              <a:t>Source: </a:t>
            </a:r>
            <a:r>
              <a:rPr lang="en-US" sz="1200" dirty="0" err="1">
                <a:latin typeface="AppleGothic" pitchFamily="2" charset="-127"/>
                <a:ea typeface="AppleGothic" pitchFamily="2" charset="-127"/>
              </a:rPr>
              <a:t>Wambsganss</a:t>
            </a:r>
            <a:r>
              <a:rPr lang="en-US" sz="1200" dirty="0">
                <a:latin typeface="AppleGothic" pitchFamily="2" charset="-127"/>
                <a:ea typeface="AppleGothic" pitchFamily="2" charset="-127"/>
              </a:rPr>
              <a:t> 2002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AB9146-7B09-AA4F-9FC6-04A6599654DF}"/>
              </a:ext>
            </a:extLst>
          </p:cNvPr>
          <p:cNvSpPr txBox="1">
            <a:spLocks/>
          </p:cNvSpPr>
          <p:nvPr/>
        </p:nvSpPr>
        <p:spPr>
          <a:xfrm>
            <a:off x="287867" y="229658"/>
            <a:ext cx="1190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We can determine for a small patch in the lensing galaxy how magnified (or de-magnified) the macro-image would be based on location.</a:t>
            </a:r>
          </a:p>
        </p:txBody>
      </p:sp>
    </p:spTree>
    <p:extLst>
      <p:ext uri="{BB962C8B-B14F-4D97-AF65-F5344CB8AC3E}">
        <p14:creationId xmlns:p14="http://schemas.microsoft.com/office/powerpoint/2010/main" val="133886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DC70-701F-FC47-B42D-44F0B0E5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In this project, I will investigate the likelihood that image D is in a state with zero micro-minima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B309F-DB1D-D347-8571-7026AB0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7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9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1412-F09F-A943-9635-EBB56189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5" y="212725"/>
            <a:ext cx="11997268" cy="1325563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We can also produce probability density functions for the micro-magnifications for the case where there are zero micro-minima for image D</a:t>
            </a:r>
            <a:endParaRPr lang="en-US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8CD9F-6887-2F4B-8260-2802CB84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B190-7F8D-BC4D-9B9F-60BBA7E5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66" y="365125"/>
            <a:ext cx="11692467" cy="1325563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ppleGothic" pitchFamily="2" charset="-127"/>
                <a:ea typeface="AppleGothic" pitchFamily="2" charset="-127"/>
              </a:rPr>
              <a:t>When we combine our macro-predictions our observations and our microlensing PDFs we can determine the likelihood for microlensing to account for the flux-ratio anomalies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C769-9352-8349-AC26-8F19F464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1690688"/>
            <a:ext cx="7423150" cy="49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9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D15228-C6E0-3C49-9614-45593335CEA5}"/>
              </a:ext>
            </a:extLst>
          </p:cNvPr>
          <p:cNvSpPr txBox="1"/>
          <p:nvPr/>
        </p:nvSpPr>
        <p:spPr>
          <a:xfrm>
            <a:off x="440267" y="677334"/>
            <a:ext cx="117517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ppleGothic" pitchFamily="2" charset="-127"/>
                <a:ea typeface="AppleGothic" pitchFamily="2" charset="-127"/>
              </a:rPr>
              <a:t>We find: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ppleGothic" pitchFamily="2" charset="-127"/>
                <a:ea typeface="AppleGothic" pitchFamily="2" charset="-127"/>
              </a:rPr>
              <a:t>Likelihood using all possible number of micro-minima for image D = 0.00397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ppleGothic" pitchFamily="2" charset="-127"/>
                <a:ea typeface="AppleGothic" pitchFamily="2" charset="-127"/>
              </a:rPr>
              <a:t>Likelihood using only 0 micro-minima for image D = 0.00248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sz="2300" dirty="0">
                <a:latin typeface="AppleGothic" pitchFamily="2" charset="-127"/>
                <a:ea typeface="AppleGothic" pitchFamily="2" charset="-127"/>
              </a:rPr>
              <a:t>This corresponds to a ratio of: 0.62386 or a ~62% probability that image D is in a zero micro-minima state.</a:t>
            </a:r>
          </a:p>
          <a:p>
            <a:endParaRPr lang="en-US" sz="2300" dirty="0">
              <a:latin typeface="AppleGothic" pitchFamily="2" charset="-127"/>
              <a:ea typeface="AppleGothic" pitchFamily="2" charset="-127"/>
            </a:endParaRPr>
          </a:p>
          <a:p>
            <a:endParaRPr lang="en-US" sz="23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07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606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AppleGothic</vt:lpstr>
      <vt:lpstr>Arial</vt:lpstr>
      <vt:lpstr>Calibri</vt:lpstr>
      <vt:lpstr>Calibri Light</vt:lpstr>
      <vt:lpstr>Office Theme</vt:lpstr>
      <vt:lpstr>Modeling the microlensing of SDSS-J0924: the “most anomalous quasar”</vt:lpstr>
      <vt:lpstr>PowerPoint Presentation</vt:lpstr>
      <vt:lpstr>PowerPoint Presentation</vt:lpstr>
      <vt:lpstr>PowerPoint Presentation</vt:lpstr>
      <vt:lpstr>PowerPoint Presentation</vt:lpstr>
      <vt:lpstr>In this project, I will investigate the likelihood that image D is in a state with zero micro-minima</vt:lpstr>
      <vt:lpstr>We can also produce probability density functions for the micro-magnifications for the case where there are zero micro-minima for image D</vt:lpstr>
      <vt:lpstr>When we combine our macro-predictions our observations and our microlensing PDFs we can determine the likelihood for microlensing to account for the flux-ratio anomalies</vt:lpstr>
      <vt:lpstr>PowerPoint Presentation</vt:lpstr>
      <vt:lpstr>PowerPoint Presentation</vt:lpstr>
      <vt:lpstr>We find that in our Monte-Carlo sample that our likelihoods are both more likely than the median likelihood of the distribution.  So these are not unreasonable micro-magnifications.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microlensing of SDSS-J0924: the “most anomalous quasar”</dc:title>
  <dc:creator>Daniel Yahalomi</dc:creator>
  <cp:lastModifiedBy>Daniel Yahalomi</cp:lastModifiedBy>
  <cp:revision>14</cp:revision>
  <cp:lastPrinted>2021-04-22T18:30:59Z</cp:lastPrinted>
  <dcterms:created xsi:type="dcterms:W3CDTF">2021-04-22T17:09:08Z</dcterms:created>
  <dcterms:modified xsi:type="dcterms:W3CDTF">2021-04-23T04:37:09Z</dcterms:modified>
</cp:coreProperties>
</file>