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4716"/>
  </p:normalViewPr>
  <p:slideViewPr>
    <p:cSldViewPr>
      <p:cViewPr varScale="1">
        <p:scale>
          <a:sx n="87" d="100"/>
          <a:sy n="87" d="100"/>
        </p:scale>
        <p:origin x="2920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00" y="299720"/>
            <a:ext cx="2502407" cy="262432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64941" y="4565306"/>
            <a:ext cx="7192645" cy="0"/>
          </a:xfrm>
          <a:custGeom>
            <a:avLst/>
            <a:gdLst/>
            <a:ahLst/>
            <a:cxnLst/>
            <a:rect l="l" t="t" r="r" b="b"/>
            <a:pathLst>
              <a:path w="7192645">
                <a:moveTo>
                  <a:pt x="0" y="0"/>
                </a:moveTo>
                <a:lnTo>
                  <a:pt x="7192420" y="0"/>
                </a:lnTo>
              </a:path>
            </a:pathLst>
          </a:custGeom>
          <a:ln w="43552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941" y="4688413"/>
            <a:ext cx="7299096" cy="569387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6515" algn="ctr">
              <a:lnSpc>
                <a:spcPts val="2125"/>
              </a:lnSpc>
              <a:spcBef>
                <a:spcPts val="5"/>
              </a:spcBef>
            </a:pPr>
            <a:r>
              <a:rPr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…come to the virtual </a:t>
            </a:r>
            <a:r>
              <a:rPr b="1" dirty="0">
                <a:solidFill>
                  <a:srgbClr val="ED7D31"/>
                </a:solidFill>
                <a:latin typeface="AppleGothic" pitchFamily="2" charset="-127"/>
                <a:ea typeface="AppleGothic" pitchFamily="2" charset="-127"/>
                <a:cs typeface="Trebuchet MS"/>
              </a:rPr>
              <a:t>SRMP </a:t>
            </a:r>
            <a:r>
              <a:rPr lang="en-US" b="1" dirty="0">
                <a:solidFill>
                  <a:srgbClr val="ED7D31"/>
                </a:solidFill>
                <a:latin typeface="AppleGothic" pitchFamily="2" charset="-127"/>
                <a:ea typeface="AppleGothic" pitchFamily="2" charset="-127"/>
                <a:cs typeface="Trebuchet MS"/>
              </a:rPr>
              <a:t>Symposium </a:t>
            </a:r>
            <a:r>
              <a:rPr b="1" dirty="0">
                <a:solidFill>
                  <a:srgbClr val="ED7D31"/>
                </a:solidFill>
                <a:latin typeface="AppleGothic" pitchFamily="2" charset="-127"/>
                <a:ea typeface="AppleGothic" pitchFamily="2" charset="-127"/>
                <a:cs typeface="Trebuchet MS"/>
              </a:rPr>
              <a:t>2021</a:t>
            </a:r>
            <a:endParaRPr dirty="0">
              <a:latin typeface="AppleGothic" pitchFamily="2" charset="-127"/>
              <a:ea typeface="AppleGothic" pitchFamily="2" charset="-127"/>
              <a:cs typeface="Trebuchet MS"/>
            </a:endParaRPr>
          </a:p>
          <a:p>
            <a:pPr marL="1685289">
              <a:lnSpc>
                <a:spcPts val="2125"/>
              </a:lnSpc>
            </a:pPr>
            <a:r>
              <a:rPr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May 21, 2021 from 4:00-6:00 p</a:t>
            </a:r>
            <a:r>
              <a:rPr lang="en-US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5912105"/>
            <a:ext cx="5410200" cy="216509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64941" y="8194809"/>
            <a:ext cx="7192645" cy="0"/>
          </a:xfrm>
          <a:custGeom>
            <a:avLst/>
            <a:gdLst/>
            <a:ahLst/>
            <a:cxnLst/>
            <a:rect l="l" t="t" r="r" b="b"/>
            <a:pathLst>
              <a:path w="7192645">
                <a:moveTo>
                  <a:pt x="0" y="0"/>
                </a:moveTo>
                <a:lnTo>
                  <a:pt x="7192420" y="0"/>
                </a:lnTo>
              </a:path>
            </a:pathLst>
          </a:custGeom>
          <a:ln w="43552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905" y="8346075"/>
            <a:ext cx="6797040" cy="1629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95"/>
              </a:spcBef>
            </a:pPr>
            <a:r>
              <a:rPr sz="1800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Register for symposium </a:t>
            </a:r>
            <a:r>
              <a:rPr sz="1750" b="1" u="sng" dirty="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AppleGothic" pitchFamily="2" charset="-127"/>
                <a:ea typeface="AppleGothic" pitchFamily="2" charset="-127"/>
                <a:cs typeface="Trebuchet MS"/>
              </a:rPr>
              <a:t>here</a:t>
            </a:r>
            <a:r>
              <a:rPr sz="1750" b="1" dirty="0">
                <a:solidFill>
                  <a:srgbClr val="ED7D31"/>
                </a:solidFill>
                <a:latin typeface="AppleGothic" pitchFamily="2" charset="-127"/>
                <a:ea typeface="AppleGothic" pitchFamily="2" charset="-127"/>
                <a:cs typeface="Trebuchet MS"/>
              </a:rPr>
              <a:t> </a:t>
            </a:r>
            <a:r>
              <a:rPr sz="1800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and apply for next year </a:t>
            </a:r>
            <a:r>
              <a:rPr sz="1750" b="1" dirty="0">
                <a:solidFill>
                  <a:srgbClr val="ED7D31"/>
                </a:solidFill>
                <a:latin typeface="AppleGothic" pitchFamily="2" charset="-127"/>
                <a:ea typeface="AppleGothic" pitchFamily="2" charset="-127"/>
                <a:cs typeface="Trebuchet MS"/>
              </a:rPr>
              <a:t>h</a:t>
            </a:r>
            <a:r>
              <a:rPr sz="1750" b="1" u="sng" dirty="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AppleGothic" pitchFamily="2" charset="-127"/>
                <a:ea typeface="AppleGothic" pitchFamily="2" charset="-127"/>
                <a:cs typeface="Trebuchet MS"/>
              </a:rPr>
              <a:t>ere</a:t>
            </a:r>
            <a:endParaRPr sz="1750" dirty="0">
              <a:latin typeface="AppleGothic" pitchFamily="2" charset="-127"/>
              <a:ea typeface="AppleGothic" pitchFamily="2" charset="-127"/>
              <a:cs typeface="Trebuchet MS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For more information visit: </a:t>
            </a:r>
            <a:r>
              <a:rPr sz="1800" u="sng" dirty="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AppleGothic" pitchFamily="2" charset="-127"/>
                <a:ea typeface="AppleGothic" pitchFamily="2" charset="-127"/>
                <a:cs typeface="Verdana"/>
              </a:rPr>
              <a:t>https://projects.iq.harvard.edu/shrimp</a:t>
            </a:r>
            <a:endParaRPr sz="1800" dirty="0">
              <a:latin typeface="AppleGothic" pitchFamily="2" charset="-127"/>
              <a:ea typeface="AppleGothic" pitchFamily="2" charset="-127"/>
              <a:cs typeface="Verdana"/>
            </a:endParaRPr>
          </a:p>
          <a:p>
            <a:pPr marL="12700">
              <a:lnSpc>
                <a:spcPts val="2135"/>
              </a:lnSpc>
            </a:pPr>
            <a:r>
              <a:rPr sz="1750" b="1" dirty="0">
                <a:solidFill>
                  <a:srgbClr val="ED7D31"/>
                </a:solidFill>
                <a:latin typeface="AppleGothic" pitchFamily="2" charset="-127"/>
                <a:ea typeface="AppleGothic" pitchFamily="2" charset="-127"/>
                <a:cs typeface="Trebuchet MS"/>
              </a:rPr>
              <a:t>Questions</a:t>
            </a:r>
            <a:r>
              <a:rPr sz="1800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? Please email:</a:t>
            </a:r>
            <a:endParaRPr sz="1800" dirty="0">
              <a:latin typeface="AppleGothic" pitchFamily="2" charset="-127"/>
              <a:ea typeface="AppleGothic" pitchFamily="2" charset="-127"/>
              <a:cs typeface="Verdana"/>
            </a:endParaRPr>
          </a:p>
          <a:p>
            <a:pPr marL="292735" indent="-280670">
              <a:lnSpc>
                <a:spcPts val="2135"/>
              </a:lnSpc>
              <a:spcBef>
                <a:spcPts val="25"/>
              </a:spcBef>
              <a:buChar char="-"/>
              <a:tabLst>
                <a:tab pos="292735" algn="l"/>
                <a:tab pos="293370" algn="l"/>
              </a:tabLst>
            </a:pPr>
            <a:r>
              <a:rPr sz="1800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Dr. Clara Sousa-Silva (clara.sousa-silva@cfa.harvard.edu)</a:t>
            </a:r>
            <a:endParaRPr sz="1800" dirty="0">
              <a:latin typeface="AppleGothic" pitchFamily="2" charset="-127"/>
              <a:ea typeface="AppleGothic" pitchFamily="2" charset="-127"/>
              <a:cs typeface="Verdana"/>
            </a:endParaRPr>
          </a:p>
          <a:p>
            <a:pPr marL="292735" indent="-280670">
              <a:lnSpc>
                <a:spcPts val="2135"/>
              </a:lnSpc>
              <a:buChar char="-"/>
              <a:tabLst>
                <a:tab pos="292735" algn="l"/>
                <a:tab pos="293370" algn="l"/>
              </a:tabLst>
            </a:pPr>
            <a:r>
              <a:rPr sz="1800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Mr. Daniel Yahalomi (daniel.yahalomi@columbia.edu)</a:t>
            </a:r>
            <a:endParaRPr sz="1800" dirty="0">
              <a:latin typeface="AppleGothic" pitchFamily="2" charset="-127"/>
              <a:ea typeface="AppleGothic" pitchFamily="2" charset="-127"/>
              <a:cs typeface="Verdan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6F6A7-884D-874A-94C4-A885DAE81E4A}"/>
              </a:ext>
            </a:extLst>
          </p:cNvPr>
          <p:cNvSpPr txBox="1"/>
          <p:nvPr/>
        </p:nvSpPr>
        <p:spPr>
          <a:xfrm>
            <a:off x="160450" y="5310734"/>
            <a:ext cx="7436651" cy="632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65"/>
              </a:spcBef>
            </a:pPr>
            <a:r>
              <a:rPr lang="en-US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Let our incredible students tell you about their cool research projects!</a:t>
            </a:r>
            <a:endParaRPr lang="en-US" dirty="0">
              <a:latin typeface="AppleGothic" pitchFamily="2" charset="-127"/>
              <a:ea typeface="AppleGothic" pitchFamily="2" charset="-127"/>
              <a:cs typeface="Verdana"/>
            </a:endParaRPr>
          </a:p>
          <a:p>
            <a:pPr marL="12700">
              <a:lnSpc>
                <a:spcPts val="2135"/>
              </a:lnSpc>
              <a:tabLst>
                <a:tab pos="292735" algn="l"/>
              </a:tabLst>
            </a:pPr>
            <a:r>
              <a:rPr lang="en-US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-	Everyone is invited and event is free, but </a:t>
            </a:r>
            <a:r>
              <a:rPr lang="en-US" sz="1750" b="1" dirty="0">
                <a:solidFill>
                  <a:srgbClr val="ED7D31"/>
                </a:solidFill>
                <a:latin typeface="AppleGothic" pitchFamily="2" charset="-127"/>
                <a:ea typeface="AppleGothic" pitchFamily="2" charset="-127"/>
                <a:cs typeface="Trebuchet MS"/>
              </a:rPr>
              <a:t>registration is required</a:t>
            </a:r>
            <a:r>
              <a:rPr lang="en-US" dirty="0">
                <a:solidFill>
                  <a:srgbClr val="ED7D31"/>
                </a:solidFill>
                <a:latin typeface="AppleGothic" pitchFamily="2" charset="-127"/>
                <a:ea typeface="AppleGothic" pitchFamily="2" charset="-127"/>
                <a:cs typeface="Verdana"/>
              </a:rPr>
              <a:t>!</a:t>
            </a:r>
            <a:endParaRPr lang="en-US" dirty="0">
              <a:latin typeface="AppleGothic" pitchFamily="2" charset="-127"/>
              <a:ea typeface="AppleGothic" pitchFamily="2" charset="-127"/>
              <a:cs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BFA56-7F9C-F04F-AEED-2D55B915D477}"/>
              </a:ext>
            </a:extLst>
          </p:cNvPr>
          <p:cNvSpPr txBox="1"/>
          <p:nvPr/>
        </p:nvSpPr>
        <p:spPr>
          <a:xfrm>
            <a:off x="160450" y="2971800"/>
            <a:ext cx="7546618" cy="1715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1755">
              <a:lnSpc>
                <a:spcPts val="2080"/>
              </a:lnSpc>
              <a:spcBef>
                <a:spcPts val="1395"/>
              </a:spcBef>
            </a:pPr>
            <a:r>
              <a:rPr lang="en-US" b="1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Trebuchet MS"/>
              </a:rPr>
              <a:t>SRMP Details:</a:t>
            </a:r>
            <a:endParaRPr lang="en-US" dirty="0">
              <a:latin typeface="AppleGothic" pitchFamily="2" charset="-127"/>
              <a:ea typeface="AppleGothic" pitchFamily="2" charset="-127"/>
              <a:cs typeface="Trebuchet MS"/>
            </a:endParaRPr>
          </a:p>
          <a:p>
            <a:pPr marL="351790" indent="-280670">
              <a:lnSpc>
                <a:spcPts val="2115"/>
              </a:lnSpc>
              <a:buChar char="-"/>
              <a:tabLst>
                <a:tab pos="351790" algn="l"/>
                <a:tab pos="352425" algn="l"/>
              </a:tabLst>
            </a:pPr>
            <a:r>
              <a:rPr lang="en-US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September 2021- May 2022.</a:t>
            </a:r>
            <a:endParaRPr lang="en-US" dirty="0">
              <a:latin typeface="AppleGothic" pitchFamily="2" charset="-127"/>
              <a:ea typeface="AppleGothic" pitchFamily="2" charset="-127"/>
              <a:cs typeface="Verdana"/>
            </a:endParaRPr>
          </a:p>
          <a:p>
            <a:pPr marL="351790" indent="-280670">
              <a:lnSpc>
                <a:spcPts val="2135"/>
              </a:lnSpc>
              <a:buChar char="-"/>
              <a:tabLst>
                <a:tab pos="351790" algn="l"/>
                <a:tab pos="352425" algn="l"/>
              </a:tabLst>
            </a:pPr>
            <a:r>
              <a:rPr lang="en-US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2-4 students meet 2x week for 2 hours with their mentors.</a:t>
            </a:r>
            <a:endParaRPr lang="en-US" dirty="0">
              <a:latin typeface="AppleGothic" pitchFamily="2" charset="-127"/>
              <a:ea typeface="AppleGothic" pitchFamily="2" charset="-127"/>
              <a:cs typeface="Verdana"/>
            </a:endParaRPr>
          </a:p>
          <a:p>
            <a:pPr marL="351790" indent="-280670">
              <a:lnSpc>
                <a:spcPts val="2135"/>
              </a:lnSpc>
              <a:spcBef>
                <a:spcPts val="25"/>
              </a:spcBef>
              <a:buChar char="-"/>
              <a:tabLst>
                <a:tab pos="351790" algn="l"/>
                <a:tab pos="352425" algn="l"/>
              </a:tabLst>
            </a:pPr>
            <a:r>
              <a:rPr lang="en-US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SRMP students are </a:t>
            </a:r>
            <a:r>
              <a:rPr lang="en-US" b="1" dirty="0">
                <a:solidFill>
                  <a:srgbClr val="ED7D31"/>
                </a:solidFill>
                <a:latin typeface="AppleGothic" pitchFamily="2" charset="-127"/>
                <a:ea typeface="AppleGothic" pitchFamily="2" charset="-127"/>
                <a:cs typeface="Trebuchet MS"/>
              </a:rPr>
              <a:t>paid for their work</a:t>
            </a:r>
            <a:r>
              <a:rPr lang="en-US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!</a:t>
            </a:r>
            <a:endParaRPr lang="en-US" dirty="0">
              <a:latin typeface="AppleGothic" pitchFamily="2" charset="-127"/>
              <a:ea typeface="AppleGothic" pitchFamily="2" charset="-127"/>
              <a:cs typeface="Verdana"/>
            </a:endParaRPr>
          </a:p>
          <a:p>
            <a:pPr marL="351790" indent="-280670">
              <a:lnSpc>
                <a:spcPts val="2135"/>
              </a:lnSpc>
              <a:buChar char="-"/>
              <a:tabLst>
                <a:tab pos="351790" algn="l"/>
                <a:tab pos="352425" algn="l"/>
              </a:tabLst>
            </a:pPr>
            <a:r>
              <a:rPr lang="en-US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No prior research experience required </a:t>
            </a:r>
            <a:r>
              <a:rPr lang="en-US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  <a:sym typeface="Wingdings" pitchFamily="2" charset="2"/>
              </a:rPr>
              <a:t> </a:t>
            </a:r>
            <a:r>
              <a:rPr lang="en-US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just </a:t>
            </a:r>
            <a:r>
              <a:rPr lang="en-US" b="1" dirty="0">
                <a:solidFill>
                  <a:srgbClr val="ED7D31"/>
                </a:solidFill>
                <a:latin typeface="AppleGothic" pitchFamily="2" charset="-127"/>
                <a:ea typeface="AppleGothic" pitchFamily="2" charset="-127"/>
                <a:cs typeface="Trebuchet MS"/>
              </a:rPr>
              <a:t>interest </a:t>
            </a:r>
            <a:r>
              <a:rPr lang="en-US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and </a:t>
            </a:r>
            <a:r>
              <a:rPr lang="en-US" b="1" dirty="0">
                <a:solidFill>
                  <a:srgbClr val="ED7D31"/>
                </a:solidFill>
                <a:latin typeface="AppleGothic" pitchFamily="2" charset="-127"/>
                <a:ea typeface="AppleGothic" pitchFamily="2" charset="-127"/>
                <a:cs typeface="Trebuchet MS"/>
              </a:rPr>
              <a:t>curiosity</a:t>
            </a:r>
            <a:r>
              <a:rPr lang="en-US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!</a:t>
            </a:r>
            <a:endParaRPr lang="en-US" dirty="0">
              <a:latin typeface="AppleGothic" pitchFamily="2" charset="-127"/>
              <a:ea typeface="AppleGothic" pitchFamily="2" charset="-127"/>
              <a:cs typeface="Verdana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95F17-66EC-244F-B57F-D97B3A592FCE}"/>
              </a:ext>
            </a:extLst>
          </p:cNvPr>
          <p:cNvSpPr txBox="1"/>
          <p:nvPr/>
        </p:nvSpPr>
        <p:spPr>
          <a:xfrm>
            <a:off x="357776" y="289144"/>
            <a:ext cx="7414624" cy="30840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02890" marR="266065">
              <a:lnSpc>
                <a:spcPts val="2090"/>
              </a:lnSpc>
              <a:spcBef>
                <a:spcPts val="225"/>
              </a:spcBef>
            </a:pPr>
            <a:r>
              <a:rPr lang="en-US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Have you ever wondered about planets,  stars, galaxies, or black holes?</a:t>
            </a:r>
            <a:endParaRPr lang="en-US" dirty="0">
              <a:latin typeface="AppleGothic" pitchFamily="2" charset="-127"/>
              <a:ea typeface="AppleGothic" pitchFamily="2" charset="-127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ppleGothic" pitchFamily="2" charset="-127"/>
              <a:ea typeface="AppleGothic" pitchFamily="2" charset="-127"/>
              <a:cs typeface="Verdana"/>
            </a:endParaRPr>
          </a:p>
          <a:p>
            <a:pPr marL="2802890" marR="319405">
              <a:lnSpc>
                <a:spcPts val="2090"/>
              </a:lnSpc>
            </a:pPr>
            <a:r>
              <a:rPr lang="en-US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Do you want to study our universe with  Harvard and MIT scientists?</a:t>
            </a:r>
            <a:endParaRPr lang="en-US" dirty="0">
              <a:latin typeface="AppleGothic" pitchFamily="2" charset="-127"/>
              <a:ea typeface="AppleGothic" pitchFamily="2" charset="-127"/>
              <a:cs typeface="Verdana"/>
            </a:endParaRPr>
          </a:p>
          <a:p>
            <a:pPr marL="2802890" marR="40640">
              <a:lnSpc>
                <a:spcPct val="102200"/>
              </a:lnSpc>
              <a:spcBef>
                <a:spcPts val="1935"/>
              </a:spcBef>
            </a:pPr>
            <a:r>
              <a:rPr lang="en-US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Join the </a:t>
            </a:r>
            <a:r>
              <a:rPr lang="en-US" b="1" dirty="0">
                <a:solidFill>
                  <a:srgbClr val="ED7D31"/>
                </a:solidFill>
                <a:latin typeface="AppleGothic" pitchFamily="2" charset="-127"/>
                <a:ea typeface="AppleGothic" pitchFamily="2" charset="-127"/>
                <a:cs typeface="Trebuchet MS"/>
              </a:rPr>
              <a:t>Harvard-MIT Science Research  Mentoring Program (SRMP) </a:t>
            </a:r>
            <a:r>
              <a:rPr lang="en-US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and you can!</a:t>
            </a:r>
            <a:endParaRPr lang="en-US" dirty="0">
              <a:latin typeface="AppleGothic" pitchFamily="2" charset="-127"/>
              <a:ea typeface="AppleGothic" pitchFamily="2" charset="-127"/>
              <a:cs typeface="Verdana"/>
            </a:endParaRPr>
          </a:p>
          <a:p>
            <a:pPr marL="2802890">
              <a:lnSpc>
                <a:spcPts val="2090"/>
              </a:lnSpc>
              <a:tabLst>
                <a:tab pos="3082925" algn="l"/>
              </a:tabLst>
            </a:pPr>
            <a:r>
              <a:rPr lang="en-US" dirty="0">
                <a:solidFill>
                  <a:srgbClr val="002060"/>
                </a:solidFill>
                <a:latin typeface="AppleGothic" pitchFamily="2" charset="-127"/>
                <a:ea typeface="AppleGothic" pitchFamily="2" charset="-127"/>
                <a:cs typeface="Verdana"/>
              </a:rPr>
              <a:t>-	Applications open </a:t>
            </a:r>
            <a:r>
              <a:rPr lang="en-US" b="1" dirty="0">
                <a:solidFill>
                  <a:srgbClr val="ED7D31"/>
                </a:solidFill>
                <a:latin typeface="AppleGothic" pitchFamily="2" charset="-127"/>
                <a:ea typeface="AppleGothic" pitchFamily="2" charset="-127"/>
                <a:cs typeface="Trebuchet MS"/>
              </a:rPr>
              <a:t>May 10 – May 28</a:t>
            </a:r>
            <a:endParaRPr lang="en-US" dirty="0">
              <a:latin typeface="AppleGothic" pitchFamily="2" charset="-127"/>
              <a:ea typeface="AppleGothic" pitchFamily="2" charset="-127"/>
              <a:cs typeface="Trebuchet M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192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AppleGothic</vt:lpstr>
      <vt:lpstr>Calibri</vt:lpstr>
      <vt:lpstr>Trebuchet MS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SRMP_pamphlet_2021</dc:title>
  <cp:lastModifiedBy>Daniel Yahalomi</cp:lastModifiedBy>
  <cp:revision>3</cp:revision>
  <cp:lastPrinted>2021-05-05T17:31:01Z</cp:lastPrinted>
  <dcterms:created xsi:type="dcterms:W3CDTF">2021-05-05T17:25:38Z</dcterms:created>
  <dcterms:modified xsi:type="dcterms:W3CDTF">2021-05-05T17:39:10Z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2021-05-05T00:00:00Z</vt:filetime>
  </property>
  <property fmtid="{D5CDD505-2E9C-101B-9397-08002B2CF9AE}" pid="3" name="Creator">
    <vt:lpwstr>PowerPoint</vt:lpwstr>
  </property>
  <property fmtid="{D5CDD505-2E9C-101B-9397-08002B2CF9AE}" pid="4" name="LastSaved">
    <vt:filetime>2021-05-05T00:00:00Z</vt:filetime>
  </property>
</Properties>
</file>