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8288000" cy="10287000"/>
  <p:notesSz cx="6858000" cy="9144000"/>
  <p:embeddedFontLst>
    <p:embeddedFont>
      <p:font typeface="Sniglet" charset="1" panose="0407050503010002000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30.png" Type="http://schemas.openxmlformats.org/officeDocument/2006/relationships/image"/><Relationship Id="rId4" Target="../media/image32.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33.png" Type="http://schemas.openxmlformats.org/officeDocument/2006/relationships/image"/><Relationship Id="rId4" Target="../media/image34.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35.png" Type="http://schemas.openxmlformats.org/officeDocument/2006/relationships/image"/><Relationship Id="rId4" Target="../media/image36.png" Type="http://schemas.openxmlformats.org/officeDocument/2006/relationships/image"/><Relationship Id="rId5" Target="../media/image37.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38.png" Type="http://schemas.openxmlformats.org/officeDocument/2006/relationships/image"/><Relationship Id="rId4" Target="../media/image39.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40.png" Type="http://schemas.openxmlformats.org/officeDocument/2006/relationships/image"/><Relationship Id="rId4" Target="../media/image41.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42.png" Type="http://schemas.openxmlformats.org/officeDocument/2006/relationships/image"/><Relationship Id="rId4" Target="../media/image43.svg" Type="http://schemas.openxmlformats.org/officeDocument/2006/relationships/image"/><Relationship Id="rId5" Target="../media/image44.png" Type="http://schemas.openxmlformats.org/officeDocument/2006/relationships/image"/><Relationship Id="rId6" Target="../media/image45.svg" Type="http://schemas.openxmlformats.org/officeDocument/2006/relationships/image"/><Relationship Id="rId7" Target="../media/image46.png" Type="http://schemas.openxmlformats.org/officeDocument/2006/relationships/image"/><Relationship Id="rId8" Target="../media/image47.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48.png" Type="http://schemas.openxmlformats.org/officeDocument/2006/relationships/image"/><Relationship Id="rId4" Target="../media/image49.svg" Type="http://schemas.openxmlformats.org/officeDocument/2006/relationships/image"/><Relationship Id="rId5" Target="../media/image50.png" Type="http://schemas.openxmlformats.org/officeDocument/2006/relationships/image"/><Relationship Id="rId6" Target="../media/image51.svg" Type="http://schemas.openxmlformats.org/officeDocument/2006/relationships/image"/><Relationship Id="rId7" Target="../media/image52.png" Type="http://schemas.openxmlformats.org/officeDocument/2006/relationships/image"/><Relationship Id="rId8" Target="../media/image53.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5.svg" Type="http://schemas.openxmlformats.org/officeDocument/2006/relationships/image"/><Relationship Id="rId11" Target="../media/image52.png" Type="http://schemas.openxmlformats.org/officeDocument/2006/relationships/image"/><Relationship Id="rId12" Target="../media/image53.svg" Type="http://schemas.openxmlformats.org/officeDocument/2006/relationships/image"/><Relationship Id="rId13" Target="../media/image2.png" Type="http://schemas.openxmlformats.org/officeDocument/2006/relationships/image"/><Relationship Id="rId14" Target="../media/image56.png" Type="http://schemas.openxmlformats.org/officeDocument/2006/relationships/image"/><Relationship Id="rId15" Target="../media/image57.svg" Type="http://schemas.openxmlformats.org/officeDocument/2006/relationships/image"/><Relationship Id="rId2" Target="../media/image6.png" Type="http://schemas.openxmlformats.org/officeDocument/2006/relationships/image"/><Relationship Id="rId3" Target="../media/image3.pn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16.png" Type="http://schemas.openxmlformats.org/officeDocument/2006/relationships/image"/><Relationship Id="rId9" Target="../media/image54.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2.pn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1.jpe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8.svg" Type="http://schemas.openxmlformats.org/officeDocument/2006/relationships/image"/><Relationship Id="rId11" Target="../media/image3.png" Type="http://schemas.openxmlformats.org/officeDocument/2006/relationships/image"/><Relationship Id="rId12" Target="../media/image19.png" Type="http://schemas.openxmlformats.org/officeDocument/2006/relationships/image"/><Relationship Id="rId13" Target="../media/image20.svg" Type="http://schemas.openxmlformats.org/officeDocument/2006/relationships/image"/><Relationship Id="rId2" Target="../media/image6.png" Type="http://schemas.openxmlformats.org/officeDocument/2006/relationships/image"/><Relationship Id="rId3" Target="../media/image2.pn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14.png" Type="http://schemas.openxmlformats.org/officeDocument/2006/relationships/image"/><Relationship Id="rId7" Target="../media/image15.svg" Type="http://schemas.openxmlformats.org/officeDocument/2006/relationships/image"/><Relationship Id="rId8" Target="../media/image16.png" Type="http://schemas.openxmlformats.org/officeDocument/2006/relationships/image"/><Relationship Id="rId9" Target="../media/image17.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2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22.png" Type="http://schemas.openxmlformats.org/officeDocument/2006/relationships/image"/><Relationship Id="rId4" Target="../media/image23.png" Type="http://schemas.openxmlformats.org/officeDocument/2006/relationships/image"/><Relationship Id="rId5" Target="../media/image24.png" Type="http://schemas.openxmlformats.org/officeDocument/2006/relationships/image"/><Relationship Id="rId6" Target="../media/image2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26.png" Type="http://schemas.openxmlformats.org/officeDocument/2006/relationships/image"/><Relationship Id="rId4" Target="../media/image2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28.png" Type="http://schemas.openxmlformats.org/officeDocument/2006/relationships/image"/><Relationship Id="rId4" Target="../media/image29.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30.png" Type="http://schemas.openxmlformats.org/officeDocument/2006/relationships/image"/><Relationship Id="rId4" Target="../media/image3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grpSp>
        <p:nvGrpSpPr>
          <p:cNvPr name="Group 3" id="3"/>
          <p:cNvGrpSpPr/>
          <p:nvPr/>
        </p:nvGrpSpPr>
        <p:grpSpPr>
          <a:xfrm rot="0">
            <a:off x="2354580" y="1473440"/>
            <a:ext cx="13578840" cy="7340119"/>
            <a:chOff x="0" y="0"/>
            <a:chExt cx="3576320" cy="1933200"/>
          </a:xfrm>
        </p:grpSpPr>
        <p:sp>
          <p:nvSpPr>
            <p:cNvPr name="Freeform 4" id="4"/>
            <p:cNvSpPr/>
            <p:nvPr/>
          </p:nvSpPr>
          <p:spPr>
            <a:xfrm flipH="false" flipV="false" rot="0">
              <a:off x="0" y="0"/>
              <a:ext cx="3576320" cy="1933200"/>
            </a:xfrm>
            <a:custGeom>
              <a:avLst/>
              <a:gdLst/>
              <a:ahLst/>
              <a:cxnLst/>
              <a:rect r="r" b="b" t="t" l="l"/>
              <a:pathLst>
                <a:path h="1933200" w="3576320">
                  <a:moveTo>
                    <a:pt x="57015" y="0"/>
                  </a:moveTo>
                  <a:lnTo>
                    <a:pt x="3519305" y="0"/>
                  </a:lnTo>
                  <a:cubicBezTo>
                    <a:pt x="3550794" y="0"/>
                    <a:pt x="3576320" y="25526"/>
                    <a:pt x="3576320" y="57015"/>
                  </a:cubicBezTo>
                  <a:lnTo>
                    <a:pt x="3576320" y="1876186"/>
                  </a:lnTo>
                  <a:cubicBezTo>
                    <a:pt x="3576320" y="1891307"/>
                    <a:pt x="3570313" y="1905809"/>
                    <a:pt x="3559621" y="1916501"/>
                  </a:cubicBezTo>
                  <a:cubicBezTo>
                    <a:pt x="3548929" y="1927193"/>
                    <a:pt x="3534427" y="1933200"/>
                    <a:pt x="3519305" y="1933200"/>
                  </a:cubicBezTo>
                  <a:lnTo>
                    <a:pt x="57015" y="1933200"/>
                  </a:lnTo>
                  <a:cubicBezTo>
                    <a:pt x="41893" y="1933200"/>
                    <a:pt x="27391" y="1927193"/>
                    <a:pt x="16699" y="1916501"/>
                  </a:cubicBezTo>
                  <a:cubicBezTo>
                    <a:pt x="6007" y="1905809"/>
                    <a:pt x="0" y="1891307"/>
                    <a:pt x="0" y="1876186"/>
                  </a:cubicBezTo>
                  <a:lnTo>
                    <a:pt x="0" y="57015"/>
                  </a:lnTo>
                  <a:cubicBezTo>
                    <a:pt x="0" y="41893"/>
                    <a:pt x="6007" y="27391"/>
                    <a:pt x="16699" y="16699"/>
                  </a:cubicBezTo>
                  <a:cubicBezTo>
                    <a:pt x="27391" y="6007"/>
                    <a:pt x="41893" y="0"/>
                    <a:pt x="57015" y="0"/>
                  </a:cubicBezTo>
                  <a:close/>
                </a:path>
              </a:pathLst>
            </a:custGeom>
            <a:solidFill>
              <a:srgbClr val="FEF6FF"/>
            </a:solidFill>
            <a:ln w="142875" cap="rnd">
              <a:solidFill>
                <a:srgbClr val="A7166D"/>
              </a:solidFill>
              <a:prstDash val="solid"/>
              <a:round/>
            </a:ln>
          </p:spPr>
        </p:sp>
        <p:sp>
          <p:nvSpPr>
            <p:cNvPr name="TextBox 5" id="5"/>
            <p:cNvSpPr txBox="true"/>
            <p:nvPr/>
          </p:nvSpPr>
          <p:spPr>
            <a:xfrm>
              <a:off x="0" y="-57150"/>
              <a:ext cx="3576320" cy="1990350"/>
            </a:xfrm>
            <a:prstGeom prst="rect">
              <a:avLst/>
            </a:prstGeom>
          </p:spPr>
          <p:txBody>
            <a:bodyPr anchor="ctr" rtlCol="false" tIns="50800" lIns="50800" bIns="50800" rIns="50800"/>
            <a:lstStyle/>
            <a:p>
              <a:pPr algn="ctr">
                <a:lnSpc>
                  <a:spcPts val="3359"/>
                </a:lnSpc>
              </a:pPr>
            </a:p>
          </p:txBody>
        </p:sp>
      </p:grpSp>
      <p:sp>
        <p:nvSpPr>
          <p:cNvPr name="Freeform 6" id="6"/>
          <p:cNvSpPr/>
          <p:nvPr/>
        </p:nvSpPr>
        <p:spPr>
          <a:xfrm flipH="false" flipV="false" rot="0">
            <a:off x="12610414" y="7151516"/>
            <a:ext cx="2820054" cy="853066"/>
          </a:xfrm>
          <a:custGeom>
            <a:avLst/>
            <a:gdLst/>
            <a:ahLst/>
            <a:cxnLst/>
            <a:rect r="r" b="b" t="t" l="l"/>
            <a:pathLst>
              <a:path h="853066" w="2820054">
                <a:moveTo>
                  <a:pt x="0" y="0"/>
                </a:moveTo>
                <a:lnTo>
                  <a:pt x="2820054" y="0"/>
                </a:lnTo>
                <a:lnTo>
                  <a:pt x="2820054" y="853066"/>
                </a:lnTo>
                <a:lnTo>
                  <a:pt x="0" y="853066"/>
                </a:lnTo>
                <a:lnTo>
                  <a:pt x="0" y="0"/>
                </a:lnTo>
                <a:close/>
              </a:path>
            </a:pathLst>
          </a:custGeom>
          <a:blipFill>
            <a:blip r:embed="rId3"/>
            <a:stretch>
              <a:fillRect l="0" t="0" r="0" b="0"/>
            </a:stretch>
          </a:blipFill>
        </p:spPr>
      </p:sp>
      <p:sp>
        <p:nvSpPr>
          <p:cNvPr name="TextBox 7" id="7"/>
          <p:cNvSpPr txBox="true"/>
          <p:nvPr/>
        </p:nvSpPr>
        <p:spPr>
          <a:xfrm rot="0">
            <a:off x="3903475" y="3122803"/>
            <a:ext cx="11857038" cy="2933962"/>
          </a:xfrm>
          <a:prstGeom prst="rect">
            <a:avLst/>
          </a:prstGeom>
        </p:spPr>
        <p:txBody>
          <a:bodyPr anchor="t" rtlCol="false" tIns="0" lIns="0" bIns="0" rIns="0">
            <a:spAutoFit/>
          </a:bodyPr>
          <a:lstStyle/>
          <a:p>
            <a:pPr algn="l">
              <a:lnSpc>
                <a:spcPts val="7296"/>
              </a:lnSpc>
            </a:pPr>
            <a:r>
              <a:rPr lang="en-US" sz="8106">
                <a:solidFill>
                  <a:srgbClr val="A7166D"/>
                </a:solidFill>
                <a:latin typeface="Sniglet"/>
                <a:ea typeface="Sniglet"/>
                <a:cs typeface="Sniglet"/>
                <a:sym typeface="Sniglet"/>
              </a:rPr>
              <a:t>Mini </a:t>
            </a:r>
          </a:p>
          <a:p>
            <a:pPr algn="l">
              <a:lnSpc>
                <a:spcPts val="11974"/>
              </a:lnSpc>
            </a:pPr>
            <a:r>
              <a:rPr lang="en-US" sz="13305">
                <a:solidFill>
                  <a:srgbClr val="A7166D"/>
                </a:solidFill>
                <a:latin typeface="Sniglet"/>
                <a:ea typeface="Sniglet"/>
                <a:cs typeface="Sniglet"/>
                <a:sym typeface="Sniglet"/>
              </a:rPr>
              <a:t>PORTOFOLIO</a:t>
            </a:r>
          </a:p>
          <a:p>
            <a:pPr algn="l">
              <a:lnSpc>
                <a:spcPts val="3966"/>
              </a:lnSpc>
            </a:pPr>
            <a:r>
              <a:rPr lang="en-US" sz="4406">
                <a:solidFill>
                  <a:srgbClr val="A7166D"/>
                </a:solidFill>
                <a:latin typeface="Sniglet"/>
                <a:ea typeface="Sniglet"/>
                <a:cs typeface="Sniglet"/>
                <a:sym typeface="Sniglet"/>
              </a:rPr>
              <a:t>Data Science</a:t>
            </a:r>
          </a:p>
        </p:txBody>
      </p:sp>
      <p:sp>
        <p:nvSpPr>
          <p:cNvPr name="Freeform 8" id="8"/>
          <p:cNvSpPr/>
          <p:nvPr/>
        </p:nvSpPr>
        <p:spPr>
          <a:xfrm flipH="false" flipV="false" rot="0">
            <a:off x="744761" y="6056765"/>
            <a:ext cx="3726837" cy="3083958"/>
          </a:xfrm>
          <a:custGeom>
            <a:avLst/>
            <a:gdLst/>
            <a:ahLst/>
            <a:cxnLst/>
            <a:rect r="r" b="b" t="t" l="l"/>
            <a:pathLst>
              <a:path h="3083958" w="3726837">
                <a:moveTo>
                  <a:pt x="0" y="0"/>
                </a:moveTo>
                <a:lnTo>
                  <a:pt x="3726837" y="0"/>
                </a:lnTo>
                <a:lnTo>
                  <a:pt x="3726837" y="3083957"/>
                </a:lnTo>
                <a:lnTo>
                  <a:pt x="0" y="3083957"/>
                </a:lnTo>
                <a:lnTo>
                  <a:pt x="0" y="0"/>
                </a:lnTo>
                <a:close/>
              </a:path>
            </a:pathLst>
          </a:custGeom>
          <a:blipFill>
            <a:blip r:embed="rId4"/>
            <a:stretch>
              <a:fillRect l="0" t="0" r="0" b="0"/>
            </a:stretch>
          </a:blipFill>
        </p:spPr>
      </p:sp>
      <p:sp>
        <p:nvSpPr>
          <p:cNvPr name="Freeform 9" id="9"/>
          <p:cNvSpPr/>
          <p:nvPr/>
        </p:nvSpPr>
        <p:spPr>
          <a:xfrm flipH="false" flipV="false" rot="0">
            <a:off x="1246762" y="6685519"/>
            <a:ext cx="2722834" cy="3094130"/>
          </a:xfrm>
          <a:custGeom>
            <a:avLst/>
            <a:gdLst/>
            <a:ahLst/>
            <a:cxnLst/>
            <a:rect r="r" b="b" t="t" l="l"/>
            <a:pathLst>
              <a:path h="3094130" w="2722834">
                <a:moveTo>
                  <a:pt x="0" y="0"/>
                </a:moveTo>
                <a:lnTo>
                  <a:pt x="2722835" y="0"/>
                </a:lnTo>
                <a:lnTo>
                  <a:pt x="2722835" y="3094130"/>
                </a:lnTo>
                <a:lnTo>
                  <a:pt x="0" y="3094130"/>
                </a:lnTo>
                <a:lnTo>
                  <a:pt x="0" y="0"/>
                </a:lnTo>
                <a:close/>
              </a:path>
            </a:pathLst>
          </a:custGeom>
          <a:blipFill>
            <a:blip r:embed="rId5">
              <a:alphaModFix amt="68000"/>
              <a:extLst>
                <a:ext uri="{96DAC541-7B7A-43D3-8B79-37D633B846F1}">
                  <asvg:svgBlip xmlns:asvg="http://schemas.microsoft.com/office/drawing/2016/SVG/main" r:embed="rId6"/>
                </a:ext>
              </a:extLst>
            </a:blip>
            <a:stretch>
              <a:fillRect l="0" t="0" r="0" b="0"/>
            </a:stretch>
          </a:blipFill>
        </p:spPr>
      </p:sp>
      <p:sp>
        <p:nvSpPr>
          <p:cNvPr name="TextBox 10" id="10"/>
          <p:cNvSpPr txBox="true"/>
          <p:nvPr/>
        </p:nvSpPr>
        <p:spPr>
          <a:xfrm rot="0">
            <a:off x="5009480" y="7454090"/>
            <a:ext cx="11857038" cy="314593"/>
          </a:xfrm>
          <a:prstGeom prst="rect">
            <a:avLst/>
          </a:prstGeom>
        </p:spPr>
        <p:txBody>
          <a:bodyPr anchor="t" rtlCol="false" tIns="0" lIns="0" bIns="0" rIns="0">
            <a:spAutoFit/>
          </a:bodyPr>
          <a:lstStyle/>
          <a:p>
            <a:pPr algn="l">
              <a:lnSpc>
                <a:spcPts val="2256"/>
              </a:lnSpc>
            </a:pPr>
            <a:r>
              <a:rPr lang="en-US" sz="2507">
                <a:solidFill>
                  <a:srgbClr val="A7166D"/>
                </a:solidFill>
                <a:latin typeface="Sniglet"/>
                <a:ea typeface="Sniglet"/>
                <a:cs typeface="Sniglet"/>
                <a:sym typeface="Sniglet"/>
              </a:rPr>
              <a:t>Oleh     : Dyah Ayu Amborowati</a:t>
            </a:r>
          </a:p>
        </p:txBody>
      </p:sp>
      <p:sp>
        <p:nvSpPr>
          <p:cNvPr name="TextBox 11" id="11"/>
          <p:cNvSpPr txBox="true"/>
          <p:nvPr/>
        </p:nvSpPr>
        <p:spPr>
          <a:xfrm rot="0">
            <a:off x="12375290" y="7974456"/>
            <a:ext cx="3290301" cy="402590"/>
          </a:xfrm>
          <a:prstGeom prst="rect">
            <a:avLst/>
          </a:prstGeom>
        </p:spPr>
        <p:txBody>
          <a:bodyPr anchor="t" rtlCol="false" tIns="0" lIns="0" bIns="0" rIns="0">
            <a:spAutoFit/>
          </a:bodyPr>
          <a:lstStyle/>
          <a:p>
            <a:pPr algn="ctr">
              <a:lnSpc>
                <a:spcPts val="3520"/>
              </a:lnSpc>
            </a:pPr>
            <a:r>
              <a:rPr lang="en-US" sz="2200">
                <a:solidFill>
                  <a:srgbClr val="A7166D"/>
                </a:solidFill>
                <a:latin typeface="Sniglet"/>
                <a:ea typeface="Sniglet"/>
                <a:cs typeface="Sniglet"/>
                <a:sym typeface="Sniglet"/>
              </a:rPr>
              <a:t>Digital Skill Fair 31</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EF6FF"/>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8879536" y="1296353"/>
            <a:ext cx="10902658" cy="7467053"/>
          </a:xfrm>
          <a:custGeom>
            <a:avLst/>
            <a:gdLst/>
            <a:ahLst/>
            <a:cxnLst/>
            <a:rect r="r" b="b" t="t" l="l"/>
            <a:pathLst>
              <a:path h="7467053" w="10902658">
                <a:moveTo>
                  <a:pt x="0" y="0"/>
                </a:moveTo>
                <a:lnTo>
                  <a:pt x="10902657" y="0"/>
                </a:lnTo>
                <a:lnTo>
                  <a:pt x="10902657" y="7467053"/>
                </a:lnTo>
                <a:lnTo>
                  <a:pt x="0" y="7467053"/>
                </a:lnTo>
                <a:lnTo>
                  <a:pt x="0" y="0"/>
                </a:lnTo>
                <a:close/>
              </a:path>
            </a:pathLst>
          </a:custGeom>
          <a:blipFill>
            <a:blip r:embed="rId2"/>
            <a:stretch>
              <a:fillRect l="-6330" t="-10135" r="-6884" b="0"/>
            </a:stretch>
          </a:blipFill>
        </p:spPr>
      </p:sp>
      <p:grpSp>
        <p:nvGrpSpPr>
          <p:cNvPr name="Group 3" id="3"/>
          <p:cNvGrpSpPr/>
          <p:nvPr/>
        </p:nvGrpSpPr>
        <p:grpSpPr>
          <a:xfrm rot="0">
            <a:off x="9664941" y="5143500"/>
            <a:ext cx="8920357" cy="2671257"/>
            <a:chOff x="0" y="0"/>
            <a:chExt cx="2810268" cy="841552"/>
          </a:xfrm>
        </p:grpSpPr>
        <p:sp>
          <p:nvSpPr>
            <p:cNvPr name="Freeform 4" id="4"/>
            <p:cNvSpPr/>
            <p:nvPr/>
          </p:nvSpPr>
          <p:spPr>
            <a:xfrm flipH="false" flipV="false" rot="0">
              <a:off x="0" y="0"/>
              <a:ext cx="2810268" cy="841552"/>
            </a:xfrm>
            <a:custGeom>
              <a:avLst/>
              <a:gdLst/>
              <a:ahLst/>
              <a:cxnLst/>
              <a:rect r="r" b="b" t="t" l="l"/>
              <a:pathLst>
                <a:path h="841552" w="2810268">
                  <a:moveTo>
                    <a:pt x="2607068" y="0"/>
                  </a:moveTo>
                  <a:cubicBezTo>
                    <a:pt x="2719292" y="0"/>
                    <a:pt x="2810268" y="188388"/>
                    <a:pt x="2810268" y="420776"/>
                  </a:cubicBezTo>
                  <a:cubicBezTo>
                    <a:pt x="2810268" y="653164"/>
                    <a:pt x="2719292" y="841552"/>
                    <a:pt x="2607068" y="841552"/>
                  </a:cubicBezTo>
                  <a:lnTo>
                    <a:pt x="203200" y="841552"/>
                  </a:lnTo>
                  <a:cubicBezTo>
                    <a:pt x="90976" y="841552"/>
                    <a:pt x="0" y="653164"/>
                    <a:pt x="0" y="420776"/>
                  </a:cubicBezTo>
                  <a:cubicBezTo>
                    <a:pt x="0" y="188388"/>
                    <a:pt x="90976" y="0"/>
                    <a:pt x="203200" y="0"/>
                  </a:cubicBezTo>
                  <a:close/>
                </a:path>
              </a:pathLst>
            </a:custGeom>
            <a:solidFill>
              <a:srgbClr val="A7166D"/>
            </a:solidFill>
          </p:spPr>
        </p:sp>
        <p:sp>
          <p:nvSpPr>
            <p:cNvPr name="TextBox 5" id="5"/>
            <p:cNvSpPr txBox="true"/>
            <p:nvPr/>
          </p:nvSpPr>
          <p:spPr>
            <a:xfrm>
              <a:off x="0" y="-57150"/>
              <a:ext cx="2810268" cy="898702"/>
            </a:xfrm>
            <a:prstGeom prst="rect">
              <a:avLst/>
            </a:prstGeom>
          </p:spPr>
          <p:txBody>
            <a:bodyPr anchor="ctr" rtlCol="false" tIns="50800" lIns="50800" bIns="50800" rIns="50800"/>
            <a:lstStyle/>
            <a:p>
              <a:pPr algn="ctr">
                <a:lnSpc>
                  <a:spcPts val="3359"/>
                </a:lnSpc>
              </a:pPr>
            </a:p>
          </p:txBody>
        </p:sp>
      </p:grpSp>
      <p:sp>
        <p:nvSpPr>
          <p:cNvPr name="Freeform 6" id="6"/>
          <p:cNvSpPr/>
          <p:nvPr/>
        </p:nvSpPr>
        <p:spPr>
          <a:xfrm flipH="false" flipV="false" rot="0">
            <a:off x="1028700" y="6954041"/>
            <a:ext cx="8193705" cy="2068911"/>
          </a:xfrm>
          <a:custGeom>
            <a:avLst/>
            <a:gdLst/>
            <a:ahLst/>
            <a:cxnLst/>
            <a:rect r="r" b="b" t="t" l="l"/>
            <a:pathLst>
              <a:path h="2068911" w="8193705">
                <a:moveTo>
                  <a:pt x="0" y="0"/>
                </a:moveTo>
                <a:lnTo>
                  <a:pt x="8193705" y="0"/>
                </a:lnTo>
                <a:lnTo>
                  <a:pt x="8193705" y="2068910"/>
                </a:lnTo>
                <a:lnTo>
                  <a:pt x="0" y="2068910"/>
                </a:lnTo>
                <a:lnTo>
                  <a:pt x="0" y="0"/>
                </a:lnTo>
                <a:close/>
              </a:path>
            </a:pathLst>
          </a:custGeom>
          <a:blipFill>
            <a:blip r:embed="rId3"/>
            <a:stretch>
              <a:fillRect l="0" t="0" r="0" b="0"/>
            </a:stretch>
          </a:blipFill>
        </p:spPr>
      </p:sp>
      <p:sp>
        <p:nvSpPr>
          <p:cNvPr name="Freeform 7" id="7"/>
          <p:cNvSpPr/>
          <p:nvPr/>
        </p:nvSpPr>
        <p:spPr>
          <a:xfrm flipH="false" flipV="false" rot="0">
            <a:off x="327939" y="4050697"/>
            <a:ext cx="9337002" cy="2065144"/>
          </a:xfrm>
          <a:custGeom>
            <a:avLst/>
            <a:gdLst/>
            <a:ahLst/>
            <a:cxnLst/>
            <a:rect r="r" b="b" t="t" l="l"/>
            <a:pathLst>
              <a:path h="2065144" w="9337002">
                <a:moveTo>
                  <a:pt x="0" y="0"/>
                </a:moveTo>
                <a:lnTo>
                  <a:pt x="9337002" y="0"/>
                </a:lnTo>
                <a:lnTo>
                  <a:pt x="9337002" y="2065144"/>
                </a:lnTo>
                <a:lnTo>
                  <a:pt x="0" y="2065144"/>
                </a:lnTo>
                <a:lnTo>
                  <a:pt x="0" y="0"/>
                </a:lnTo>
                <a:close/>
              </a:path>
            </a:pathLst>
          </a:custGeom>
          <a:blipFill>
            <a:blip r:embed="rId4"/>
            <a:stretch>
              <a:fillRect l="0" t="0" r="0" b="0"/>
            </a:stretch>
          </a:blipFill>
        </p:spPr>
      </p:sp>
      <p:sp>
        <p:nvSpPr>
          <p:cNvPr name="TextBox 8" id="8"/>
          <p:cNvSpPr txBox="true"/>
          <p:nvPr/>
        </p:nvSpPr>
        <p:spPr>
          <a:xfrm rot="0">
            <a:off x="810322" y="804402"/>
            <a:ext cx="7603472" cy="2404628"/>
          </a:xfrm>
          <a:prstGeom prst="rect">
            <a:avLst/>
          </a:prstGeom>
        </p:spPr>
        <p:txBody>
          <a:bodyPr anchor="t" rtlCol="false" tIns="0" lIns="0" bIns="0" rIns="0">
            <a:spAutoFit/>
          </a:bodyPr>
          <a:lstStyle/>
          <a:p>
            <a:pPr algn="ctr">
              <a:lnSpc>
                <a:spcPts val="9262"/>
              </a:lnSpc>
            </a:pPr>
            <a:r>
              <a:rPr lang="en-US" sz="9451">
                <a:solidFill>
                  <a:srgbClr val="A7166D"/>
                </a:solidFill>
                <a:latin typeface="Sniglet"/>
                <a:ea typeface="Sniglet"/>
                <a:cs typeface="Sniglet"/>
                <a:sym typeface="Sniglet"/>
              </a:rPr>
              <a:t>Feature Engineering</a:t>
            </a:r>
          </a:p>
        </p:txBody>
      </p:sp>
      <p:sp>
        <p:nvSpPr>
          <p:cNvPr name="TextBox 9" id="9"/>
          <p:cNvSpPr txBox="true"/>
          <p:nvPr/>
        </p:nvSpPr>
        <p:spPr>
          <a:xfrm rot="0">
            <a:off x="10080785" y="5463764"/>
            <a:ext cx="7887250" cy="1925955"/>
          </a:xfrm>
          <a:prstGeom prst="rect">
            <a:avLst/>
          </a:prstGeom>
        </p:spPr>
        <p:txBody>
          <a:bodyPr anchor="t" rtlCol="false" tIns="0" lIns="0" bIns="0" rIns="0">
            <a:spAutoFit/>
          </a:bodyPr>
          <a:lstStyle/>
          <a:p>
            <a:pPr algn="l">
              <a:lnSpc>
                <a:spcPts val="3840"/>
              </a:lnSpc>
            </a:pPr>
            <a:r>
              <a:rPr lang="en-US" sz="2400">
                <a:solidFill>
                  <a:srgbClr val="FFFFFF"/>
                </a:solidFill>
                <a:latin typeface="Sniglet"/>
                <a:ea typeface="Sniglet"/>
                <a:cs typeface="Sniglet"/>
                <a:sym typeface="Sniglet"/>
              </a:rPr>
              <a:t>Grafik menunjukkan distribusi usia penumpang Titanic yang selamat dan yang meninggal. Jelas bahwa kelompok usia 20-30 tahun mengalami tingkat kematian dan kelangsungan hidup tertinggi.</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EF6FF"/>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8879536" y="1296353"/>
            <a:ext cx="10902658" cy="7467053"/>
          </a:xfrm>
          <a:custGeom>
            <a:avLst/>
            <a:gdLst/>
            <a:ahLst/>
            <a:cxnLst/>
            <a:rect r="r" b="b" t="t" l="l"/>
            <a:pathLst>
              <a:path h="7467053" w="10902658">
                <a:moveTo>
                  <a:pt x="0" y="0"/>
                </a:moveTo>
                <a:lnTo>
                  <a:pt x="10902657" y="0"/>
                </a:lnTo>
                <a:lnTo>
                  <a:pt x="10902657" y="7467053"/>
                </a:lnTo>
                <a:lnTo>
                  <a:pt x="0" y="7467053"/>
                </a:lnTo>
                <a:lnTo>
                  <a:pt x="0" y="0"/>
                </a:lnTo>
                <a:close/>
              </a:path>
            </a:pathLst>
          </a:custGeom>
          <a:blipFill>
            <a:blip r:embed="rId2"/>
            <a:stretch>
              <a:fillRect l="-6330" t="-10135" r="-6884" b="0"/>
            </a:stretch>
          </a:blipFill>
        </p:spPr>
      </p:sp>
      <p:grpSp>
        <p:nvGrpSpPr>
          <p:cNvPr name="Group 3" id="3"/>
          <p:cNvGrpSpPr/>
          <p:nvPr/>
        </p:nvGrpSpPr>
        <p:grpSpPr>
          <a:xfrm rot="0">
            <a:off x="455135" y="4130559"/>
            <a:ext cx="8920357" cy="4636627"/>
            <a:chOff x="0" y="0"/>
            <a:chExt cx="2810268" cy="1460722"/>
          </a:xfrm>
        </p:grpSpPr>
        <p:sp>
          <p:nvSpPr>
            <p:cNvPr name="Freeform 4" id="4"/>
            <p:cNvSpPr/>
            <p:nvPr/>
          </p:nvSpPr>
          <p:spPr>
            <a:xfrm flipH="false" flipV="false" rot="0">
              <a:off x="0" y="0"/>
              <a:ext cx="2810268" cy="1460722"/>
            </a:xfrm>
            <a:custGeom>
              <a:avLst/>
              <a:gdLst/>
              <a:ahLst/>
              <a:cxnLst/>
              <a:rect r="r" b="b" t="t" l="l"/>
              <a:pathLst>
                <a:path h="1460722" w="2810268">
                  <a:moveTo>
                    <a:pt x="2607068" y="0"/>
                  </a:moveTo>
                  <a:cubicBezTo>
                    <a:pt x="2719292" y="0"/>
                    <a:pt x="2810268" y="326994"/>
                    <a:pt x="2810268" y="730361"/>
                  </a:cubicBezTo>
                  <a:cubicBezTo>
                    <a:pt x="2810268" y="1133728"/>
                    <a:pt x="2719292" y="1460722"/>
                    <a:pt x="2607068" y="1460722"/>
                  </a:cubicBezTo>
                  <a:lnTo>
                    <a:pt x="203200" y="1460722"/>
                  </a:lnTo>
                  <a:cubicBezTo>
                    <a:pt x="90976" y="1460722"/>
                    <a:pt x="0" y="1133728"/>
                    <a:pt x="0" y="730361"/>
                  </a:cubicBezTo>
                  <a:cubicBezTo>
                    <a:pt x="0" y="326994"/>
                    <a:pt x="90976" y="0"/>
                    <a:pt x="203200" y="0"/>
                  </a:cubicBezTo>
                  <a:close/>
                </a:path>
              </a:pathLst>
            </a:custGeom>
            <a:solidFill>
              <a:srgbClr val="A7166D"/>
            </a:solidFill>
          </p:spPr>
        </p:sp>
        <p:sp>
          <p:nvSpPr>
            <p:cNvPr name="TextBox 5" id="5"/>
            <p:cNvSpPr txBox="true"/>
            <p:nvPr/>
          </p:nvSpPr>
          <p:spPr>
            <a:xfrm>
              <a:off x="0" y="-57150"/>
              <a:ext cx="2810268" cy="1517872"/>
            </a:xfrm>
            <a:prstGeom prst="rect">
              <a:avLst/>
            </a:prstGeom>
          </p:spPr>
          <p:txBody>
            <a:bodyPr anchor="ctr" rtlCol="false" tIns="50800" lIns="50800" bIns="50800" rIns="50800"/>
            <a:lstStyle/>
            <a:p>
              <a:pPr algn="ctr">
                <a:lnSpc>
                  <a:spcPts val="3359"/>
                </a:lnSpc>
              </a:pPr>
            </a:p>
          </p:txBody>
        </p:sp>
      </p:grpSp>
      <p:sp>
        <p:nvSpPr>
          <p:cNvPr name="Freeform 6" id="6"/>
          <p:cNvSpPr/>
          <p:nvPr/>
        </p:nvSpPr>
        <p:spPr>
          <a:xfrm flipH="false" flipV="false" rot="0">
            <a:off x="11531753" y="2643416"/>
            <a:ext cx="6177451" cy="5919015"/>
          </a:xfrm>
          <a:custGeom>
            <a:avLst/>
            <a:gdLst/>
            <a:ahLst/>
            <a:cxnLst/>
            <a:rect r="r" b="b" t="t" l="l"/>
            <a:pathLst>
              <a:path h="5919015" w="6177451">
                <a:moveTo>
                  <a:pt x="0" y="0"/>
                </a:moveTo>
                <a:lnTo>
                  <a:pt x="6177451" y="0"/>
                </a:lnTo>
                <a:lnTo>
                  <a:pt x="6177451" y="5919015"/>
                </a:lnTo>
                <a:lnTo>
                  <a:pt x="0" y="591901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810322" y="804402"/>
            <a:ext cx="7603472" cy="2404628"/>
          </a:xfrm>
          <a:prstGeom prst="rect">
            <a:avLst/>
          </a:prstGeom>
        </p:spPr>
        <p:txBody>
          <a:bodyPr anchor="t" rtlCol="false" tIns="0" lIns="0" bIns="0" rIns="0">
            <a:spAutoFit/>
          </a:bodyPr>
          <a:lstStyle/>
          <a:p>
            <a:pPr algn="ctr">
              <a:lnSpc>
                <a:spcPts val="9262"/>
              </a:lnSpc>
            </a:pPr>
            <a:r>
              <a:rPr lang="en-US" sz="9451">
                <a:solidFill>
                  <a:srgbClr val="A7166D"/>
                </a:solidFill>
                <a:latin typeface="Sniglet"/>
                <a:ea typeface="Sniglet"/>
                <a:cs typeface="Sniglet"/>
                <a:sym typeface="Sniglet"/>
              </a:rPr>
              <a:t>Data Modeling</a:t>
            </a:r>
          </a:p>
        </p:txBody>
      </p:sp>
      <p:sp>
        <p:nvSpPr>
          <p:cNvPr name="TextBox 8" id="8"/>
          <p:cNvSpPr txBox="true"/>
          <p:nvPr/>
        </p:nvSpPr>
        <p:spPr>
          <a:xfrm rot="0">
            <a:off x="1028700" y="4704845"/>
            <a:ext cx="7887250" cy="3383280"/>
          </a:xfrm>
          <a:prstGeom prst="rect">
            <a:avLst/>
          </a:prstGeom>
        </p:spPr>
        <p:txBody>
          <a:bodyPr anchor="t" rtlCol="false" tIns="0" lIns="0" bIns="0" rIns="0">
            <a:spAutoFit/>
          </a:bodyPr>
          <a:lstStyle/>
          <a:p>
            <a:pPr algn="l">
              <a:lnSpc>
                <a:spcPts val="3840"/>
              </a:lnSpc>
            </a:pPr>
            <a:r>
              <a:rPr lang="en-US" sz="2400">
                <a:solidFill>
                  <a:srgbClr val="FFFFFF"/>
                </a:solidFill>
                <a:latin typeface="Sniglet"/>
                <a:ea typeface="Sniglet"/>
                <a:cs typeface="Sniglet"/>
                <a:sym typeface="Sniglet"/>
              </a:rPr>
              <a:t>Selanjutnya, kode tersebut mengkategorikan fitur menjadi tipe numerik dan kategoris. Fitur numerik distandarisasi menggunakan StandardScaler, sedangkan fitur kategoris dikodekan one-hot menggunakan OneHotEncoder. Langkah praproses ini penting untuk memastikan bahwa data berada dalam format yang sesuai untuk algoritme pembelajaran mesin.</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EF6FF"/>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8879536" y="1717802"/>
            <a:ext cx="10902658" cy="7467053"/>
          </a:xfrm>
          <a:custGeom>
            <a:avLst/>
            <a:gdLst/>
            <a:ahLst/>
            <a:cxnLst/>
            <a:rect r="r" b="b" t="t" l="l"/>
            <a:pathLst>
              <a:path h="7467053" w="10902658">
                <a:moveTo>
                  <a:pt x="0" y="0"/>
                </a:moveTo>
                <a:lnTo>
                  <a:pt x="10902657" y="0"/>
                </a:lnTo>
                <a:lnTo>
                  <a:pt x="10902657" y="7467054"/>
                </a:lnTo>
                <a:lnTo>
                  <a:pt x="0" y="7467054"/>
                </a:lnTo>
                <a:lnTo>
                  <a:pt x="0" y="0"/>
                </a:lnTo>
                <a:close/>
              </a:path>
            </a:pathLst>
          </a:custGeom>
          <a:blipFill>
            <a:blip r:embed="rId2"/>
            <a:stretch>
              <a:fillRect l="-6330" t="-10135" r="-6884" b="0"/>
            </a:stretch>
          </a:blipFill>
        </p:spPr>
      </p:sp>
      <p:grpSp>
        <p:nvGrpSpPr>
          <p:cNvPr name="Group 3" id="3"/>
          <p:cNvGrpSpPr/>
          <p:nvPr/>
        </p:nvGrpSpPr>
        <p:grpSpPr>
          <a:xfrm rot="0">
            <a:off x="455135" y="4130559"/>
            <a:ext cx="8920357" cy="4636627"/>
            <a:chOff x="0" y="0"/>
            <a:chExt cx="2810268" cy="1460722"/>
          </a:xfrm>
        </p:grpSpPr>
        <p:sp>
          <p:nvSpPr>
            <p:cNvPr name="Freeform 4" id="4"/>
            <p:cNvSpPr/>
            <p:nvPr/>
          </p:nvSpPr>
          <p:spPr>
            <a:xfrm flipH="false" flipV="false" rot="0">
              <a:off x="0" y="0"/>
              <a:ext cx="2810268" cy="1460722"/>
            </a:xfrm>
            <a:custGeom>
              <a:avLst/>
              <a:gdLst/>
              <a:ahLst/>
              <a:cxnLst/>
              <a:rect r="r" b="b" t="t" l="l"/>
              <a:pathLst>
                <a:path h="1460722" w="2810268">
                  <a:moveTo>
                    <a:pt x="2607068" y="0"/>
                  </a:moveTo>
                  <a:cubicBezTo>
                    <a:pt x="2719292" y="0"/>
                    <a:pt x="2810268" y="326994"/>
                    <a:pt x="2810268" y="730361"/>
                  </a:cubicBezTo>
                  <a:cubicBezTo>
                    <a:pt x="2810268" y="1133728"/>
                    <a:pt x="2719292" y="1460722"/>
                    <a:pt x="2607068" y="1460722"/>
                  </a:cubicBezTo>
                  <a:lnTo>
                    <a:pt x="203200" y="1460722"/>
                  </a:lnTo>
                  <a:cubicBezTo>
                    <a:pt x="90976" y="1460722"/>
                    <a:pt x="0" y="1133728"/>
                    <a:pt x="0" y="730361"/>
                  </a:cubicBezTo>
                  <a:cubicBezTo>
                    <a:pt x="0" y="326994"/>
                    <a:pt x="90976" y="0"/>
                    <a:pt x="203200" y="0"/>
                  </a:cubicBezTo>
                  <a:close/>
                </a:path>
              </a:pathLst>
            </a:custGeom>
            <a:solidFill>
              <a:srgbClr val="A7166D"/>
            </a:solidFill>
          </p:spPr>
        </p:sp>
        <p:sp>
          <p:nvSpPr>
            <p:cNvPr name="TextBox 5" id="5"/>
            <p:cNvSpPr txBox="true"/>
            <p:nvPr/>
          </p:nvSpPr>
          <p:spPr>
            <a:xfrm>
              <a:off x="0" y="-57150"/>
              <a:ext cx="2810268" cy="1517872"/>
            </a:xfrm>
            <a:prstGeom prst="rect">
              <a:avLst/>
            </a:prstGeom>
          </p:spPr>
          <p:txBody>
            <a:bodyPr anchor="ctr" rtlCol="false" tIns="50800" lIns="50800" bIns="50800" rIns="50800"/>
            <a:lstStyle/>
            <a:p>
              <a:pPr algn="ctr">
                <a:lnSpc>
                  <a:spcPts val="3359"/>
                </a:lnSpc>
              </a:pPr>
            </a:p>
          </p:txBody>
        </p:sp>
      </p:grpSp>
      <p:sp>
        <p:nvSpPr>
          <p:cNvPr name="Freeform 6" id="6"/>
          <p:cNvSpPr/>
          <p:nvPr/>
        </p:nvSpPr>
        <p:spPr>
          <a:xfrm flipH="false" flipV="false" rot="0">
            <a:off x="1028700" y="4500733"/>
            <a:ext cx="7646560" cy="3896278"/>
          </a:xfrm>
          <a:custGeom>
            <a:avLst/>
            <a:gdLst/>
            <a:ahLst/>
            <a:cxnLst/>
            <a:rect r="r" b="b" t="t" l="l"/>
            <a:pathLst>
              <a:path h="3896278" w="7646560">
                <a:moveTo>
                  <a:pt x="0" y="0"/>
                </a:moveTo>
                <a:lnTo>
                  <a:pt x="7646560" y="0"/>
                </a:lnTo>
                <a:lnTo>
                  <a:pt x="7646560" y="3896278"/>
                </a:lnTo>
                <a:lnTo>
                  <a:pt x="0" y="3896278"/>
                </a:lnTo>
                <a:lnTo>
                  <a:pt x="0" y="0"/>
                </a:lnTo>
                <a:close/>
              </a:path>
            </a:pathLst>
          </a:custGeom>
          <a:blipFill>
            <a:blip r:embed="rId3"/>
            <a:stretch>
              <a:fillRect l="0" t="0" r="0" b="0"/>
            </a:stretch>
          </a:blipFill>
        </p:spPr>
      </p:sp>
      <p:grpSp>
        <p:nvGrpSpPr>
          <p:cNvPr name="Group 7" id="7"/>
          <p:cNvGrpSpPr/>
          <p:nvPr/>
        </p:nvGrpSpPr>
        <p:grpSpPr>
          <a:xfrm rot="0">
            <a:off x="9144000" y="421449"/>
            <a:ext cx="8920357" cy="4130559"/>
            <a:chOff x="0" y="0"/>
            <a:chExt cx="2810268" cy="1301291"/>
          </a:xfrm>
        </p:grpSpPr>
        <p:sp>
          <p:nvSpPr>
            <p:cNvPr name="Freeform 8" id="8"/>
            <p:cNvSpPr/>
            <p:nvPr/>
          </p:nvSpPr>
          <p:spPr>
            <a:xfrm flipH="false" flipV="false" rot="0">
              <a:off x="0" y="0"/>
              <a:ext cx="2810268" cy="1301291"/>
            </a:xfrm>
            <a:custGeom>
              <a:avLst/>
              <a:gdLst/>
              <a:ahLst/>
              <a:cxnLst/>
              <a:rect r="r" b="b" t="t" l="l"/>
              <a:pathLst>
                <a:path h="1301291" w="2810268">
                  <a:moveTo>
                    <a:pt x="2607068" y="0"/>
                  </a:moveTo>
                  <a:cubicBezTo>
                    <a:pt x="2719292" y="0"/>
                    <a:pt x="2810268" y="291304"/>
                    <a:pt x="2810268" y="650645"/>
                  </a:cubicBezTo>
                  <a:cubicBezTo>
                    <a:pt x="2810268" y="1009987"/>
                    <a:pt x="2719292" y="1301291"/>
                    <a:pt x="2607068" y="1301291"/>
                  </a:cubicBezTo>
                  <a:lnTo>
                    <a:pt x="203200" y="1301291"/>
                  </a:lnTo>
                  <a:cubicBezTo>
                    <a:pt x="90976" y="1301291"/>
                    <a:pt x="0" y="1009987"/>
                    <a:pt x="0" y="650645"/>
                  </a:cubicBezTo>
                  <a:cubicBezTo>
                    <a:pt x="0" y="291304"/>
                    <a:pt x="90976" y="0"/>
                    <a:pt x="203200" y="0"/>
                  </a:cubicBezTo>
                  <a:close/>
                </a:path>
              </a:pathLst>
            </a:custGeom>
            <a:solidFill>
              <a:srgbClr val="A7166D"/>
            </a:solidFill>
          </p:spPr>
        </p:sp>
        <p:sp>
          <p:nvSpPr>
            <p:cNvPr name="TextBox 9" id="9"/>
            <p:cNvSpPr txBox="true"/>
            <p:nvPr/>
          </p:nvSpPr>
          <p:spPr>
            <a:xfrm>
              <a:off x="0" y="-57150"/>
              <a:ext cx="2810268" cy="1358441"/>
            </a:xfrm>
            <a:prstGeom prst="rect">
              <a:avLst/>
            </a:prstGeom>
          </p:spPr>
          <p:txBody>
            <a:bodyPr anchor="ctr" rtlCol="false" tIns="50800" lIns="50800" bIns="50800" rIns="50800"/>
            <a:lstStyle/>
            <a:p>
              <a:pPr algn="ctr">
                <a:lnSpc>
                  <a:spcPts val="3359"/>
                </a:lnSpc>
              </a:pPr>
            </a:p>
          </p:txBody>
        </p:sp>
      </p:grpSp>
      <p:sp>
        <p:nvSpPr>
          <p:cNvPr name="Freeform 10" id="10"/>
          <p:cNvSpPr/>
          <p:nvPr/>
        </p:nvSpPr>
        <p:spPr>
          <a:xfrm flipH="false" flipV="false" rot="0">
            <a:off x="9792247" y="641001"/>
            <a:ext cx="7467053" cy="2989479"/>
          </a:xfrm>
          <a:custGeom>
            <a:avLst/>
            <a:gdLst/>
            <a:ahLst/>
            <a:cxnLst/>
            <a:rect r="r" b="b" t="t" l="l"/>
            <a:pathLst>
              <a:path h="2989479" w="7467053">
                <a:moveTo>
                  <a:pt x="0" y="0"/>
                </a:moveTo>
                <a:lnTo>
                  <a:pt x="7467053" y="0"/>
                </a:lnTo>
                <a:lnTo>
                  <a:pt x="7467053" y="2989478"/>
                </a:lnTo>
                <a:lnTo>
                  <a:pt x="0" y="2989478"/>
                </a:lnTo>
                <a:lnTo>
                  <a:pt x="0" y="0"/>
                </a:lnTo>
                <a:close/>
              </a:path>
            </a:pathLst>
          </a:custGeom>
          <a:blipFill>
            <a:blip r:embed="rId4"/>
            <a:stretch>
              <a:fillRect l="0" t="0" r="0" b="0"/>
            </a:stretch>
          </a:blipFill>
        </p:spPr>
      </p:sp>
      <p:sp>
        <p:nvSpPr>
          <p:cNvPr name="TextBox 11" id="11"/>
          <p:cNvSpPr txBox="true"/>
          <p:nvPr/>
        </p:nvSpPr>
        <p:spPr>
          <a:xfrm rot="0">
            <a:off x="1867108" y="8870949"/>
            <a:ext cx="7887250" cy="650876"/>
          </a:xfrm>
          <a:prstGeom prst="rect">
            <a:avLst/>
          </a:prstGeom>
        </p:spPr>
        <p:txBody>
          <a:bodyPr anchor="t" rtlCol="false" tIns="0" lIns="0" bIns="0" rIns="0">
            <a:spAutoFit/>
          </a:bodyPr>
          <a:lstStyle/>
          <a:p>
            <a:pPr algn="l">
              <a:lnSpc>
                <a:spcPts val="5599"/>
              </a:lnSpc>
            </a:pPr>
            <a:r>
              <a:rPr lang="en-US" sz="3499">
                <a:solidFill>
                  <a:srgbClr val="A7166D"/>
                </a:solidFill>
                <a:latin typeface="Sniglet"/>
                <a:ea typeface="Sniglet"/>
                <a:cs typeface="Sniglet"/>
                <a:sym typeface="Sniglet"/>
              </a:rPr>
              <a:t>Sequential Layer (Best Model)</a:t>
            </a:r>
          </a:p>
        </p:txBody>
      </p:sp>
      <p:grpSp>
        <p:nvGrpSpPr>
          <p:cNvPr name="Group 12" id="12"/>
          <p:cNvGrpSpPr/>
          <p:nvPr/>
        </p:nvGrpSpPr>
        <p:grpSpPr>
          <a:xfrm rot="0">
            <a:off x="9375492" y="4761558"/>
            <a:ext cx="8920357" cy="5057121"/>
            <a:chOff x="0" y="0"/>
            <a:chExt cx="2810268" cy="1593195"/>
          </a:xfrm>
        </p:grpSpPr>
        <p:sp>
          <p:nvSpPr>
            <p:cNvPr name="Freeform 13" id="13"/>
            <p:cNvSpPr/>
            <p:nvPr/>
          </p:nvSpPr>
          <p:spPr>
            <a:xfrm flipH="false" flipV="false" rot="0">
              <a:off x="0" y="0"/>
              <a:ext cx="2810268" cy="1593195"/>
            </a:xfrm>
            <a:custGeom>
              <a:avLst/>
              <a:gdLst/>
              <a:ahLst/>
              <a:cxnLst/>
              <a:rect r="r" b="b" t="t" l="l"/>
              <a:pathLst>
                <a:path h="1593195" w="2810268">
                  <a:moveTo>
                    <a:pt x="2607068" y="0"/>
                  </a:moveTo>
                  <a:cubicBezTo>
                    <a:pt x="2719292" y="0"/>
                    <a:pt x="2810268" y="356649"/>
                    <a:pt x="2810268" y="796597"/>
                  </a:cubicBezTo>
                  <a:cubicBezTo>
                    <a:pt x="2810268" y="1236546"/>
                    <a:pt x="2719292" y="1593195"/>
                    <a:pt x="2607068" y="1593195"/>
                  </a:cubicBezTo>
                  <a:lnTo>
                    <a:pt x="203200" y="1593195"/>
                  </a:lnTo>
                  <a:cubicBezTo>
                    <a:pt x="90976" y="1593195"/>
                    <a:pt x="0" y="1236546"/>
                    <a:pt x="0" y="796597"/>
                  </a:cubicBezTo>
                  <a:cubicBezTo>
                    <a:pt x="0" y="356649"/>
                    <a:pt x="90976" y="0"/>
                    <a:pt x="203200" y="0"/>
                  </a:cubicBezTo>
                  <a:close/>
                </a:path>
              </a:pathLst>
            </a:custGeom>
            <a:solidFill>
              <a:srgbClr val="A7166D"/>
            </a:solidFill>
          </p:spPr>
        </p:sp>
        <p:sp>
          <p:nvSpPr>
            <p:cNvPr name="TextBox 14" id="14"/>
            <p:cNvSpPr txBox="true"/>
            <p:nvPr/>
          </p:nvSpPr>
          <p:spPr>
            <a:xfrm>
              <a:off x="0" y="-57150"/>
              <a:ext cx="2810268" cy="1650345"/>
            </a:xfrm>
            <a:prstGeom prst="rect">
              <a:avLst/>
            </a:prstGeom>
          </p:spPr>
          <p:txBody>
            <a:bodyPr anchor="ctr" rtlCol="false" tIns="50800" lIns="50800" bIns="50800" rIns="50800"/>
            <a:lstStyle/>
            <a:p>
              <a:pPr algn="ctr">
                <a:lnSpc>
                  <a:spcPts val="3359"/>
                </a:lnSpc>
              </a:pPr>
            </a:p>
          </p:txBody>
        </p:sp>
      </p:grpSp>
      <p:sp>
        <p:nvSpPr>
          <p:cNvPr name="Freeform 15" id="15"/>
          <p:cNvSpPr/>
          <p:nvPr/>
        </p:nvSpPr>
        <p:spPr>
          <a:xfrm flipH="false" flipV="false" rot="0">
            <a:off x="9792247" y="5123157"/>
            <a:ext cx="5174365" cy="4333923"/>
          </a:xfrm>
          <a:custGeom>
            <a:avLst/>
            <a:gdLst/>
            <a:ahLst/>
            <a:cxnLst/>
            <a:rect r="r" b="b" t="t" l="l"/>
            <a:pathLst>
              <a:path h="4333923" w="5174365">
                <a:moveTo>
                  <a:pt x="0" y="0"/>
                </a:moveTo>
                <a:lnTo>
                  <a:pt x="5174365" y="0"/>
                </a:lnTo>
                <a:lnTo>
                  <a:pt x="5174365" y="4333923"/>
                </a:lnTo>
                <a:lnTo>
                  <a:pt x="0" y="4333923"/>
                </a:lnTo>
                <a:lnTo>
                  <a:pt x="0" y="0"/>
                </a:lnTo>
                <a:close/>
              </a:path>
            </a:pathLst>
          </a:custGeom>
          <a:blipFill>
            <a:blip r:embed="rId5"/>
            <a:stretch>
              <a:fillRect l="0" t="0" r="0" b="0"/>
            </a:stretch>
          </a:blipFill>
        </p:spPr>
      </p:sp>
      <p:sp>
        <p:nvSpPr>
          <p:cNvPr name="TextBox 16" id="16"/>
          <p:cNvSpPr txBox="true"/>
          <p:nvPr/>
        </p:nvSpPr>
        <p:spPr>
          <a:xfrm rot="0">
            <a:off x="810322" y="804402"/>
            <a:ext cx="7603472" cy="2404628"/>
          </a:xfrm>
          <a:prstGeom prst="rect">
            <a:avLst/>
          </a:prstGeom>
        </p:spPr>
        <p:txBody>
          <a:bodyPr anchor="t" rtlCol="false" tIns="0" lIns="0" bIns="0" rIns="0">
            <a:spAutoFit/>
          </a:bodyPr>
          <a:lstStyle/>
          <a:p>
            <a:pPr algn="ctr">
              <a:lnSpc>
                <a:spcPts val="9262"/>
              </a:lnSpc>
            </a:pPr>
            <a:r>
              <a:rPr lang="en-US" sz="9451">
                <a:solidFill>
                  <a:srgbClr val="A7166D"/>
                </a:solidFill>
                <a:latin typeface="Sniglet"/>
                <a:ea typeface="Sniglet"/>
                <a:cs typeface="Sniglet"/>
                <a:sym typeface="Sniglet"/>
              </a:rPr>
              <a:t>Data Modeling</a:t>
            </a:r>
          </a:p>
        </p:txBody>
      </p:sp>
      <p:sp>
        <p:nvSpPr>
          <p:cNvPr name="TextBox 17" id="17"/>
          <p:cNvSpPr txBox="true"/>
          <p:nvPr/>
        </p:nvSpPr>
        <p:spPr>
          <a:xfrm rot="0">
            <a:off x="11322566" y="3714444"/>
            <a:ext cx="4406415" cy="650876"/>
          </a:xfrm>
          <a:prstGeom prst="rect">
            <a:avLst/>
          </a:prstGeom>
        </p:spPr>
        <p:txBody>
          <a:bodyPr anchor="t" rtlCol="false" tIns="0" lIns="0" bIns="0" rIns="0">
            <a:spAutoFit/>
          </a:bodyPr>
          <a:lstStyle/>
          <a:p>
            <a:pPr algn="l">
              <a:lnSpc>
                <a:spcPts val="5599"/>
              </a:lnSpc>
            </a:pPr>
            <a:r>
              <a:rPr lang="en-US" sz="3499">
                <a:solidFill>
                  <a:srgbClr val="FFFFFF"/>
                </a:solidFill>
                <a:latin typeface="Sniglet"/>
                <a:ea typeface="Sniglet"/>
                <a:cs typeface="Sniglet"/>
                <a:sym typeface="Sniglet"/>
              </a:rPr>
              <a:t>Classification Report </a:t>
            </a:r>
          </a:p>
        </p:txBody>
      </p:sp>
      <p:sp>
        <p:nvSpPr>
          <p:cNvPr name="TextBox 18" id="18"/>
          <p:cNvSpPr txBox="true"/>
          <p:nvPr/>
        </p:nvSpPr>
        <p:spPr>
          <a:xfrm rot="0">
            <a:off x="15586484" y="6550343"/>
            <a:ext cx="2477873" cy="1355726"/>
          </a:xfrm>
          <a:prstGeom prst="rect">
            <a:avLst/>
          </a:prstGeom>
        </p:spPr>
        <p:txBody>
          <a:bodyPr anchor="t" rtlCol="false" tIns="0" lIns="0" bIns="0" rIns="0">
            <a:spAutoFit/>
          </a:bodyPr>
          <a:lstStyle/>
          <a:p>
            <a:pPr algn="l">
              <a:lnSpc>
                <a:spcPts val="5599"/>
              </a:lnSpc>
            </a:pPr>
            <a:r>
              <a:rPr lang="en-US" sz="3499">
                <a:solidFill>
                  <a:srgbClr val="FFFFFF"/>
                </a:solidFill>
                <a:latin typeface="Sniglet"/>
                <a:ea typeface="Sniglet"/>
                <a:cs typeface="Sniglet"/>
                <a:sym typeface="Sniglet"/>
              </a:rPr>
              <a:t>Confusion </a:t>
            </a:r>
          </a:p>
          <a:p>
            <a:pPr algn="l">
              <a:lnSpc>
                <a:spcPts val="5599"/>
              </a:lnSpc>
            </a:pPr>
            <a:r>
              <a:rPr lang="en-US" sz="3499">
                <a:solidFill>
                  <a:srgbClr val="FFFFFF"/>
                </a:solidFill>
                <a:latin typeface="Sniglet"/>
                <a:ea typeface="Sniglet"/>
                <a:cs typeface="Sniglet"/>
                <a:sym typeface="Sniglet"/>
              </a:rPr>
              <a:t>Matrix</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EF6FF"/>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8879536" y="1717802"/>
            <a:ext cx="10902658" cy="7467053"/>
          </a:xfrm>
          <a:custGeom>
            <a:avLst/>
            <a:gdLst/>
            <a:ahLst/>
            <a:cxnLst/>
            <a:rect r="r" b="b" t="t" l="l"/>
            <a:pathLst>
              <a:path h="7467053" w="10902658">
                <a:moveTo>
                  <a:pt x="0" y="0"/>
                </a:moveTo>
                <a:lnTo>
                  <a:pt x="10902657" y="0"/>
                </a:lnTo>
                <a:lnTo>
                  <a:pt x="10902657" y="7467054"/>
                </a:lnTo>
                <a:lnTo>
                  <a:pt x="0" y="7467054"/>
                </a:lnTo>
                <a:lnTo>
                  <a:pt x="0" y="0"/>
                </a:lnTo>
                <a:close/>
              </a:path>
            </a:pathLst>
          </a:custGeom>
          <a:blipFill>
            <a:blip r:embed="rId2"/>
            <a:stretch>
              <a:fillRect l="-6330" t="-10135" r="-6884" b="0"/>
            </a:stretch>
          </a:blipFill>
        </p:spPr>
      </p:sp>
      <p:grpSp>
        <p:nvGrpSpPr>
          <p:cNvPr name="Group 3" id="3"/>
          <p:cNvGrpSpPr/>
          <p:nvPr/>
        </p:nvGrpSpPr>
        <p:grpSpPr>
          <a:xfrm rot="0">
            <a:off x="455135" y="4130559"/>
            <a:ext cx="8920357" cy="5867943"/>
            <a:chOff x="0" y="0"/>
            <a:chExt cx="2810268" cy="1848636"/>
          </a:xfrm>
        </p:grpSpPr>
        <p:sp>
          <p:nvSpPr>
            <p:cNvPr name="Freeform 4" id="4"/>
            <p:cNvSpPr/>
            <p:nvPr/>
          </p:nvSpPr>
          <p:spPr>
            <a:xfrm flipH="false" flipV="false" rot="0">
              <a:off x="0" y="0"/>
              <a:ext cx="2810268" cy="1848636"/>
            </a:xfrm>
            <a:custGeom>
              <a:avLst/>
              <a:gdLst/>
              <a:ahLst/>
              <a:cxnLst/>
              <a:rect r="r" b="b" t="t" l="l"/>
              <a:pathLst>
                <a:path h="1848636" w="2810268">
                  <a:moveTo>
                    <a:pt x="2607068" y="0"/>
                  </a:moveTo>
                  <a:cubicBezTo>
                    <a:pt x="2719292" y="0"/>
                    <a:pt x="2810268" y="413831"/>
                    <a:pt x="2810268" y="924318"/>
                  </a:cubicBezTo>
                  <a:cubicBezTo>
                    <a:pt x="2810268" y="1434804"/>
                    <a:pt x="2719292" y="1848636"/>
                    <a:pt x="2607068" y="1848636"/>
                  </a:cubicBezTo>
                  <a:lnTo>
                    <a:pt x="203200" y="1848636"/>
                  </a:lnTo>
                  <a:cubicBezTo>
                    <a:pt x="90976" y="1848636"/>
                    <a:pt x="0" y="1434804"/>
                    <a:pt x="0" y="924318"/>
                  </a:cubicBezTo>
                  <a:cubicBezTo>
                    <a:pt x="0" y="413831"/>
                    <a:pt x="90976" y="0"/>
                    <a:pt x="203200" y="0"/>
                  </a:cubicBezTo>
                  <a:close/>
                </a:path>
              </a:pathLst>
            </a:custGeom>
            <a:solidFill>
              <a:srgbClr val="A7166D"/>
            </a:solidFill>
          </p:spPr>
        </p:sp>
        <p:sp>
          <p:nvSpPr>
            <p:cNvPr name="TextBox 5" id="5"/>
            <p:cNvSpPr txBox="true"/>
            <p:nvPr/>
          </p:nvSpPr>
          <p:spPr>
            <a:xfrm>
              <a:off x="0" y="-57150"/>
              <a:ext cx="2810268" cy="1905786"/>
            </a:xfrm>
            <a:prstGeom prst="rect">
              <a:avLst/>
            </a:prstGeom>
          </p:spPr>
          <p:txBody>
            <a:bodyPr anchor="ctr" rtlCol="false" tIns="50800" lIns="50800" bIns="50800" rIns="50800"/>
            <a:lstStyle/>
            <a:p>
              <a:pPr algn="ctr">
                <a:lnSpc>
                  <a:spcPts val="3359"/>
                </a:lnSpc>
              </a:pPr>
            </a:p>
          </p:txBody>
        </p:sp>
      </p:grpSp>
      <p:grpSp>
        <p:nvGrpSpPr>
          <p:cNvPr name="Group 6" id="6"/>
          <p:cNvGrpSpPr/>
          <p:nvPr/>
        </p:nvGrpSpPr>
        <p:grpSpPr>
          <a:xfrm rot="0">
            <a:off x="9367643" y="1319389"/>
            <a:ext cx="8920357" cy="6995736"/>
            <a:chOff x="0" y="0"/>
            <a:chExt cx="2810268" cy="2203936"/>
          </a:xfrm>
        </p:grpSpPr>
        <p:sp>
          <p:nvSpPr>
            <p:cNvPr name="Freeform 7" id="7"/>
            <p:cNvSpPr/>
            <p:nvPr/>
          </p:nvSpPr>
          <p:spPr>
            <a:xfrm flipH="false" flipV="false" rot="0">
              <a:off x="0" y="0"/>
              <a:ext cx="2810268" cy="2203936"/>
            </a:xfrm>
            <a:custGeom>
              <a:avLst/>
              <a:gdLst/>
              <a:ahLst/>
              <a:cxnLst/>
              <a:rect r="r" b="b" t="t" l="l"/>
              <a:pathLst>
                <a:path h="2203936" w="2810268">
                  <a:moveTo>
                    <a:pt x="2607068" y="0"/>
                  </a:moveTo>
                  <a:cubicBezTo>
                    <a:pt x="2719292" y="0"/>
                    <a:pt x="2810268" y="493368"/>
                    <a:pt x="2810268" y="1101968"/>
                  </a:cubicBezTo>
                  <a:cubicBezTo>
                    <a:pt x="2810268" y="1710568"/>
                    <a:pt x="2719292" y="2203936"/>
                    <a:pt x="2607068" y="2203936"/>
                  </a:cubicBezTo>
                  <a:lnTo>
                    <a:pt x="203200" y="2203936"/>
                  </a:lnTo>
                  <a:cubicBezTo>
                    <a:pt x="90976" y="2203936"/>
                    <a:pt x="0" y="1710568"/>
                    <a:pt x="0" y="1101968"/>
                  </a:cubicBezTo>
                  <a:cubicBezTo>
                    <a:pt x="0" y="493368"/>
                    <a:pt x="90976" y="0"/>
                    <a:pt x="203200" y="0"/>
                  </a:cubicBezTo>
                  <a:close/>
                </a:path>
              </a:pathLst>
            </a:custGeom>
            <a:solidFill>
              <a:srgbClr val="A7166D"/>
            </a:solidFill>
          </p:spPr>
        </p:sp>
        <p:sp>
          <p:nvSpPr>
            <p:cNvPr name="TextBox 8" id="8"/>
            <p:cNvSpPr txBox="true"/>
            <p:nvPr/>
          </p:nvSpPr>
          <p:spPr>
            <a:xfrm>
              <a:off x="0" y="-57150"/>
              <a:ext cx="2810268" cy="2261086"/>
            </a:xfrm>
            <a:prstGeom prst="rect">
              <a:avLst/>
            </a:prstGeom>
          </p:spPr>
          <p:txBody>
            <a:bodyPr anchor="ctr" rtlCol="false" tIns="50800" lIns="50800" bIns="50800" rIns="50800"/>
            <a:lstStyle/>
            <a:p>
              <a:pPr algn="ctr">
                <a:lnSpc>
                  <a:spcPts val="3359"/>
                </a:lnSpc>
              </a:pPr>
            </a:p>
          </p:txBody>
        </p:sp>
      </p:grpSp>
      <p:sp>
        <p:nvSpPr>
          <p:cNvPr name="Freeform 9" id="9"/>
          <p:cNvSpPr/>
          <p:nvPr/>
        </p:nvSpPr>
        <p:spPr>
          <a:xfrm flipH="false" flipV="false" rot="0">
            <a:off x="1292001" y="4365321"/>
            <a:ext cx="6640115" cy="5411312"/>
          </a:xfrm>
          <a:custGeom>
            <a:avLst/>
            <a:gdLst/>
            <a:ahLst/>
            <a:cxnLst/>
            <a:rect r="r" b="b" t="t" l="l"/>
            <a:pathLst>
              <a:path h="5411312" w="6640115">
                <a:moveTo>
                  <a:pt x="0" y="0"/>
                </a:moveTo>
                <a:lnTo>
                  <a:pt x="6640115" y="0"/>
                </a:lnTo>
                <a:lnTo>
                  <a:pt x="6640115" y="5411312"/>
                </a:lnTo>
                <a:lnTo>
                  <a:pt x="0" y="5411312"/>
                </a:lnTo>
                <a:lnTo>
                  <a:pt x="0" y="0"/>
                </a:lnTo>
                <a:close/>
              </a:path>
            </a:pathLst>
          </a:custGeom>
          <a:blipFill>
            <a:blip r:embed="rId3"/>
            <a:stretch>
              <a:fillRect l="0" t="0" r="0" b="0"/>
            </a:stretch>
          </a:blipFill>
        </p:spPr>
      </p:sp>
      <p:sp>
        <p:nvSpPr>
          <p:cNvPr name="Freeform 10" id="10"/>
          <p:cNvSpPr/>
          <p:nvPr/>
        </p:nvSpPr>
        <p:spPr>
          <a:xfrm flipH="false" flipV="false" rot="0">
            <a:off x="10289641" y="2061567"/>
            <a:ext cx="7114461" cy="3216454"/>
          </a:xfrm>
          <a:custGeom>
            <a:avLst/>
            <a:gdLst/>
            <a:ahLst/>
            <a:cxnLst/>
            <a:rect r="r" b="b" t="t" l="l"/>
            <a:pathLst>
              <a:path h="3216454" w="7114461">
                <a:moveTo>
                  <a:pt x="0" y="0"/>
                </a:moveTo>
                <a:lnTo>
                  <a:pt x="7114461" y="0"/>
                </a:lnTo>
                <a:lnTo>
                  <a:pt x="7114461" y="3216454"/>
                </a:lnTo>
                <a:lnTo>
                  <a:pt x="0" y="3216454"/>
                </a:lnTo>
                <a:lnTo>
                  <a:pt x="0" y="0"/>
                </a:lnTo>
                <a:close/>
              </a:path>
            </a:pathLst>
          </a:custGeom>
          <a:blipFill>
            <a:blip r:embed="rId4"/>
            <a:stretch>
              <a:fillRect l="0" t="0" r="0" b="0"/>
            </a:stretch>
          </a:blipFill>
        </p:spPr>
      </p:sp>
      <p:sp>
        <p:nvSpPr>
          <p:cNvPr name="TextBox 11" id="11"/>
          <p:cNvSpPr txBox="true"/>
          <p:nvPr/>
        </p:nvSpPr>
        <p:spPr>
          <a:xfrm rot="0">
            <a:off x="908355" y="3282444"/>
            <a:ext cx="7887250" cy="650876"/>
          </a:xfrm>
          <a:prstGeom prst="rect">
            <a:avLst/>
          </a:prstGeom>
        </p:spPr>
        <p:txBody>
          <a:bodyPr anchor="t" rtlCol="false" tIns="0" lIns="0" bIns="0" rIns="0">
            <a:spAutoFit/>
          </a:bodyPr>
          <a:lstStyle/>
          <a:p>
            <a:pPr algn="l">
              <a:lnSpc>
                <a:spcPts val="5599"/>
              </a:lnSpc>
            </a:pPr>
            <a:r>
              <a:rPr lang="en-US" sz="3499">
                <a:solidFill>
                  <a:srgbClr val="A7166D"/>
                </a:solidFill>
                <a:latin typeface="Sniglet"/>
                <a:ea typeface="Sniglet"/>
                <a:cs typeface="Sniglet"/>
                <a:sym typeface="Sniglet"/>
              </a:rPr>
              <a:t>Support Vektor Machine (SVM)</a:t>
            </a:r>
          </a:p>
        </p:txBody>
      </p:sp>
      <p:sp>
        <p:nvSpPr>
          <p:cNvPr name="TextBox 12" id="12"/>
          <p:cNvSpPr txBox="true"/>
          <p:nvPr/>
        </p:nvSpPr>
        <p:spPr>
          <a:xfrm rot="0">
            <a:off x="810322" y="804402"/>
            <a:ext cx="7603472" cy="2404628"/>
          </a:xfrm>
          <a:prstGeom prst="rect">
            <a:avLst/>
          </a:prstGeom>
        </p:spPr>
        <p:txBody>
          <a:bodyPr anchor="t" rtlCol="false" tIns="0" lIns="0" bIns="0" rIns="0">
            <a:spAutoFit/>
          </a:bodyPr>
          <a:lstStyle/>
          <a:p>
            <a:pPr algn="ctr">
              <a:lnSpc>
                <a:spcPts val="9262"/>
              </a:lnSpc>
            </a:pPr>
            <a:r>
              <a:rPr lang="en-US" sz="9451">
                <a:solidFill>
                  <a:srgbClr val="A7166D"/>
                </a:solidFill>
                <a:latin typeface="Sniglet"/>
                <a:ea typeface="Sniglet"/>
                <a:cs typeface="Sniglet"/>
                <a:sym typeface="Sniglet"/>
              </a:rPr>
              <a:t>Data Modeling</a:t>
            </a:r>
          </a:p>
        </p:txBody>
      </p:sp>
      <p:sp>
        <p:nvSpPr>
          <p:cNvPr name="TextBox 13" id="13"/>
          <p:cNvSpPr txBox="true"/>
          <p:nvPr/>
        </p:nvSpPr>
        <p:spPr>
          <a:xfrm rot="0">
            <a:off x="10597338" y="5327504"/>
            <a:ext cx="7286446" cy="2060576"/>
          </a:xfrm>
          <a:prstGeom prst="rect">
            <a:avLst/>
          </a:prstGeom>
        </p:spPr>
        <p:txBody>
          <a:bodyPr anchor="t" rtlCol="false" tIns="0" lIns="0" bIns="0" rIns="0">
            <a:spAutoFit/>
          </a:bodyPr>
          <a:lstStyle/>
          <a:p>
            <a:pPr algn="l">
              <a:lnSpc>
                <a:spcPts val="5599"/>
              </a:lnSpc>
            </a:pPr>
          </a:p>
          <a:p>
            <a:pPr algn="l">
              <a:lnSpc>
                <a:spcPts val="5599"/>
              </a:lnSpc>
            </a:pPr>
            <a:r>
              <a:rPr lang="en-US" sz="3499">
                <a:solidFill>
                  <a:srgbClr val="FFFFFF"/>
                </a:solidFill>
                <a:latin typeface="Sniglet"/>
                <a:ea typeface="Sniglet"/>
                <a:cs typeface="Sniglet"/>
                <a:sym typeface="Sniglet"/>
              </a:rPr>
              <a:t>Best parameters for SVM: {'C': 10, 'gamma': 0.1, 'kernel': 'poly'}</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EF6FF"/>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8879536" y="1717802"/>
            <a:ext cx="10902658" cy="7467053"/>
          </a:xfrm>
          <a:custGeom>
            <a:avLst/>
            <a:gdLst/>
            <a:ahLst/>
            <a:cxnLst/>
            <a:rect r="r" b="b" t="t" l="l"/>
            <a:pathLst>
              <a:path h="7467053" w="10902658">
                <a:moveTo>
                  <a:pt x="0" y="0"/>
                </a:moveTo>
                <a:lnTo>
                  <a:pt x="10902657" y="0"/>
                </a:lnTo>
                <a:lnTo>
                  <a:pt x="10902657" y="7467054"/>
                </a:lnTo>
                <a:lnTo>
                  <a:pt x="0" y="7467054"/>
                </a:lnTo>
                <a:lnTo>
                  <a:pt x="0" y="0"/>
                </a:lnTo>
                <a:close/>
              </a:path>
            </a:pathLst>
          </a:custGeom>
          <a:blipFill>
            <a:blip r:embed="rId2"/>
            <a:stretch>
              <a:fillRect l="-6330" t="-10135" r="-6884" b="0"/>
            </a:stretch>
          </a:blipFill>
        </p:spPr>
      </p:sp>
      <p:grpSp>
        <p:nvGrpSpPr>
          <p:cNvPr name="Group 3" id="3"/>
          <p:cNvGrpSpPr/>
          <p:nvPr/>
        </p:nvGrpSpPr>
        <p:grpSpPr>
          <a:xfrm rot="0">
            <a:off x="333765" y="4133345"/>
            <a:ext cx="8920357" cy="5867943"/>
            <a:chOff x="0" y="0"/>
            <a:chExt cx="2810268" cy="1848636"/>
          </a:xfrm>
        </p:grpSpPr>
        <p:sp>
          <p:nvSpPr>
            <p:cNvPr name="Freeform 4" id="4"/>
            <p:cNvSpPr/>
            <p:nvPr/>
          </p:nvSpPr>
          <p:spPr>
            <a:xfrm flipH="false" flipV="false" rot="0">
              <a:off x="0" y="0"/>
              <a:ext cx="2810268" cy="1848636"/>
            </a:xfrm>
            <a:custGeom>
              <a:avLst/>
              <a:gdLst/>
              <a:ahLst/>
              <a:cxnLst/>
              <a:rect r="r" b="b" t="t" l="l"/>
              <a:pathLst>
                <a:path h="1848636" w="2810268">
                  <a:moveTo>
                    <a:pt x="2607068" y="0"/>
                  </a:moveTo>
                  <a:cubicBezTo>
                    <a:pt x="2719292" y="0"/>
                    <a:pt x="2810268" y="413831"/>
                    <a:pt x="2810268" y="924318"/>
                  </a:cubicBezTo>
                  <a:cubicBezTo>
                    <a:pt x="2810268" y="1434804"/>
                    <a:pt x="2719292" y="1848636"/>
                    <a:pt x="2607068" y="1848636"/>
                  </a:cubicBezTo>
                  <a:lnTo>
                    <a:pt x="203200" y="1848636"/>
                  </a:lnTo>
                  <a:cubicBezTo>
                    <a:pt x="90976" y="1848636"/>
                    <a:pt x="0" y="1434804"/>
                    <a:pt x="0" y="924318"/>
                  </a:cubicBezTo>
                  <a:cubicBezTo>
                    <a:pt x="0" y="413831"/>
                    <a:pt x="90976" y="0"/>
                    <a:pt x="203200" y="0"/>
                  </a:cubicBezTo>
                  <a:close/>
                </a:path>
              </a:pathLst>
            </a:custGeom>
            <a:solidFill>
              <a:srgbClr val="A7166D"/>
            </a:solidFill>
          </p:spPr>
        </p:sp>
        <p:sp>
          <p:nvSpPr>
            <p:cNvPr name="TextBox 5" id="5"/>
            <p:cNvSpPr txBox="true"/>
            <p:nvPr/>
          </p:nvSpPr>
          <p:spPr>
            <a:xfrm>
              <a:off x="0" y="-57150"/>
              <a:ext cx="2810268" cy="1905786"/>
            </a:xfrm>
            <a:prstGeom prst="rect">
              <a:avLst/>
            </a:prstGeom>
          </p:spPr>
          <p:txBody>
            <a:bodyPr anchor="ctr" rtlCol="false" tIns="50800" lIns="50800" bIns="50800" rIns="50800"/>
            <a:lstStyle/>
            <a:p>
              <a:pPr algn="ctr">
                <a:lnSpc>
                  <a:spcPts val="3359"/>
                </a:lnSpc>
              </a:pPr>
            </a:p>
          </p:txBody>
        </p:sp>
      </p:grpSp>
      <p:grpSp>
        <p:nvGrpSpPr>
          <p:cNvPr name="Group 6" id="6"/>
          <p:cNvGrpSpPr/>
          <p:nvPr/>
        </p:nvGrpSpPr>
        <p:grpSpPr>
          <a:xfrm rot="0">
            <a:off x="9375492" y="1505055"/>
            <a:ext cx="8920357" cy="6995736"/>
            <a:chOff x="0" y="0"/>
            <a:chExt cx="2810268" cy="2203936"/>
          </a:xfrm>
        </p:grpSpPr>
        <p:sp>
          <p:nvSpPr>
            <p:cNvPr name="Freeform 7" id="7"/>
            <p:cNvSpPr/>
            <p:nvPr/>
          </p:nvSpPr>
          <p:spPr>
            <a:xfrm flipH="false" flipV="false" rot="0">
              <a:off x="0" y="0"/>
              <a:ext cx="2810268" cy="2203936"/>
            </a:xfrm>
            <a:custGeom>
              <a:avLst/>
              <a:gdLst/>
              <a:ahLst/>
              <a:cxnLst/>
              <a:rect r="r" b="b" t="t" l="l"/>
              <a:pathLst>
                <a:path h="2203936" w="2810268">
                  <a:moveTo>
                    <a:pt x="2607068" y="0"/>
                  </a:moveTo>
                  <a:cubicBezTo>
                    <a:pt x="2719292" y="0"/>
                    <a:pt x="2810268" y="493368"/>
                    <a:pt x="2810268" y="1101968"/>
                  </a:cubicBezTo>
                  <a:cubicBezTo>
                    <a:pt x="2810268" y="1710568"/>
                    <a:pt x="2719292" y="2203936"/>
                    <a:pt x="2607068" y="2203936"/>
                  </a:cubicBezTo>
                  <a:lnTo>
                    <a:pt x="203200" y="2203936"/>
                  </a:lnTo>
                  <a:cubicBezTo>
                    <a:pt x="90976" y="2203936"/>
                    <a:pt x="0" y="1710568"/>
                    <a:pt x="0" y="1101968"/>
                  </a:cubicBezTo>
                  <a:cubicBezTo>
                    <a:pt x="0" y="493368"/>
                    <a:pt x="90976" y="0"/>
                    <a:pt x="203200" y="0"/>
                  </a:cubicBezTo>
                  <a:close/>
                </a:path>
              </a:pathLst>
            </a:custGeom>
            <a:solidFill>
              <a:srgbClr val="A7166D"/>
            </a:solidFill>
          </p:spPr>
        </p:sp>
        <p:sp>
          <p:nvSpPr>
            <p:cNvPr name="TextBox 8" id="8"/>
            <p:cNvSpPr txBox="true"/>
            <p:nvPr/>
          </p:nvSpPr>
          <p:spPr>
            <a:xfrm>
              <a:off x="0" y="-57150"/>
              <a:ext cx="2810268" cy="2261086"/>
            </a:xfrm>
            <a:prstGeom prst="rect">
              <a:avLst/>
            </a:prstGeom>
          </p:spPr>
          <p:txBody>
            <a:bodyPr anchor="ctr" rtlCol="false" tIns="50800" lIns="50800" bIns="50800" rIns="50800"/>
            <a:lstStyle/>
            <a:p>
              <a:pPr algn="ctr">
                <a:lnSpc>
                  <a:spcPts val="3359"/>
                </a:lnSpc>
              </a:pPr>
            </a:p>
          </p:txBody>
        </p:sp>
      </p:grpSp>
      <p:sp>
        <p:nvSpPr>
          <p:cNvPr name="Freeform 9" id="9"/>
          <p:cNvSpPr/>
          <p:nvPr/>
        </p:nvSpPr>
        <p:spPr>
          <a:xfrm flipH="false" flipV="false" rot="0">
            <a:off x="10033063" y="2357707"/>
            <a:ext cx="7605215" cy="2785793"/>
          </a:xfrm>
          <a:custGeom>
            <a:avLst/>
            <a:gdLst/>
            <a:ahLst/>
            <a:cxnLst/>
            <a:rect r="r" b="b" t="t" l="l"/>
            <a:pathLst>
              <a:path h="2785793" w="7605215">
                <a:moveTo>
                  <a:pt x="0" y="0"/>
                </a:moveTo>
                <a:lnTo>
                  <a:pt x="7605215" y="0"/>
                </a:lnTo>
                <a:lnTo>
                  <a:pt x="7605215" y="2785793"/>
                </a:lnTo>
                <a:lnTo>
                  <a:pt x="0" y="2785793"/>
                </a:lnTo>
                <a:lnTo>
                  <a:pt x="0" y="0"/>
                </a:lnTo>
                <a:close/>
              </a:path>
            </a:pathLst>
          </a:custGeom>
          <a:blipFill>
            <a:blip r:embed="rId3"/>
            <a:stretch>
              <a:fillRect l="0" t="0" r="0" b="0"/>
            </a:stretch>
          </a:blipFill>
        </p:spPr>
      </p:sp>
      <p:sp>
        <p:nvSpPr>
          <p:cNvPr name="Freeform 10" id="10"/>
          <p:cNvSpPr/>
          <p:nvPr/>
        </p:nvSpPr>
        <p:spPr>
          <a:xfrm flipH="false" flipV="false" rot="0">
            <a:off x="1646990" y="4531051"/>
            <a:ext cx="6293907" cy="4946221"/>
          </a:xfrm>
          <a:custGeom>
            <a:avLst/>
            <a:gdLst/>
            <a:ahLst/>
            <a:cxnLst/>
            <a:rect r="r" b="b" t="t" l="l"/>
            <a:pathLst>
              <a:path h="4946221" w="6293907">
                <a:moveTo>
                  <a:pt x="0" y="0"/>
                </a:moveTo>
                <a:lnTo>
                  <a:pt x="6293907" y="0"/>
                </a:lnTo>
                <a:lnTo>
                  <a:pt x="6293907" y="4946220"/>
                </a:lnTo>
                <a:lnTo>
                  <a:pt x="0" y="4946220"/>
                </a:lnTo>
                <a:lnTo>
                  <a:pt x="0" y="0"/>
                </a:lnTo>
                <a:close/>
              </a:path>
            </a:pathLst>
          </a:custGeom>
          <a:blipFill>
            <a:blip r:embed="rId4"/>
            <a:stretch>
              <a:fillRect l="0" t="0" r="0" b="0"/>
            </a:stretch>
          </a:blipFill>
        </p:spPr>
      </p:sp>
      <p:sp>
        <p:nvSpPr>
          <p:cNvPr name="TextBox 11" id="11"/>
          <p:cNvSpPr txBox="true"/>
          <p:nvPr/>
        </p:nvSpPr>
        <p:spPr>
          <a:xfrm rot="0">
            <a:off x="908355" y="3282444"/>
            <a:ext cx="7887250" cy="650876"/>
          </a:xfrm>
          <a:prstGeom prst="rect">
            <a:avLst/>
          </a:prstGeom>
        </p:spPr>
        <p:txBody>
          <a:bodyPr anchor="t" rtlCol="false" tIns="0" lIns="0" bIns="0" rIns="0">
            <a:spAutoFit/>
          </a:bodyPr>
          <a:lstStyle/>
          <a:p>
            <a:pPr algn="l">
              <a:lnSpc>
                <a:spcPts val="5599"/>
              </a:lnSpc>
            </a:pPr>
            <a:r>
              <a:rPr lang="en-US" sz="3499">
                <a:solidFill>
                  <a:srgbClr val="A7166D"/>
                </a:solidFill>
                <a:latin typeface="Sniglet"/>
                <a:ea typeface="Sniglet"/>
                <a:cs typeface="Sniglet"/>
                <a:sym typeface="Sniglet"/>
              </a:rPr>
              <a:t>KNN Classifier</a:t>
            </a:r>
          </a:p>
        </p:txBody>
      </p:sp>
      <p:sp>
        <p:nvSpPr>
          <p:cNvPr name="TextBox 12" id="12"/>
          <p:cNvSpPr txBox="true"/>
          <p:nvPr/>
        </p:nvSpPr>
        <p:spPr>
          <a:xfrm rot="0">
            <a:off x="810322" y="804402"/>
            <a:ext cx="7603472" cy="2404628"/>
          </a:xfrm>
          <a:prstGeom prst="rect">
            <a:avLst/>
          </a:prstGeom>
        </p:spPr>
        <p:txBody>
          <a:bodyPr anchor="t" rtlCol="false" tIns="0" lIns="0" bIns="0" rIns="0">
            <a:spAutoFit/>
          </a:bodyPr>
          <a:lstStyle/>
          <a:p>
            <a:pPr algn="ctr">
              <a:lnSpc>
                <a:spcPts val="9262"/>
              </a:lnSpc>
            </a:pPr>
            <a:r>
              <a:rPr lang="en-US" sz="9451">
                <a:solidFill>
                  <a:srgbClr val="A7166D"/>
                </a:solidFill>
                <a:latin typeface="Sniglet"/>
                <a:ea typeface="Sniglet"/>
                <a:cs typeface="Sniglet"/>
                <a:sym typeface="Sniglet"/>
              </a:rPr>
              <a:t>Data Modeling</a:t>
            </a:r>
          </a:p>
        </p:txBody>
      </p:sp>
      <p:sp>
        <p:nvSpPr>
          <p:cNvPr name="TextBox 13" id="13"/>
          <p:cNvSpPr txBox="true"/>
          <p:nvPr/>
        </p:nvSpPr>
        <p:spPr>
          <a:xfrm rot="0">
            <a:off x="10192448" y="5637859"/>
            <a:ext cx="7286446" cy="2060576"/>
          </a:xfrm>
          <a:prstGeom prst="rect">
            <a:avLst/>
          </a:prstGeom>
        </p:spPr>
        <p:txBody>
          <a:bodyPr anchor="t" rtlCol="false" tIns="0" lIns="0" bIns="0" rIns="0">
            <a:spAutoFit/>
          </a:bodyPr>
          <a:lstStyle/>
          <a:p>
            <a:pPr algn="l">
              <a:lnSpc>
                <a:spcPts val="5599"/>
              </a:lnSpc>
            </a:pPr>
            <a:r>
              <a:rPr lang="en-US" sz="3499">
                <a:solidFill>
                  <a:srgbClr val="FFFFFF"/>
                </a:solidFill>
                <a:latin typeface="Sniglet"/>
                <a:ea typeface="Sniglet"/>
                <a:cs typeface="Sniglet"/>
                <a:sym typeface="Sniglet"/>
              </a:rPr>
              <a:t>Best parameters for KNN: {'metric': 'manhattan', 'n_neighbors': 12, 'weights': 'uniform'}</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EF6FF"/>
        </a:solidFill>
      </p:bgPr>
    </p:bg>
    <p:spTree>
      <p:nvGrpSpPr>
        <p:cNvPr id="1" name=""/>
        <p:cNvGrpSpPr/>
        <p:nvPr/>
      </p:nvGrpSpPr>
      <p:grpSpPr>
        <a:xfrm>
          <a:off x="0" y="0"/>
          <a:ext cx="0" cy="0"/>
          <a:chOff x="0" y="0"/>
          <a:chExt cx="0" cy="0"/>
        </a:xfrm>
      </p:grpSpPr>
      <p:sp>
        <p:nvSpPr>
          <p:cNvPr name="Freeform 2" id="2"/>
          <p:cNvSpPr/>
          <p:nvPr/>
        </p:nvSpPr>
        <p:spPr>
          <a:xfrm flipH="false" flipV="false" rot="0">
            <a:off x="15872253" y="-476915"/>
            <a:ext cx="8479451" cy="8229600"/>
          </a:xfrm>
          <a:custGeom>
            <a:avLst/>
            <a:gdLst/>
            <a:ahLst/>
            <a:cxnLst/>
            <a:rect r="r" b="b" t="t" l="l"/>
            <a:pathLst>
              <a:path h="8229600" w="8479451">
                <a:moveTo>
                  <a:pt x="0" y="0"/>
                </a:moveTo>
                <a:lnTo>
                  <a:pt x="8479451" y="0"/>
                </a:lnTo>
                <a:lnTo>
                  <a:pt x="8479451" y="8229600"/>
                </a:lnTo>
                <a:lnTo>
                  <a:pt x="0" y="8229600"/>
                </a:lnTo>
                <a:lnTo>
                  <a:pt x="0" y="0"/>
                </a:lnTo>
                <a:close/>
              </a:path>
            </a:pathLst>
          </a:custGeom>
          <a:blipFill>
            <a:blip r:embed="rId2"/>
            <a:stretch>
              <a:fillRect l="0" t="0" r="-45671" b="0"/>
            </a:stretch>
          </a:blipFill>
        </p:spPr>
      </p:sp>
      <p:grpSp>
        <p:nvGrpSpPr>
          <p:cNvPr name="Group 3" id="3"/>
          <p:cNvGrpSpPr/>
          <p:nvPr/>
        </p:nvGrpSpPr>
        <p:grpSpPr>
          <a:xfrm rot="0">
            <a:off x="1028700" y="1330272"/>
            <a:ext cx="14108758" cy="7928028"/>
            <a:chOff x="0" y="0"/>
            <a:chExt cx="3111989" cy="1748697"/>
          </a:xfrm>
        </p:grpSpPr>
        <p:sp>
          <p:nvSpPr>
            <p:cNvPr name="Freeform 4" id="4"/>
            <p:cNvSpPr/>
            <p:nvPr/>
          </p:nvSpPr>
          <p:spPr>
            <a:xfrm flipH="false" flipV="false" rot="0">
              <a:off x="0" y="0"/>
              <a:ext cx="3111989" cy="1748697"/>
            </a:xfrm>
            <a:custGeom>
              <a:avLst/>
              <a:gdLst/>
              <a:ahLst/>
              <a:cxnLst/>
              <a:rect r="r" b="b" t="t" l="l"/>
              <a:pathLst>
                <a:path h="1748697" w="3111989">
                  <a:moveTo>
                    <a:pt x="2908789" y="0"/>
                  </a:moveTo>
                  <a:cubicBezTo>
                    <a:pt x="3021014" y="0"/>
                    <a:pt x="3111989" y="391459"/>
                    <a:pt x="3111989" y="874348"/>
                  </a:cubicBezTo>
                  <a:cubicBezTo>
                    <a:pt x="3111989" y="1357238"/>
                    <a:pt x="3021014" y="1748697"/>
                    <a:pt x="2908789" y="1748697"/>
                  </a:cubicBezTo>
                  <a:lnTo>
                    <a:pt x="203200" y="1748697"/>
                  </a:lnTo>
                  <a:cubicBezTo>
                    <a:pt x="90976" y="1748697"/>
                    <a:pt x="0" y="1357238"/>
                    <a:pt x="0" y="874348"/>
                  </a:cubicBezTo>
                  <a:cubicBezTo>
                    <a:pt x="0" y="391459"/>
                    <a:pt x="90976" y="0"/>
                    <a:pt x="203200" y="0"/>
                  </a:cubicBezTo>
                  <a:close/>
                </a:path>
              </a:pathLst>
            </a:custGeom>
            <a:solidFill>
              <a:srgbClr val="F27A95"/>
            </a:solidFill>
          </p:spPr>
        </p:sp>
        <p:sp>
          <p:nvSpPr>
            <p:cNvPr name="TextBox 5" id="5"/>
            <p:cNvSpPr txBox="true"/>
            <p:nvPr/>
          </p:nvSpPr>
          <p:spPr>
            <a:xfrm>
              <a:off x="0" y="-57150"/>
              <a:ext cx="3111989" cy="1805847"/>
            </a:xfrm>
            <a:prstGeom prst="rect">
              <a:avLst/>
            </a:prstGeom>
          </p:spPr>
          <p:txBody>
            <a:bodyPr anchor="ctr" rtlCol="false" tIns="50800" lIns="50800" bIns="50800" rIns="50800"/>
            <a:lstStyle/>
            <a:p>
              <a:pPr algn="ctr">
                <a:lnSpc>
                  <a:spcPts val="3359"/>
                </a:lnSpc>
              </a:pPr>
            </a:p>
          </p:txBody>
        </p:sp>
      </p:grpSp>
      <p:sp>
        <p:nvSpPr>
          <p:cNvPr name="TextBox 6" id="6"/>
          <p:cNvSpPr txBox="true"/>
          <p:nvPr/>
        </p:nvSpPr>
        <p:spPr>
          <a:xfrm rot="0">
            <a:off x="1885404" y="3202989"/>
            <a:ext cx="12395350" cy="5025689"/>
          </a:xfrm>
          <a:prstGeom prst="rect">
            <a:avLst/>
          </a:prstGeom>
        </p:spPr>
        <p:txBody>
          <a:bodyPr anchor="t" rtlCol="false" tIns="0" lIns="0" bIns="0" rIns="0">
            <a:spAutoFit/>
          </a:bodyPr>
          <a:lstStyle/>
          <a:p>
            <a:pPr algn="l">
              <a:lnSpc>
                <a:spcPts val="4446"/>
              </a:lnSpc>
            </a:pPr>
            <a:r>
              <a:rPr lang="en-US" sz="2778">
                <a:solidFill>
                  <a:srgbClr val="A7166D"/>
                </a:solidFill>
                <a:latin typeface="Sniglet"/>
                <a:ea typeface="Sniglet"/>
                <a:cs typeface="Sniglet"/>
                <a:sym typeface="Sniglet"/>
              </a:rPr>
              <a:t>1. Jenis kelamin penumpang manakah yang lebih mungkin selamat dari tragedi tersebut?</a:t>
            </a:r>
          </a:p>
          <a:p>
            <a:pPr algn="l">
              <a:lnSpc>
                <a:spcPts val="4446"/>
              </a:lnSpc>
            </a:pPr>
            <a:r>
              <a:rPr lang="en-US" sz="2778">
                <a:solidFill>
                  <a:srgbClr val="A7166D"/>
                </a:solidFill>
                <a:latin typeface="Sniglet"/>
                <a:ea typeface="Sniglet"/>
                <a:cs typeface="Sniglet"/>
                <a:sym typeface="Sniglet"/>
              </a:rPr>
              <a:t>2. Apakah situasi membawa banyak anggota keluarga memengaruhi kemampuan bertahan hidup dalam tragedi ini?</a:t>
            </a:r>
          </a:p>
          <a:p>
            <a:pPr algn="l">
              <a:lnSpc>
                <a:spcPts val="4446"/>
              </a:lnSpc>
            </a:pPr>
            <a:r>
              <a:rPr lang="en-US" sz="2778">
                <a:solidFill>
                  <a:srgbClr val="A7166D"/>
                </a:solidFill>
                <a:latin typeface="Sniglet"/>
                <a:ea typeface="Sniglet"/>
                <a:cs typeface="Sniglet"/>
                <a:sym typeface="Sniglet"/>
              </a:rPr>
              <a:t>3. Di dalam Titanic, terdapat beberapa kelas. Kelas manakah yang memiliki kemungkinan selamat yang tinggi?</a:t>
            </a:r>
          </a:p>
          <a:p>
            <a:pPr algn="l">
              <a:lnSpc>
                <a:spcPts val="4446"/>
              </a:lnSpc>
            </a:pPr>
            <a:r>
              <a:rPr lang="en-US" sz="2778">
                <a:solidFill>
                  <a:srgbClr val="A7166D"/>
                </a:solidFill>
                <a:latin typeface="Sniglet"/>
                <a:ea typeface="Sniglet"/>
                <a:cs typeface="Sniglet"/>
                <a:sym typeface="Sniglet"/>
              </a:rPr>
              <a:t>4. Dalam tragedi ini, rentang usia berapa yang lebih mungkin selamat?</a:t>
            </a:r>
          </a:p>
          <a:p>
            <a:pPr algn="l">
              <a:lnSpc>
                <a:spcPts val="4446"/>
              </a:lnSpc>
            </a:pPr>
            <a:r>
              <a:rPr lang="en-US" sz="2778">
                <a:solidFill>
                  <a:srgbClr val="A7166D"/>
                </a:solidFill>
                <a:latin typeface="Sniglet"/>
                <a:ea typeface="Sniglet"/>
                <a:cs typeface="Sniglet"/>
                <a:sym typeface="Sniglet"/>
              </a:rPr>
              <a:t>5. Dari ketiga jenis algoritma yang akan dibentuk, algoritma manakah yang terbaik untuk dataset Titanic ini?</a:t>
            </a:r>
          </a:p>
        </p:txBody>
      </p:sp>
      <p:sp>
        <p:nvSpPr>
          <p:cNvPr name="Freeform 7" id="7"/>
          <p:cNvSpPr/>
          <p:nvPr/>
        </p:nvSpPr>
        <p:spPr>
          <a:xfrm flipH="false" flipV="false" rot="0">
            <a:off x="15609639" y="6171278"/>
            <a:ext cx="2678361" cy="4114800"/>
          </a:xfrm>
          <a:custGeom>
            <a:avLst/>
            <a:gdLst/>
            <a:ahLst/>
            <a:cxnLst/>
            <a:rect r="r" b="b" t="t" l="l"/>
            <a:pathLst>
              <a:path h="4114800" w="2678361">
                <a:moveTo>
                  <a:pt x="0" y="0"/>
                </a:moveTo>
                <a:lnTo>
                  <a:pt x="2678361" y="0"/>
                </a:lnTo>
                <a:lnTo>
                  <a:pt x="2678361"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623208">
            <a:off x="15320150" y="261618"/>
            <a:ext cx="2341695" cy="4114800"/>
          </a:xfrm>
          <a:custGeom>
            <a:avLst/>
            <a:gdLst/>
            <a:ahLst/>
            <a:cxnLst/>
            <a:rect r="r" b="b" t="t" l="l"/>
            <a:pathLst>
              <a:path h="4114800" w="2341695">
                <a:moveTo>
                  <a:pt x="0" y="0"/>
                </a:moveTo>
                <a:lnTo>
                  <a:pt x="2341696" y="0"/>
                </a:lnTo>
                <a:lnTo>
                  <a:pt x="2341696"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false" flipV="false" rot="571940">
            <a:off x="478662" y="22443"/>
            <a:ext cx="1470869" cy="2504575"/>
          </a:xfrm>
          <a:custGeom>
            <a:avLst/>
            <a:gdLst/>
            <a:ahLst/>
            <a:cxnLst/>
            <a:rect r="r" b="b" t="t" l="l"/>
            <a:pathLst>
              <a:path h="2504575" w="1470869">
                <a:moveTo>
                  <a:pt x="0" y="0"/>
                </a:moveTo>
                <a:lnTo>
                  <a:pt x="1470869" y="0"/>
                </a:lnTo>
                <a:lnTo>
                  <a:pt x="1470869" y="2504575"/>
                </a:lnTo>
                <a:lnTo>
                  <a:pt x="0" y="250457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0" id="10"/>
          <p:cNvSpPr txBox="true"/>
          <p:nvPr/>
        </p:nvSpPr>
        <p:spPr>
          <a:xfrm rot="0">
            <a:off x="6068989" y="-263032"/>
            <a:ext cx="6150022" cy="1593304"/>
          </a:xfrm>
          <a:prstGeom prst="rect">
            <a:avLst/>
          </a:prstGeom>
        </p:spPr>
        <p:txBody>
          <a:bodyPr anchor="t" rtlCol="false" tIns="0" lIns="0" bIns="0" rIns="0">
            <a:spAutoFit/>
          </a:bodyPr>
          <a:lstStyle/>
          <a:p>
            <a:pPr algn="ctr">
              <a:lnSpc>
                <a:spcPts val="12980"/>
              </a:lnSpc>
            </a:pPr>
            <a:r>
              <a:rPr lang="en-US" sz="9271">
                <a:solidFill>
                  <a:srgbClr val="A7166D"/>
                </a:solidFill>
                <a:latin typeface="Sniglet"/>
                <a:ea typeface="Sniglet"/>
                <a:cs typeface="Sniglet"/>
                <a:sym typeface="Sniglet"/>
              </a:rPr>
              <a:t>Conclusion</a:t>
            </a:r>
          </a:p>
        </p:txBody>
      </p:sp>
      <p:sp>
        <p:nvSpPr>
          <p:cNvPr name="TextBox 11" id="11"/>
          <p:cNvSpPr txBox="true"/>
          <p:nvPr/>
        </p:nvSpPr>
        <p:spPr>
          <a:xfrm rot="0">
            <a:off x="1885404" y="1769106"/>
            <a:ext cx="7887250" cy="969648"/>
          </a:xfrm>
          <a:prstGeom prst="rect">
            <a:avLst/>
          </a:prstGeom>
        </p:spPr>
        <p:txBody>
          <a:bodyPr anchor="t" rtlCol="false" tIns="0" lIns="0" bIns="0" rIns="0">
            <a:spAutoFit/>
          </a:bodyPr>
          <a:lstStyle/>
          <a:p>
            <a:pPr algn="l">
              <a:lnSpc>
                <a:spcPts val="8159"/>
              </a:lnSpc>
            </a:pPr>
            <a:r>
              <a:rPr lang="en-US" sz="5099">
                <a:solidFill>
                  <a:srgbClr val="FFFFFF"/>
                </a:solidFill>
                <a:latin typeface="Sniglet"/>
                <a:ea typeface="Sniglet"/>
                <a:cs typeface="Sniglet"/>
                <a:sym typeface="Sniglet"/>
              </a:rPr>
              <a:t>Pertanyaan</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EF6FF"/>
        </a:solidFill>
      </p:bgPr>
    </p:bg>
    <p:spTree>
      <p:nvGrpSpPr>
        <p:cNvPr id="1" name=""/>
        <p:cNvGrpSpPr/>
        <p:nvPr/>
      </p:nvGrpSpPr>
      <p:grpSpPr>
        <a:xfrm>
          <a:off x="0" y="0"/>
          <a:ext cx="0" cy="0"/>
          <a:chOff x="0" y="0"/>
          <a:chExt cx="0" cy="0"/>
        </a:xfrm>
      </p:grpSpPr>
      <p:sp>
        <p:nvSpPr>
          <p:cNvPr name="Freeform 2" id="2"/>
          <p:cNvSpPr/>
          <p:nvPr/>
        </p:nvSpPr>
        <p:spPr>
          <a:xfrm flipH="false" flipV="false" rot="0">
            <a:off x="15872253" y="-476915"/>
            <a:ext cx="8479451" cy="8229600"/>
          </a:xfrm>
          <a:custGeom>
            <a:avLst/>
            <a:gdLst/>
            <a:ahLst/>
            <a:cxnLst/>
            <a:rect r="r" b="b" t="t" l="l"/>
            <a:pathLst>
              <a:path h="8229600" w="8479451">
                <a:moveTo>
                  <a:pt x="0" y="0"/>
                </a:moveTo>
                <a:lnTo>
                  <a:pt x="8479451" y="0"/>
                </a:lnTo>
                <a:lnTo>
                  <a:pt x="8479451" y="8229600"/>
                </a:lnTo>
                <a:lnTo>
                  <a:pt x="0" y="8229600"/>
                </a:lnTo>
                <a:lnTo>
                  <a:pt x="0" y="0"/>
                </a:lnTo>
                <a:close/>
              </a:path>
            </a:pathLst>
          </a:custGeom>
          <a:blipFill>
            <a:blip r:embed="rId2"/>
            <a:stretch>
              <a:fillRect l="0" t="0" r="-45671" b="0"/>
            </a:stretch>
          </a:blipFill>
        </p:spPr>
      </p:sp>
      <p:grpSp>
        <p:nvGrpSpPr>
          <p:cNvPr name="Group 3" id="3"/>
          <p:cNvGrpSpPr/>
          <p:nvPr/>
        </p:nvGrpSpPr>
        <p:grpSpPr>
          <a:xfrm rot="0">
            <a:off x="1028700" y="1330272"/>
            <a:ext cx="14108758" cy="8543686"/>
            <a:chOff x="0" y="0"/>
            <a:chExt cx="3111989" cy="1884493"/>
          </a:xfrm>
        </p:grpSpPr>
        <p:sp>
          <p:nvSpPr>
            <p:cNvPr name="Freeform 4" id="4"/>
            <p:cNvSpPr/>
            <p:nvPr/>
          </p:nvSpPr>
          <p:spPr>
            <a:xfrm flipH="false" flipV="false" rot="0">
              <a:off x="0" y="0"/>
              <a:ext cx="3111989" cy="1884493"/>
            </a:xfrm>
            <a:custGeom>
              <a:avLst/>
              <a:gdLst/>
              <a:ahLst/>
              <a:cxnLst/>
              <a:rect r="r" b="b" t="t" l="l"/>
              <a:pathLst>
                <a:path h="1884493" w="3111989">
                  <a:moveTo>
                    <a:pt x="2908789" y="0"/>
                  </a:moveTo>
                  <a:cubicBezTo>
                    <a:pt x="3021014" y="0"/>
                    <a:pt x="3111989" y="421858"/>
                    <a:pt x="3111989" y="942247"/>
                  </a:cubicBezTo>
                  <a:cubicBezTo>
                    <a:pt x="3111989" y="1462635"/>
                    <a:pt x="3021014" y="1884493"/>
                    <a:pt x="2908789" y="1884493"/>
                  </a:cubicBezTo>
                  <a:lnTo>
                    <a:pt x="203200" y="1884493"/>
                  </a:lnTo>
                  <a:cubicBezTo>
                    <a:pt x="90976" y="1884493"/>
                    <a:pt x="0" y="1462635"/>
                    <a:pt x="0" y="942247"/>
                  </a:cubicBezTo>
                  <a:cubicBezTo>
                    <a:pt x="0" y="421858"/>
                    <a:pt x="90976" y="0"/>
                    <a:pt x="203200" y="0"/>
                  </a:cubicBezTo>
                  <a:close/>
                </a:path>
              </a:pathLst>
            </a:custGeom>
            <a:solidFill>
              <a:srgbClr val="A7166D"/>
            </a:solidFill>
          </p:spPr>
        </p:sp>
        <p:sp>
          <p:nvSpPr>
            <p:cNvPr name="TextBox 5" id="5"/>
            <p:cNvSpPr txBox="true"/>
            <p:nvPr/>
          </p:nvSpPr>
          <p:spPr>
            <a:xfrm>
              <a:off x="0" y="-57150"/>
              <a:ext cx="3111989" cy="1941643"/>
            </a:xfrm>
            <a:prstGeom prst="rect">
              <a:avLst/>
            </a:prstGeom>
          </p:spPr>
          <p:txBody>
            <a:bodyPr anchor="ctr" rtlCol="false" tIns="50800" lIns="50800" bIns="50800" rIns="50800"/>
            <a:lstStyle/>
            <a:p>
              <a:pPr algn="ctr">
                <a:lnSpc>
                  <a:spcPts val="3359"/>
                </a:lnSpc>
              </a:pPr>
            </a:p>
          </p:txBody>
        </p:sp>
      </p:grpSp>
      <p:sp>
        <p:nvSpPr>
          <p:cNvPr name="TextBox 6" id="6"/>
          <p:cNvSpPr txBox="true"/>
          <p:nvPr/>
        </p:nvSpPr>
        <p:spPr>
          <a:xfrm rot="0">
            <a:off x="1957327" y="2454999"/>
            <a:ext cx="12599165" cy="6803301"/>
          </a:xfrm>
          <a:prstGeom prst="rect">
            <a:avLst/>
          </a:prstGeom>
        </p:spPr>
        <p:txBody>
          <a:bodyPr anchor="t" rtlCol="false" tIns="0" lIns="0" bIns="0" rIns="0">
            <a:spAutoFit/>
          </a:bodyPr>
          <a:lstStyle/>
          <a:p>
            <a:pPr algn="l">
              <a:lnSpc>
                <a:spcPts val="3856"/>
              </a:lnSpc>
            </a:pPr>
            <a:r>
              <a:rPr lang="en-US" sz="2410">
                <a:solidFill>
                  <a:srgbClr val="FCBBBB"/>
                </a:solidFill>
                <a:latin typeface="Sniglet"/>
                <a:ea typeface="Sniglet"/>
                <a:cs typeface="Sniglet"/>
                <a:sym typeface="Sniglet"/>
              </a:rPr>
              <a:t>1. Penumpang perempuan memiliki kemungkinan bertahan hidup lebih tinggi daripada penumpang laki-laki.</a:t>
            </a:r>
          </a:p>
          <a:p>
            <a:pPr algn="l">
              <a:lnSpc>
                <a:spcPts val="3856"/>
              </a:lnSpc>
            </a:pPr>
            <a:r>
              <a:rPr lang="en-US" sz="2410">
                <a:solidFill>
                  <a:srgbClr val="FCBBBB"/>
                </a:solidFill>
                <a:latin typeface="Sniglet"/>
                <a:ea typeface="Sniglet"/>
                <a:cs typeface="Sniglet"/>
                <a:sym typeface="Sniglet"/>
              </a:rPr>
              <a:t>2. Ya. Ada pengaruhnya. Berdasarkan data yang diberikan, kondisi tidak bersama keluarga/kerabat dapat meningkatkan kemungkinan bertahan hidup.</a:t>
            </a:r>
          </a:p>
          <a:p>
            <a:pPr algn="l">
              <a:lnSpc>
                <a:spcPts val="3856"/>
              </a:lnSpc>
            </a:pPr>
            <a:r>
              <a:rPr lang="en-US" sz="2410">
                <a:solidFill>
                  <a:srgbClr val="FCBBBB"/>
                </a:solidFill>
                <a:latin typeface="Sniglet"/>
                <a:ea typeface="Sniglet"/>
                <a:cs typeface="Sniglet"/>
                <a:sym typeface="Sniglet"/>
              </a:rPr>
              <a:t>3. Kelas 1.</a:t>
            </a:r>
          </a:p>
          <a:p>
            <a:pPr algn="l">
              <a:lnSpc>
                <a:spcPts val="3856"/>
              </a:lnSpc>
            </a:pPr>
            <a:r>
              <a:rPr lang="en-US" sz="2410">
                <a:solidFill>
                  <a:srgbClr val="FCBBBB"/>
                </a:solidFill>
                <a:latin typeface="Sniglet"/>
                <a:ea typeface="Sniglet"/>
                <a:cs typeface="Sniglet"/>
                <a:sym typeface="Sniglet"/>
              </a:rPr>
              <a:t>4. Ditemukan bahwa rentang usia 20-30 tahun lebih mungkin bertahan hidup, namun pada rentang tersebut banyak juga yang meninggal.</a:t>
            </a:r>
          </a:p>
          <a:p>
            <a:pPr algn="l">
              <a:lnSpc>
                <a:spcPts val="3856"/>
              </a:lnSpc>
            </a:pPr>
            <a:r>
              <a:rPr lang="en-US" sz="2410">
                <a:solidFill>
                  <a:srgbClr val="FCBBBB"/>
                </a:solidFill>
                <a:latin typeface="Sniglet"/>
                <a:ea typeface="Sniglet"/>
                <a:cs typeface="Sniglet"/>
                <a:sym typeface="Sniglet"/>
              </a:rPr>
              <a:t>5. Dari ketiga jenis algoritma, yaitu neural network, SVM, dan KNN classifier, diperoleh hasil sebagai berikut:</a:t>
            </a:r>
          </a:p>
          <a:p>
            <a:pPr algn="l">
              <a:lnSpc>
                <a:spcPts val="3856"/>
              </a:lnSpc>
            </a:pPr>
            <a:r>
              <a:rPr lang="en-US" sz="2410">
                <a:solidFill>
                  <a:srgbClr val="FCBBBB"/>
                </a:solidFill>
                <a:latin typeface="Sniglet"/>
                <a:ea typeface="Sniglet"/>
                <a:cs typeface="Sniglet"/>
                <a:sym typeface="Sniglet"/>
              </a:rPr>
              <a:t>a. Neural Network: 88,82% </a:t>
            </a:r>
          </a:p>
          <a:p>
            <a:pPr algn="l">
              <a:lnSpc>
                <a:spcPts val="3856"/>
              </a:lnSpc>
            </a:pPr>
            <a:r>
              <a:rPr lang="en-US" sz="2410">
                <a:solidFill>
                  <a:srgbClr val="FCBBBB"/>
                </a:solidFill>
                <a:latin typeface="Sniglet"/>
                <a:ea typeface="Sniglet"/>
                <a:cs typeface="Sniglet"/>
                <a:sym typeface="Sniglet"/>
              </a:rPr>
              <a:t>b. KNN Classifier: 84,35%</a:t>
            </a:r>
          </a:p>
          <a:p>
            <a:pPr algn="l">
              <a:lnSpc>
                <a:spcPts val="3856"/>
              </a:lnSpc>
            </a:pPr>
            <a:r>
              <a:rPr lang="en-US" sz="2410">
                <a:solidFill>
                  <a:srgbClr val="FCBBBB"/>
                </a:solidFill>
                <a:latin typeface="Sniglet"/>
                <a:ea typeface="Sniglet"/>
                <a:cs typeface="Sniglet"/>
                <a:sym typeface="Sniglet"/>
              </a:rPr>
              <a:t>c. SVM: 79,88%</a:t>
            </a:r>
          </a:p>
          <a:p>
            <a:pPr algn="l">
              <a:lnSpc>
                <a:spcPts val="3856"/>
              </a:lnSpc>
            </a:pPr>
            <a:r>
              <a:rPr lang="en-US" sz="2410">
                <a:solidFill>
                  <a:srgbClr val="FCBBBB"/>
                </a:solidFill>
                <a:latin typeface="Sniglet"/>
                <a:ea typeface="Sniglet"/>
                <a:cs typeface="Sniglet"/>
                <a:sym typeface="Sniglet"/>
              </a:rPr>
              <a:t>Algoritma neural network memiliki kemampuan akurasi yang lebih tinggi dibandingkan dengan kedua algoritma lainnya.</a:t>
            </a:r>
          </a:p>
        </p:txBody>
      </p:sp>
      <p:sp>
        <p:nvSpPr>
          <p:cNvPr name="Freeform 7" id="7"/>
          <p:cNvSpPr/>
          <p:nvPr/>
        </p:nvSpPr>
        <p:spPr>
          <a:xfrm flipH="false" flipV="false" rot="-470838">
            <a:off x="14355960" y="6172200"/>
            <a:ext cx="4270075" cy="4114800"/>
          </a:xfrm>
          <a:custGeom>
            <a:avLst/>
            <a:gdLst/>
            <a:ahLst/>
            <a:cxnLst/>
            <a:rect r="r" b="b" t="t" l="l"/>
            <a:pathLst>
              <a:path h="4114800" w="4270075">
                <a:moveTo>
                  <a:pt x="0" y="0"/>
                </a:moveTo>
                <a:lnTo>
                  <a:pt x="4270076" y="0"/>
                </a:lnTo>
                <a:lnTo>
                  <a:pt x="4270076"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3434549" y="260038"/>
            <a:ext cx="4574862" cy="3360444"/>
          </a:xfrm>
          <a:custGeom>
            <a:avLst/>
            <a:gdLst/>
            <a:ahLst/>
            <a:cxnLst/>
            <a:rect r="r" b="b" t="t" l="l"/>
            <a:pathLst>
              <a:path h="3360444" w="4574862">
                <a:moveTo>
                  <a:pt x="0" y="0"/>
                </a:moveTo>
                <a:lnTo>
                  <a:pt x="4574862" y="0"/>
                </a:lnTo>
                <a:lnTo>
                  <a:pt x="4574862" y="3360444"/>
                </a:lnTo>
                <a:lnTo>
                  <a:pt x="0" y="336044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false" flipV="false" rot="1707678">
            <a:off x="-519723" y="-322536"/>
            <a:ext cx="2788666" cy="2702471"/>
          </a:xfrm>
          <a:custGeom>
            <a:avLst/>
            <a:gdLst/>
            <a:ahLst/>
            <a:cxnLst/>
            <a:rect r="r" b="b" t="t" l="l"/>
            <a:pathLst>
              <a:path h="2702471" w="2788666">
                <a:moveTo>
                  <a:pt x="0" y="0"/>
                </a:moveTo>
                <a:lnTo>
                  <a:pt x="2788667" y="0"/>
                </a:lnTo>
                <a:lnTo>
                  <a:pt x="2788667" y="2702472"/>
                </a:lnTo>
                <a:lnTo>
                  <a:pt x="0" y="270247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0" id="10"/>
          <p:cNvSpPr txBox="true"/>
          <p:nvPr/>
        </p:nvSpPr>
        <p:spPr>
          <a:xfrm rot="0">
            <a:off x="6068989" y="-263032"/>
            <a:ext cx="6150022" cy="1593304"/>
          </a:xfrm>
          <a:prstGeom prst="rect">
            <a:avLst/>
          </a:prstGeom>
        </p:spPr>
        <p:txBody>
          <a:bodyPr anchor="t" rtlCol="false" tIns="0" lIns="0" bIns="0" rIns="0">
            <a:spAutoFit/>
          </a:bodyPr>
          <a:lstStyle/>
          <a:p>
            <a:pPr algn="ctr">
              <a:lnSpc>
                <a:spcPts val="12980"/>
              </a:lnSpc>
            </a:pPr>
            <a:r>
              <a:rPr lang="en-US" sz="9271">
                <a:solidFill>
                  <a:srgbClr val="A7166D"/>
                </a:solidFill>
                <a:latin typeface="Sniglet"/>
                <a:ea typeface="Sniglet"/>
                <a:cs typeface="Sniglet"/>
                <a:sym typeface="Sniglet"/>
              </a:rPr>
              <a:t>Conclusion</a:t>
            </a:r>
          </a:p>
        </p:txBody>
      </p:sp>
      <p:sp>
        <p:nvSpPr>
          <p:cNvPr name="TextBox 11" id="11"/>
          <p:cNvSpPr txBox="true"/>
          <p:nvPr/>
        </p:nvSpPr>
        <p:spPr>
          <a:xfrm rot="0">
            <a:off x="1957327" y="1409399"/>
            <a:ext cx="7887250" cy="880748"/>
          </a:xfrm>
          <a:prstGeom prst="rect">
            <a:avLst/>
          </a:prstGeom>
        </p:spPr>
        <p:txBody>
          <a:bodyPr anchor="t" rtlCol="false" tIns="0" lIns="0" bIns="0" rIns="0">
            <a:spAutoFit/>
          </a:bodyPr>
          <a:lstStyle/>
          <a:p>
            <a:pPr algn="l">
              <a:lnSpc>
                <a:spcPts val="7359"/>
              </a:lnSpc>
            </a:pPr>
            <a:r>
              <a:rPr lang="en-US" sz="4599">
                <a:solidFill>
                  <a:srgbClr val="FFFFFF"/>
                </a:solidFill>
                <a:latin typeface="Sniglet"/>
                <a:ea typeface="Sniglet"/>
                <a:cs typeface="Sniglet"/>
                <a:sym typeface="Sniglet"/>
              </a:rPr>
              <a:t>Jawaban</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grpSp>
        <p:nvGrpSpPr>
          <p:cNvPr name="Group 3" id="3"/>
          <p:cNvGrpSpPr/>
          <p:nvPr/>
        </p:nvGrpSpPr>
        <p:grpSpPr>
          <a:xfrm rot="0">
            <a:off x="997142" y="1387108"/>
            <a:ext cx="15825999" cy="7512784"/>
            <a:chOff x="0" y="0"/>
            <a:chExt cx="4168164" cy="1978676"/>
          </a:xfrm>
        </p:grpSpPr>
        <p:sp>
          <p:nvSpPr>
            <p:cNvPr name="Freeform 4" id="4"/>
            <p:cNvSpPr/>
            <p:nvPr/>
          </p:nvSpPr>
          <p:spPr>
            <a:xfrm flipH="false" flipV="false" rot="0">
              <a:off x="0" y="0"/>
              <a:ext cx="4168164" cy="1978676"/>
            </a:xfrm>
            <a:custGeom>
              <a:avLst/>
              <a:gdLst/>
              <a:ahLst/>
              <a:cxnLst/>
              <a:rect r="r" b="b" t="t" l="l"/>
              <a:pathLst>
                <a:path h="1978676" w="4168164">
                  <a:moveTo>
                    <a:pt x="24949" y="0"/>
                  </a:moveTo>
                  <a:lnTo>
                    <a:pt x="4143215" y="0"/>
                  </a:lnTo>
                  <a:cubicBezTo>
                    <a:pt x="4149832" y="0"/>
                    <a:pt x="4156178" y="2629"/>
                    <a:pt x="4160857" y="7307"/>
                  </a:cubicBezTo>
                  <a:cubicBezTo>
                    <a:pt x="4165536" y="11986"/>
                    <a:pt x="4168164" y="18332"/>
                    <a:pt x="4168164" y="24949"/>
                  </a:cubicBezTo>
                  <a:lnTo>
                    <a:pt x="4168164" y="1953727"/>
                  </a:lnTo>
                  <a:cubicBezTo>
                    <a:pt x="4168164" y="1967506"/>
                    <a:pt x="4156994" y="1978676"/>
                    <a:pt x="4143215" y="1978676"/>
                  </a:cubicBezTo>
                  <a:lnTo>
                    <a:pt x="24949" y="1978676"/>
                  </a:lnTo>
                  <a:cubicBezTo>
                    <a:pt x="11170" y="1978676"/>
                    <a:pt x="0" y="1967506"/>
                    <a:pt x="0" y="1953727"/>
                  </a:cubicBezTo>
                  <a:lnTo>
                    <a:pt x="0" y="24949"/>
                  </a:lnTo>
                  <a:cubicBezTo>
                    <a:pt x="0" y="11170"/>
                    <a:pt x="11170" y="0"/>
                    <a:pt x="24949" y="0"/>
                  </a:cubicBezTo>
                  <a:close/>
                </a:path>
              </a:pathLst>
            </a:custGeom>
            <a:solidFill>
              <a:srgbClr val="A7166D"/>
            </a:solidFill>
          </p:spPr>
        </p:sp>
        <p:sp>
          <p:nvSpPr>
            <p:cNvPr name="TextBox 5" id="5"/>
            <p:cNvSpPr txBox="true"/>
            <p:nvPr/>
          </p:nvSpPr>
          <p:spPr>
            <a:xfrm>
              <a:off x="0" y="-57150"/>
              <a:ext cx="4168164" cy="2035826"/>
            </a:xfrm>
            <a:prstGeom prst="rect">
              <a:avLst/>
            </a:prstGeom>
          </p:spPr>
          <p:txBody>
            <a:bodyPr anchor="ctr" rtlCol="false" tIns="50800" lIns="50800" bIns="50800" rIns="50800"/>
            <a:lstStyle/>
            <a:p>
              <a:pPr algn="ctr">
                <a:lnSpc>
                  <a:spcPts val="3359"/>
                </a:lnSpc>
              </a:pPr>
            </a:p>
          </p:txBody>
        </p:sp>
      </p:grpSp>
      <p:sp>
        <p:nvSpPr>
          <p:cNvPr name="TextBox 6" id="6"/>
          <p:cNvSpPr txBox="true"/>
          <p:nvPr/>
        </p:nvSpPr>
        <p:spPr>
          <a:xfrm rot="0">
            <a:off x="1825044" y="3028023"/>
            <a:ext cx="14170195" cy="4874260"/>
          </a:xfrm>
          <a:prstGeom prst="rect">
            <a:avLst/>
          </a:prstGeom>
        </p:spPr>
        <p:txBody>
          <a:bodyPr anchor="t" rtlCol="false" tIns="0" lIns="0" bIns="0" rIns="0">
            <a:spAutoFit/>
          </a:bodyPr>
          <a:lstStyle/>
          <a:p>
            <a:pPr algn="l">
              <a:lnSpc>
                <a:spcPts val="4339"/>
              </a:lnSpc>
            </a:pPr>
            <a:r>
              <a:rPr lang="en-US" sz="3099">
                <a:solidFill>
                  <a:srgbClr val="FFFFFF"/>
                </a:solidFill>
                <a:latin typeface="Sniglet"/>
                <a:ea typeface="Sniglet"/>
                <a:cs typeface="Sniglet"/>
                <a:sym typeface="Sniglet"/>
              </a:rPr>
              <a:t>1. Potensi akurasi model pembelajaran mesin yang akan dikembangkan dapat ditingkatkan lebih jauh melampaui hasil yang dicapai dalam studi kasus ini.</a:t>
            </a:r>
          </a:p>
          <a:p>
            <a:pPr algn="l">
              <a:lnSpc>
                <a:spcPts val="4339"/>
              </a:lnSpc>
            </a:pPr>
          </a:p>
          <a:p>
            <a:pPr algn="l">
              <a:lnSpc>
                <a:spcPts val="4339"/>
              </a:lnSpc>
            </a:pPr>
            <a:r>
              <a:rPr lang="en-US" sz="3099">
                <a:solidFill>
                  <a:srgbClr val="FFFFFF"/>
                </a:solidFill>
                <a:latin typeface="Sniglet"/>
                <a:ea typeface="Sniglet"/>
                <a:cs typeface="Sniglet"/>
                <a:sym typeface="Sniglet"/>
              </a:rPr>
              <a:t>2. Pustaka LazyPredict dapat digunakan untuk membandingkan kinerja akurasi berbagai model pembelajaran mesin dengan cepat.</a:t>
            </a:r>
          </a:p>
          <a:p>
            <a:pPr algn="l">
              <a:lnSpc>
                <a:spcPts val="4339"/>
              </a:lnSpc>
            </a:pPr>
          </a:p>
          <a:p>
            <a:pPr algn="l">
              <a:lnSpc>
                <a:spcPts val="4339"/>
              </a:lnSpc>
            </a:pPr>
            <a:r>
              <a:rPr lang="en-US" sz="3099">
                <a:solidFill>
                  <a:srgbClr val="FFFFFF"/>
                </a:solidFill>
                <a:latin typeface="Sniglet"/>
                <a:ea typeface="Sniglet"/>
                <a:cs typeface="Sniglet"/>
                <a:sym typeface="Sniglet"/>
              </a:rPr>
              <a:t>3. Model pembelajaran mesin atau pembelajaran mendalam alternatif dapat dieksplorasi untuk mengidentifikasi jenis yang paling sesuai untuk menangani klasifikasi jumlah korban dalam kecelakaan kapal Titanic,</a:t>
            </a:r>
          </a:p>
        </p:txBody>
      </p:sp>
      <p:sp>
        <p:nvSpPr>
          <p:cNvPr name="TextBox 7" id="7"/>
          <p:cNvSpPr txBox="true"/>
          <p:nvPr/>
        </p:nvSpPr>
        <p:spPr>
          <a:xfrm rot="0">
            <a:off x="479247" y="1419512"/>
            <a:ext cx="5002448" cy="1234413"/>
          </a:xfrm>
          <a:prstGeom prst="rect">
            <a:avLst/>
          </a:prstGeom>
        </p:spPr>
        <p:txBody>
          <a:bodyPr anchor="t" rtlCol="false" tIns="0" lIns="0" bIns="0" rIns="0">
            <a:spAutoFit/>
          </a:bodyPr>
          <a:lstStyle/>
          <a:p>
            <a:pPr algn="ctr">
              <a:lnSpc>
                <a:spcPts val="10186"/>
              </a:lnSpc>
            </a:pPr>
            <a:r>
              <a:rPr lang="en-US" sz="7276">
                <a:solidFill>
                  <a:srgbClr val="FFFFFF"/>
                </a:solidFill>
                <a:latin typeface="Sniglet"/>
                <a:ea typeface="Sniglet"/>
                <a:cs typeface="Sniglet"/>
                <a:sym typeface="Sniglet"/>
              </a:rPr>
              <a:t>Saran</a:t>
            </a:r>
          </a:p>
        </p:txBody>
      </p:sp>
      <p:sp>
        <p:nvSpPr>
          <p:cNvPr name="TextBox 8" id="8"/>
          <p:cNvSpPr txBox="true"/>
          <p:nvPr/>
        </p:nvSpPr>
        <p:spPr>
          <a:xfrm rot="0">
            <a:off x="6068989" y="-263032"/>
            <a:ext cx="6150022" cy="1593304"/>
          </a:xfrm>
          <a:prstGeom prst="rect">
            <a:avLst/>
          </a:prstGeom>
        </p:spPr>
        <p:txBody>
          <a:bodyPr anchor="t" rtlCol="false" tIns="0" lIns="0" bIns="0" rIns="0">
            <a:spAutoFit/>
          </a:bodyPr>
          <a:lstStyle/>
          <a:p>
            <a:pPr algn="ctr">
              <a:lnSpc>
                <a:spcPts val="12980"/>
              </a:lnSpc>
            </a:pPr>
            <a:r>
              <a:rPr lang="en-US" sz="9271">
                <a:solidFill>
                  <a:srgbClr val="A7166D"/>
                </a:solidFill>
                <a:latin typeface="Sniglet"/>
                <a:ea typeface="Sniglet"/>
                <a:cs typeface="Sniglet"/>
                <a:sym typeface="Sniglet"/>
              </a:rPr>
              <a:t>Conclusion</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EF6FF"/>
        </a:solidFill>
      </p:bgPr>
    </p:bg>
    <p:spTree>
      <p:nvGrpSpPr>
        <p:cNvPr id="1" name=""/>
        <p:cNvGrpSpPr/>
        <p:nvPr/>
      </p:nvGrpSpPr>
      <p:grpSpPr>
        <a:xfrm>
          <a:off x="0" y="0"/>
          <a:ext cx="0" cy="0"/>
          <a:chOff x="0" y="0"/>
          <a:chExt cx="0" cy="0"/>
        </a:xfrm>
      </p:grpSpPr>
      <p:sp>
        <p:nvSpPr>
          <p:cNvPr name="Freeform 2" id="2"/>
          <p:cNvSpPr/>
          <p:nvPr/>
        </p:nvSpPr>
        <p:spPr>
          <a:xfrm flipH="false" flipV="false" rot="0">
            <a:off x="1461259" y="1028700"/>
            <a:ext cx="15365482" cy="8229600"/>
          </a:xfrm>
          <a:custGeom>
            <a:avLst/>
            <a:gdLst/>
            <a:ahLst/>
            <a:cxnLst/>
            <a:rect r="r" b="b" t="t" l="l"/>
            <a:pathLst>
              <a:path h="8229600" w="15365482">
                <a:moveTo>
                  <a:pt x="0" y="0"/>
                </a:moveTo>
                <a:lnTo>
                  <a:pt x="15365482" y="0"/>
                </a:lnTo>
                <a:lnTo>
                  <a:pt x="15365482" y="8229600"/>
                </a:lnTo>
                <a:lnTo>
                  <a:pt x="0" y="8229600"/>
                </a:lnTo>
                <a:lnTo>
                  <a:pt x="0" y="0"/>
                </a:lnTo>
                <a:close/>
              </a:path>
            </a:pathLst>
          </a:custGeom>
          <a:blipFill>
            <a:blip r:embed="rId2"/>
            <a:stretch>
              <a:fillRect l="0" t="-8539" r="0" b="-15856"/>
            </a:stretch>
          </a:blipFill>
        </p:spPr>
      </p:sp>
      <p:sp>
        <p:nvSpPr>
          <p:cNvPr name="TextBox 3" id="3"/>
          <p:cNvSpPr txBox="true"/>
          <p:nvPr/>
        </p:nvSpPr>
        <p:spPr>
          <a:xfrm rot="0">
            <a:off x="3331381" y="4153110"/>
            <a:ext cx="11680620" cy="1996108"/>
          </a:xfrm>
          <a:prstGeom prst="rect">
            <a:avLst/>
          </a:prstGeom>
        </p:spPr>
        <p:txBody>
          <a:bodyPr anchor="t" rtlCol="false" tIns="0" lIns="0" bIns="0" rIns="0">
            <a:spAutoFit/>
          </a:bodyPr>
          <a:lstStyle/>
          <a:p>
            <a:pPr algn="ctr">
              <a:lnSpc>
                <a:spcPts val="14527"/>
              </a:lnSpc>
            </a:pPr>
            <a:r>
              <a:rPr lang="en-US" sz="16141">
                <a:solidFill>
                  <a:srgbClr val="A7166D"/>
                </a:solidFill>
                <a:latin typeface="Sniglet"/>
                <a:ea typeface="Sniglet"/>
                <a:cs typeface="Sniglet"/>
                <a:sym typeface="Sniglet"/>
              </a:rPr>
              <a:t>Terimakasih</a:t>
            </a:r>
          </a:p>
        </p:txBody>
      </p:sp>
      <p:sp>
        <p:nvSpPr>
          <p:cNvPr name="Freeform 4" id="4"/>
          <p:cNvSpPr/>
          <p:nvPr/>
        </p:nvSpPr>
        <p:spPr>
          <a:xfrm flipH="false" flipV="false" rot="0">
            <a:off x="1726026" y="6601099"/>
            <a:ext cx="3210710" cy="2657201"/>
          </a:xfrm>
          <a:custGeom>
            <a:avLst/>
            <a:gdLst/>
            <a:ahLst/>
            <a:cxnLst/>
            <a:rect r="r" b="b" t="t" l="l"/>
            <a:pathLst>
              <a:path h="2657201" w="3210710">
                <a:moveTo>
                  <a:pt x="0" y="0"/>
                </a:moveTo>
                <a:lnTo>
                  <a:pt x="3210711" y="0"/>
                </a:lnTo>
                <a:lnTo>
                  <a:pt x="3210711" y="2657201"/>
                </a:lnTo>
                <a:lnTo>
                  <a:pt x="0" y="2657201"/>
                </a:lnTo>
                <a:lnTo>
                  <a:pt x="0" y="0"/>
                </a:lnTo>
                <a:close/>
              </a:path>
            </a:pathLst>
          </a:custGeom>
          <a:blipFill>
            <a:blip r:embed="rId3"/>
            <a:stretch>
              <a:fillRect l="0" t="0" r="0" b="0"/>
            </a:stretch>
          </a:blipFill>
        </p:spPr>
      </p:sp>
      <p:sp>
        <p:nvSpPr>
          <p:cNvPr name="Freeform 5" id="5"/>
          <p:cNvSpPr/>
          <p:nvPr/>
        </p:nvSpPr>
        <p:spPr>
          <a:xfrm flipH="false" flipV="false" rot="0">
            <a:off x="14103907" y="5961211"/>
            <a:ext cx="2722834" cy="3094130"/>
          </a:xfrm>
          <a:custGeom>
            <a:avLst/>
            <a:gdLst/>
            <a:ahLst/>
            <a:cxnLst/>
            <a:rect r="r" b="b" t="t" l="l"/>
            <a:pathLst>
              <a:path h="3094130" w="2722834">
                <a:moveTo>
                  <a:pt x="0" y="0"/>
                </a:moveTo>
                <a:lnTo>
                  <a:pt x="2722834" y="0"/>
                </a:lnTo>
                <a:lnTo>
                  <a:pt x="2722834" y="3094130"/>
                </a:lnTo>
                <a:lnTo>
                  <a:pt x="0" y="309413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2345055" y="1028700"/>
            <a:ext cx="1972652" cy="1743107"/>
          </a:xfrm>
          <a:custGeom>
            <a:avLst/>
            <a:gdLst/>
            <a:ahLst/>
            <a:cxnLst/>
            <a:rect r="r" b="b" t="t" l="l"/>
            <a:pathLst>
              <a:path h="1743107" w="1972652">
                <a:moveTo>
                  <a:pt x="0" y="0"/>
                </a:moveTo>
                <a:lnTo>
                  <a:pt x="1972653" y="0"/>
                </a:lnTo>
                <a:lnTo>
                  <a:pt x="1972653" y="1743107"/>
                </a:lnTo>
                <a:lnTo>
                  <a:pt x="0" y="17431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0966977" y="1317262"/>
            <a:ext cx="1033009" cy="1038408"/>
          </a:xfrm>
          <a:custGeom>
            <a:avLst/>
            <a:gdLst/>
            <a:ahLst/>
            <a:cxnLst/>
            <a:rect r="r" b="b" t="t" l="l"/>
            <a:pathLst>
              <a:path h="1038408" w="1033009">
                <a:moveTo>
                  <a:pt x="0" y="0"/>
                </a:moveTo>
                <a:lnTo>
                  <a:pt x="1033009" y="0"/>
                </a:lnTo>
                <a:lnTo>
                  <a:pt x="1033009" y="1038408"/>
                </a:lnTo>
                <a:lnTo>
                  <a:pt x="0" y="1038408"/>
                </a:lnTo>
                <a:lnTo>
                  <a:pt x="0" y="0"/>
                </a:lnTo>
                <a:close/>
              </a:path>
            </a:pathLst>
          </a:custGeom>
          <a:blipFill>
            <a:blip r:embed="rId8"/>
            <a:stretch>
              <a:fillRect l="0" t="0" r="0" b="0"/>
            </a:stretch>
          </a:blipFill>
        </p:spPr>
      </p:sp>
      <p:sp>
        <p:nvSpPr>
          <p:cNvPr name="Freeform 8" id="8"/>
          <p:cNvSpPr/>
          <p:nvPr/>
        </p:nvSpPr>
        <p:spPr>
          <a:xfrm flipH="false" flipV="false" rot="0">
            <a:off x="5773272" y="1836466"/>
            <a:ext cx="2888655" cy="1407563"/>
          </a:xfrm>
          <a:custGeom>
            <a:avLst/>
            <a:gdLst/>
            <a:ahLst/>
            <a:cxnLst/>
            <a:rect r="r" b="b" t="t" l="l"/>
            <a:pathLst>
              <a:path h="1407563" w="2888655">
                <a:moveTo>
                  <a:pt x="0" y="0"/>
                </a:moveTo>
                <a:lnTo>
                  <a:pt x="2888655" y="0"/>
                </a:lnTo>
                <a:lnTo>
                  <a:pt x="2888655" y="1407563"/>
                </a:lnTo>
                <a:lnTo>
                  <a:pt x="0" y="140756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9" id="9"/>
          <p:cNvSpPr/>
          <p:nvPr/>
        </p:nvSpPr>
        <p:spPr>
          <a:xfrm flipH="false" flipV="false" rot="0">
            <a:off x="14303536" y="1836466"/>
            <a:ext cx="1752302" cy="1698140"/>
          </a:xfrm>
          <a:custGeom>
            <a:avLst/>
            <a:gdLst/>
            <a:ahLst/>
            <a:cxnLst/>
            <a:rect r="r" b="b" t="t" l="l"/>
            <a:pathLst>
              <a:path h="1698140" w="1752302">
                <a:moveTo>
                  <a:pt x="0" y="0"/>
                </a:moveTo>
                <a:lnTo>
                  <a:pt x="1752302" y="0"/>
                </a:lnTo>
                <a:lnTo>
                  <a:pt x="1752302" y="1698140"/>
                </a:lnTo>
                <a:lnTo>
                  <a:pt x="0" y="169814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0" id="10"/>
          <p:cNvSpPr/>
          <p:nvPr/>
        </p:nvSpPr>
        <p:spPr>
          <a:xfrm flipH="false" flipV="false" rot="0">
            <a:off x="11483481" y="7748029"/>
            <a:ext cx="2820054" cy="853066"/>
          </a:xfrm>
          <a:custGeom>
            <a:avLst/>
            <a:gdLst/>
            <a:ahLst/>
            <a:cxnLst/>
            <a:rect r="r" b="b" t="t" l="l"/>
            <a:pathLst>
              <a:path h="853066" w="2820054">
                <a:moveTo>
                  <a:pt x="0" y="0"/>
                </a:moveTo>
                <a:lnTo>
                  <a:pt x="2820055" y="0"/>
                </a:lnTo>
                <a:lnTo>
                  <a:pt x="2820055" y="853066"/>
                </a:lnTo>
                <a:lnTo>
                  <a:pt x="0" y="853066"/>
                </a:lnTo>
                <a:lnTo>
                  <a:pt x="0" y="0"/>
                </a:lnTo>
                <a:close/>
              </a:path>
            </a:pathLst>
          </a:custGeom>
          <a:blipFill>
            <a:blip r:embed="rId13"/>
            <a:stretch>
              <a:fillRect l="0" t="0" r="0" b="0"/>
            </a:stretch>
          </a:blipFill>
        </p:spPr>
      </p:sp>
      <p:sp>
        <p:nvSpPr>
          <p:cNvPr name="Freeform 11" id="11"/>
          <p:cNvSpPr/>
          <p:nvPr/>
        </p:nvSpPr>
        <p:spPr>
          <a:xfrm flipH="false" flipV="false" rot="0">
            <a:off x="5328984" y="7831687"/>
            <a:ext cx="695136" cy="695136"/>
          </a:xfrm>
          <a:custGeom>
            <a:avLst/>
            <a:gdLst/>
            <a:ahLst/>
            <a:cxnLst/>
            <a:rect r="r" b="b" t="t" l="l"/>
            <a:pathLst>
              <a:path h="695136" w="695136">
                <a:moveTo>
                  <a:pt x="0" y="0"/>
                </a:moveTo>
                <a:lnTo>
                  <a:pt x="695137" y="0"/>
                </a:lnTo>
                <a:lnTo>
                  <a:pt x="695137" y="695136"/>
                </a:lnTo>
                <a:lnTo>
                  <a:pt x="0" y="695136"/>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2" id="12"/>
          <p:cNvSpPr txBox="true"/>
          <p:nvPr/>
        </p:nvSpPr>
        <p:spPr>
          <a:xfrm rot="0">
            <a:off x="9829055" y="8677991"/>
            <a:ext cx="6128906" cy="468630"/>
          </a:xfrm>
          <a:prstGeom prst="rect">
            <a:avLst/>
          </a:prstGeom>
        </p:spPr>
        <p:txBody>
          <a:bodyPr anchor="t" rtlCol="false" tIns="0" lIns="0" bIns="0" rIns="0">
            <a:spAutoFit/>
          </a:bodyPr>
          <a:lstStyle/>
          <a:p>
            <a:pPr algn="ctr">
              <a:lnSpc>
                <a:spcPts val="3840"/>
              </a:lnSpc>
            </a:pPr>
            <a:r>
              <a:rPr lang="en-US" sz="2400">
                <a:solidFill>
                  <a:srgbClr val="A7166D"/>
                </a:solidFill>
                <a:latin typeface="Sniglet"/>
                <a:ea typeface="Sniglet"/>
                <a:cs typeface="Sniglet"/>
                <a:sym typeface="Sniglet"/>
              </a:rPr>
              <a:t>Digital Skill Fair 31</a:t>
            </a:r>
          </a:p>
        </p:txBody>
      </p:sp>
      <p:sp>
        <p:nvSpPr>
          <p:cNvPr name="TextBox 13" id="13"/>
          <p:cNvSpPr txBox="true"/>
          <p:nvPr/>
        </p:nvSpPr>
        <p:spPr>
          <a:xfrm rot="0">
            <a:off x="6024121" y="7801181"/>
            <a:ext cx="2193519" cy="622936"/>
          </a:xfrm>
          <a:prstGeom prst="rect">
            <a:avLst/>
          </a:prstGeom>
        </p:spPr>
        <p:txBody>
          <a:bodyPr anchor="t" rtlCol="false" tIns="0" lIns="0" bIns="0" rIns="0">
            <a:spAutoFit/>
          </a:bodyPr>
          <a:lstStyle/>
          <a:p>
            <a:pPr algn="ctr">
              <a:lnSpc>
                <a:spcPts val="5279"/>
              </a:lnSpc>
            </a:pPr>
            <a:r>
              <a:rPr lang="en-US" sz="3299">
                <a:solidFill>
                  <a:srgbClr val="A7166D"/>
                </a:solidFill>
                <a:latin typeface="Sniglet"/>
                <a:ea typeface="Sniglet"/>
                <a:cs typeface="Sniglet"/>
                <a:sym typeface="Sniglet"/>
              </a:rPr>
              <a:t>dyah_hay</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EF6FF"/>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9196660" y="1131078"/>
            <a:ext cx="10287000" cy="8455093"/>
          </a:xfrm>
          <a:custGeom>
            <a:avLst/>
            <a:gdLst/>
            <a:ahLst/>
            <a:cxnLst/>
            <a:rect r="r" b="b" t="t" l="l"/>
            <a:pathLst>
              <a:path h="8455093" w="10287000">
                <a:moveTo>
                  <a:pt x="0" y="0"/>
                </a:moveTo>
                <a:lnTo>
                  <a:pt x="10287000" y="0"/>
                </a:lnTo>
                <a:lnTo>
                  <a:pt x="10287000" y="8455093"/>
                </a:lnTo>
                <a:lnTo>
                  <a:pt x="0" y="8455093"/>
                </a:lnTo>
                <a:lnTo>
                  <a:pt x="0" y="0"/>
                </a:lnTo>
                <a:close/>
              </a:path>
            </a:pathLst>
          </a:custGeom>
          <a:blipFill>
            <a:blip r:embed="rId2"/>
            <a:stretch>
              <a:fillRect l="-8304" t="0" r="-15060" b="0"/>
            </a:stretch>
          </a:blipFill>
        </p:spPr>
      </p:sp>
      <p:grpSp>
        <p:nvGrpSpPr>
          <p:cNvPr name="Group 3" id="3"/>
          <p:cNvGrpSpPr/>
          <p:nvPr/>
        </p:nvGrpSpPr>
        <p:grpSpPr>
          <a:xfrm rot="0">
            <a:off x="11976170" y="604041"/>
            <a:ext cx="4373960" cy="1289996"/>
            <a:chOff x="0" y="0"/>
            <a:chExt cx="1377972" cy="406400"/>
          </a:xfrm>
        </p:grpSpPr>
        <p:sp>
          <p:nvSpPr>
            <p:cNvPr name="Freeform 4" id="4"/>
            <p:cNvSpPr/>
            <p:nvPr/>
          </p:nvSpPr>
          <p:spPr>
            <a:xfrm flipH="false" flipV="false" rot="0">
              <a:off x="0" y="0"/>
              <a:ext cx="1377972" cy="406400"/>
            </a:xfrm>
            <a:custGeom>
              <a:avLst/>
              <a:gdLst/>
              <a:ahLst/>
              <a:cxnLst/>
              <a:rect r="r" b="b" t="t" l="l"/>
              <a:pathLst>
                <a:path h="406400" w="1377972">
                  <a:moveTo>
                    <a:pt x="1174772" y="0"/>
                  </a:moveTo>
                  <a:cubicBezTo>
                    <a:pt x="1286996" y="0"/>
                    <a:pt x="1377972" y="90976"/>
                    <a:pt x="1377972" y="203200"/>
                  </a:cubicBezTo>
                  <a:cubicBezTo>
                    <a:pt x="1377972" y="315424"/>
                    <a:pt x="1286996" y="406400"/>
                    <a:pt x="1174772" y="406400"/>
                  </a:cubicBezTo>
                  <a:lnTo>
                    <a:pt x="203200" y="406400"/>
                  </a:lnTo>
                  <a:cubicBezTo>
                    <a:pt x="90976" y="406400"/>
                    <a:pt x="0" y="315424"/>
                    <a:pt x="0" y="203200"/>
                  </a:cubicBezTo>
                  <a:cubicBezTo>
                    <a:pt x="0" y="90976"/>
                    <a:pt x="90976" y="0"/>
                    <a:pt x="203200" y="0"/>
                  </a:cubicBezTo>
                  <a:close/>
                </a:path>
              </a:pathLst>
            </a:custGeom>
            <a:solidFill>
              <a:srgbClr val="A7166D"/>
            </a:solidFill>
          </p:spPr>
        </p:sp>
        <p:sp>
          <p:nvSpPr>
            <p:cNvPr name="TextBox 5" id="5"/>
            <p:cNvSpPr txBox="true"/>
            <p:nvPr/>
          </p:nvSpPr>
          <p:spPr>
            <a:xfrm>
              <a:off x="0" y="-57150"/>
              <a:ext cx="1377972" cy="463550"/>
            </a:xfrm>
            <a:prstGeom prst="rect">
              <a:avLst/>
            </a:prstGeom>
          </p:spPr>
          <p:txBody>
            <a:bodyPr anchor="ctr" rtlCol="false" tIns="50800" lIns="50800" bIns="50800" rIns="50800"/>
            <a:lstStyle/>
            <a:p>
              <a:pPr algn="ctr">
                <a:lnSpc>
                  <a:spcPts val="3359"/>
                </a:lnSpc>
              </a:pPr>
            </a:p>
          </p:txBody>
        </p:sp>
      </p:grpSp>
      <p:grpSp>
        <p:nvGrpSpPr>
          <p:cNvPr name="Group 6" id="6"/>
          <p:cNvGrpSpPr/>
          <p:nvPr/>
        </p:nvGrpSpPr>
        <p:grpSpPr>
          <a:xfrm rot="0">
            <a:off x="12072894" y="2354017"/>
            <a:ext cx="4373960" cy="1289996"/>
            <a:chOff x="0" y="0"/>
            <a:chExt cx="1377972" cy="406400"/>
          </a:xfrm>
        </p:grpSpPr>
        <p:sp>
          <p:nvSpPr>
            <p:cNvPr name="Freeform 7" id="7"/>
            <p:cNvSpPr/>
            <p:nvPr/>
          </p:nvSpPr>
          <p:spPr>
            <a:xfrm flipH="false" flipV="false" rot="0">
              <a:off x="0" y="0"/>
              <a:ext cx="1377972" cy="406400"/>
            </a:xfrm>
            <a:custGeom>
              <a:avLst/>
              <a:gdLst/>
              <a:ahLst/>
              <a:cxnLst/>
              <a:rect r="r" b="b" t="t" l="l"/>
              <a:pathLst>
                <a:path h="406400" w="1377972">
                  <a:moveTo>
                    <a:pt x="1174772" y="0"/>
                  </a:moveTo>
                  <a:cubicBezTo>
                    <a:pt x="1286996" y="0"/>
                    <a:pt x="1377972" y="90976"/>
                    <a:pt x="1377972" y="203200"/>
                  </a:cubicBezTo>
                  <a:cubicBezTo>
                    <a:pt x="1377972" y="315424"/>
                    <a:pt x="1286996" y="406400"/>
                    <a:pt x="1174772" y="406400"/>
                  </a:cubicBezTo>
                  <a:lnTo>
                    <a:pt x="203200" y="406400"/>
                  </a:lnTo>
                  <a:cubicBezTo>
                    <a:pt x="90976" y="406400"/>
                    <a:pt x="0" y="315424"/>
                    <a:pt x="0" y="203200"/>
                  </a:cubicBezTo>
                  <a:cubicBezTo>
                    <a:pt x="0" y="90976"/>
                    <a:pt x="90976" y="0"/>
                    <a:pt x="203200" y="0"/>
                  </a:cubicBezTo>
                  <a:close/>
                </a:path>
              </a:pathLst>
            </a:custGeom>
            <a:solidFill>
              <a:srgbClr val="A7166D"/>
            </a:solidFill>
          </p:spPr>
        </p:sp>
        <p:sp>
          <p:nvSpPr>
            <p:cNvPr name="TextBox 8" id="8"/>
            <p:cNvSpPr txBox="true"/>
            <p:nvPr/>
          </p:nvSpPr>
          <p:spPr>
            <a:xfrm>
              <a:off x="0" y="-57150"/>
              <a:ext cx="1377972" cy="463550"/>
            </a:xfrm>
            <a:prstGeom prst="rect">
              <a:avLst/>
            </a:prstGeom>
          </p:spPr>
          <p:txBody>
            <a:bodyPr anchor="ctr" rtlCol="false" tIns="50800" lIns="50800" bIns="50800" rIns="50800"/>
            <a:lstStyle/>
            <a:p>
              <a:pPr algn="ctr">
                <a:lnSpc>
                  <a:spcPts val="3359"/>
                </a:lnSpc>
              </a:pPr>
            </a:p>
          </p:txBody>
        </p:sp>
      </p:grpSp>
      <p:grpSp>
        <p:nvGrpSpPr>
          <p:cNvPr name="Group 9" id="9"/>
          <p:cNvGrpSpPr/>
          <p:nvPr/>
        </p:nvGrpSpPr>
        <p:grpSpPr>
          <a:xfrm rot="0">
            <a:off x="12072894" y="4218495"/>
            <a:ext cx="4373960" cy="1289996"/>
            <a:chOff x="0" y="0"/>
            <a:chExt cx="1377972" cy="406400"/>
          </a:xfrm>
        </p:grpSpPr>
        <p:sp>
          <p:nvSpPr>
            <p:cNvPr name="Freeform 10" id="10"/>
            <p:cNvSpPr/>
            <p:nvPr/>
          </p:nvSpPr>
          <p:spPr>
            <a:xfrm flipH="false" flipV="false" rot="0">
              <a:off x="0" y="0"/>
              <a:ext cx="1377972" cy="406400"/>
            </a:xfrm>
            <a:custGeom>
              <a:avLst/>
              <a:gdLst/>
              <a:ahLst/>
              <a:cxnLst/>
              <a:rect r="r" b="b" t="t" l="l"/>
              <a:pathLst>
                <a:path h="406400" w="1377972">
                  <a:moveTo>
                    <a:pt x="1174772" y="0"/>
                  </a:moveTo>
                  <a:cubicBezTo>
                    <a:pt x="1286996" y="0"/>
                    <a:pt x="1377972" y="90976"/>
                    <a:pt x="1377972" y="203200"/>
                  </a:cubicBezTo>
                  <a:cubicBezTo>
                    <a:pt x="1377972" y="315424"/>
                    <a:pt x="1286996" y="406400"/>
                    <a:pt x="1174772" y="406400"/>
                  </a:cubicBezTo>
                  <a:lnTo>
                    <a:pt x="203200" y="406400"/>
                  </a:lnTo>
                  <a:cubicBezTo>
                    <a:pt x="90976" y="406400"/>
                    <a:pt x="0" y="315424"/>
                    <a:pt x="0" y="203200"/>
                  </a:cubicBezTo>
                  <a:cubicBezTo>
                    <a:pt x="0" y="90976"/>
                    <a:pt x="90976" y="0"/>
                    <a:pt x="203200" y="0"/>
                  </a:cubicBezTo>
                  <a:close/>
                </a:path>
              </a:pathLst>
            </a:custGeom>
            <a:solidFill>
              <a:srgbClr val="A7166D"/>
            </a:solidFill>
          </p:spPr>
        </p:sp>
        <p:sp>
          <p:nvSpPr>
            <p:cNvPr name="TextBox 11" id="11"/>
            <p:cNvSpPr txBox="true"/>
            <p:nvPr/>
          </p:nvSpPr>
          <p:spPr>
            <a:xfrm>
              <a:off x="0" y="-57150"/>
              <a:ext cx="1377972" cy="463550"/>
            </a:xfrm>
            <a:prstGeom prst="rect">
              <a:avLst/>
            </a:prstGeom>
          </p:spPr>
          <p:txBody>
            <a:bodyPr anchor="ctr" rtlCol="false" tIns="50800" lIns="50800" bIns="50800" rIns="50800"/>
            <a:lstStyle/>
            <a:p>
              <a:pPr algn="ctr">
                <a:lnSpc>
                  <a:spcPts val="3359"/>
                </a:lnSpc>
              </a:pPr>
            </a:p>
          </p:txBody>
        </p:sp>
      </p:grpSp>
      <p:grpSp>
        <p:nvGrpSpPr>
          <p:cNvPr name="Group 12" id="12"/>
          <p:cNvGrpSpPr/>
          <p:nvPr/>
        </p:nvGrpSpPr>
        <p:grpSpPr>
          <a:xfrm rot="0">
            <a:off x="12153180" y="6289540"/>
            <a:ext cx="4373960" cy="1289996"/>
            <a:chOff x="0" y="0"/>
            <a:chExt cx="1377972" cy="406400"/>
          </a:xfrm>
        </p:grpSpPr>
        <p:sp>
          <p:nvSpPr>
            <p:cNvPr name="Freeform 13" id="13"/>
            <p:cNvSpPr/>
            <p:nvPr/>
          </p:nvSpPr>
          <p:spPr>
            <a:xfrm flipH="false" flipV="false" rot="0">
              <a:off x="0" y="0"/>
              <a:ext cx="1377972" cy="406400"/>
            </a:xfrm>
            <a:custGeom>
              <a:avLst/>
              <a:gdLst/>
              <a:ahLst/>
              <a:cxnLst/>
              <a:rect r="r" b="b" t="t" l="l"/>
              <a:pathLst>
                <a:path h="406400" w="1377972">
                  <a:moveTo>
                    <a:pt x="1174772" y="0"/>
                  </a:moveTo>
                  <a:cubicBezTo>
                    <a:pt x="1286996" y="0"/>
                    <a:pt x="1377972" y="90976"/>
                    <a:pt x="1377972" y="203200"/>
                  </a:cubicBezTo>
                  <a:cubicBezTo>
                    <a:pt x="1377972" y="315424"/>
                    <a:pt x="1286996" y="406400"/>
                    <a:pt x="1174772" y="406400"/>
                  </a:cubicBezTo>
                  <a:lnTo>
                    <a:pt x="203200" y="406400"/>
                  </a:lnTo>
                  <a:cubicBezTo>
                    <a:pt x="90976" y="406400"/>
                    <a:pt x="0" y="315424"/>
                    <a:pt x="0" y="203200"/>
                  </a:cubicBezTo>
                  <a:cubicBezTo>
                    <a:pt x="0" y="90976"/>
                    <a:pt x="90976" y="0"/>
                    <a:pt x="203200" y="0"/>
                  </a:cubicBezTo>
                  <a:close/>
                </a:path>
              </a:pathLst>
            </a:custGeom>
            <a:solidFill>
              <a:srgbClr val="A7166D"/>
            </a:solidFill>
          </p:spPr>
        </p:sp>
        <p:sp>
          <p:nvSpPr>
            <p:cNvPr name="TextBox 14" id="14"/>
            <p:cNvSpPr txBox="true"/>
            <p:nvPr/>
          </p:nvSpPr>
          <p:spPr>
            <a:xfrm>
              <a:off x="0" y="-57150"/>
              <a:ext cx="1377972" cy="463550"/>
            </a:xfrm>
            <a:prstGeom prst="rect">
              <a:avLst/>
            </a:prstGeom>
          </p:spPr>
          <p:txBody>
            <a:bodyPr anchor="ctr" rtlCol="false" tIns="50800" lIns="50800" bIns="50800" rIns="50800"/>
            <a:lstStyle/>
            <a:p>
              <a:pPr algn="ctr">
                <a:lnSpc>
                  <a:spcPts val="3359"/>
                </a:lnSpc>
              </a:pPr>
            </a:p>
          </p:txBody>
        </p:sp>
      </p:grpSp>
      <p:grpSp>
        <p:nvGrpSpPr>
          <p:cNvPr name="Group 15" id="15"/>
          <p:cNvGrpSpPr/>
          <p:nvPr/>
        </p:nvGrpSpPr>
        <p:grpSpPr>
          <a:xfrm rot="0">
            <a:off x="12153180" y="8154018"/>
            <a:ext cx="4373960" cy="1289996"/>
            <a:chOff x="0" y="0"/>
            <a:chExt cx="1377972" cy="406400"/>
          </a:xfrm>
        </p:grpSpPr>
        <p:sp>
          <p:nvSpPr>
            <p:cNvPr name="Freeform 16" id="16"/>
            <p:cNvSpPr/>
            <p:nvPr/>
          </p:nvSpPr>
          <p:spPr>
            <a:xfrm flipH="false" flipV="false" rot="0">
              <a:off x="0" y="0"/>
              <a:ext cx="1377972" cy="406400"/>
            </a:xfrm>
            <a:custGeom>
              <a:avLst/>
              <a:gdLst/>
              <a:ahLst/>
              <a:cxnLst/>
              <a:rect r="r" b="b" t="t" l="l"/>
              <a:pathLst>
                <a:path h="406400" w="1377972">
                  <a:moveTo>
                    <a:pt x="1174772" y="0"/>
                  </a:moveTo>
                  <a:cubicBezTo>
                    <a:pt x="1286996" y="0"/>
                    <a:pt x="1377972" y="90976"/>
                    <a:pt x="1377972" y="203200"/>
                  </a:cubicBezTo>
                  <a:cubicBezTo>
                    <a:pt x="1377972" y="315424"/>
                    <a:pt x="1286996" y="406400"/>
                    <a:pt x="1174772" y="406400"/>
                  </a:cubicBezTo>
                  <a:lnTo>
                    <a:pt x="203200" y="406400"/>
                  </a:lnTo>
                  <a:cubicBezTo>
                    <a:pt x="90976" y="406400"/>
                    <a:pt x="0" y="315424"/>
                    <a:pt x="0" y="203200"/>
                  </a:cubicBezTo>
                  <a:cubicBezTo>
                    <a:pt x="0" y="90976"/>
                    <a:pt x="90976" y="0"/>
                    <a:pt x="203200" y="0"/>
                  </a:cubicBezTo>
                  <a:close/>
                </a:path>
              </a:pathLst>
            </a:custGeom>
            <a:solidFill>
              <a:srgbClr val="A7166D"/>
            </a:solidFill>
          </p:spPr>
        </p:sp>
        <p:sp>
          <p:nvSpPr>
            <p:cNvPr name="TextBox 17" id="17"/>
            <p:cNvSpPr txBox="true"/>
            <p:nvPr/>
          </p:nvSpPr>
          <p:spPr>
            <a:xfrm>
              <a:off x="0" y="-57150"/>
              <a:ext cx="1377972" cy="463550"/>
            </a:xfrm>
            <a:prstGeom prst="rect">
              <a:avLst/>
            </a:prstGeom>
          </p:spPr>
          <p:txBody>
            <a:bodyPr anchor="ctr" rtlCol="false" tIns="50800" lIns="50800" bIns="50800" rIns="50800"/>
            <a:lstStyle/>
            <a:p>
              <a:pPr algn="ctr">
                <a:lnSpc>
                  <a:spcPts val="3359"/>
                </a:lnSpc>
              </a:pPr>
            </a:p>
          </p:txBody>
        </p:sp>
      </p:grpSp>
      <p:sp>
        <p:nvSpPr>
          <p:cNvPr name="Freeform 18" id="18"/>
          <p:cNvSpPr/>
          <p:nvPr/>
        </p:nvSpPr>
        <p:spPr>
          <a:xfrm flipH="false" flipV="false" rot="0">
            <a:off x="5447125" y="8154018"/>
            <a:ext cx="2820054" cy="853066"/>
          </a:xfrm>
          <a:custGeom>
            <a:avLst/>
            <a:gdLst/>
            <a:ahLst/>
            <a:cxnLst/>
            <a:rect r="r" b="b" t="t" l="l"/>
            <a:pathLst>
              <a:path h="853066" w="2820054">
                <a:moveTo>
                  <a:pt x="0" y="0"/>
                </a:moveTo>
                <a:lnTo>
                  <a:pt x="2820054" y="0"/>
                </a:lnTo>
                <a:lnTo>
                  <a:pt x="2820054" y="853066"/>
                </a:lnTo>
                <a:lnTo>
                  <a:pt x="0" y="853066"/>
                </a:lnTo>
                <a:lnTo>
                  <a:pt x="0" y="0"/>
                </a:lnTo>
                <a:close/>
              </a:path>
            </a:pathLst>
          </a:custGeom>
          <a:blipFill>
            <a:blip r:embed="rId3"/>
            <a:stretch>
              <a:fillRect l="0" t="0" r="0" b="0"/>
            </a:stretch>
          </a:blipFill>
        </p:spPr>
      </p:sp>
      <p:sp>
        <p:nvSpPr>
          <p:cNvPr name="Freeform 19" id="19"/>
          <p:cNvSpPr/>
          <p:nvPr/>
        </p:nvSpPr>
        <p:spPr>
          <a:xfrm flipH="false" flipV="false" rot="1049425">
            <a:off x="7598614" y="989296"/>
            <a:ext cx="2619399" cy="2314596"/>
          </a:xfrm>
          <a:custGeom>
            <a:avLst/>
            <a:gdLst/>
            <a:ahLst/>
            <a:cxnLst/>
            <a:rect r="r" b="b" t="t" l="l"/>
            <a:pathLst>
              <a:path h="2314596" w="2619399">
                <a:moveTo>
                  <a:pt x="0" y="0"/>
                </a:moveTo>
                <a:lnTo>
                  <a:pt x="2619398" y="0"/>
                </a:lnTo>
                <a:lnTo>
                  <a:pt x="2619398" y="2314596"/>
                </a:lnTo>
                <a:lnTo>
                  <a:pt x="0" y="23145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0" id="20"/>
          <p:cNvSpPr/>
          <p:nvPr/>
        </p:nvSpPr>
        <p:spPr>
          <a:xfrm flipH="false" flipV="false" rot="0">
            <a:off x="6857152" y="416431"/>
            <a:ext cx="1710102" cy="1644807"/>
          </a:xfrm>
          <a:custGeom>
            <a:avLst/>
            <a:gdLst/>
            <a:ahLst/>
            <a:cxnLst/>
            <a:rect r="r" b="b" t="t" l="l"/>
            <a:pathLst>
              <a:path h="1644807" w="1710102">
                <a:moveTo>
                  <a:pt x="0" y="0"/>
                </a:moveTo>
                <a:lnTo>
                  <a:pt x="1710102" y="0"/>
                </a:lnTo>
                <a:lnTo>
                  <a:pt x="1710102" y="1644808"/>
                </a:lnTo>
                <a:lnTo>
                  <a:pt x="0" y="16448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21" id="21"/>
          <p:cNvSpPr txBox="true"/>
          <p:nvPr/>
        </p:nvSpPr>
        <p:spPr>
          <a:xfrm rot="0">
            <a:off x="0" y="3799395"/>
            <a:ext cx="9653990" cy="3059430"/>
          </a:xfrm>
          <a:prstGeom prst="rect">
            <a:avLst/>
          </a:prstGeom>
        </p:spPr>
        <p:txBody>
          <a:bodyPr anchor="t" rtlCol="false" tIns="0" lIns="0" bIns="0" rIns="0">
            <a:spAutoFit/>
          </a:bodyPr>
          <a:lstStyle/>
          <a:p>
            <a:pPr algn="ctr">
              <a:lnSpc>
                <a:spcPts val="11760"/>
              </a:lnSpc>
            </a:pPr>
            <a:r>
              <a:rPr lang="en-US" sz="12000">
                <a:solidFill>
                  <a:srgbClr val="A7166D"/>
                </a:solidFill>
                <a:latin typeface="Sniglet"/>
                <a:ea typeface="Sniglet"/>
                <a:cs typeface="Sniglet"/>
                <a:sym typeface="Sniglet"/>
              </a:rPr>
              <a:t>Table Of Contents</a:t>
            </a:r>
          </a:p>
        </p:txBody>
      </p:sp>
      <p:sp>
        <p:nvSpPr>
          <p:cNvPr name="TextBox 22" id="22"/>
          <p:cNvSpPr txBox="true"/>
          <p:nvPr/>
        </p:nvSpPr>
        <p:spPr>
          <a:xfrm rot="0">
            <a:off x="13060825" y="1018460"/>
            <a:ext cx="3841492" cy="516407"/>
          </a:xfrm>
          <a:prstGeom prst="rect">
            <a:avLst/>
          </a:prstGeom>
        </p:spPr>
        <p:txBody>
          <a:bodyPr anchor="t" rtlCol="false" tIns="0" lIns="0" bIns="0" rIns="0">
            <a:spAutoFit/>
          </a:bodyPr>
          <a:lstStyle/>
          <a:p>
            <a:pPr algn="l">
              <a:lnSpc>
                <a:spcPts val="3873"/>
              </a:lnSpc>
            </a:pPr>
            <a:r>
              <a:rPr lang="en-US" sz="4303">
                <a:solidFill>
                  <a:srgbClr val="FFFFFF"/>
                </a:solidFill>
                <a:latin typeface="Sniglet"/>
                <a:ea typeface="Sniglet"/>
                <a:cs typeface="Sniglet"/>
                <a:sym typeface="Sniglet"/>
              </a:rPr>
              <a:t>About Me</a:t>
            </a:r>
          </a:p>
        </p:txBody>
      </p:sp>
      <p:sp>
        <p:nvSpPr>
          <p:cNvPr name="TextBox 23" id="23"/>
          <p:cNvSpPr txBox="true"/>
          <p:nvPr/>
        </p:nvSpPr>
        <p:spPr>
          <a:xfrm rot="0">
            <a:off x="12043043" y="2640713"/>
            <a:ext cx="4433663" cy="911032"/>
          </a:xfrm>
          <a:prstGeom prst="rect">
            <a:avLst/>
          </a:prstGeom>
        </p:spPr>
        <p:txBody>
          <a:bodyPr anchor="t" rtlCol="false" tIns="0" lIns="0" bIns="0" rIns="0">
            <a:spAutoFit/>
          </a:bodyPr>
          <a:lstStyle/>
          <a:p>
            <a:pPr algn="ctr">
              <a:lnSpc>
                <a:spcPts val="3520"/>
              </a:lnSpc>
            </a:pPr>
            <a:r>
              <a:rPr lang="en-US" sz="3911">
                <a:solidFill>
                  <a:srgbClr val="FFFFFF"/>
                </a:solidFill>
                <a:latin typeface="Sniglet"/>
                <a:ea typeface="Sniglet"/>
                <a:cs typeface="Sniglet"/>
                <a:sym typeface="Sniglet"/>
              </a:rPr>
              <a:t>Busines </a:t>
            </a:r>
          </a:p>
          <a:p>
            <a:pPr algn="ctr">
              <a:lnSpc>
                <a:spcPts val="3520"/>
              </a:lnSpc>
            </a:pPr>
            <a:r>
              <a:rPr lang="en-US" sz="3911">
                <a:solidFill>
                  <a:srgbClr val="FFFFFF"/>
                </a:solidFill>
                <a:latin typeface="Sniglet"/>
                <a:ea typeface="Sniglet"/>
                <a:cs typeface="Sniglet"/>
                <a:sym typeface="Sniglet"/>
              </a:rPr>
              <a:t>Modeling</a:t>
            </a:r>
          </a:p>
        </p:txBody>
      </p:sp>
      <p:sp>
        <p:nvSpPr>
          <p:cNvPr name="TextBox 24" id="24"/>
          <p:cNvSpPr txBox="true"/>
          <p:nvPr/>
        </p:nvSpPr>
        <p:spPr>
          <a:xfrm rot="0">
            <a:off x="12825637" y="4562181"/>
            <a:ext cx="4433663" cy="796443"/>
          </a:xfrm>
          <a:prstGeom prst="rect">
            <a:avLst/>
          </a:prstGeom>
        </p:spPr>
        <p:txBody>
          <a:bodyPr anchor="t" rtlCol="false" tIns="0" lIns="0" bIns="0" rIns="0">
            <a:spAutoFit/>
          </a:bodyPr>
          <a:lstStyle/>
          <a:p>
            <a:pPr algn="l">
              <a:lnSpc>
                <a:spcPts val="3063"/>
              </a:lnSpc>
            </a:pPr>
            <a:r>
              <a:rPr lang="en-US" sz="3404">
                <a:solidFill>
                  <a:srgbClr val="FFFFFF"/>
                </a:solidFill>
                <a:latin typeface="Sniglet"/>
                <a:ea typeface="Sniglet"/>
                <a:cs typeface="Sniglet"/>
                <a:sym typeface="Sniglet"/>
              </a:rPr>
              <a:t>Data Scrapping</a:t>
            </a:r>
          </a:p>
          <a:p>
            <a:pPr algn="l">
              <a:lnSpc>
                <a:spcPts val="3063"/>
              </a:lnSpc>
            </a:pPr>
            <a:r>
              <a:rPr lang="en-US" sz="3404">
                <a:solidFill>
                  <a:srgbClr val="FFFFFF"/>
                </a:solidFill>
                <a:latin typeface="Sniglet"/>
                <a:ea typeface="Sniglet"/>
                <a:cs typeface="Sniglet"/>
                <a:sym typeface="Sniglet"/>
              </a:rPr>
              <a:t> - EDA</a:t>
            </a:r>
          </a:p>
        </p:txBody>
      </p:sp>
      <p:sp>
        <p:nvSpPr>
          <p:cNvPr name="TextBox 25" id="25"/>
          <p:cNvSpPr txBox="true"/>
          <p:nvPr/>
        </p:nvSpPr>
        <p:spPr>
          <a:xfrm rot="0">
            <a:off x="13060825" y="6639187"/>
            <a:ext cx="3841492" cy="828828"/>
          </a:xfrm>
          <a:prstGeom prst="rect">
            <a:avLst/>
          </a:prstGeom>
        </p:spPr>
        <p:txBody>
          <a:bodyPr anchor="t" rtlCol="false" tIns="0" lIns="0" bIns="0" rIns="0">
            <a:spAutoFit/>
          </a:bodyPr>
          <a:lstStyle/>
          <a:p>
            <a:pPr algn="l">
              <a:lnSpc>
                <a:spcPts val="3153"/>
              </a:lnSpc>
            </a:pPr>
            <a:r>
              <a:rPr lang="en-US" sz="3504">
                <a:solidFill>
                  <a:srgbClr val="FFFFFF"/>
                </a:solidFill>
                <a:latin typeface="Sniglet"/>
                <a:ea typeface="Sniglet"/>
                <a:cs typeface="Sniglet"/>
                <a:sym typeface="Sniglet"/>
              </a:rPr>
              <a:t>Data Modeling</a:t>
            </a:r>
          </a:p>
          <a:p>
            <a:pPr algn="l">
              <a:lnSpc>
                <a:spcPts val="3153"/>
              </a:lnSpc>
            </a:pPr>
            <a:r>
              <a:rPr lang="en-US" sz="3504">
                <a:solidFill>
                  <a:srgbClr val="FFFFFF"/>
                </a:solidFill>
                <a:latin typeface="Sniglet"/>
                <a:ea typeface="Sniglet"/>
                <a:cs typeface="Sniglet"/>
                <a:sym typeface="Sniglet"/>
              </a:rPr>
              <a:t>-Evaluation</a:t>
            </a:r>
          </a:p>
        </p:txBody>
      </p:sp>
      <p:sp>
        <p:nvSpPr>
          <p:cNvPr name="TextBox 26" id="26"/>
          <p:cNvSpPr txBox="true"/>
          <p:nvPr/>
        </p:nvSpPr>
        <p:spPr>
          <a:xfrm rot="0">
            <a:off x="13060825" y="8627286"/>
            <a:ext cx="4353377" cy="516407"/>
          </a:xfrm>
          <a:prstGeom prst="rect">
            <a:avLst/>
          </a:prstGeom>
        </p:spPr>
        <p:txBody>
          <a:bodyPr anchor="t" rtlCol="false" tIns="0" lIns="0" bIns="0" rIns="0">
            <a:spAutoFit/>
          </a:bodyPr>
          <a:lstStyle/>
          <a:p>
            <a:pPr algn="l">
              <a:lnSpc>
                <a:spcPts val="3873"/>
              </a:lnSpc>
            </a:pPr>
            <a:r>
              <a:rPr lang="en-US" sz="4303">
                <a:solidFill>
                  <a:srgbClr val="FFFFFF"/>
                </a:solidFill>
                <a:latin typeface="Sniglet"/>
                <a:ea typeface="Sniglet"/>
                <a:cs typeface="Sniglet"/>
                <a:sym typeface="Sniglet"/>
              </a:rPr>
              <a:t>Conclusion</a:t>
            </a:r>
          </a:p>
        </p:txBody>
      </p:sp>
      <p:sp>
        <p:nvSpPr>
          <p:cNvPr name="TextBox 27" id="27"/>
          <p:cNvSpPr txBox="true"/>
          <p:nvPr/>
        </p:nvSpPr>
        <p:spPr>
          <a:xfrm rot="0">
            <a:off x="160123" y="8350184"/>
            <a:ext cx="6128906" cy="468630"/>
          </a:xfrm>
          <a:prstGeom prst="rect">
            <a:avLst/>
          </a:prstGeom>
        </p:spPr>
        <p:txBody>
          <a:bodyPr anchor="t" rtlCol="false" tIns="0" lIns="0" bIns="0" rIns="0">
            <a:spAutoFit/>
          </a:bodyPr>
          <a:lstStyle/>
          <a:p>
            <a:pPr algn="ctr">
              <a:lnSpc>
                <a:spcPts val="3840"/>
              </a:lnSpc>
            </a:pPr>
            <a:r>
              <a:rPr lang="en-US" sz="2400">
                <a:solidFill>
                  <a:srgbClr val="A7166D"/>
                </a:solidFill>
                <a:latin typeface="Sniglet"/>
                <a:ea typeface="Sniglet"/>
                <a:cs typeface="Sniglet"/>
                <a:sym typeface="Sniglet"/>
              </a:rPr>
              <a:t>Digital Skill Fair 31</a:t>
            </a:r>
          </a:p>
        </p:txBody>
      </p:sp>
      <p:sp>
        <p:nvSpPr>
          <p:cNvPr name="TextBox 28" id="28"/>
          <p:cNvSpPr txBox="true"/>
          <p:nvPr/>
        </p:nvSpPr>
        <p:spPr>
          <a:xfrm rot="0">
            <a:off x="728246" y="6886913"/>
            <a:ext cx="8415754" cy="561976"/>
          </a:xfrm>
          <a:prstGeom prst="rect">
            <a:avLst/>
          </a:prstGeom>
        </p:spPr>
        <p:txBody>
          <a:bodyPr anchor="t" rtlCol="false" tIns="0" lIns="0" bIns="0" rIns="0">
            <a:spAutoFit/>
          </a:bodyPr>
          <a:lstStyle/>
          <a:p>
            <a:pPr algn="ctr">
              <a:lnSpc>
                <a:spcPts val="4799"/>
              </a:lnSpc>
            </a:pPr>
            <a:r>
              <a:rPr lang="en-US" sz="2999">
                <a:solidFill>
                  <a:srgbClr val="A7166D"/>
                </a:solidFill>
                <a:latin typeface="Sniglet"/>
                <a:ea typeface="Sniglet"/>
                <a:cs typeface="Sniglet"/>
                <a:sym typeface="Sniglet"/>
              </a:rPr>
              <a:t>Titanic - Machine Learning from Disaster</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grpSp>
        <p:nvGrpSpPr>
          <p:cNvPr name="Group 3" id="3"/>
          <p:cNvGrpSpPr/>
          <p:nvPr/>
        </p:nvGrpSpPr>
        <p:grpSpPr>
          <a:xfrm rot="0">
            <a:off x="1028700"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0" y="0"/>
                  </a:moveTo>
                  <a:lnTo>
                    <a:pt x="4274726" y="0"/>
                  </a:lnTo>
                  <a:lnTo>
                    <a:pt x="4274726" y="2167467"/>
                  </a:lnTo>
                  <a:lnTo>
                    <a:pt x="0" y="2167467"/>
                  </a:lnTo>
                  <a:close/>
                </a:path>
              </a:pathLst>
            </a:custGeom>
            <a:solidFill>
              <a:srgbClr val="FEF6FF"/>
            </a:solidFill>
          </p:spPr>
        </p:sp>
        <p:sp>
          <p:nvSpPr>
            <p:cNvPr name="TextBox 5" id="5"/>
            <p:cNvSpPr txBox="true"/>
            <p:nvPr/>
          </p:nvSpPr>
          <p:spPr>
            <a:xfrm>
              <a:off x="0" y="-57150"/>
              <a:ext cx="4274726" cy="2224617"/>
            </a:xfrm>
            <a:prstGeom prst="rect">
              <a:avLst/>
            </a:prstGeom>
          </p:spPr>
          <p:txBody>
            <a:bodyPr anchor="ctr" rtlCol="false" tIns="50800" lIns="50800" bIns="50800" rIns="50800"/>
            <a:lstStyle/>
            <a:p>
              <a:pPr algn="ctr">
                <a:lnSpc>
                  <a:spcPts val="3359"/>
                </a:lnSpc>
              </a:pPr>
            </a:p>
          </p:txBody>
        </p:sp>
      </p:grpSp>
      <p:grpSp>
        <p:nvGrpSpPr>
          <p:cNvPr name="Group 6" id="6"/>
          <p:cNvGrpSpPr>
            <a:grpSpLocks noChangeAspect="true"/>
          </p:cNvGrpSpPr>
          <p:nvPr/>
        </p:nvGrpSpPr>
        <p:grpSpPr>
          <a:xfrm rot="0">
            <a:off x="11419906" y="2899341"/>
            <a:ext cx="4799899" cy="4799899"/>
            <a:chOff x="0" y="0"/>
            <a:chExt cx="6350000" cy="6350000"/>
          </a:xfrm>
        </p:grpSpPr>
        <p:sp>
          <p:nvSpPr>
            <p:cNvPr name="Freeform 7" id="7"/>
            <p:cNvSpPr/>
            <p:nvPr/>
          </p:nvSpPr>
          <p:spPr>
            <a:xfrm flipH="false" flipV="false" rot="0">
              <a:off x="0" y="0"/>
              <a:ext cx="6350000" cy="6347460"/>
            </a:xfrm>
            <a:custGeom>
              <a:avLst/>
              <a:gdLst/>
              <a:ahLst/>
              <a:cxnLst/>
              <a:rect r="r" b="b" t="t" l="l"/>
              <a:pathLst>
                <a:path h="6347460" w="6350000">
                  <a:moveTo>
                    <a:pt x="6350000" y="532130"/>
                  </a:moveTo>
                  <a:cubicBezTo>
                    <a:pt x="6350000" y="463550"/>
                    <a:pt x="6315710" y="402590"/>
                    <a:pt x="6263640" y="367030"/>
                  </a:cubicBezTo>
                  <a:cubicBezTo>
                    <a:pt x="6273800" y="360680"/>
                    <a:pt x="6282690" y="353060"/>
                    <a:pt x="6290310" y="344170"/>
                  </a:cubicBezTo>
                  <a:cubicBezTo>
                    <a:pt x="6328410" y="306070"/>
                    <a:pt x="6350000" y="255270"/>
                    <a:pt x="6350000" y="201930"/>
                  </a:cubicBezTo>
                  <a:cubicBezTo>
                    <a:pt x="6350000" y="148590"/>
                    <a:pt x="6328410" y="96520"/>
                    <a:pt x="6290310" y="59690"/>
                  </a:cubicBezTo>
                  <a:cubicBezTo>
                    <a:pt x="6252210" y="21590"/>
                    <a:pt x="6200140" y="0"/>
                    <a:pt x="6148070" y="0"/>
                  </a:cubicBezTo>
                  <a:cubicBezTo>
                    <a:pt x="6094730" y="0"/>
                    <a:pt x="6042660" y="21590"/>
                    <a:pt x="6005830" y="59690"/>
                  </a:cubicBezTo>
                  <a:cubicBezTo>
                    <a:pt x="5996940" y="68580"/>
                    <a:pt x="5990590" y="77470"/>
                    <a:pt x="5982970" y="86360"/>
                  </a:cubicBezTo>
                  <a:cubicBezTo>
                    <a:pt x="5946140" y="34290"/>
                    <a:pt x="5886450" y="0"/>
                    <a:pt x="5817870" y="0"/>
                  </a:cubicBezTo>
                  <a:cubicBezTo>
                    <a:pt x="5749290" y="0"/>
                    <a:pt x="5689600" y="34290"/>
                    <a:pt x="5652770" y="86360"/>
                  </a:cubicBezTo>
                  <a:cubicBezTo>
                    <a:pt x="5615940" y="34290"/>
                    <a:pt x="5556250" y="0"/>
                    <a:pt x="5487670" y="0"/>
                  </a:cubicBezTo>
                  <a:cubicBezTo>
                    <a:pt x="5419090" y="0"/>
                    <a:pt x="5359400" y="34290"/>
                    <a:pt x="5322570" y="86360"/>
                  </a:cubicBezTo>
                  <a:cubicBezTo>
                    <a:pt x="5285740" y="34290"/>
                    <a:pt x="5226050" y="0"/>
                    <a:pt x="5157470" y="0"/>
                  </a:cubicBezTo>
                  <a:cubicBezTo>
                    <a:pt x="5088890" y="0"/>
                    <a:pt x="5027930" y="34290"/>
                    <a:pt x="4992370" y="86360"/>
                  </a:cubicBezTo>
                  <a:cubicBezTo>
                    <a:pt x="4955540" y="34290"/>
                    <a:pt x="4894580" y="0"/>
                    <a:pt x="4827270" y="0"/>
                  </a:cubicBezTo>
                  <a:cubicBezTo>
                    <a:pt x="4758690" y="0"/>
                    <a:pt x="4699000" y="34290"/>
                    <a:pt x="4662170" y="86360"/>
                  </a:cubicBezTo>
                  <a:cubicBezTo>
                    <a:pt x="4625340" y="34290"/>
                    <a:pt x="4565650" y="0"/>
                    <a:pt x="4497070" y="0"/>
                  </a:cubicBezTo>
                  <a:cubicBezTo>
                    <a:pt x="4428490" y="0"/>
                    <a:pt x="4368800" y="34290"/>
                    <a:pt x="4331970" y="86360"/>
                  </a:cubicBezTo>
                  <a:cubicBezTo>
                    <a:pt x="4295140" y="34290"/>
                    <a:pt x="4235450" y="0"/>
                    <a:pt x="4166870" y="0"/>
                  </a:cubicBezTo>
                  <a:cubicBezTo>
                    <a:pt x="4098290" y="0"/>
                    <a:pt x="4038600" y="34290"/>
                    <a:pt x="4001770" y="86360"/>
                  </a:cubicBezTo>
                  <a:cubicBezTo>
                    <a:pt x="3964940" y="34290"/>
                    <a:pt x="3903980" y="0"/>
                    <a:pt x="3836670" y="0"/>
                  </a:cubicBezTo>
                  <a:cubicBezTo>
                    <a:pt x="3768090" y="0"/>
                    <a:pt x="3707130" y="34290"/>
                    <a:pt x="3671570" y="86360"/>
                  </a:cubicBezTo>
                  <a:cubicBezTo>
                    <a:pt x="3634740" y="34290"/>
                    <a:pt x="3575050" y="0"/>
                    <a:pt x="3506470" y="0"/>
                  </a:cubicBezTo>
                  <a:cubicBezTo>
                    <a:pt x="3437890" y="0"/>
                    <a:pt x="3378200" y="34290"/>
                    <a:pt x="3341370" y="86360"/>
                  </a:cubicBezTo>
                  <a:cubicBezTo>
                    <a:pt x="3304540" y="34290"/>
                    <a:pt x="3244850" y="0"/>
                    <a:pt x="3176270" y="0"/>
                  </a:cubicBezTo>
                  <a:cubicBezTo>
                    <a:pt x="3107690" y="0"/>
                    <a:pt x="3048000" y="34290"/>
                    <a:pt x="3011170" y="86360"/>
                  </a:cubicBezTo>
                  <a:cubicBezTo>
                    <a:pt x="2974340" y="34290"/>
                    <a:pt x="2914650" y="0"/>
                    <a:pt x="2846070" y="0"/>
                  </a:cubicBezTo>
                  <a:cubicBezTo>
                    <a:pt x="2777490" y="0"/>
                    <a:pt x="2716530" y="34290"/>
                    <a:pt x="2680970" y="86360"/>
                  </a:cubicBezTo>
                  <a:cubicBezTo>
                    <a:pt x="2644140" y="34290"/>
                    <a:pt x="2583180" y="0"/>
                    <a:pt x="2515870" y="0"/>
                  </a:cubicBezTo>
                  <a:cubicBezTo>
                    <a:pt x="2447290" y="0"/>
                    <a:pt x="2387600" y="34290"/>
                    <a:pt x="2350770" y="86360"/>
                  </a:cubicBezTo>
                  <a:cubicBezTo>
                    <a:pt x="2313940" y="34290"/>
                    <a:pt x="2254250" y="0"/>
                    <a:pt x="2185670" y="0"/>
                  </a:cubicBezTo>
                  <a:cubicBezTo>
                    <a:pt x="2117090" y="0"/>
                    <a:pt x="2057400" y="34290"/>
                    <a:pt x="2020570" y="86360"/>
                  </a:cubicBezTo>
                  <a:cubicBezTo>
                    <a:pt x="1983740" y="34290"/>
                    <a:pt x="1924050" y="0"/>
                    <a:pt x="1855470" y="0"/>
                  </a:cubicBezTo>
                  <a:cubicBezTo>
                    <a:pt x="1786890" y="0"/>
                    <a:pt x="1727200" y="34290"/>
                    <a:pt x="1690370" y="86360"/>
                  </a:cubicBezTo>
                  <a:cubicBezTo>
                    <a:pt x="1653540" y="34290"/>
                    <a:pt x="1593850" y="0"/>
                    <a:pt x="1525270" y="0"/>
                  </a:cubicBezTo>
                  <a:cubicBezTo>
                    <a:pt x="1456690" y="0"/>
                    <a:pt x="1395730" y="34290"/>
                    <a:pt x="1360170" y="86360"/>
                  </a:cubicBezTo>
                  <a:cubicBezTo>
                    <a:pt x="1324610" y="34290"/>
                    <a:pt x="1263650" y="0"/>
                    <a:pt x="1195070" y="0"/>
                  </a:cubicBezTo>
                  <a:cubicBezTo>
                    <a:pt x="1126490" y="0"/>
                    <a:pt x="1066800" y="34290"/>
                    <a:pt x="1029970" y="86360"/>
                  </a:cubicBezTo>
                  <a:cubicBezTo>
                    <a:pt x="990600" y="34290"/>
                    <a:pt x="930910" y="0"/>
                    <a:pt x="862330" y="0"/>
                  </a:cubicBezTo>
                  <a:cubicBezTo>
                    <a:pt x="793750" y="0"/>
                    <a:pt x="734060" y="34290"/>
                    <a:pt x="697230" y="86360"/>
                  </a:cubicBezTo>
                  <a:cubicBezTo>
                    <a:pt x="660400" y="34290"/>
                    <a:pt x="600710" y="0"/>
                    <a:pt x="532130" y="0"/>
                  </a:cubicBezTo>
                  <a:cubicBezTo>
                    <a:pt x="463550" y="0"/>
                    <a:pt x="402590" y="34290"/>
                    <a:pt x="367030" y="86360"/>
                  </a:cubicBezTo>
                  <a:cubicBezTo>
                    <a:pt x="360680" y="76200"/>
                    <a:pt x="353060" y="67310"/>
                    <a:pt x="344170" y="59690"/>
                  </a:cubicBezTo>
                  <a:cubicBezTo>
                    <a:pt x="306070" y="21590"/>
                    <a:pt x="254000" y="0"/>
                    <a:pt x="201930" y="0"/>
                  </a:cubicBezTo>
                  <a:cubicBezTo>
                    <a:pt x="148590" y="0"/>
                    <a:pt x="96520" y="21590"/>
                    <a:pt x="59690" y="59690"/>
                  </a:cubicBezTo>
                  <a:cubicBezTo>
                    <a:pt x="21590" y="96520"/>
                    <a:pt x="0" y="148590"/>
                    <a:pt x="0" y="201930"/>
                  </a:cubicBezTo>
                  <a:cubicBezTo>
                    <a:pt x="0" y="255270"/>
                    <a:pt x="21590" y="307340"/>
                    <a:pt x="59690" y="344170"/>
                  </a:cubicBezTo>
                  <a:cubicBezTo>
                    <a:pt x="68580" y="353060"/>
                    <a:pt x="77470" y="359410"/>
                    <a:pt x="86360" y="367030"/>
                  </a:cubicBezTo>
                  <a:cubicBezTo>
                    <a:pt x="34290" y="403860"/>
                    <a:pt x="0" y="463550"/>
                    <a:pt x="0" y="532130"/>
                  </a:cubicBezTo>
                  <a:cubicBezTo>
                    <a:pt x="0" y="600710"/>
                    <a:pt x="34290" y="660400"/>
                    <a:pt x="86360" y="697230"/>
                  </a:cubicBezTo>
                  <a:cubicBezTo>
                    <a:pt x="34290" y="734060"/>
                    <a:pt x="0" y="793750"/>
                    <a:pt x="0" y="862330"/>
                  </a:cubicBezTo>
                  <a:cubicBezTo>
                    <a:pt x="0" y="930910"/>
                    <a:pt x="34290" y="990600"/>
                    <a:pt x="86360" y="1027430"/>
                  </a:cubicBezTo>
                  <a:cubicBezTo>
                    <a:pt x="34290" y="1064260"/>
                    <a:pt x="0" y="1123950"/>
                    <a:pt x="0" y="1192530"/>
                  </a:cubicBezTo>
                  <a:cubicBezTo>
                    <a:pt x="0" y="1261110"/>
                    <a:pt x="34290" y="1322070"/>
                    <a:pt x="86360" y="1357630"/>
                  </a:cubicBezTo>
                  <a:cubicBezTo>
                    <a:pt x="34290" y="1393190"/>
                    <a:pt x="0" y="1454150"/>
                    <a:pt x="0" y="1522730"/>
                  </a:cubicBezTo>
                  <a:cubicBezTo>
                    <a:pt x="0" y="1591310"/>
                    <a:pt x="34290" y="1651000"/>
                    <a:pt x="86360" y="1687830"/>
                  </a:cubicBezTo>
                  <a:cubicBezTo>
                    <a:pt x="34290" y="1724660"/>
                    <a:pt x="0" y="1784350"/>
                    <a:pt x="0" y="1852930"/>
                  </a:cubicBezTo>
                  <a:cubicBezTo>
                    <a:pt x="0" y="1921510"/>
                    <a:pt x="34290" y="1981200"/>
                    <a:pt x="86360" y="2018030"/>
                  </a:cubicBezTo>
                  <a:cubicBezTo>
                    <a:pt x="34290" y="2054860"/>
                    <a:pt x="0" y="2114550"/>
                    <a:pt x="0" y="2183130"/>
                  </a:cubicBezTo>
                  <a:cubicBezTo>
                    <a:pt x="0" y="2251710"/>
                    <a:pt x="34290" y="2311400"/>
                    <a:pt x="86360" y="2348230"/>
                  </a:cubicBezTo>
                  <a:cubicBezTo>
                    <a:pt x="34290" y="2385060"/>
                    <a:pt x="0" y="2444750"/>
                    <a:pt x="0" y="2513330"/>
                  </a:cubicBezTo>
                  <a:cubicBezTo>
                    <a:pt x="0" y="2581910"/>
                    <a:pt x="34290" y="2642870"/>
                    <a:pt x="86360" y="2678430"/>
                  </a:cubicBezTo>
                  <a:cubicBezTo>
                    <a:pt x="34290" y="2713990"/>
                    <a:pt x="0" y="2774950"/>
                    <a:pt x="0" y="2843530"/>
                  </a:cubicBezTo>
                  <a:cubicBezTo>
                    <a:pt x="0" y="2912110"/>
                    <a:pt x="34290" y="2971800"/>
                    <a:pt x="86360" y="3008630"/>
                  </a:cubicBezTo>
                  <a:cubicBezTo>
                    <a:pt x="34290" y="3045460"/>
                    <a:pt x="0" y="3105150"/>
                    <a:pt x="0" y="3173730"/>
                  </a:cubicBezTo>
                  <a:cubicBezTo>
                    <a:pt x="0" y="3242310"/>
                    <a:pt x="34290" y="3302000"/>
                    <a:pt x="86360" y="3338830"/>
                  </a:cubicBezTo>
                  <a:cubicBezTo>
                    <a:pt x="34290" y="3375660"/>
                    <a:pt x="0" y="3435350"/>
                    <a:pt x="0" y="3503930"/>
                  </a:cubicBezTo>
                  <a:cubicBezTo>
                    <a:pt x="0" y="3572510"/>
                    <a:pt x="34290" y="3633470"/>
                    <a:pt x="86360" y="3669030"/>
                  </a:cubicBezTo>
                  <a:cubicBezTo>
                    <a:pt x="34290" y="3705860"/>
                    <a:pt x="0" y="3766820"/>
                    <a:pt x="0" y="3834130"/>
                  </a:cubicBezTo>
                  <a:cubicBezTo>
                    <a:pt x="0" y="3901440"/>
                    <a:pt x="34290" y="3962400"/>
                    <a:pt x="86360" y="3999230"/>
                  </a:cubicBezTo>
                  <a:cubicBezTo>
                    <a:pt x="34290" y="4036060"/>
                    <a:pt x="0" y="4095750"/>
                    <a:pt x="0" y="4164330"/>
                  </a:cubicBezTo>
                  <a:cubicBezTo>
                    <a:pt x="0" y="4232910"/>
                    <a:pt x="34290" y="4292600"/>
                    <a:pt x="86360" y="4329430"/>
                  </a:cubicBezTo>
                  <a:cubicBezTo>
                    <a:pt x="34290" y="4366260"/>
                    <a:pt x="0" y="4425950"/>
                    <a:pt x="0" y="4494530"/>
                  </a:cubicBezTo>
                  <a:cubicBezTo>
                    <a:pt x="0" y="4563110"/>
                    <a:pt x="34290" y="4622800"/>
                    <a:pt x="86360" y="4659630"/>
                  </a:cubicBezTo>
                  <a:cubicBezTo>
                    <a:pt x="34290" y="4696460"/>
                    <a:pt x="0" y="4756150"/>
                    <a:pt x="0" y="4824730"/>
                  </a:cubicBezTo>
                  <a:cubicBezTo>
                    <a:pt x="0" y="4893310"/>
                    <a:pt x="34290" y="4954270"/>
                    <a:pt x="86360" y="4989830"/>
                  </a:cubicBezTo>
                  <a:cubicBezTo>
                    <a:pt x="34290" y="5025390"/>
                    <a:pt x="0" y="5086350"/>
                    <a:pt x="0" y="5154930"/>
                  </a:cubicBezTo>
                  <a:cubicBezTo>
                    <a:pt x="0" y="5223510"/>
                    <a:pt x="34290" y="5283200"/>
                    <a:pt x="86360" y="5320030"/>
                  </a:cubicBezTo>
                  <a:cubicBezTo>
                    <a:pt x="34290" y="5356860"/>
                    <a:pt x="0" y="5416550"/>
                    <a:pt x="0" y="5485130"/>
                  </a:cubicBezTo>
                  <a:cubicBezTo>
                    <a:pt x="0" y="5553710"/>
                    <a:pt x="34290" y="5613400"/>
                    <a:pt x="86360" y="5650230"/>
                  </a:cubicBezTo>
                  <a:cubicBezTo>
                    <a:pt x="34290" y="5687060"/>
                    <a:pt x="0" y="5746750"/>
                    <a:pt x="0" y="5815330"/>
                  </a:cubicBezTo>
                  <a:cubicBezTo>
                    <a:pt x="0" y="5883910"/>
                    <a:pt x="34290" y="5944870"/>
                    <a:pt x="86360" y="5980430"/>
                  </a:cubicBezTo>
                  <a:cubicBezTo>
                    <a:pt x="76200" y="5986780"/>
                    <a:pt x="67310" y="5994400"/>
                    <a:pt x="59690" y="6003290"/>
                  </a:cubicBezTo>
                  <a:cubicBezTo>
                    <a:pt x="22860" y="6041390"/>
                    <a:pt x="0" y="6093460"/>
                    <a:pt x="0" y="6145530"/>
                  </a:cubicBezTo>
                  <a:cubicBezTo>
                    <a:pt x="0" y="6198870"/>
                    <a:pt x="20320" y="6249670"/>
                    <a:pt x="59690" y="6287770"/>
                  </a:cubicBezTo>
                  <a:cubicBezTo>
                    <a:pt x="97790" y="6325870"/>
                    <a:pt x="148590" y="6347460"/>
                    <a:pt x="201930" y="6347460"/>
                  </a:cubicBezTo>
                  <a:cubicBezTo>
                    <a:pt x="256540" y="6347460"/>
                    <a:pt x="307340" y="6325870"/>
                    <a:pt x="344170" y="6287770"/>
                  </a:cubicBezTo>
                  <a:cubicBezTo>
                    <a:pt x="353060" y="6278880"/>
                    <a:pt x="359410" y="6269990"/>
                    <a:pt x="367030" y="6261100"/>
                  </a:cubicBezTo>
                  <a:cubicBezTo>
                    <a:pt x="403860" y="6313170"/>
                    <a:pt x="463550" y="6347460"/>
                    <a:pt x="532130" y="6347460"/>
                  </a:cubicBezTo>
                  <a:cubicBezTo>
                    <a:pt x="600710" y="6347460"/>
                    <a:pt x="660400" y="6313170"/>
                    <a:pt x="697230" y="6261100"/>
                  </a:cubicBezTo>
                  <a:cubicBezTo>
                    <a:pt x="734060" y="6313170"/>
                    <a:pt x="793750" y="6347460"/>
                    <a:pt x="862330" y="6347460"/>
                  </a:cubicBezTo>
                  <a:cubicBezTo>
                    <a:pt x="930910" y="6347460"/>
                    <a:pt x="990600" y="6313170"/>
                    <a:pt x="1027430" y="6261100"/>
                  </a:cubicBezTo>
                  <a:cubicBezTo>
                    <a:pt x="1064260" y="6313170"/>
                    <a:pt x="1123950" y="6347460"/>
                    <a:pt x="1192530" y="6347460"/>
                  </a:cubicBezTo>
                  <a:cubicBezTo>
                    <a:pt x="1261110" y="6347460"/>
                    <a:pt x="1320800" y="6313170"/>
                    <a:pt x="1357630" y="6261100"/>
                  </a:cubicBezTo>
                  <a:cubicBezTo>
                    <a:pt x="1394460" y="6313170"/>
                    <a:pt x="1455420" y="6347460"/>
                    <a:pt x="1522730" y="6347460"/>
                  </a:cubicBezTo>
                  <a:cubicBezTo>
                    <a:pt x="1591310" y="6347460"/>
                    <a:pt x="1651000" y="6313170"/>
                    <a:pt x="1687830" y="6261100"/>
                  </a:cubicBezTo>
                  <a:cubicBezTo>
                    <a:pt x="1724660" y="6313170"/>
                    <a:pt x="1784350" y="6347460"/>
                    <a:pt x="1852930" y="6347460"/>
                  </a:cubicBezTo>
                  <a:cubicBezTo>
                    <a:pt x="1921510" y="6347460"/>
                    <a:pt x="1981200" y="6313170"/>
                    <a:pt x="2018030" y="6261100"/>
                  </a:cubicBezTo>
                  <a:cubicBezTo>
                    <a:pt x="2054860" y="6313170"/>
                    <a:pt x="2114550" y="6347460"/>
                    <a:pt x="2183130" y="6347460"/>
                  </a:cubicBezTo>
                  <a:cubicBezTo>
                    <a:pt x="2251710" y="6347460"/>
                    <a:pt x="2311400" y="6313170"/>
                    <a:pt x="2348230" y="6261100"/>
                  </a:cubicBezTo>
                  <a:cubicBezTo>
                    <a:pt x="2385060" y="6313170"/>
                    <a:pt x="2444750" y="6347460"/>
                    <a:pt x="2513330" y="6347460"/>
                  </a:cubicBezTo>
                  <a:cubicBezTo>
                    <a:pt x="2581910" y="6347460"/>
                    <a:pt x="2642870" y="6313170"/>
                    <a:pt x="2678430" y="6261100"/>
                  </a:cubicBezTo>
                  <a:cubicBezTo>
                    <a:pt x="2715260" y="6313170"/>
                    <a:pt x="2776220" y="6347460"/>
                    <a:pt x="2843530" y="6347460"/>
                  </a:cubicBezTo>
                  <a:cubicBezTo>
                    <a:pt x="2912110" y="6347460"/>
                    <a:pt x="2971800" y="6313170"/>
                    <a:pt x="3008630" y="6261100"/>
                  </a:cubicBezTo>
                  <a:cubicBezTo>
                    <a:pt x="3045460" y="6313170"/>
                    <a:pt x="3105150" y="6347460"/>
                    <a:pt x="3173730" y="6347460"/>
                  </a:cubicBezTo>
                  <a:cubicBezTo>
                    <a:pt x="3242310" y="6347460"/>
                    <a:pt x="3302000" y="6313170"/>
                    <a:pt x="3338830" y="6261100"/>
                  </a:cubicBezTo>
                  <a:cubicBezTo>
                    <a:pt x="3375660" y="6313170"/>
                    <a:pt x="3435350" y="6347460"/>
                    <a:pt x="3503930" y="6347460"/>
                  </a:cubicBezTo>
                  <a:cubicBezTo>
                    <a:pt x="3572510" y="6347460"/>
                    <a:pt x="3632200" y="6313170"/>
                    <a:pt x="3669030" y="6261100"/>
                  </a:cubicBezTo>
                  <a:cubicBezTo>
                    <a:pt x="3705860" y="6313170"/>
                    <a:pt x="3765550" y="6347460"/>
                    <a:pt x="3834130" y="6347460"/>
                  </a:cubicBezTo>
                  <a:cubicBezTo>
                    <a:pt x="3902710" y="6347460"/>
                    <a:pt x="3963670" y="6313170"/>
                    <a:pt x="3999230" y="6261100"/>
                  </a:cubicBezTo>
                  <a:cubicBezTo>
                    <a:pt x="4036060" y="6313170"/>
                    <a:pt x="4095750" y="6347460"/>
                    <a:pt x="4164330" y="6347460"/>
                  </a:cubicBezTo>
                  <a:cubicBezTo>
                    <a:pt x="4232910" y="6347460"/>
                    <a:pt x="4292600" y="6313170"/>
                    <a:pt x="4329430" y="6261100"/>
                  </a:cubicBezTo>
                  <a:cubicBezTo>
                    <a:pt x="4366260" y="6313170"/>
                    <a:pt x="4425950" y="6347460"/>
                    <a:pt x="4494530" y="6347460"/>
                  </a:cubicBezTo>
                  <a:cubicBezTo>
                    <a:pt x="4563110" y="6347460"/>
                    <a:pt x="4622800" y="6313170"/>
                    <a:pt x="4659630" y="6261100"/>
                  </a:cubicBezTo>
                  <a:cubicBezTo>
                    <a:pt x="4696460" y="6313170"/>
                    <a:pt x="4756150" y="6347460"/>
                    <a:pt x="4824730" y="6347460"/>
                  </a:cubicBezTo>
                  <a:cubicBezTo>
                    <a:pt x="4893310" y="6347460"/>
                    <a:pt x="4954270" y="6313170"/>
                    <a:pt x="4989830" y="6261100"/>
                  </a:cubicBezTo>
                  <a:cubicBezTo>
                    <a:pt x="5026660" y="6313170"/>
                    <a:pt x="5087620" y="6347460"/>
                    <a:pt x="5154930" y="6347460"/>
                  </a:cubicBezTo>
                  <a:cubicBezTo>
                    <a:pt x="5223510" y="6347460"/>
                    <a:pt x="5283200" y="6313170"/>
                    <a:pt x="5320030" y="6261100"/>
                  </a:cubicBezTo>
                  <a:cubicBezTo>
                    <a:pt x="5356860" y="6313170"/>
                    <a:pt x="5416550" y="6347460"/>
                    <a:pt x="5485130" y="6347460"/>
                  </a:cubicBezTo>
                  <a:cubicBezTo>
                    <a:pt x="5553710" y="6347460"/>
                    <a:pt x="5613400" y="6313170"/>
                    <a:pt x="5650230" y="6261100"/>
                  </a:cubicBezTo>
                  <a:cubicBezTo>
                    <a:pt x="5687060" y="6313170"/>
                    <a:pt x="5746750" y="6347460"/>
                    <a:pt x="5815330" y="6347460"/>
                  </a:cubicBezTo>
                  <a:cubicBezTo>
                    <a:pt x="5883910" y="6347460"/>
                    <a:pt x="5943600" y="6313170"/>
                    <a:pt x="5980430" y="6261100"/>
                  </a:cubicBezTo>
                  <a:cubicBezTo>
                    <a:pt x="5986780" y="6271260"/>
                    <a:pt x="5994400" y="6280150"/>
                    <a:pt x="6003290" y="6287770"/>
                  </a:cubicBezTo>
                  <a:cubicBezTo>
                    <a:pt x="6041390" y="6325870"/>
                    <a:pt x="6092190" y="6347460"/>
                    <a:pt x="6145530" y="6347460"/>
                  </a:cubicBezTo>
                  <a:cubicBezTo>
                    <a:pt x="6198870" y="6347460"/>
                    <a:pt x="6249670" y="6325870"/>
                    <a:pt x="6287770" y="6287770"/>
                  </a:cubicBezTo>
                  <a:cubicBezTo>
                    <a:pt x="6325870" y="6249670"/>
                    <a:pt x="6347460" y="6198870"/>
                    <a:pt x="6347460" y="6145530"/>
                  </a:cubicBezTo>
                  <a:cubicBezTo>
                    <a:pt x="6347460" y="6092190"/>
                    <a:pt x="6325870" y="6040120"/>
                    <a:pt x="6287770" y="6003290"/>
                  </a:cubicBezTo>
                  <a:cubicBezTo>
                    <a:pt x="6278880" y="5994400"/>
                    <a:pt x="6269990" y="5988050"/>
                    <a:pt x="6261100" y="5980430"/>
                  </a:cubicBezTo>
                  <a:cubicBezTo>
                    <a:pt x="6313170" y="5943600"/>
                    <a:pt x="6347460" y="5883910"/>
                    <a:pt x="6347460" y="5815330"/>
                  </a:cubicBezTo>
                  <a:cubicBezTo>
                    <a:pt x="6347460" y="5746750"/>
                    <a:pt x="6313170" y="5687060"/>
                    <a:pt x="6261100" y="5650230"/>
                  </a:cubicBezTo>
                  <a:cubicBezTo>
                    <a:pt x="6313170" y="5613400"/>
                    <a:pt x="6347460" y="5553710"/>
                    <a:pt x="6347460" y="5485130"/>
                  </a:cubicBezTo>
                  <a:cubicBezTo>
                    <a:pt x="6347460" y="5416550"/>
                    <a:pt x="6313170" y="5356860"/>
                    <a:pt x="6261100" y="5320030"/>
                  </a:cubicBezTo>
                  <a:cubicBezTo>
                    <a:pt x="6313170" y="5283200"/>
                    <a:pt x="6347460" y="5223510"/>
                    <a:pt x="6347460" y="5154930"/>
                  </a:cubicBezTo>
                  <a:cubicBezTo>
                    <a:pt x="6347460" y="5086350"/>
                    <a:pt x="6313170" y="5025390"/>
                    <a:pt x="6261100" y="4989830"/>
                  </a:cubicBezTo>
                  <a:cubicBezTo>
                    <a:pt x="6313170" y="4953000"/>
                    <a:pt x="6347460" y="4892040"/>
                    <a:pt x="6347460" y="4824730"/>
                  </a:cubicBezTo>
                  <a:cubicBezTo>
                    <a:pt x="6347460" y="4756150"/>
                    <a:pt x="6313170" y="4696460"/>
                    <a:pt x="6261100" y="4659630"/>
                  </a:cubicBezTo>
                  <a:cubicBezTo>
                    <a:pt x="6313170" y="4622800"/>
                    <a:pt x="6347460" y="4563110"/>
                    <a:pt x="6347460" y="4494530"/>
                  </a:cubicBezTo>
                  <a:cubicBezTo>
                    <a:pt x="6347460" y="4425950"/>
                    <a:pt x="6313170" y="4366260"/>
                    <a:pt x="6261100" y="4329430"/>
                  </a:cubicBezTo>
                  <a:cubicBezTo>
                    <a:pt x="6313170" y="4292600"/>
                    <a:pt x="6347460" y="4232910"/>
                    <a:pt x="6347460" y="4164330"/>
                  </a:cubicBezTo>
                  <a:cubicBezTo>
                    <a:pt x="6347460" y="4095750"/>
                    <a:pt x="6313170" y="4036060"/>
                    <a:pt x="6261100" y="3999230"/>
                  </a:cubicBezTo>
                  <a:cubicBezTo>
                    <a:pt x="6313170" y="3962400"/>
                    <a:pt x="6347460" y="3901440"/>
                    <a:pt x="6347460" y="3834130"/>
                  </a:cubicBezTo>
                  <a:cubicBezTo>
                    <a:pt x="6347460" y="3765550"/>
                    <a:pt x="6313170" y="3704590"/>
                    <a:pt x="6261100" y="3669030"/>
                  </a:cubicBezTo>
                  <a:cubicBezTo>
                    <a:pt x="6313170" y="3632200"/>
                    <a:pt x="6347460" y="3572510"/>
                    <a:pt x="6347460" y="3503930"/>
                  </a:cubicBezTo>
                  <a:cubicBezTo>
                    <a:pt x="6347460" y="3435350"/>
                    <a:pt x="6313170" y="3375660"/>
                    <a:pt x="6261100" y="3338830"/>
                  </a:cubicBezTo>
                  <a:cubicBezTo>
                    <a:pt x="6313170" y="3302000"/>
                    <a:pt x="6347460" y="3242310"/>
                    <a:pt x="6347460" y="3173730"/>
                  </a:cubicBezTo>
                  <a:cubicBezTo>
                    <a:pt x="6347460" y="3105150"/>
                    <a:pt x="6313170" y="3045460"/>
                    <a:pt x="6261100" y="3008630"/>
                  </a:cubicBezTo>
                  <a:cubicBezTo>
                    <a:pt x="6313170" y="2971800"/>
                    <a:pt x="6347460" y="2912110"/>
                    <a:pt x="6347460" y="2843530"/>
                  </a:cubicBezTo>
                  <a:cubicBezTo>
                    <a:pt x="6347460" y="2774950"/>
                    <a:pt x="6313170" y="2713990"/>
                    <a:pt x="6261100" y="2678430"/>
                  </a:cubicBezTo>
                  <a:cubicBezTo>
                    <a:pt x="6313170" y="2641600"/>
                    <a:pt x="6347460" y="2580640"/>
                    <a:pt x="6347460" y="2513330"/>
                  </a:cubicBezTo>
                  <a:cubicBezTo>
                    <a:pt x="6347460" y="2444750"/>
                    <a:pt x="6313170" y="2383790"/>
                    <a:pt x="6261100" y="2348230"/>
                  </a:cubicBezTo>
                  <a:cubicBezTo>
                    <a:pt x="6313170" y="2311400"/>
                    <a:pt x="6347460" y="2251710"/>
                    <a:pt x="6347460" y="2183130"/>
                  </a:cubicBezTo>
                  <a:cubicBezTo>
                    <a:pt x="6347460" y="2114550"/>
                    <a:pt x="6313170" y="2054860"/>
                    <a:pt x="6261100" y="2018030"/>
                  </a:cubicBezTo>
                  <a:cubicBezTo>
                    <a:pt x="6313170" y="1981200"/>
                    <a:pt x="6347460" y="1921510"/>
                    <a:pt x="6347460" y="1852930"/>
                  </a:cubicBezTo>
                  <a:cubicBezTo>
                    <a:pt x="6347460" y="1784350"/>
                    <a:pt x="6313170" y="1724660"/>
                    <a:pt x="6261100" y="1687830"/>
                  </a:cubicBezTo>
                  <a:cubicBezTo>
                    <a:pt x="6313170" y="1651000"/>
                    <a:pt x="6347460" y="1591310"/>
                    <a:pt x="6347460" y="1522730"/>
                  </a:cubicBezTo>
                  <a:cubicBezTo>
                    <a:pt x="6347460" y="1454150"/>
                    <a:pt x="6313170" y="1393190"/>
                    <a:pt x="6261100" y="1357630"/>
                  </a:cubicBezTo>
                  <a:cubicBezTo>
                    <a:pt x="6313170" y="1322070"/>
                    <a:pt x="6347460" y="1261110"/>
                    <a:pt x="6347460" y="1192530"/>
                  </a:cubicBezTo>
                  <a:cubicBezTo>
                    <a:pt x="6347460" y="1123950"/>
                    <a:pt x="6313170" y="1064260"/>
                    <a:pt x="6261100" y="1027430"/>
                  </a:cubicBezTo>
                  <a:cubicBezTo>
                    <a:pt x="6313170" y="990600"/>
                    <a:pt x="6347460" y="930910"/>
                    <a:pt x="6347460" y="862330"/>
                  </a:cubicBezTo>
                  <a:cubicBezTo>
                    <a:pt x="6347460" y="793750"/>
                    <a:pt x="6313170" y="734060"/>
                    <a:pt x="6261100" y="697230"/>
                  </a:cubicBezTo>
                  <a:cubicBezTo>
                    <a:pt x="6315710" y="660400"/>
                    <a:pt x="6350000" y="600710"/>
                    <a:pt x="6350000" y="532130"/>
                  </a:cubicBezTo>
                  <a:close/>
                </a:path>
              </a:pathLst>
            </a:custGeom>
            <a:solidFill>
              <a:srgbClr val="A7166D"/>
            </a:solidFill>
          </p:spPr>
        </p:sp>
        <p:sp>
          <p:nvSpPr>
            <p:cNvPr name="Freeform 8" id="8"/>
            <p:cNvSpPr/>
            <p:nvPr/>
          </p:nvSpPr>
          <p:spPr>
            <a:xfrm flipH="false" flipV="false" rot="0">
              <a:off x="358140" y="358140"/>
              <a:ext cx="5632450" cy="5633720"/>
            </a:xfrm>
            <a:custGeom>
              <a:avLst/>
              <a:gdLst/>
              <a:ahLst/>
              <a:cxnLst/>
              <a:rect r="r" b="b" t="t" l="l"/>
              <a:pathLst>
                <a:path h="5633720" w="5632450">
                  <a:moveTo>
                    <a:pt x="0" y="0"/>
                  </a:moveTo>
                  <a:lnTo>
                    <a:pt x="5632450" y="0"/>
                  </a:lnTo>
                  <a:lnTo>
                    <a:pt x="5632450" y="5633720"/>
                  </a:lnTo>
                  <a:lnTo>
                    <a:pt x="0" y="5633720"/>
                  </a:lnTo>
                  <a:close/>
                </a:path>
              </a:pathLst>
            </a:custGeom>
            <a:blipFill>
              <a:blip r:embed="rId3"/>
              <a:stretch>
                <a:fillRect l="-11" t="0" r="-11" b="0"/>
              </a:stretch>
            </a:blipFill>
          </p:spPr>
        </p:sp>
      </p:grpSp>
      <p:sp>
        <p:nvSpPr>
          <p:cNvPr name="TextBox 9" id="9"/>
          <p:cNvSpPr txBox="true"/>
          <p:nvPr/>
        </p:nvSpPr>
        <p:spPr>
          <a:xfrm rot="0">
            <a:off x="1700651" y="3150841"/>
            <a:ext cx="8628997" cy="4874260"/>
          </a:xfrm>
          <a:prstGeom prst="rect">
            <a:avLst/>
          </a:prstGeom>
        </p:spPr>
        <p:txBody>
          <a:bodyPr anchor="t" rtlCol="false" tIns="0" lIns="0" bIns="0" rIns="0">
            <a:spAutoFit/>
          </a:bodyPr>
          <a:lstStyle/>
          <a:p>
            <a:pPr algn="just">
              <a:lnSpc>
                <a:spcPts val="4339"/>
              </a:lnSpc>
            </a:pPr>
            <a:r>
              <a:rPr lang="en-US" sz="3099">
                <a:solidFill>
                  <a:srgbClr val="A7166D"/>
                </a:solidFill>
                <a:latin typeface="Sniglet"/>
                <a:ea typeface="Sniglet"/>
                <a:cs typeface="Sniglet"/>
                <a:sym typeface="Sniglet"/>
              </a:rPr>
              <a:t>Saya seorang mahasiswa Jurusan Informatika di ITSK RS Dr. Soepracen Malang, yang penuh semangat dalam mengeksplorasi dunia Data. Dengan tekad belajar yang tak kenal lelah, saya bermimpi menjadi seorang Data Analist / Data Scientist dan menjadi pengaruh positif dalam evolusi Data Analyst / Data Scientist ke depannya. Saya ingin menghadirkan perubahan positif melalui machine learning yang saya buat.</a:t>
            </a:r>
          </a:p>
        </p:txBody>
      </p:sp>
      <p:sp>
        <p:nvSpPr>
          <p:cNvPr name="TextBox 10" id="10"/>
          <p:cNvSpPr txBox="true"/>
          <p:nvPr/>
        </p:nvSpPr>
        <p:spPr>
          <a:xfrm rot="0">
            <a:off x="1296620" y="1300815"/>
            <a:ext cx="9329440" cy="1003272"/>
          </a:xfrm>
          <a:prstGeom prst="rect">
            <a:avLst/>
          </a:prstGeom>
        </p:spPr>
        <p:txBody>
          <a:bodyPr anchor="t" rtlCol="false" tIns="0" lIns="0" bIns="0" rIns="0">
            <a:spAutoFit/>
          </a:bodyPr>
          <a:lstStyle/>
          <a:p>
            <a:pPr algn="ctr">
              <a:lnSpc>
                <a:spcPts val="8226"/>
              </a:lnSpc>
            </a:pPr>
            <a:r>
              <a:rPr lang="en-US" sz="5876">
                <a:solidFill>
                  <a:srgbClr val="A7166D"/>
                </a:solidFill>
                <a:latin typeface="Sniglet"/>
                <a:ea typeface="Sniglet"/>
                <a:cs typeface="Sniglet"/>
                <a:sym typeface="Sniglet"/>
              </a:rPr>
              <a:t>About Me</a:t>
            </a:r>
          </a:p>
        </p:txBody>
      </p:sp>
      <p:sp>
        <p:nvSpPr>
          <p:cNvPr name="TextBox 11" id="11"/>
          <p:cNvSpPr txBox="true"/>
          <p:nvPr/>
        </p:nvSpPr>
        <p:spPr>
          <a:xfrm rot="0">
            <a:off x="11495945" y="8125965"/>
            <a:ext cx="4723859" cy="620832"/>
          </a:xfrm>
          <a:prstGeom prst="rect">
            <a:avLst/>
          </a:prstGeom>
        </p:spPr>
        <p:txBody>
          <a:bodyPr anchor="t" rtlCol="false" tIns="0" lIns="0" bIns="0" rIns="0">
            <a:spAutoFit/>
          </a:bodyPr>
          <a:lstStyle/>
          <a:p>
            <a:pPr algn="ctr">
              <a:lnSpc>
                <a:spcPts val="5155"/>
              </a:lnSpc>
            </a:pPr>
            <a:r>
              <a:rPr lang="en-US" sz="3682">
                <a:solidFill>
                  <a:srgbClr val="A7166D"/>
                </a:solidFill>
                <a:latin typeface="Sniglet"/>
                <a:ea typeface="Sniglet"/>
                <a:cs typeface="Sniglet"/>
                <a:sym typeface="Sniglet"/>
              </a:rPr>
              <a:t>Dyah Ayu Amborowati</a:t>
            </a:r>
          </a:p>
        </p:txBody>
      </p:sp>
      <p:sp>
        <p:nvSpPr>
          <p:cNvPr name="TextBox 12" id="12"/>
          <p:cNvSpPr txBox="true"/>
          <p:nvPr/>
        </p:nvSpPr>
        <p:spPr>
          <a:xfrm rot="0">
            <a:off x="1700651" y="2584063"/>
            <a:ext cx="8876007" cy="563880"/>
          </a:xfrm>
          <a:prstGeom prst="rect">
            <a:avLst/>
          </a:prstGeom>
        </p:spPr>
        <p:txBody>
          <a:bodyPr anchor="t" rtlCol="false" tIns="0" lIns="0" bIns="0" rIns="0">
            <a:spAutoFit/>
          </a:bodyPr>
          <a:lstStyle/>
          <a:p>
            <a:pPr algn="l">
              <a:lnSpc>
                <a:spcPts val="4619"/>
              </a:lnSpc>
            </a:pPr>
            <a:r>
              <a:rPr lang="en-US" sz="3299">
                <a:solidFill>
                  <a:srgbClr val="A7166D"/>
                </a:solidFill>
                <a:latin typeface="Sniglet"/>
                <a:ea typeface="Sniglet"/>
                <a:cs typeface="Sniglet"/>
                <a:sym typeface="Sniglet"/>
              </a:rPr>
              <a:t>Hallo semua. Nama saya Dyah Ayu Amborowati</a:t>
            </a:r>
          </a:p>
        </p:txBody>
      </p:sp>
      <p:sp>
        <p:nvSpPr>
          <p:cNvPr name="Freeform 13" id="13"/>
          <p:cNvSpPr/>
          <p:nvPr/>
        </p:nvSpPr>
        <p:spPr>
          <a:xfrm flipH="false" flipV="false" rot="1049425">
            <a:off x="15381331" y="244624"/>
            <a:ext cx="2619399" cy="2314596"/>
          </a:xfrm>
          <a:custGeom>
            <a:avLst/>
            <a:gdLst/>
            <a:ahLst/>
            <a:cxnLst/>
            <a:rect r="r" b="b" t="t" l="l"/>
            <a:pathLst>
              <a:path h="2314596" w="2619399">
                <a:moveTo>
                  <a:pt x="0" y="0"/>
                </a:moveTo>
                <a:lnTo>
                  <a:pt x="2619398" y="0"/>
                </a:lnTo>
                <a:lnTo>
                  <a:pt x="2619398" y="2314596"/>
                </a:lnTo>
                <a:lnTo>
                  <a:pt x="0" y="23145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EF6FF"/>
        </a:solidFill>
      </p:bgPr>
    </p:bg>
    <p:spTree>
      <p:nvGrpSpPr>
        <p:cNvPr id="1" name=""/>
        <p:cNvGrpSpPr/>
        <p:nvPr/>
      </p:nvGrpSpPr>
      <p:grpSpPr>
        <a:xfrm>
          <a:off x="0" y="0"/>
          <a:ext cx="0" cy="0"/>
          <a:chOff x="0" y="0"/>
          <a:chExt cx="0" cy="0"/>
        </a:xfrm>
      </p:grpSpPr>
      <p:sp>
        <p:nvSpPr>
          <p:cNvPr name="Freeform 2" id="2"/>
          <p:cNvSpPr/>
          <p:nvPr/>
        </p:nvSpPr>
        <p:spPr>
          <a:xfrm flipH="false" flipV="false" rot="10724110">
            <a:off x="-534652" y="-6106562"/>
            <a:ext cx="19357304" cy="8455093"/>
          </a:xfrm>
          <a:custGeom>
            <a:avLst/>
            <a:gdLst/>
            <a:ahLst/>
            <a:cxnLst/>
            <a:rect r="r" b="b" t="t" l="l"/>
            <a:pathLst>
              <a:path h="8455093" w="19357304">
                <a:moveTo>
                  <a:pt x="0" y="0"/>
                </a:moveTo>
                <a:lnTo>
                  <a:pt x="19357304" y="0"/>
                </a:lnTo>
                <a:lnTo>
                  <a:pt x="19357304" y="8455093"/>
                </a:lnTo>
                <a:lnTo>
                  <a:pt x="0" y="8455093"/>
                </a:lnTo>
                <a:lnTo>
                  <a:pt x="0" y="0"/>
                </a:lnTo>
                <a:close/>
              </a:path>
            </a:pathLst>
          </a:custGeom>
          <a:blipFill>
            <a:blip r:embed="rId2"/>
            <a:stretch>
              <a:fillRect l="0" t="-26266" r="0" b="-26266"/>
            </a:stretch>
          </a:blipFill>
        </p:spPr>
      </p:sp>
      <p:sp>
        <p:nvSpPr>
          <p:cNvPr name="Freeform 3" id="3"/>
          <p:cNvSpPr/>
          <p:nvPr/>
        </p:nvSpPr>
        <p:spPr>
          <a:xfrm flipH="false" flipV="false" rot="0">
            <a:off x="16071168" y="9498197"/>
            <a:ext cx="2027007" cy="613170"/>
          </a:xfrm>
          <a:custGeom>
            <a:avLst/>
            <a:gdLst/>
            <a:ahLst/>
            <a:cxnLst/>
            <a:rect r="r" b="b" t="t" l="l"/>
            <a:pathLst>
              <a:path h="613170" w="2027007">
                <a:moveTo>
                  <a:pt x="0" y="0"/>
                </a:moveTo>
                <a:lnTo>
                  <a:pt x="2027007" y="0"/>
                </a:lnTo>
                <a:lnTo>
                  <a:pt x="2027007" y="613169"/>
                </a:lnTo>
                <a:lnTo>
                  <a:pt x="0" y="613169"/>
                </a:lnTo>
                <a:lnTo>
                  <a:pt x="0" y="0"/>
                </a:lnTo>
                <a:close/>
              </a:path>
            </a:pathLst>
          </a:custGeom>
          <a:blipFill>
            <a:blip r:embed="rId3"/>
            <a:stretch>
              <a:fillRect l="0" t="0" r="0" b="0"/>
            </a:stretch>
          </a:blipFill>
        </p:spPr>
      </p:sp>
      <p:sp>
        <p:nvSpPr>
          <p:cNvPr name="Freeform 4" id="4"/>
          <p:cNvSpPr/>
          <p:nvPr/>
        </p:nvSpPr>
        <p:spPr>
          <a:xfrm flipH="false" flipV="false" rot="0">
            <a:off x="16183928" y="626605"/>
            <a:ext cx="2150745" cy="2150745"/>
          </a:xfrm>
          <a:custGeom>
            <a:avLst/>
            <a:gdLst/>
            <a:ahLst/>
            <a:cxnLst/>
            <a:rect r="r" b="b" t="t" l="l"/>
            <a:pathLst>
              <a:path h="2150745" w="2150745">
                <a:moveTo>
                  <a:pt x="0" y="0"/>
                </a:moveTo>
                <a:lnTo>
                  <a:pt x="2150744" y="0"/>
                </a:lnTo>
                <a:lnTo>
                  <a:pt x="2150744" y="2150745"/>
                </a:lnTo>
                <a:lnTo>
                  <a:pt x="0" y="215074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383777" y="7948184"/>
            <a:ext cx="1923266" cy="2163182"/>
          </a:xfrm>
          <a:custGeom>
            <a:avLst/>
            <a:gdLst/>
            <a:ahLst/>
            <a:cxnLst/>
            <a:rect r="r" b="b" t="t" l="l"/>
            <a:pathLst>
              <a:path h="2163182" w="1923266">
                <a:moveTo>
                  <a:pt x="0" y="0"/>
                </a:moveTo>
                <a:lnTo>
                  <a:pt x="1923266" y="0"/>
                </a:lnTo>
                <a:lnTo>
                  <a:pt x="1923266" y="2163182"/>
                </a:lnTo>
                <a:lnTo>
                  <a:pt x="0" y="216318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2882855">
            <a:off x="15510215" y="124371"/>
            <a:ext cx="1303304" cy="1310116"/>
          </a:xfrm>
          <a:custGeom>
            <a:avLst/>
            <a:gdLst/>
            <a:ahLst/>
            <a:cxnLst/>
            <a:rect r="r" b="b" t="t" l="l"/>
            <a:pathLst>
              <a:path h="1310116" w="1303304">
                <a:moveTo>
                  <a:pt x="0" y="0"/>
                </a:moveTo>
                <a:lnTo>
                  <a:pt x="1303304" y="0"/>
                </a:lnTo>
                <a:lnTo>
                  <a:pt x="1303304" y="1310116"/>
                </a:lnTo>
                <a:lnTo>
                  <a:pt x="0" y="1310116"/>
                </a:lnTo>
                <a:lnTo>
                  <a:pt x="0" y="0"/>
                </a:lnTo>
                <a:close/>
              </a:path>
            </a:pathLst>
          </a:custGeom>
          <a:blipFill>
            <a:blip r:embed="rId8"/>
            <a:stretch>
              <a:fillRect l="0" t="0" r="0" b="0"/>
            </a:stretch>
          </a:blipFill>
        </p:spPr>
      </p:sp>
      <p:sp>
        <p:nvSpPr>
          <p:cNvPr name="Freeform 7" id="7"/>
          <p:cNvSpPr/>
          <p:nvPr/>
        </p:nvSpPr>
        <p:spPr>
          <a:xfrm flipH="false" flipV="false" rot="0">
            <a:off x="15362568" y="8199646"/>
            <a:ext cx="2461827" cy="1199581"/>
          </a:xfrm>
          <a:custGeom>
            <a:avLst/>
            <a:gdLst/>
            <a:ahLst/>
            <a:cxnLst/>
            <a:rect r="r" b="b" t="t" l="l"/>
            <a:pathLst>
              <a:path h="1199581" w="2461827">
                <a:moveTo>
                  <a:pt x="0" y="0"/>
                </a:moveTo>
                <a:lnTo>
                  <a:pt x="2461827" y="0"/>
                </a:lnTo>
                <a:lnTo>
                  <a:pt x="2461827" y="1199581"/>
                </a:lnTo>
                <a:lnTo>
                  <a:pt x="0" y="119958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false" flipV="false" rot="0">
            <a:off x="2353461" y="8313042"/>
            <a:ext cx="1953101" cy="1616397"/>
          </a:xfrm>
          <a:custGeom>
            <a:avLst/>
            <a:gdLst/>
            <a:ahLst/>
            <a:cxnLst/>
            <a:rect r="r" b="b" t="t" l="l"/>
            <a:pathLst>
              <a:path h="1616397" w="1953101">
                <a:moveTo>
                  <a:pt x="0" y="0"/>
                </a:moveTo>
                <a:lnTo>
                  <a:pt x="1953102" y="0"/>
                </a:lnTo>
                <a:lnTo>
                  <a:pt x="1953102" y="1616397"/>
                </a:lnTo>
                <a:lnTo>
                  <a:pt x="0" y="1616397"/>
                </a:lnTo>
                <a:lnTo>
                  <a:pt x="0" y="0"/>
                </a:lnTo>
                <a:close/>
              </a:path>
            </a:pathLst>
          </a:custGeom>
          <a:blipFill>
            <a:blip r:embed="rId11"/>
            <a:stretch>
              <a:fillRect l="0" t="0" r="0" b="0"/>
            </a:stretch>
          </a:blipFill>
        </p:spPr>
      </p:sp>
      <p:sp>
        <p:nvSpPr>
          <p:cNvPr name="Freeform 9" id="9"/>
          <p:cNvSpPr/>
          <p:nvPr/>
        </p:nvSpPr>
        <p:spPr>
          <a:xfrm flipH="false" flipV="false" rot="0">
            <a:off x="98732" y="467031"/>
            <a:ext cx="2493354" cy="2058570"/>
          </a:xfrm>
          <a:custGeom>
            <a:avLst/>
            <a:gdLst/>
            <a:ahLst/>
            <a:cxnLst/>
            <a:rect r="r" b="b" t="t" l="l"/>
            <a:pathLst>
              <a:path h="2058570" w="2493354">
                <a:moveTo>
                  <a:pt x="0" y="0"/>
                </a:moveTo>
                <a:lnTo>
                  <a:pt x="2493355" y="0"/>
                </a:lnTo>
                <a:lnTo>
                  <a:pt x="2493355" y="2058570"/>
                </a:lnTo>
                <a:lnTo>
                  <a:pt x="0" y="205857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0" id="10"/>
          <p:cNvSpPr txBox="true"/>
          <p:nvPr/>
        </p:nvSpPr>
        <p:spPr>
          <a:xfrm rot="0">
            <a:off x="1982707" y="766255"/>
            <a:ext cx="14088461" cy="1264919"/>
          </a:xfrm>
          <a:prstGeom prst="rect">
            <a:avLst/>
          </a:prstGeom>
        </p:spPr>
        <p:txBody>
          <a:bodyPr anchor="t" rtlCol="false" tIns="0" lIns="0" bIns="0" rIns="0">
            <a:spAutoFit/>
          </a:bodyPr>
          <a:lstStyle/>
          <a:p>
            <a:pPr algn="ctr">
              <a:lnSpc>
                <a:spcPts val="9454"/>
              </a:lnSpc>
            </a:pPr>
            <a:r>
              <a:rPr lang="en-US" sz="9647">
                <a:solidFill>
                  <a:srgbClr val="A7166D"/>
                </a:solidFill>
                <a:latin typeface="Sniglet"/>
                <a:ea typeface="Sniglet"/>
                <a:cs typeface="Sniglet"/>
                <a:sym typeface="Sniglet"/>
              </a:rPr>
              <a:t>Road data extraction</a:t>
            </a:r>
          </a:p>
        </p:txBody>
      </p:sp>
      <p:sp>
        <p:nvSpPr>
          <p:cNvPr name="TextBox 11" id="11"/>
          <p:cNvSpPr txBox="true"/>
          <p:nvPr/>
        </p:nvSpPr>
        <p:spPr>
          <a:xfrm rot="0">
            <a:off x="11571983" y="9642736"/>
            <a:ext cx="6128906" cy="468630"/>
          </a:xfrm>
          <a:prstGeom prst="rect">
            <a:avLst/>
          </a:prstGeom>
        </p:spPr>
        <p:txBody>
          <a:bodyPr anchor="t" rtlCol="false" tIns="0" lIns="0" bIns="0" rIns="0">
            <a:spAutoFit/>
          </a:bodyPr>
          <a:lstStyle/>
          <a:p>
            <a:pPr algn="ctr">
              <a:lnSpc>
                <a:spcPts val="3840"/>
              </a:lnSpc>
            </a:pPr>
            <a:r>
              <a:rPr lang="en-US" sz="2400">
                <a:solidFill>
                  <a:srgbClr val="A7166D"/>
                </a:solidFill>
                <a:latin typeface="Sniglet"/>
                <a:ea typeface="Sniglet"/>
                <a:cs typeface="Sniglet"/>
                <a:sym typeface="Sniglet"/>
              </a:rPr>
              <a:t>Digital Skill Fair 31</a:t>
            </a:r>
          </a:p>
        </p:txBody>
      </p:sp>
      <p:sp>
        <p:nvSpPr>
          <p:cNvPr name="TextBox 12" id="12"/>
          <p:cNvSpPr txBox="true"/>
          <p:nvPr/>
        </p:nvSpPr>
        <p:spPr>
          <a:xfrm rot="0">
            <a:off x="341411" y="3603510"/>
            <a:ext cx="5977203" cy="521369"/>
          </a:xfrm>
          <a:prstGeom prst="rect">
            <a:avLst/>
          </a:prstGeom>
        </p:spPr>
        <p:txBody>
          <a:bodyPr anchor="t" rtlCol="false" tIns="0" lIns="0" bIns="0" rIns="0">
            <a:spAutoFit/>
          </a:bodyPr>
          <a:lstStyle/>
          <a:p>
            <a:pPr algn="l" marL="863862" indent="-431931" lvl="1">
              <a:lnSpc>
                <a:spcPts val="3921"/>
              </a:lnSpc>
              <a:buAutoNum type="arabicPeriod" startAt="1"/>
            </a:pPr>
            <a:r>
              <a:rPr lang="en-US" sz="4001">
                <a:solidFill>
                  <a:srgbClr val="A7166D"/>
                </a:solidFill>
                <a:latin typeface="Sniglet"/>
                <a:ea typeface="Sniglet"/>
                <a:cs typeface="Sniglet"/>
                <a:sym typeface="Sniglet"/>
              </a:rPr>
              <a:t> Data Scrapping</a:t>
            </a:r>
          </a:p>
        </p:txBody>
      </p:sp>
      <p:sp>
        <p:nvSpPr>
          <p:cNvPr name="TextBox 13" id="13"/>
          <p:cNvSpPr txBox="true"/>
          <p:nvPr/>
        </p:nvSpPr>
        <p:spPr>
          <a:xfrm rot="0">
            <a:off x="1345410" y="4210604"/>
            <a:ext cx="7363956" cy="1440180"/>
          </a:xfrm>
          <a:prstGeom prst="rect">
            <a:avLst/>
          </a:prstGeom>
        </p:spPr>
        <p:txBody>
          <a:bodyPr anchor="t" rtlCol="false" tIns="0" lIns="0" bIns="0" rIns="0">
            <a:spAutoFit/>
          </a:bodyPr>
          <a:lstStyle/>
          <a:p>
            <a:pPr algn="l">
              <a:lnSpc>
                <a:spcPts val="3840"/>
              </a:lnSpc>
            </a:pPr>
            <a:r>
              <a:rPr lang="en-US" sz="2400">
                <a:solidFill>
                  <a:srgbClr val="A7166D"/>
                </a:solidFill>
                <a:latin typeface="Sniglet"/>
                <a:ea typeface="Sniglet"/>
                <a:cs typeface="Sniglet"/>
                <a:sym typeface="Sniglet"/>
              </a:rPr>
              <a:t>The Titanic disaster dataset was sourced from Kaggle https://www.kaggle.com/competitions/titanic</a:t>
            </a:r>
          </a:p>
          <a:p>
            <a:pPr algn="l">
              <a:lnSpc>
                <a:spcPts val="3840"/>
              </a:lnSpc>
            </a:pPr>
          </a:p>
        </p:txBody>
      </p:sp>
      <p:sp>
        <p:nvSpPr>
          <p:cNvPr name="TextBox 14" id="14"/>
          <p:cNvSpPr txBox="true"/>
          <p:nvPr/>
        </p:nvSpPr>
        <p:spPr>
          <a:xfrm rot="0">
            <a:off x="761328" y="5476097"/>
            <a:ext cx="6742934" cy="1016669"/>
          </a:xfrm>
          <a:prstGeom prst="rect">
            <a:avLst/>
          </a:prstGeom>
        </p:spPr>
        <p:txBody>
          <a:bodyPr anchor="t" rtlCol="false" tIns="0" lIns="0" bIns="0" rIns="0">
            <a:spAutoFit/>
          </a:bodyPr>
          <a:lstStyle/>
          <a:p>
            <a:pPr algn="l">
              <a:lnSpc>
                <a:spcPts val="3921"/>
              </a:lnSpc>
            </a:pPr>
            <a:r>
              <a:rPr lang="en-US" sz="4001">
                <a:solidFill>
                  <a:srgbClr val="A7166D"/>
                </a:solidFill>
                <a:latin typeface="Sniglet"/>
                <a:ea typeface="Sniglet"/>
                <a:cs typeface="Sniglet"/>
                <a:sym typeface="Sniglet"/>
              </a:rPr>
              <a:t>2. EDA + Feature Engineering</a:t>
            </a:r>
          </a:p>
          <a:p>
            <a:pPr algn="l">
              <a:lnSpc>
                <a:spcPts val="3921"/>
              </a:lnSpc>
            </a:pPr>
          </a:p>
        </p:txBody>
      </p:sp>
      <p:sp>
        <p:nvSpPr>
          <p:cNvPr name="TextBox 15" id="15"/>
          <p:cNvSpPr txBox="true"/>
          <p:nvPr/>
        </p:nvSpPr>
        <p:spPr>
          <a:xfrm rot="0">
            <a:off x="1345410" y="6040056"/>
            <a:ext cx="7363956" cy="1440180"/>
          </a:xfrm>
          <a:prstGeom prst="rect">
            <a:avLst/>
          </a:prstGeom>
        </p:spPr>
        <p:txBody>
          <a:bodyPr anchor="t" rtlCol="false" tIns="0" lIns="0" bIns="0" rIns="0">
            <a:spAutoFit/>
          </a:bodyPr>
          <a:lstStyle/>
          <a:p>
            <a:pPr algn="l">
              <a:lnSpc>
                <a:spcPts val="3840"/>
              </a:lnSpc>
            </a:pPr>
            <a:r>
              <a:rPr lang="en-US" sz="2400">
                <a:solidFill>
                  <a:srgbClr val="A7166D"/>
                </a:solidFill>
                <a:latin typeface="Sniglet"/>
                <a:ea typeface="Sniglet"/>
                <a:cs typeface="Sniglet"/>
                <a:sym typeface="Sniglet"/>
              </a:rPr>
              <a:t>The dataset will be subjected to in-depth analysis to extract meaningful insights and identify potential modifications for optimal model training.</a:t>
            </a:r>
          </a:p>
        </p:txBody>
      </p:sp>
      <p:sp>
        <p:nvSpPr>
          <p:cNvPr name="TextBox 16" id="16"/>
          <p:cNvSpPr txBox="true"/>
          <p:nvPr/>
        </p:nvSpPr>
        <p:spPr>
          <a:xfrm rot="0">
            <a:off x="9385365" y="3583409"/>
            <a:ext cx="5977203" cy="1016669"/>
          </a:xfrm>
          <a:prstGeom prst="rect">
            <a:avLst/>
          </a:prstGeom>
        </p:spPr>
        <p:txBody>
          <a:bodyPr anchor="t" rtlCol="false" tIns="0" lIns="0" bIns="0" rIns="0">
            <a:spAutoFit/>
          </a:bodyPr>
          <a:lstStyle/>
          <a:p>
            <a:pPr algn="l">
              <a:lnSpc>
                <a:spcPts val="3921"/>
              </a:lnSpc>
            </a:pPr>
            <a:r>
              <a:rPr lang="en-US" sz="4001">
                <a:solidFill>
                  <a:srgbClr val="A7166D"/>
                </a:solidFill>
                <a:latin typeface="Sniglet"/>
                <a:ea typeface="Sniglet"/>
                <a:cs typeface="Sniglet"/>
                <a:sym typeface="Sniglet"/>
              </a:rPr>
              <a:t>3. Data Modeling</a:t>
            </a:r>
          </a:p>
          <a:p>
            <a:pPr algn="l">
              <a:lnSpc>
                <a:spcPts val="3921"/>
              </a:lnSpc>
            </a:pPr>
          </a:p>
        </p:txBody>
      </p:sp>
      <p:sp>
        <p:nvSpPr>
          <p:cNvPr name="TextBox 17" id="17"/>
          <p:cNvSpPr txBox="true"/>
          <p:nvPr/>
        </p:nvSpPr>
        <p:spPr>
          <a:xfrm rot="0">
            <a:off x="9895344" y="4197842"/>
            <a:ext cx="7363956" cy="1440180"/>
          </a:xfrm>
          <a:prstGeom prst="rect">
            <a:avLst/>
          </a:prstGeom>
        </p:spPr>
        <p:txBody>
          <a:bodyPr anchor="t" rtlCol="false" tIns="0" lIns="0" bIns="0" rIns="0">
            <a:spAutoFit/>
          </a:bodyPr>
          <a:lstStyle/>
          <a:p>
            <a:pPr algn="l">
              <a:lnSpc>
                <a:spcPts val="3840"/>
              </a:lnSpc>
            </a:pPr>
            <a:r>
              <a:rPr lang="en-US" sz="2400">
                <a:solidFill>
                  <a:srgbClr val="A7166D"/>
                </a:solidFill>
                <a:latin typeface="Sniglet"/>
                <a:ea typeface="Sniglet"/>
                <a:cs typeface="Sniglet"/>
                <a:sym typeface="Sniglet"/>
              </a:rPr>
              <a:t>The data will be trained using three machine learning algorithms neural networks, support vector machines (SVM), and k-nearest neighbors (KNN</a:t>
            </a:r>
          </a:p>
        </p:txBody>
      </p:sp>
      <p:sp>
        <p:nvSpPr>
          <p:cNvPr name="TextBox 18" id="18"/>
          <p:cNvSpPr txBox="true"/>
          <p:nvPr/>
        </p:nvSpPr>
        <p:spPr>
          <a:xfrm rot="0">
            <a:off x="9385365" y="5795865"/>
            <a:ext cx="5977203" cy="1016669"/>
          </a:xfrm>
          <a:prstGeom prst="rect">
            <a:avLst/>
          </a:prstGeom>
        </p:spPr>
        <p:txBody>
          <a:bodyPr anchor="t" rtlCol="false" tIns="0" lIns="0" bIns="0" rIns="0">
            <a:spAutoFit/>
          </a:bodyPr>
          <a:lstStyle/>
          <a:p>
            <a:pPr algn="l">
              <a:lnSpc>
                <a:spcPts val="3921"/>
              </a:lnSpc>
            </a:pPr>
            <a:r>
              <a:rPr lang="en-US" sz="4001">
                <a:solidFill>
                  <a:srgbClr val="A7166D"/>
                </a:solidFill>
                <a:latin typeface="Sniglet"/>
                <a:ea typeface="Sniglet"/>
                <a:cs typeface="Sniglet"/>
                <a:sym typeface="Sniglet"/>
              </a:rPr>
              <a:t>4. Data Evaluation</a:t>
            </a:r>
          </a:p>
          <a:p>
            <a:pPr algn="l">
              <a:lnSpc>
                <a:spcPts val="3921"/>
              </a:lnSpc>
            </a:pPr>
          </a:p>
        </p:txBody>
      </p:sp>
      <p:sp>
        <p:nvSpPr>
          <p:cNvPr name="TextBox 19" id="19"/>
          <p:cNvSpPr txBox="true"/>
          <p:nvPr/>
        </p:nvSpPr>
        <p:spPr>
          <a:xfrm rot="0">
            <a:off x="9895344" y="6387991"/>
            <a:ext cx="7363956" cy="954405"/>
          </a:xfrm>
          <a:prstGeom prst="rect">
            <a:avLst/>
          </a:prstGeom>
        </p:spPr>
        <p:txBody>
          <a:bodyPr anchor="t" rtlCol="false" tIns="0" lIns="0" bIns="0" rIns="0">
            <a:spAutoFit/>
          </a:bodyPr>
          <a:lstStyle/>
          <a:p>
            <a:pPr algn="l">
              <a:lnSpc>
                <a:spcPts val="3840"/>
              </a:lnSpc>
            </a:pPr>
            <a:r>
              <a:rPr lang="en-US" sz="2400">
                <a:solidFill>
                  <a:srgbClr val="A7166D"/>
                </a:solidFill>
                <a:latin typeface="Sniglet"/>
                <a:ea typeface="Sniglet"/>
                <a:cs typeface="Sniglet"/>
                <a:sym typeface="Sniglet"/>
              </a:rPr>
              <a:t>Model performance will be evaluated based on accuracy. classification report, and confusion matrix.</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EF6FF"/>
        </a:solidFill>
      </p:bgPr>
    </p:bg>
    <p:spTree>
      <p:nvGrpSpPr>
        <p:cNvPr id="1" name=""/>
        <p:cNvGrpSpPr/>
        <p:nvPr/>
      </p:nvGrpSpPr>
      <p:grpSpPr>
        <a:xfrm>
          <a:off x="0" y="0"/>
          <a:ext cx="0" cy="0"/>
          <a:chOff x="0" y="0"/>
          <a:chExt cx="0" cy="0"/>
        </a:xfrm>
      </p:grpSpPr>
      <p:sp>
        <p:nvSpPr>
          <p:cNvPr name="Freeform 2" id="2"/>
          <p:cNvSpPr/>
          <p:nvPr/>
        </p:nvSpPr>
        <p:spPr>
          <a:xfrm flipH="false" flipV="false" rot="0">
            <a:off x="84149" y="791993"/>
            <a:ext cx="18214582" cy="1309627"/>
          </a:xfrm>
          <a:custGeom>
            <a:avLst/>
            <a:gdLst/>
            <a:ahLst/>
            <a:cxnLst/>
            <a:rect r="r" b="b" t="t" l="l"/>
            <a:pathLst>
              <a:path h="1309627" w="18214582">
                <a:moveTo>
                  <a:pt x="0" y="0"/>
                </a:moveTo>
                <a:lnTo>
                  <a:pt x="18214582" y="0"/>
                </a:lnTo>
                <a:lnTo>
                  <a:pt x="18214582" y="1309627"/>
                </a:lnTo>
                <a:lnTo>
                  <a:pt x="0" y="1309627"/>
                </a:lnTo>
                <a:lnTo>
                  <a:pt x="0" y="0"/>
                </a:lnTo>
                <a:close/>
              </a:path>
            </a:pathLst>
          </a:custGeom>
          <a:blipFill>
            <a:blip r:embed="rId2"/>
            <a:stretch>
              <a:fillRect l="0" t="-779174" r="0" b="-47461"/>
            </a:stretch>
          </a:blipFill>
        </p:spPr>
      </p:sp>
      <p:grpSp>
        <p:nvGrpSpPr>
          <p:cNvPr name="Group 3" id="3"/>
          <p:cNvGrpSpPr/>
          <p:nvPr/>
        </p:nvGrpSpPr>
        <p:grpSpPr>
          <a:xfrm rot="0">
            <a:off x="781506" y="3526140"/>
            <a:ext cx="3533801" cy="1117437"/>
            <a:chOff x="0" y="0"/>
            <a:chExt cx="1285206" cy="406400"/>
          </a:xfrm>
        </p:grpSpPr>
        <p:sp>
          <p:nvSpPr>
            <p:cNvPr name="Freeform 4" id="4"/>
            <p:cNvSpPr/>
            <p:nvPr/>
          </p:nvSpPr>
          <p:spPr>
            <a:xfrm flipH="false" flipV="false" rot="0">
              <a:off x="0" y="0"/>
              <a:ext cx="1285206" cy="406400"/>
            </a:xfrm>
            <a:custGeom>
              <a:avLst/>
              <a:gdLst/>
              <a:ahLst/>
              <a:cxnLst/>
              <a:rect r="r" b="b" t="t" l="l"/>
              <a:pathLst>
                <a:path h="406400" w="1285206">
                  <a:moveTo>
                    <a:pt x="1082006" y="0"/>
                  </a:moveTo>
                  <a:cubicBezTo>
                    <a:pt x="1194230" y="0"/>
                    <a:pt x="1285206" y="90976"/>
                    <a:pt x="1285206" y="203200"/>
                  </a:cubicBezTo>
                  <a:cubicBezTo>
                    <a:pt x="1285206" y="315424"/>
                    <a:pt x="1194230" y="406400"/>
                    <a:pt x="1082006" y="406400"/>
                  </a:cubicBezTo>
                  <a:lnTo>
                    <a:pt x="203200" y="406400"/>
                  </a:lnTo>
                  <a:cubicBezTo>
                    <a:pt x="90976" y="406400"/>
                    <a:pt x="0" y="315424"/>
                    <a:pt x="0" y="203200"/>
                  </a:cubicBezTo>
                  <a:cubicBezTo>
                    <a:pt x="0" y="90976"/>
                    <a:pt x="90976" y="0"/>
                    <a:pt x="203200" y="0"/>
                  </a:cubicBezTo>
                  <a:close/>
                </a:path>
              </a:pathLst>
            </a:custGeom>
            <a:solidFill>
              <a:srgbClr val="A7166D"/>
            </a:solidFill>
          </p:spPr>
        </p:sp>
        <p:sp>
          <p:nvSpPr>
            <p:cNvPr name="TextBox 5" id="5"/>
            <p:cNvSpPr txBox="true"/>
            <p:nvPr/>
          </p:nvSpPr>
          <p:spPr>
            <a:xfrm>
              <a:off x="0" y="-57150"/>
              <a:ext cx="1285206" cy="463550"/>
            </a:xfrm>
            <a:prstGeom prst="rect">
              <a:avLst/>
            </a:prstGeom>
          </p:spPr>
          <p:txBody>
            <a:bodyPr anchor="ctr" rtlCol="false" tIns="50800" lIns="50800" bIns="50800" rIns="50800"/>
            <a:lstStyle/>
            <a:p>
              <a:pPr algn="ctr">
                <a:lnSpc>
                  <a:spcPts val="3359"/>
                </a:lnSpc>
              </a:pPr>
            </a:p>
          </p:txBody>
        </p:sp>
      </p:grpSp>
      <p:sp>
        <p:nvSpPr>
          <p:cNvPr name="Freeform 6" id="6"/>
          <p:cNvSpPr/>
          <p:nvPr/>
        </p:nvSpPr>
        <p:spPr>
          <a:xfrm flipH="false" flipV="false" rot="0">
            <a:off x="9191440" y="4643577"/>
            <a:ext cx="8714748" cy="3751382"/>
          </a:xfrm>
          <a:custGeom>
            <a:avLst/>
            <a:gdLst/>
            <a:ahLst/>
            <a:cxnLst/>
            <a:rect r="r" b="b" t="t" l="l"/>
            <a:pathLst>
              <a:path h="3751382" w="8714748">
                <a:moveTo>
                  <a:pt x="0" y="0"/>
                </a:moveTo>
                <a:lnTo>
                  <a:pt x="8714748" y="0"/>
                </a:lnTo>
                <a:lnTo>
                  <a:pt x="8714748" y="3751382"/>
                </a:lnTo>
                <a:lnTo>
                  <a:pt x="0" y="3751382"/>
                </a:lnTo>
                <a:lnTo>
                  <a:pt x="0" y="0"/>
                </a:lnTo>
                <a:close/>
              </a:path>
            </a:pathLst>
          </a:custGeom>
          <a:blipFill>
            <a:blip r:embed="rId3"/>
            <a:stretch>
              <a:fillRect l="0" t="0" r="0" b="0"/>
            </a:stretch>
          </a:blipFill>
        </p:spPr>
      </p:sp>
      <p:sp>
        <p:nvSpPr>
          <p:cNvPr name="TextBox 7" id="7"/>
          <p:cNvSpPr txBox="true"/>
          <p:nvPr/>
        </p:nvSpPr>
        <p:spPr>
          <a:xfrm rot="0">
            <a:off x="3846679" y="390525"/>
            <a:ext cx="10109605" cy="3135615"/>
          </a:xfrm>
          <a:prstGeom prst="rect">
            <a:avLst/>
          </a:prstGeom>
        </p:spPr>
        <p:txBody>
          <a:bodyPr anchor="t" rtlCol="false" tIns="0" lIns="0" bIns="0" rIns="0">
            <a:spAutoFit/>
          </a:bodyPr>
          <a:lstStyle/>
          <a:p>
            <a:pPr algn="ctr">
              <a:lnSpc>
                <a:spcPts val="11976"/>
              </a:lnSpc>
            </a:pPr>
            <a:r>
              <a:rPr lang="en-US" sz="13307">
                <a:solidFill>
                  <a:srgbClr val="A7166D"/>
                </a:solidFill>
                <a:latin typeface="Sniglet"/>
                <a:ea typeface="Sniglet"/>
                <a:cs typeface="Sniglet"/>
                <a:sym typeface="Sniglet"/>
              </a:rPr>
              <a:t> </a:t>
            </a:r>
            <a:r>
              <a:rPr lang="en-US" sz="13307">
                <a:solidFill>
                  <a:srgbClr val="A7166D"/>
                </a:solidFill>
                <a:latin typeface="Sniglet"/>
                <a:ea typeface="Sniglet"/>
                <a:cs typeface="Sniglet"/>
                <a:sym typeface="Sniglet"/>
              </a:rPr>
              <a:t>Data Scrapping</a:t>
            </a:r>
          </a:p>
        </p:txBody>
      </p:sp>
      <p:sp>
        <p:nvSpPr>
          <p:cNvPr name="TextBox 8" id="8"/>
          <p:cNvSpPr txBox="true"/>
          <p:nvPr/>
        </p:nvSpPr>
        <p:spPr>
          <a:xfrm rot="0">
            <a:off x="781506" y="5119827"/>
            <a:ext cx="8119976" cy="3191637"/>
          </a:xfrm>
          <a:prstGeom prst="rect">
            <a:avLst/>
          </a:prstGeom>
        </p:spPr>
        <p:txBody>
          <a:bodyPr anchor="t" rtlCol="false" tIns="0" lIns="0" bIns="0" rIns="0">
            <a:spAutoFit/>
          </a:bodyPr>
          <a:lstStyle/>
          <a:p>
            <a:pPr algn="l">
              <a:lnSpc>
                <a:spcPts val="3624"/>
              </a:lnSpc>
            </a:pPr>
            <a:r>
              <a:rPr lang="en-US" sz="2400">
                <a:solidFill>
                  <a:srgbClr val="A7166D"/>
                </a:solidFill>
                <a:latin typeface="Sniglet"/>
                <a:ea typeface="Sniglet"/>
                <a:cs typeface="Sniglet"/>
                <a:sym typeface="Sniglet"/>
              </a:rPr>
              <a:t>Tujuan utama analisis ini adalah untuk mengidentifikasi faktor-faktor utama yang memengaruhi tingkat keselamatan penumpang selama bencana Titanic. Dengan membandingkan kinerja berbagai algoritma pembelajaran mesin, kami bertujuan untuk mengembangkan model prediktif yang dapat secara akurat mengklasifikasikan penumpang sebagai korban selamat atau korban luka.</a:t>
            </a:r>
          </a:p>
        </p:txBody>
      </p:sp>
      <p:sp>
        <p:nvSpPr>
          <p:cNvPr name="TextBox 9" id="9"/>
          <p:cNvSpPr txBox="true"/>
          <p:nvPr/>
        </p:nvSpPr>
        <p:spPr>
          <a:xfrm rot="0">
            <a:off x="1631264" y="3676275"/>
            <a:ext cx="2344154" cy="702867"/>
          </a:xfrm>
          <a:prstGeom prst="rect">
            <a:avLst/>
          </a:prstGeom>
        </p:spPr>
        <p:txBody>
          <a:bodyPr anchor="t" rtlCol="false" tIns="0" lIns="0" bIns="0" rIns="0">
            <a:spAutoFit/>
          </a:bodyPr>
          <a:lstStyle/>
          <a:p>
            <a:pPr algn="l">
              <a:lnSpc>
                <a:spcPts val="5921"/>
              </a:lnSpc>
            </a:pPr>
            <a:r>
              <a:rPr lang="en-US" sz="3921">
                <a:solidFill>
                  <a:srgbClr val="FFFFFF"/>
                </a:solidFill>
                <a:latin typeface="Sniglet"/>
                <a:ea typeface="Sniglet"/>
                <a:cs typeface="Sniglet"/>
                <a:sym typeface="Sniglet"/>
              </a:rPr>
              <a:t>TUJUAN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EF6FF"/>
        </a:solidFill>
      </p:bgPr>
    </p:bg>
    <p:spTree>
      <p:nvGrpSpPr>
        <p:cNvPr id="1" name=""/>
        <p:cNvGrpSpPr/>
        <p:nvPr/>
      </p:nvGrpSpPr>
      <p:grpSpPr>
        <a:xfrm>
          <a:off x="0" y="0"/>
          <a:ext cx="0" cy="0"/>
          <a:chOff x="0" y="0"/>
          <a:chExt cx="0" cy="0"/>
        </a:xfrm>
      </p:grpSpPr>
      <p:sp>
        <p:nvSpPr>
          <p:cNvPr name="Freeform 2" id="2"/>
          <p:cNvSpPr/>
          <p:nvPr/>
        </p:nvSpPr>
        <p:spPr>
          <a:xfrm flipH="false" flipV="false" rot="0">
            <a:off x="84149" y="791993"/>
            <a:ext cx="18214582" cy="1309627"/>
          </a:xfrm>
          <a:custGeom>
            <a:avLst/>
            <a:gdLst/>
            <a:ahLst/>
            <a:cxnLst/>
            <a:rect r="r" b="b" t="t" l="l"/>
            <a:pathLst>
              <a:path h="1309627" w="18214582">
                <a:moveTo>
                  <a:pt x="0" y="0"/>
                </a:moveTo>
                <a:lnTo>
                  <a:pt x="18214582" y="0"/>
                </a:lnTo>
                <a:lnTo>
                  <a:pt x="18214582" y="1309627"/>
                </a:lnTo>
                <a:lnTo>
                  <a:pt x="0" y="1309627"/>
                </a:lnTo>
                <a:lnTo>
                  <a:pt x="0" y="0"/>
                </a:lnTo>
                <a:close/>
              </a:path>
            </a:pathLst>
          </a:custGeom>
          <a:blipFill>
            <a:blip r:embed="rId2"/>
            <a:stretch>
              <a:fillRect l="0" t="-779174" r="0" b="-47461"/>
            </a:stretch>
          </a:blipFill>
        </p:spPr>
      </p:sp>
      <p:grpSp>
        <p:nvGrpSpPr>
          <p:cNvPr name="Group 3" id="3"/>
          <p:cNvGrpSpPr/>
          <p:nvPr/>
        </p:nvGrpSpPr>
        <p:grpSpPr>
          <a:xfrm rot="0">
            <a:off x="1212974" y="3057866"/>
            <a:ext cx="4528918" cy="7229134"/>
            <a:chOff x="0" y="0"/>
            <a:chExt cx="1647119" cy="2629158"/>
          </a:xfrm>
        </p:grpSpPr>
        <p:sp>
          <p:nvSpPr>
            <p:cNvPr name="Freeform 4" id="4"/>
            <p:cNvSpPr/>
            <p:nvPr/>
          </p:nvSpPr>
          <p:spPr>
            <a:xfrm flipH="false" flipV="false" rot="0">
              <a:off x="0" y="0"/>
              <a:ext cx="1647119" cy="2629158"/>
            </a:xfrm>
            <a:custGeom>
              <a:avLst/>
              <a:gdLst/>
              <a:ahLst/>
              <a:cxnLst/>
              <a:rect r="r" b="b" t="t" l="l"/>
              <a:pathLst>
                <a:path h="2629158" w="1647119">
                  <a:moveTo>
                    <a:pt x="1443919" y="0"/>
                  </a:moveTo>
                  <a:cubicBezTo>
                    <a:pt x="1556143" y="0"/>
                    <a:pt x="1647119" y="588557"/>
                    <a:pt x="1647119" y="1314579"/>
                  </a:cubicBezTo>
                  <a:cubicBezTo>
                    <a:pt x="1647119" y="2040601"/>
                    <a:pt x="1556143" y="2629158"/>
                    <a:pt x="1443919" y="2629158"/>
                  </a:cubicBezTo>
                  <a:lnTo>
                    <a:pt x="203200" y="2629158"/>
                  </a:lnTo>
                  <a:cubicBezTo>
                    <a:pt x="90976" y="2629158"/>
                    <a:pt x="0" y="2040601"/>
                    <a:pt x="0" y="1314579"/>
                  </a:cubicBezTo>
                  <a:cubicBezTo>
                    <a:pt x="0" y="588557"/>
                    <a:pt x="90976" y="0"/>
                    <a:pt x="203200" y="0"/>
                  </a:cubicBezTo>
                  <a:close/>
                </a:path>
              </a:pathLst>
            </a:custGeom>
            <a:solidFill>
              <a:srgbClr val="A7166D"/>
            </a:solidFill>
          </p:spPr>
        </p:sp>
        <p:sp>
          <p:nvSpPr>
            <p:cNvPr name="TextBox 5" id="5"/>
            <p:cNvSpPr txBox="true"/>
            <p:nvPr/>
          </p:nvSpPr>
          <p:spPr>
            <a:xfrm>
              <a:off x="0" y="-57150"/>
              <a:ext cx="1647119" cy="2686308"/>
            </a:xfrm>
            <a:prstGeom prst="rect">
              <a:avLst/>
            </a:prstGeom>
          </p:spPr>
          <p:txBody>
            <a:bodyPr anchor="ctr" rtlCol="false" tIns="50800" lIns="50800" bIns="50800" rIns="50800"/>
            <a:lstStyle/>
            <a:p>
              <a:pPr algn="ctr">
                <a:lnSpc>
                  <a:spcPts val="3359"/>
                </a:lnSpc>
              </a:pPr>
            </a:p>
          </p:txBody>
        </p:sp>
      </p:grpSp>
      <p:sp>
        <p:nvSpPr>
          <p:cNvPr name="Freeform 6" id="6"/>
          <p:cNvSpPr/>
          <p:nvPr/>
        </p:nvSpPr>
        <p:spPr>
          <a:xfrm flipH="false" flipV="false" rot="0">
            <a:off x="1922753" y="3342611"/>
            <a:ext cx="3201216" cy="3254066"/>
          </a:xfrm>
          <a:custGeom>
            <a:avLst/>
            <a:gdLst/>
            <a:ahLst/>
            <a:cxnLst/>
            <a:rect r="r" b="b" t="t" l="l"/>
            <a:pathLst>
              <a:path h="3254066" w="3201216">
                <a:moveTo>
                  <a:pt x="0" y="0"/>
                </a:moveTo>
                <a:lnTo>
                  <a:pt x="3201216" y="0"/>
                </a:lnTo>
                <a:lnTo>
                  <a:pt x="3201216" y="3254066"/>
                </a:lnTo>
                <a:lnTo>
                  <a:pt x="0" y="3254066"/>
                </a:lnTo>
                <a:lnTo>
                  <a:pt x="0" y="0"/>
                </a:lnTo>
                <a:close/>
              </a:path>
            </a:pathLst>
          </a:custGeom>
          <a:blipFill>
            <a:blip r:embed="rId3"/>
            <a:stretch>
              <a:fillRect l="0" t="0" r="0" b="0"/>
            </a:stretch>
          </a:blipFill>
        </p:spPr>
      </p:sp>
      <p:sp>
        <p:nvSpPr>
          <p:cNvPr name="Freeform 7" id="7"/>
          <p:cNvSpPr/>
          <p:nvPr/>
        </p:nvSpPr>
        <p:spPr>
          <a:xfrm flipH="false" flipV="false" rot="0">
            <a:off x="1922753" y="6881421"/>
            <a:ext cx="3354987" cy="3169013"/>
          </a:xfrm>
          <a:custGeom>
            <a:avLst/>
            <a:gdLst/>
            <a:ahLst/>
            <a:cxnLst/>
            <a:rect r="r" b="b" t="t" l="l"/>
            <a:pathLst>
              <a:path h="3169013" w="3354987">
                <a:moveTo>
                  <a:pt x="0" y="0"/>
                </a:moveTo>
                <a:lnTo>
                  <a:pt x="3354988" y="0"/>
                </a:lnTo>
                <a:lnTo>
                  <a:pt x="3354988" y="3169012"/>
                </a:lnTo>
                <a:lnTo>
                  <a:pt x="0" y="3169012"/>
                </a:lnTo>
                <a:lnTo>
                  <a:pt x="0" y="0"/>
                </a:lnTo>
                <a:close/>
              </a:path>
            </a:pathLst>
          </a:custGeom>
          <a:blipFill>
            <a:blip r:embed="rId4"/>
            <a:stretch>
              <a:fillRect l="0" t="0" r="0" b="0"/>
            </a:stretch>
          </a:blipFill>
        </p:spPr>
      </p:sp>
      <p:grpSp>
        <p:nvGrpSpPr>
          <p:cNvPr name="Group 8" id="8"/>
          <p:cNvGrpSpPr/>
          <p:nvPr/>
        </p:nvGrpSpPr>
        <p:grpSpPr>
          <a:xfrm rot="0">
            <a:off x="8645675" y="2982110"/>
            <a:ext cx="8613625" cy="7229134"/>
            <a:chOff x="0" y="0"/>
            <a:chExt cx="3132683" cy="2629158"/>
          </a:xfrm>
        </p:grpSpPr>
        <p:sp>
          <p:nvSpPr>
            <p:cNvPr name="Freeform 9" id="9"/>
            <p:cNvSpPr/>
            <p:nvPr/>
          </p:nvSpPr>
          <p:spPr>
            <a:xfrm flipH="false" flipV="false" rot="0">
              <a:off x="0" y="0"/>
              <a:ext cx="3132683" cy="2629158"/>
            </a:xfrm>
            <a:custGeom>
              <a:avLst/>
              <a:gdLst/>
              <a:ahLst/>
              <a:cxnLst/>
              <a:rect r="r" b="b" t="t" l="l"/>
              <a:pathLst>
                <a:path h="2629158" w="3132683">
                  <a:moveTo>
                    <a:pt x="2929483" y="0"/>
                  </a:moveTo>
                  <a:cubicBezTo>
                    <a:pt x="3041707" y="0"/>
                    <a:pt x="3132683" y="588557"/>
                    <a:pt x="3132683" y="1314579"/>
                  </a:cubicBezTo>
                  <a:cubicBezTo>
                    <a:pt x="3132683" y="2040601"/>
                    <a:pt x="3041707" y="2629158"/>
                    <a:pt x="2929483" y="2629158"/>
                  </a:cubicBezTo>
                  <a:lnTo>
                    <a:pt x="203200" y="2629158"/>
                  </a:lnTo>
                  <a:cubicBezTo>
                    <a:pt x="90976" y="2629158"/>
                    <a:pt x="0" y="2040601"/>
                    <a:pt x="0" y="1314579"/>
                  </a:cubicBezTo>
                  <a:cubicBezTo>
                    <a:pt x="0" y="588557"/>
                    <a:pt x="90976" y="0"/>
                    <a:pt x="203200" y="0"/>
                  </a:cubicBezTo>
                  <a:close/>
                </a:path>
              </a:pathLst>
            </a:custGeom>
            <a:solidFill>
              <a:srgbClr val="A7166D"/>
            </a:solidFill>
          </p:spPr>
        </p:sp>
        <p:sp>
          <p:nvSpPr>
            <p:cNvPr name="TextBox 10" id="10"/>
            <p:cNvSpPr txBox="true"/>
            <p:nvPr/>
          </p:nvSpPr>
          <p:spPr>
            <a:xfrm>
              <a:off x="0" y="-57150"/>
              <a:ext cx="3132683" cy="2686308"/>
            </a:xfrm>
            <a:prstGeom prst="rect">
              <a:avLst/>
            </a:prstGeom>
          </p:spPr>
          <p:txBody>
            <a:bodyPr anchor="ctr" rtlCol="false" tIns="50800" lIns="50800" bIns="50800" rIns="50800"/>
            <a:lstStyle/>
            <a:p>
              <a:pPr algn="ctr">
                <a:lnSpc>
                  <a:spcPts val="3359"/>
                </a:lnSpc>
              </a:pPr>
            </a:p>
          </p:txBody>
        </p:sp>
      </p:grpSp>
      <p:sp>
        <p:nvSpPr>
          <p:cNvPr name="Freeform 11" id="11"/>
          <p:cNvSpPr/>
          <p:nvPr/>
        </p:nvSpPr>
        <p:spPr>
          <a:xfrm flipH="false" flipV="false" rot="0">
            <a:off x="9112619" y="6881421"/>
            <a:ext cx="7563609" cy="3055672"/>
          </a:xfrm>
          <a:custGeom>
            <a:avLst/>
            <a:gdLst/>
            <a:ahLst/>
            <a:cxnLst/>
            <a:rect r="r" b="b" t="t" l="l"/>
            <a:pathLst>
              <a:path h="3055672" w="7563609">
                <a:moveTo>
                  <a:pt x="0" y="0"/>
                </a:moveTo>
                <a:lnTo>
                  <a:pt x="7563608" y="0"/>
                </a:lnTo>
                <a:lnTo>
                  <a:pt x="7563608" y="3055671"/>
                </a:lnTo>
                <a:lnTo>
                  <a:pt x="0" y="3055671"/>
                </a:lnTo>
                <a:lnTo>
                  <a:pt x="0" y="0"/>
                </a:lnTo>
                <a:close/>
              </a:path>
            </a:pathLst>
          </a:custGeom>
          <a:blipFill>
            <a:blip r:embed="rId5"/>
            <a:stretch>
              <a:fillRect l="0" t="0" r="0" b="0"/>
            </a:stretch>
          </a:blipFill>
        </p:spPr>
      </p:sp>
      <p:sp>
        <p:nvSpPr>
          <p:cNvPr name="Freeform 12" id="12"/>
          <p:cNvSpPr/>
          <p:nvPr/>
        </p:nvSpPr>
        <p:spPr>
          <a:xfrm flipH="false" flipV="false" rot="0">
            <a:off x="9200399" y="3292158"/>
            <a:ext cx="7388048" cy="3304518"/>
          </a:xfrm>
          <a:custGeom>
            <a:avLst/>
            <a:gdLst/>
            <a:ahLst/>
            <a:cxnLst/>
            <a:rect r="r" b="b" t="t" l="l"/>
            <a:pathLst>
              <a:path h="3304518" w="7388048">
                <a:moveTo>
                  <a:pt x="0" y="0"/>
                </a:moveTo>
                <a:lnTo>
                  <a:pt x="7388048" y="0"/>
                </a:lnTo>
                <a:lnTo>
                  <a:pt x="7388048" y="3304519"/>
                </a:lnTo>
                <a:lnTo>
                  <a:pt x="0" y="3304519"/>
                </a:lnTo>
                <a:lnTo>
                  <a:pt x="0" y="0"/>
                </a:lnTo>
                <a:close/>
              </a:path>
            </a:pathLst>
          </a:custGeom>
          <a:blipFill>
            <a:blip r:embed="rId6"/>
            <a:stretch>
              <a:fillRect l="0" t="0" r="0" b="0"/>
            </a:stretch>
          </a:blipFill>
        </p:spPr>
      </p:sp>
      <p:sp>
        <p:nvSpPr>
          <p:cNvPr name="TextBox 13" id="13"/>
          <p:cNvSpPr txBox="true"/>
          <p:nvPr/>
        </p:nvSpPr>
        <p:spPr>
          <a:xfrm rot="0">
            <a:off x="3332232" y="884633"/>
            <a:ext cx="11009253" cy="1457723"/>
          </a:xfrm>
          <a:prstGeom prst="rect">
            <a:avLst/>
          </a:prstGeom>
        </p:spPr>
        <p:txBody>
          <a:bodyPr anchor="t" rtlCol="false" tIns="0" lIns="0" bIns="0" rIns="0">
            <a:spAutoFit/>
          </a:bodyPr>
          <a:lstStyle/>
          <a:p>
            <a:pPr algn="ctr">
              <a:lnSpc>
                <a:spcPts val="10584"/>
              </a:lnSpc>
            </a:pPr>
            <a:r>
              <a:rPr lang="en-US" sz="11760">
                <a:solidFill>
                  <a:srgbClr val="A7166D"/>
                </a:solidFill>
                <a:latin typeface="Sniglet"/>
                <a:ea typeface="Sniglet"/>
                <a:cs typeface="Sniglet"/>
                <a:sym typeface="Sniglet"/>
              </a:rPr>
              <a:t> </a:t>
            </a:r>
            <a:r>
              <a:rPr lang="en-US" sz="11760">
                <a:solidFill>
                  <a:srgbClr val="A7166D"/>
                </a:solidFill>
                <a:latin typeface="Sniglet"/>
                <a:ea typeface="Sniglet"/>
                <a:cs typeface="Sniglet"/>
                <a:sym typeface="Sniglet"/>
              </a:rPr>
              <a:t>Data Scrapping</a:t>
            </a:r>
          </a:p>
        </p:txBody>
      </p:sp>
      <p:sp>
        <p:nvSpPr>
          <p:cNvPr name="TextBox 14" id="14"/>
          <p:cNvSpPr txBox="true"/>
          <p:nvPr/>
        </p:nvSpPr>
        <p:spPr>
          <a:xfrm rot="0">
            <a:off x="6018117" y="4494656"/>
            <a:ext cx="2818741" cy="648844"/>
          </a:xfrm>
          <a:prstGeom prst="rect">
            <a:avLst/>
          </a:prstGeom>
        </p:spPr>
        <p:txBody>
          <a:bodyPr anchor="t" rtlCol="false" tIns="0" lIns="0" bIns="0" rIns="0">
            <a:spAutoFit/>
          </a:bodyPr>
          <a:lstStyle/>
          <a:p>
            <a:pPr algn="l">
              <a:lnSpc>
                <a:spcPts val="5435"/>
              </a:lnSpc>
            </a:pPr>
            <a:r>
              <a:rPr lang="en-US" sz="3599">
                <a:solidFill>
                  <a:srgbClr val="A7166D"/>
                </a:solidFill>
                <a:latin typeface="Sniglet"/>
                <a:ea typeface="Sniglet"/>
                <a:cs typeface="Sniglet"/>
                <a:sym typeface="Sniglet"/>
              </a:rPr>
              <a:t>Train Data</a:t>
            </a:r>
          </a:p>
        </p:txBody>
      </p:sp>
      <p:sp>
        <p:nvSpPr>
          <p:cNvPr name="TextBox 15" id="15"/>
          <p:cNvSpPr txBox="true"/>
          <p:nvPr/>
        </p:nvSpPr>
        <p:spPr>
          <a:xfrm rot="0">
            <a:off x="6018117" y="7817083"/>
            <a:ext cx="2818741" cy="648844"/>
          </a:xfrm>
          <a:prstGeom prst="rect">
            <a:avLst/>
          </a:prstGeom>
        </p:spPr>
        <p:txBody>
          <a:bodyPr anchor="t" rtlCol="false" tIns="0" lIns="0" bIns="0" rIns="0">
            <a:spAutoFit/>
          </a:bodyPr>
          <a:lstStyle/>
          <a:p>
            <a:pPr algn="l">
              <a:lnSpc>
                <a:spcPts val="5435"/>
              </a:lnSpc>
            </a:pPr>
            <a:r>
              <a:rPr lang="en-US" sz="3599">
                <a:solidFill>
                  <a:srgbClr val="A7166D"/>
                </a:solidFill>
                <a:latin typeface="Sniglet"/>
                <a:ea typeface="Sniglet"/>
                <a:cs typeface="Sniglet"/>
                <a:sym typeface="Sniglet"/>
              </a:rPr>
              <a:t>Test Data</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EF6FF"/>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3843"/>
            <a:ext cx="1623098" cy="10283157"/>
          </a:xfrm>
          <a:custGeom>
            <a:avLst/>
            <a:gdLst/>
            <a:ahLst/>
            <a:cxnLst/>
            <a:rect r="r" b="b" t="t" l="l"/>
            <a:pathLst>
              <a:path h="10283157" w="1623098">
                <a:moveTo>
                  <a:pt x="0" y="0"/>
                </a:moveTo>
                <a:lnTo>
                  <a:pt x="1623098" y="0"/>
                </a:lnTo>
                <a:lnTo>
                  <a:pt x="1623098" y="10283157"/>
                </a:lnTo>
                <a:lnTo>
                  <a:pt x="0" y="10283157"/>
                </a:lnTo>
                <a:lnTo>
                  <a:pt x="0" y="0"/>
                </a:lnTo>
                <a:close/>
              </a:path>
            </a:pathLst>
          </a:custGeom>
          <a:blipFill>
            <a:blip r:embed="rId2"/>
            <a:stretch>
              <a:fillRect l="0" t="0" r="-850921" b="0"/>
            </a:stretch>
          </a:blipFill>
        </p:spPr>
      </p:sp>
      <p:sp>
        <p:nvSpPr>
          <p:cNvPr name="Freeform 3" id="3"/>
          <p:cNvSpPr/>
          <p:nvPr/>
        </p:nvSpPr>
        <p:spPr>
          <a:xfrm flipH="false" flipV="false" rot="0">
            <a:off x="17259300" y="0"/>
            <a:ext cx="1623098" cy="10283157"/>
          </a:xfrm>
          <a:custGeom>
            <a:avLst/>
            <a:gdLst/>
            <a:ahLst/>
            <a:cxnLst/>
            <a:rect r="r" b="b" t="t" l="l"/>
            <a:pathLst>
              <a:path h="10283157" w="1623098">
                <a:moveTo>
                  <a:pt x="0" y="0"/>
                </a:moveTo>
                <a:lnTo>
                  <a:pt x="1623098" y="0"/>
                </a:lnTo>
                <a:lnTo>
                  <a:pt x="1623098" y="10283157"/>
                </a:lnTo>
                <a:lnTo>
                  <a:pt x="0" y="10283157"/>
                </a:lnTo>
                <a:lnTo>
                  <a:pt x="0" y="0"/>
                </a:lnTo>
                <a:close/>
              </a:path>
            </a:pathLst>
          </a:custGeom>
          <a:blipFill>
            <a:blip r:embed="rId2"/>
            <a:stretch>
              <a:fillRect l="0" t="0" r="-850921" b="0"/>
            </a:stretch>
          </a:blipFill>
        </p:spPr>
      </p:sp>
      <p:sp>
        <p:nvSpPr>
          <p:cNvPr name="Freeform 4" id="4"/>
          <p:cNvSpPr/>
          <p:nvPr/>
        </p:nvSpPr>
        <p:spPr>
          <a:xfrm flipH="false" flipV="false" rot="0">
            <a:off x="1028700" y="2660003"/>
            <a:ext cx="7949468" cy="3168813"/>
          </a:xfrm>
          <a:custGeom>
            <a:avLst/>
            <a:gdLst/>
            <a:ahLst/>
            <a:cxnLst/>
            <a:rect r="r" b="b" t="t" l="l"/>
            <a:pathLst>
              <a:path h="3168813" w="7949468">
                <a:moveTo>
                  <a:pt x="0" y="0"/>
                </a:moveTo>
                <a:lnTo>
                  <a:pt x="7949468" y="0"/>
                </a:lnTo>
                <a:lnTo>
                  <a:pt x="7949468" y="3168813"/>
                </a:lnTo>
                <a:lnTo>
                  <a:pt x="0" y="3168813"/>
                </a:lnTo>
                <a:lnTo>
                  <a:pt x="0" y="0"/>
                </a:lnTo>
                <a:close/>
              </a:path>
            </a:pathLst>
          </a:custGeom>
          <a:blipFill>
            <a:blip r:embed="rId3"/>
            <a:stretch>
              <a:fillRect l="0" t="0" r="0" b="0"/>
            </a:stretch>
          </a:blipFill>
        </p:spPr>
      </p:sp>
      <p:sp>
        <p:nvSpPr>
          <p:cNvPr name="Freeform 5" id="5"/>
          <p:cNvSpPr/>
          <p:nvPr/>
        </p:nvSpPr>
        <p:spPr>
          <a:xfrm flipH="false" flipV="false" rot="0">
            <a:off x="1028700" y="6296864"/>
            <a:ext cx="7830440" cy="3054984"/>
          </a:xfrm>
          <a:custGeom>
            <a:avLst/>
            <a:gdLst/>
            <a:ahLst/>
            <a:cxnLst/>
            <a:rect r="r" b="b" t="t" l="l"/>
            <a:pathLst>
              <a:path h="3054984" w="7830440">
                <a:moveTo>
                  <a:pt x="0" y="0"/>
                </a:moveTo>
                <a:lnTo>
                  <a:pt x="7830440" y="0"/>
                </a:lnTo>
                <a:lnTo>
                  <a:pt x="7830440" y="3054984"/>
                </a:lnTo>
                <a:lnTo>
                  <a:pt x="0" y="3054984"/>
                </a:lnTo>
                <a:lnTo>
                  <a:pt x="0" y="0"/>
                </a:lnTo>
                <a:close/>
              </a:path>
            </a:pathLst>
          </a:custGeom>
          <a:blipFill>
            <a:blip r:embed="rId4"/>
            <a:stretch>
              <a:fillRect l="0" t="0" r="0" b="0"/>
            </a:stretch>
          </a:blipFill>
        </p:spPr>
      </p:sp>
      <p:sp>
        <p:nvSpPr>
          <p:cNvPr name="TextBox 6" id="6"/>
          <p:cNvSpPr txBox="true"/>
          <p:nvPr/>
        </p:nvSpPr>
        <p:spPr>
          <a:xfrm rot="0">
            <a:off x="4429935" y="318113"/>
            <a:ext cx="10273888" cy="1611674"/>
          </a:xfrm>
          <a:prstGeom prst="rect">
            <a:avLst/>
          </a:prstGeom>
        </p:spPr>
        <p:txBody>
          <a:bodyPr anchor="t" rtlCol="false" tIns="0" lIns="0" bIns="0" rIns="0">
            <a:spAutoFit/>
          </a:bodyPr>
          <a:lstStyle/>
          <a:p>
            <a:pPr algn="ctr">
              <a:lnSpc>
                <a:spcPts val="6121"/>
              </a:lnSpc>
            </a:pPr>
            <a:r>
              <a:rPr lang="en-US" sz="6801">
                <a:solidFill>
                  <a:srgbClr val="A7166D"/>
                </a:solidFill>
                <a:latin typeface="Sniglet"/>
                <a:ea typeface="Sniglet"/>
                <a:cs typeface="Sniglet"/>
                <a:sym typeface="Sniglet"/>
              </a:rPr>
              <a:t>EDA </a:t>
            </a:r>
          </a:p>
          <a:p>
            <a:pPr algn="ctr">
              <a:lnSpc>
                <a:spcPts val="6121"/>
              </a:lnSpc>
            </a:pPr>
            <a:r>
              <a:rPr lang="en-US" sz="6801">
                <a:solidFill>
                  <a:srgbClr val="A7166D"/>
                </a:solidFill>
                <a:latin typeface="Sniglet"/>
                <a:ea typeface="Sniglet"/>
                <a:cs typeface="Sniglet"/>
                <a:sym typeface="Sniglet"/>
              </a:rPr>
              <a:t>(Explorasi Data Analyst)</a:t>
            </a:r>
          </a:p>
        </p:txBody>
      </p:sp>
      <p:sp>
        <p:nvSpPr>
          <p:cNvPr name="TextBox 7" id="7"/>
          <p:cNvSpPr txBox="true"/>
          <p:nvPr/>
        </p:nvSpPr>
        <p:spPr>
          <a:xfrm rot="0">
            <a:off x="9566880" y="3811854"/>
            <a:ext cx="7264205" cy="954405"/>
          </a:xfrm>
          <a:prstGeom prst="rect">
            <a:avLst/>
          </a:prstGeom>
        </p:spPr>
        <p:txBody>
          <a:bodyPr anchor="t" rtlCol="false" tIns="0" lIns="0" bIns="0" rIns="0">
            <a:spAutoFit/>
          </a:bodyPr>
          <a:lstStyle/>
          <a:p>
            <a:pPr algn="l">
              <a:lnSpc>
                <a:spcPts val="3840"/>
              </a:lnSpc>
            </a:pPr>
            <a:r>
              <a:rPr lang="en-US" sz="2400">
                <a:solidFill>
                  <a:srgbClr val="A7166D"/>
                </a:solidFill>
                <a:latin typeface="Sniglet"/>
                <a:ea typeface="Sniglet"/>
                <a:cs typeface="Sniglet"/>
                <a:sym typeface="Sniglet"/>
              </a:rPr>
              <a:t>Perempuan memiliki tingkat kelangsungan hidup yang jauh lebih tinggi dibandingkan dengan laki-laki</a:t>
            </a:r>
          </a:p>
        </p:txBody>
      </p:sp>
      <p:sp>
        <p:nvSpPr>
          <p:cNvPr name="TextBox 8" id="8"/>
          <p:cNvSpPr txBox="true"/>
          <p:nvPr/>
        </p:nvSpPr>
        <p:spPr>
          <a:xfrm rot="0">
            <a:off x="9818084" y="7051878"/>
            <a:ext cx="7264205" cy="1440180"/>
          </a:xfrm>
          <a:prstGeom prst="rect">
            <a:avLst/>
          </a:prstGeom>
        </p:spPr>
        <p:txBody>
          <a:bodyPr anchor="t" rtlCol="false" tIns="0" lIns="0" bIns="0" rIns="0">
            <a:spAutoFit/>
          </a:bodyPr>
          <a:lstStyle/>
          <a:p>
            <a:pPr algn="l">
              <a:lnSpc>
                <a:spcPts val="3840"/>
              </a:lnSpc>
            </a:pPr>
            <a:r>
              <a:rPr lang="en-US" sz="2400">
                <a:solidFill>
                  <a:srgbClr val="A7166D"/>
                </a:solidFill>
                <a:latin typeface="Sniglet"/>
                <a:ea typeface="Sniglet"/>
                <a:cs typeface="Sniglet"/>
                <a:sym typeface="Sniglet"/>
              </a:rPr>
              <a:t>Penumpang kelas satu memiliki tingkat kelangsungan hidup tertinggi, sedangkan penumpang kelas tiga memiliki tingkat kematian tertinggi</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EF6FF"/>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3843"/>
            <a:ext cx="1623098" cy="10283157"/>
          </a:xfrm>
          <a:custGeom>
            <a:avLst/>
            <a:gdLst/>
            <a:ahLst/>
            <a:cxnLst/>
            <a:rect r="r" b="b" t="t" l="l"/>
            <a:pathLst>
              <a:path h="10283157" w="1623098">
                <a:moveTo>
                  <a:pt x="0" y="0"/>
                </a:moveTo>
                <a:lnTo>
                  <a:pt x="1623098" y="0"/>
                </a:lnTo>
                <a:lnTo>
                  <a:pt x="1623098" y="10283157"/>
                </a:lnTo>
                <a:lnTo>
                  <a:pt x="0" y="10283157"/>
                </a:lnTo>
                <a:lnTo>
                  <a:pt x="0" y="0"/>
                </a:lnTo>
                <a:close/>
              </a:path>
            </a:pathLst>
          </a:custGeom>
          <a:blipFill>
            <a:blip r:embed="rId2"/>
            <a:stretch>
              <a:fillRect l="0" t="0" r="-850921" b="0"/>
            </a:stretch>
          </a:blipFill>
        </p:spPr>
      </p:sp>
      <p:sp>
        <p:nvSpPr>
          <p:cNvPr name="Freeform 3" id="3"/>
          <p:cNvSpPr/>
          <p:nvPr/>
        </p:nvSpPr>
        <p:spPr>
          <a:xfrm flipH="false" flipV="false" rot="0">
            <a:off x="17082288" y="13421"/>
            <a:ext cx="1623098" cy="10283157"/>
          </a:xfrm>
          <a:custGeom>
            <a:avLst/>
            <a:gdLst/>
            <a:ahLst/>
            <a:cxnLst/>
            <a:rect r="r" b="b" t="t" l="l"/>
            <a:pathLst>
              <a:path h="10283157" w="1623098">
                <a:moveTo>
                  <a:pt x="0" y="0"/>
                </a:moveTo>
                <a:lnTo>
                  <a:pt x="1623098" y="0"/>
                </a:lnTo>
                <a:lnTo>
                  <a:pt x="1623098" y="10283157"/>
                </a:lnTo>
                <a:lnTo>
                  <a:pt x="0" y="10283157"/>
                </a:lnTo>
                <a:lnTo>
                  <a:pt x="0" y="0"/>
                </a:lnTo>
                <a:close/>
              </a:path>
            </a:pathLst>
          </a:custGeom>
          <a:blipFill>
            <a:blip r:embed="rId2"/>
            <a:stretch>
              <a:fillRect l="0" t="0" r="-850921" b="0"/>
            </a:stretch>
          </a:blipFill>
        </p:spPr>
      </p:sp>
      <p:sp>
        <p:nvSpPr>
          <p:cNvPr name="Freeform 4" id="4"/>
          <p:cNvSpPr/>
          <p:nvPr/>
        </p:nvSpPr>
        <p:spPr>
          <a:xfrm flipH="false" flipV="false" rot="0">
            <a:off x="886270" y="2606133"/>
            <a:ext cx="8115300" cy="3276552"/>
          </a:xfrm>
          <a:custGeom>
            <a:avLst/>
            <a:gdLst/>
            <a:ahLst/>
            <a:cxnLst/>
            <a:rect r="r" b="b" t="t" l="l"/>
            <a:pathLst>
              <a:path h="3276552" w="8115300">
                <a:moveTo>
                  <a:pt x="0" y="0"/>
                </a:moveTo>
                <a:lnTo>
                  <a:pt x="8115300" y="0"/>
                </a:lnTo>
                <a:lnTo>
                  <a:pt x="8115300" y="3276553"/>
                </a:lnTo>
                <a:lnTo>
                  <a:pt x="0" y="3276553"/>
                </a:lnTo>
                <a:lnTo>
                  <a:pt x="0" y="0"/>
                </a:lnTo>
                <a:close/>
              </a:path>
            </a:pathLst>
          </a:custGeom>
          <a:blipFill>
            <a:blip r:embed="rId3"/>
            <a:stretch>
              <a:fillRect l="0" t="0" r="0" b="0"/>
            </a:stretch>
          </a:blipFill>
        </p:spPr>
      </p:sp>
      <p:sp>
        <p:nvSpPr>
          <p:cNvPr name="Freeform 5" id="5"/>
          <p:cNvSpPr/>
          <p:nvPr/>
        </p:nvSpPr>
        <p:spPr>
          <a:xfrm flipH="false" flipV="false" rot="0">
            <a:off x="1028700" y="6403413"/>
            <a:ext cx="7916904" cy="3205741"/>
          </a:xfrm>
          <a:custGeom>
            <a:avLst/>
            <a:gdLst/>
            <a:ahLst/>
            <a:cxnLst/>
            <a:rect r="r" b="b" t="t" l="l"/>
            <a:pathLst>
              <a:path h="3205741" w="7916904">
                <a:moveTo>
                  <a:pt x="0" y="0"/>
                </a:moveTo>
                <a:lnTo>
                  <a:pt x="7916904" y="0"/>
                </a:lnTo>
                <a:lnTo>
                  <a:pt x="7916904" y="3205741"/>
                </a:lnTo>
                <a:lnTo>
                  <a:pt x="0" y="3205741"/>
                </a:lnTo>
                <a:lnTo>
                  <a:pt x="0" y="0"/>
                </a:lnTo>
                <a:close/>
              </a:path>
            </a:pathLst>
          </a:custGeom>
          <a:blipFill>
            <a:blip r:embed="rId4"/>
            <a:stretch>
              <a:fillRect l="0" t="0" r="0" b="0"/>
            </a:stretch>
          </a:blipFill>
        </p:spPr>
      </p:sp>
      <p:sp>
        <p:nvSpPr>
          <p:cNvPr name="TextBox 6" id="6"/>
          <p:cNvSpPr txBox="true"/>
          <p:nvPr/>
        </p:nvSpPr>
        <p:spPr>
          <a:xfrm rot="0">
            <a:off x="4429935" y="318113"/>
            <a:ext cx="10273888" cy="1611674"/>
          </a:xfrm>
          <a:prstGeom prst="rect">
            <a:avLst/>
          </a:prstGeom>
        </p:spPr>
        <p:txBody>
          <a:bodyPr anchor="t" rtlCol="false" tIns="0" lIns="0" bIns="0" rIns="0">
            <a:spAutoFit/>
          </a:bodyPr>
          <a:lstStyle/>
          <a:p>
            <a:pPr algn="ctr">
              <a:lnSpc>
                <a:spcPts val="6121"/>
              </a:lnSpc>
            </a:pPr>
            <a:r>
              <a:rPr lang="en-US" sz="6801">
                <a:solidFill>
                  <a:srgbClr val="A7166D"/>
                </a:solidFill>
                <a:latin typeface="Sniglet"/>
                <a:ea typeface="Sniglet"/>
                <a:cs typeface="Sniglet"/>
                <a:sym typeface="Sniglet"/>
              </a:rPr>
              <a:t>EDA </a:t>
            </a:r>
          </a:p>
          <a:p>
            <a:pPr algn="ctr">
              <a:lnSpc>
                <a:spcPts val="6121"/>
              </a:lnSpc>
            </a:pPr>
            <a:r>
              <a:rPr lang="en-US" sz="6801">
                <a:solidFill>
                  <a:srgbClr val="A7166D"/>
                </a:solidFill>
                <a:latin typeface="Sniglet"/>
                <a:ea typeface="Sniglet"/>
                <a:cs typeface="Sniglet"/>
                <a:sym typeface="Sniglet"/>
              </a:rPr>
              <a:t>(Explorasi Data Analyst)</a:t>
            </a:r>
          </a:p>
        </p:txBody>
      </p:sp>
      <p:sp>
        <p:nvSpPr>
          <p:cNvPr name="TextBox 7" id="7"/>
          <p:cNvSpPr txBox="true"/>
          <p:nvPr/>
        </p:nvSpPr>
        <p:spPr>
          <a:xfrm rot="0">
            <a:off x="9818084" y="3229045"/>
            <a:ext cx="7264205" cy="1925955"/>
          </a:xfrm>
          <a:prstGeom prst="rect">
            <a:avLst/>
          </a:prstGeom>
        </p:spPr>
        <p:txBody>
          <a:bodyPr anchor="t" rtlCol="false" tIns="0" lIns="0" bIns="0" rIns="0">
            <a:spAutoFit/>
          </a:bodyPr>
          <a:lstStyle/>
          <a:p>
            <a:pPr algn="l">
              <a:lnSpc>
                <a:spcPts val="3840"/>
              </a:lnSpc>
            </a:pPr>
            <a:r>
              <a:rPr lang="en-US" sz="2400">
                <a:solidFill>
                  <a:srgbClr val="A7166D"/>
                </a:solidFill>
                <a:latin typeface="Sniglet"/>
                <a:ea typeface="Sniglet"/>
                <a:cs typeface="Sniglet"/>
                <a:sym typeface="Sniglet"/>
              </a:rPr>
              <a:t>Penumpang yang bepergian sendiri memiliki tingkat kematian tertinggi, sedangkan yang bepergian dengan dua atau lebih orang tua atau anak-anak memiliki tingkat kelangsungan hidup tertinggi</a:t>
            </a:r>
          </a:p>
        </p:txBody>
      </p:sp>
      <p:sp>
        <p:nvSpPr>
          <p:cNvPr name="TextBox 8" id="8"/>
          <p:cNvSpPr txBox="true"/>
          <p:nvPr/>
        </p:nvSpPr>
        <p:spPr>
          <a:xfrm rot="0">
            <a:off x="9818084" y="7476693"/>
            <a:ext cx="7264205" cy="954405"/>
          </a:xfrm>
          <a:prstGeom prst="rect">
            <a:avLst/>
          </a:prstGeom>
        </p:spPr>
        <p:txBody>
          <a:bodyPr anchor="t" rtlCol="false" tIns="0" lIns="0" bIns="0" rIns="0">
            <a:spAutoFit/>
          </a:bodyPr>
          <a:lstStyle/>
          <a:p>
            <a:pPr algn="l">
              <a:lnSpc>
                <a:spcPts val="3840"/>
              </a:lnSpc>
            </a:pPr>
            <a:r>
              <a:rPr lang="en-US" sz="2400">
                <a:solidFill>
                  <a:srgbClr val="A7166D"/>
                </a:solidFill>
                <a:latin typeface="Sniglet"/>
                <a:ea typeface="Sniglet"/>
                <a:cs typeface="Sniglet"/>
                <a:sym typeface="Sniglet"/>
              </a:rPr>
              <a:t>penumpang yang memiliki probabilitas bertahan hidup lebih tinggi adalah yang keberangkatan dari C</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EF6FF"/>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8879536" y="1296353"/>
            <a:ext cx="10902658" cy="7467053"/>
          </a:xfrm>
          <a:custGeom>
            <a:avLst/>
            <a:gdLst/>
            <a:ahLst/>
            <a:cxnLst/>
            <a:rect r="r" b="b" t="t" l="l"/>
            <a:pathLst>
              <a:path h="7467053" w="10902658">
                <a:moveTo>
                  <a:pt x="0" y="0"/>
                </a:moveTo>
                <a:lnTo>
                  <a:pt x="10902657" y="0"/>
                </a:lnTo>
                <a:lnTo>
                  <a:pt x="10902657" y="7467053"/>
                </a:lnTo>
                <a:lnTo>
                  <a:pt x="0" y="7467053"/>
                </a:lnTo>
                <a:lnTo>
                  <a:pt x="0" y="0"/>
                </a:lnTo>
                <a:close/>
              </a:path>
            </a:pathLst>
          </a:custGeom>
          <a:blipFill>
            <a:blip r:embed="rId2"/>
            <a:stretch>
              <a:fillRect l="-6330" t="-10135" r="-6884" b="0"/>
            </a:stretch>
          </a:blipFill>
        </p:spPr>
      </p:sp>
      <p:grpSp>
        <p:nvGrpSpPr>
          <p:cNvPr name="Group 3" id="3"/>
          <p:cNvGrpSpPr/>
          <p:nvPr/>
        </p:nvGrpSpPr>
        <p:grpSpPr>
          <a:xfrm rot="0">
            <a:off x="9564231" y="391010"/>
            <a:ext cx="8920357" cy="9490853"/>
            <a:chOff x="0" y="0"/>
            <a:chExt cx="2810268" cy="2989997"/>
          </a:xfrm>
        </p:grpSpPr>
        <p:sp>
          <p:nvSpPr>
            <p:cNvPr name="Freeform 4" id="4"/>
            <p:cNvSpPr/>
            <p:nvPr/>
          </p:nvSpPr>
          <p:spPr>
            <a:xfrm flipH="false" flipV="false" rot="0">
              <a:off x="0" y="0"/>
              <a:ext cx="2810268" cy="2989997"/>
            </a:xfrm>
            <a:custGeom>
              <a:avLst/>
              <a:gdLst/>
              <a:ahLst/>
              <a:cxnLst/>
              <a:rect r="r" b="b" t="t" l="l"/>
              <a:pathLst>
                <a:path h="2989997" w="2810268">
                  <a:moveTo>
                    <a:pt x="2607068" y="0"/>
                  </a:moveTo>
                  <a:cubicBezTo>
                    <a:pt x="2719292" y="0"/>
                    <a:pt x="2810268" y="669334"/>
                    <a:pt x="2810268" y="1494998"/>
                  </a:cubicBezTo>
                  <a:cubicBezTo>
                    <a:pt x="2810268" y="2320663"/>
                    <a:pt x="2719292" y="2989997"/>
                    <a:pt x="2607068" y="2989997"/>
                  </a:cubicBezTo>
                  <a:lnTo>
                    <a:pt x="203200" y="2989997"/>
                  </a:lnTo>
                  <a:cubicBezTo>
                    <a:pt x="90976" y="2989997"/>
                    <a:pt x="0" y="2320663"/>
                    <a:pt x="0" y="1494998"/>
                  </a:cubicBezTo>
                  <a:cubicBezTo>
                    <a:pt x="0" y="669334"/>
                    <a:pt x="90976" y="0"/>
                    <a:pt x="203200" y="0"/>
                  </a:cubicBezTo>
                  <a:close/>
                </a:path>
              </a:pathLst>
            </a:custGeom>
            <a:solidFill>
              <a:srgbClr val="A7166D"/>
            </a:solidFill>
          </p:spPr>
        </p:sp>
        <p:sp>
          <p:nvSpPr>
            <p:cNvPr name="TextBox 5" id="5"/>
            <p:cNvSpPr txBox="true"/>
            <p:nvPr/>
          </p:nvSpPr>
          <p:spPr>
            <a:xfrm>
              <a:off x="0" y="-57150"/>
              <a:ext cx="2810268" cy="3047147"/>
            </a:xfrm>
            <a:prstGeom prst="rect">
              <a:avLst/>
            </a:prstGeom>
          </p:spPr>
          <p:txBody>
            <a:bodyPr anchor="ctr" rtlCol="false" tIns="50800" lIns="50800" bIns="50800" rIns="50800"/>
            <a:lstStyle/>
            <a:p>
              <a:pPr algn="ctr">
                <a:lnSpc>
                  <a:spcPts val="3359"/>
                </a:lnSpc>
              </a:pPr>
            </a:p>
          </p:txBody>
        </p:sp>
      </p:grpSp>
      <p:sp>
        <p:nvSpPr>
          <p:cNvPr name="Freeform 6" id="6"/>
          <p:cNvSpPr/>
          <p:nvPr/>
        </p:nvSpPr>
        <p:spPr>
          <a:xfrm flipH="false" flipV="false" rot="0">
            <a:off x="10387239" y="4415100"/>
            <a:ext cx="7251034" cy="1826718"/>
          </a:xfrm>
          <a:custGeom>
            <a:avLst/>
            <a:gdLst/>
            <a:ahLst/>
            <a:cxnLst/>
            <a:rect r="r" b="b" t="t" l="l"/>
            <a:pathLst>
              <a:path h="1826718" w="7251034">
                <a:moveTo>
                  <a:pt x="0" y="0"/>
                </a:moveTo>
                <a:lnTo>
                  <a:pt x="7251035" y="0"/>
                </a:lnTo>
                <a:lnTo>
                  <a:pt x="7251035" y="1826718"/>
                </a:lnTo>
                <a:lnTo>
                  <a:pt x="0" y="1826718"/>
                </a:lnTo>
                <a:lnTo>
                  <a:pt x="0" y="0"/>
                </a:lnTo>
                <a:close/>
              </a:path>
            </a:pathLst>
          </a:custGeom>
          <a:blipFill>
            <a:blip r:embed="rId3"/>
            <a:stretch>
              <a:fillRect l="0" t="0" r="0" b="0"/>
            </a:stretch>
          </a:blipFill>
        </p:spPr>
      </p:sp>
      <p:sp>
        <p:nvSpPr>
          <p:cNvPr name="Freeform 7" id="7"/>
          <p:cNvSpPr/>
          <p:nvPr/>
        </p:nvSpPr>
        <p:spPr>
          <a:xfrm flipH="false" flipV="false" rot="0">
            <a:off x="10248164" y="6696041"/>
            <a:ext cx="7529186" cy="2972709"/>
          </a:xfrm>
          <a:custGeom>
            <a:avLst/>
            <a:gdLst/>
            <a:ahLst/>
            <a:cxnLst/>
            <a:rect r="r" b="b" t="t" l="l"/>
            <a:pathLst>
              <a:path h="2972709" w="7529186">
                <a:moveTo>
                  <a:pt x="0" y="0"/>
                </a:moveTo>
                <a:lnTo>
                  <a:pt x="7529186" y="0"/>
                </a:lnTo>
                <a:lnTo>
                  <a:pt x="7529186" y="2972709"/>
                </a:lnTo>
                <a:lnTo>
                  <a:pt x="0" y="2972709"/>
                </a:lnTo>
                <a:lnTo>
                  <a:pt x="0" y="0"/>
                </a:lnTo>
                <a:close/>
              </a:path>
            </a:pathLst>
          </a:custGeom>
          <a:blipFill>
            <a:blip r:embed="rId4"/>
            <a:stretch>
              <a:fillRect l="0" t="0" r="0" b="0"/>
            </a:stretch>
          </a:blipFill>
        </p:spPr>
      </p:sp>
      <p:sp>
        <p:nvSpPr>
          <p:cNvPr name="TextBox 8" id="8"/>
          <p:cNvSpPr txBox="true"/>
          <p:nvPr/>
        </p:nvSpPr>
        <p:spPr>
          <a:xfrm rot="0">
            <a:off x="1429209" y="4983566"/>
            <a:ext cx="6128906" cy="2411730"/>
          </a:xfrm>
          <a:prstGeom prst="rect">
            <a:avLst/>
          </a:prstGeom>
        </p:spPr>
        <p:txBody>
          <a:bodyPr anchor="t" rtlCol="false" tIns="0" lIns="0" bIns="0" rIns="0">
            <a:spAutoFit/>
          </a:bodyPr>
          <a:lstStyle/>
          <a:p>
            <a:pPr algn="ctr">
              <a:lnSpc>
                <a:spcPts val="3840"/>
              </a:lnSpc>
            </a:pPr>
            <a:r>
              <a:rPr lang="en-US" sz="2400">
                <a:solidFill>
                  <a:srgbClr val="A7166D"/>
                </a:solidFill>
                <a:latin typeface="Sniglet"/>
                <a:ea typeface="Sniglet"/>
                <a:cs typeface="Sniglet"/>
                <a:sym typeface="Sniglet"/>
              </a:rPr>
              <a:t>Tujuan feature  engineering adalah untuk meningkatkan kinerja model pembelajaran mesin dengan membuat, memilih, atau mengubah fitur (variabel) yang digunakan dalam pelatihan model</a:t>
            </a:r>
          </a:p>
        </p:txBody>
      </p:sp>
      <p:sp>
        <p:nvSpPr>
          <p:cNvPr name="TextBox 9" id="9"/>
          <p:cNvSpPr txBox="true"/>
          <p:nvPr/>
        </p:nvSpPr>
        <p:spPr>
          <a:xfrm rot="0">
            <a:off x="691927" y="2248830"/>
            <a:ext cx="7603472" cy="2404628"/>
          </a:xfrm>
          <a:prstGeom prst="rect">
            <a:avLst/>
          </a:prstGeom>
        </p:spPr>
        <p:txBody>
          <a:bodyPr anchor="t" rtlCol="false" tIns="0" lIns="0" bIns="0" rIns="0">
            <a:spAutoFit/>
          </a:bodyPr>
          <a:lstStyle/>
          <a:p>
            <a:pPr algn="ctr">
              <a:lnSpc>
                <a:spcPts val="9262"/>
              </a:lnSpc>
            </a:pPr>
            <a:r>
              <a:rPr lang="en-US" sz="9451">
                <a:solidFill>
                  <a:srgbClr val="A7166D"/>
                </a:solidFill>
                <a:latin typeface="Sniglet"/>
                <a:ea typeface="Sniglet"/>
                <a:cs typeface="Sniglet"/>
                <a:sym typeface="Sniglet"/>
              </a:rPr>
              <a:t>Feature Engineering</a:t>
            </a:r>
          </a:p>
        </p:txBody>
      </p:sp>
      <p:sp>
        <p:nvSpPr>
          <p:cNvPr name="TextBox 10" id="10"/>
          <p:cNvSpPr txBox="true"/>
          <p:nvPr/>
        </p:nvSpPr>
        <p:spPr>
          <a:xfrm rot="0">
            <a:off x="10387239" y="574620"/>
            <a:ext cx="7887250" cy="3383280"/>
          </a:xfrm>
          <a:prstGeom prst="rect">
            <a:avLst/>
          </a:prstGeom>
        </p:spPr>
        <p:txBody>
          <a:bodyPr anchor="t" rtlCol="false" tIns="0" lIns="0" bIns="0" rIns="0">
            <a:spAutoFit/>
          </a:bodyPr>
          <a:lstStyle/>
          <a:p>
            <a:pPr algn="l">
              <a:lnSpc>
                <a:spcPts val="3840"/>
              </a:lnSpc>
            </a:pPr>
            <a:r>
              <a:rPr lang="en-US" sz="2400">
                <a:solidFill>
                  <a:srgbClr val="FFFFFF"/>
                </a:solidFill>
                <a:latin typeface="Sniglet"/>
                <a:ea typeface="Sniglet"/>
                <a:cs typeface="Sniglet"/>
                <a:sym typeface="Sniglet"/>
              </a:rPr>
              <a:t>Untuk meningkatkan kinerja model, kolom usia diubah menggunakan kode di bawah ini:</a:t>
            </a:r>
          </a:p>
          <a:p>
            <a:pPr algn="l">
              <a:lnSpc>
                <a:spcPts val="3840"/>
              </a:lnSpc>
            </a:pPr>
            <a:r>
              <a:rPr lang="en-US" sz="2400">
                <a:solidFill>
                  <a:srgbClr val="FFFFFF"/>
                </a:solidFill>
                <a:latin typeface="Sniglet"/>
                <a:ea typeface="Sniglet"/>
                <a:cs typeface="Sniglet"/>
                <a:sym typeface="Sniglet"/>
              </a:rPr>
              <a:t>• O untuk individu berusia 16 tahun atau lebih muda,</a:t>
            </a:r>
          </a:p>
          <a:p>
            <a:pPr algn="l">
              <a:lnSpc>
                <a:spcPts val="3840"/>
              </a:lnSpc>
            </a:pPr>
            <a:r>
              <a:rPr lang="en-US" sz="2400">
                <a:solidFill>
                  <a:srgbClr val="FFFFFF"/>
                </a:solidFill>
                <a:latin typeface="Sniglet"/>
                <a:ea typeface="Sniglet"/>
                <a:cs typeface="Sniglet"/>
                <a:sym typeface="Sniglet"/>
              </a:rPr>
              <a:t>• 1 untuk mereka yang berusia 17 hingga 26 tahun,</a:t>
            </a:r>
          </a:p>
          <a:p>
            <a:pPr algn="l">
              <a:lnSpc>
                <a:spcPts val="3840"/>
              </a:lnSpc>
            </a:pPr>
            <a:r>
              <a:rPr lang="en-US" sz="2400">
                <a:solidFill>
                  <a:srgbClr val="FFFFFF"/>
                </a:solidFill>
                <a:latin typeface="Sniglet"/>
                <a:ea typeface="Sniglet"/>
                <a:cs typeface="Sniglet"/>
                <a:sym typeface="Sniglet"/>
              </a:rPr>
              <a:t>• 2 untuk 27 hingga 36 tahun,</a:t>
            </a:r>
          </a:p>
          <a:p>
            <a:pPr algn="l">
              <a:lnSpc>
                <a:spcPts val="3840"/>
              </a:lnSpc>
            </a:pPr>
            <a:r>
              <a:rPr lang="en-US" sz="2400">
                <a:solidFill>
                  <a:srgbClr val="FFFFFF"/>
                </a:solidFill>
                <a:latin typeface="Sniglet"/>
                <a:ea typeface="Sniglet"/>
                <a:cs typeface="Sniglet"/>
                <a:sym typeface="Sniglet"/>
              </a:rPr>
              <a:t>• 3 untuk 37 hingga 62 tahun, dan</a:t>
            </a:r>
          </a:p>
          <a:p>
            <a:pPr algn="l">
              <a:lnSpc>
                <a:spcPts val="3840"/>
              </a:lnSpc>
            </a:pPr>
            <a:r>
              <a:rPr lang="en-US" sz="2400">
                <a:solidFill>
                  <a:srgbClr val="FFFFFF"/>
                </a:solidFill>
                <a:latin typeface="Sniglet"/>
                <a:ea typeface="Sniglet"/>
                <a:cs typeface="Sniglet"/>
                <a:sym typeface="Sniglet"/>
              </a:rPr>
              <a:t>• 4 untuk mereka yang berusia di atas 62 tahun.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DAGR668Qijk</dc:identifier>
  <dcterms:modified xsi:type="dcterms:W3CDTF">2011-08-01T06:04:30Z</dcterms:modified>
  <cp:revision>1</cp:revision>
  <dc:title>Mini Portofolio</dc:title>
</cp:coreProperties>
</file>