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3" r:id="rId3"/>
    <p:sldId id="421" r:id="rId4"/>
    <p:sldId id="312" r:id="rId5"/>
    <p:sldId id="420" r:id="rId6"/>
    <p:sldId id="424" r:id="rId7"/>
    <p:sldId id="426" r:id="rId8"/>
    <p:sldId id="427" r:id="rId9"/>
    <p:sldId id="428" r:id="rId10"/>
    <p:sldId id="419" r:id="rId11"/>
    <p:sldId id="437" r:id="rId12"/>
    <p:sldId id="430" r:id="rId13"/>
    <p:sldId id="431" r:id="rId14"/>
    <p:sldId id="432" r:id="rId15"/>
    <p:sldId id="433" r:id="rId16"/>
    <p:sldId id="436" r:id="rId17"/>
    <p:sldId id="416" r:id="rId18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21"/>
    </p:embeddedFont>
    <p:embeddedFont>
      <p:font typeface="Calibri" panose="020F0502020204030204" pitchFamily="34" charset="0"/>
      <p:regular r:id="rId21"/>
      <p:bold r:id="rId21"/>
      <p:italic r:id="rId21"/>
      <p:boldItalic r:id="rId21"/>
    </p:embeddedFont>
    <p:embeddedFont>
      <p:font typeface="Sarabun" panose="00000500000000000000" pitchFamily="2" charset="-34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75E"/>
    <a:srgbClr val="0000FF"/>
    <a:srgbClr val="677082"/>
    <a:srgbClr val="5A6D8F"/>
    <a:srgbClr val="ED7F00"/>
    <a:srgbClr val="FDFDF5"/>
    <a:srgbClr val="F6F6D9"/>
    <a:srgbClr val="BBB5D6"/>
    <a:srgbClr val="928ABD"/>
    <a:srgbClr val="37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5" d="100"/>
          <a:sy n="135" d="100"/>
        </p:scale>
        <p:origin x="132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NUL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28/09/2022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28/09/2022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0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445060" y="1127023"/>
            <a:ext cx="507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 err="1">
                <a:solidFill>
                  <a:srgbClr val="3B475E"/>
                </a:solidFill>
                <a:latin typeface="Sarabun" panose="00000500000000000000" pitchFamily="2" charset="-34"/>
              </a:rPr>
              <a:t>Olhão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2022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FBA950-28F2-527A-811C-29FF763B1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737" y="1208868"/>
            <a:ext cx="1954700" cy="27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112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View&gt;Master Views&gt;Slide Master then [</a:t>
            </a:r>
            <a:r>
              <a:rPr lang="en-US" sz="1600" dirty="0" err="1">
                <a:solidFill>
                  <a:srgbClr val="928ABD"/>
                </a:solidFill>
                <a:latin typeface="Sarabun" panose="00000500000000000000" pitchFamily="2" charset="-34"/>
              </a:rPr>
              <a:t>PgUp</a:t>
            </a: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] to edit title!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9E24F-2BBD-45BB-A084-8C6DB7C8D692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FA306A9-E836-4163-8918-B373B342B7B3}"/>
              </a:ext>
            </a:extLst>
          </p:cNvPr>
          <p:cNvSpPr/>
          <p:nvPr userDrawn="1"/>
        </p:nvSpPr>
        <p:spPr>
          <a:xfrm>
            <a:off x="8336756" y="4657725"/>
            <a:ext cx="292894" cy="86175"/>
          </a:xfrm>
          <a:prstGeom prst="trapezoid">
            <a:avLst>
              <a:gd name="adj" fmla="val 1394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75446FE-57B4-E664-AD4E-313BD38F924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1006" y="3998742"/>
            <a:ext cx="852470" cy="12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Rich Park, Rodrigo Girão Serrão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AF6444-1327-80BF-EE6D-5A79274CF9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2247-5EAC-BD80-4CF6-3CA2B454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38955"/>
            <a:ext cx="6092513" cy="30680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Pre-process right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2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⊃∘⎕VFI¨</a:t>
            </a:r>
            <a:r>
              <a:rPr lang="en-GB" dirty="0">
                <a:latin typeface="APL385 Unicode" panose="020B0709000202000203" pitchFamily="49" charset="0"/>
              </a:rPr>
              <a:t> '3 4.2 and 5' '6 7' '12 more'</a:t>
            </a:r>
          </a:p>
          <a:p>
            <a:pPr marL="0" indent="0">
              <a:buNone/>
            </a:pPr>
            <a:r>
              <a:rPr lang="en-GB" dirty="0"/>
              <a:t>Pre-process left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array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⍴⍛⍴</a:t>
            </a:r>
            <a:r>
              <a:rPr lang="en-GB" dirty="0">
                <a:latin typeface="APL385 Unicode" panose="020B0709000202000203" pitchFamily="49" charset="0"/>
              </a:rPr>
              <a:t> values</a:t>
            </a:r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vec1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(≢⍥,≡+/⍥≢)</a:t>
            </a:r>
            <a:r>
              <a:rPr lang="en-GB" dirty="0">
                <a:latin typeface="APL385 Unicode" panose="020B0709000202000203" pitchFamily="49" charset="0"/>
              </a:rPr>
              <a:t> vec2</a:t>
            </a:r>
          </a:p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⌊⍤÷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r>
              <a:rPr lang="en-GB" dirty="0"/>
              <a:t>Pre-process separately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x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⍉⍛(+.×)∘÷</a:t>
            </a:r>
            <a:r>
              <a:rPr lang="en-GB" dirty="0">
                <a:latin typeface="APL385 Unicode" panose="020B0709000202000203" pitchFamily="49" charset="0"/>
              </a:rPr>
              <a:t>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DE131-0379-8C43-9BF7-84CD0C6BA6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E38B95-5711-CDA4-602F-1C8B6BD97270}"/>
              </a:ext>
            </a:extLst>
          </p:cNvPr>
          <p:cNvSpPr txBox="1">
            <a:spLocks/>
          </p:cNvSpPr>
          <p:nvPr/>
        </p:nvSpPr>
        <p:spPr>
          <a:xfrm>
            <a:off x="323528" y="1009661"/>
            <a:ext cx="6092513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/>
              <a:t>Function composition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0C31628-C955-38EC-F59D-73C6E674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</p:spPr>
        <p:txBody>
          <a:bodyPr/>
          <a:lstStyle/>
          <a:p>
            <a:r>
              <a:rPr lang="en-GB" dirty="0"/>
              <a:t>Primitive operators</a:t>
            </a:r>
          </a:p>
        </p:txBody>
      </p:sp>
    </p:spTree>
    <p:extLst>
      <p:ext uri="{BB962C8B-B14F-4D97-AF65-F5344CB8AC3E}">
        <p14:creationId xmlns:p14="http://schemas.microsoft.com/office/powerpoint/2010/main" val="223868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5360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×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@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Constant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81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×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@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Constant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	</a:t>
            </a:r>
            <a:r>
              <a:rPr lang="en-GB" sz="3000" dirty="0">
                <a:solidFill>
                  <a:srgbClr val="3B475E"/>
                </a:solidFill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66A97F29-B838-4349-986F-EE58A09B6007}"/>
              </a:ext>
            </a:extLst>
          </p:cNvPr>
          <p:cNvSpPr/>
          <p:nvPr/>
        </p:nvSpPr>
        <p:spPr>
          <a:xfrm>
            <a:off x="2885936" y="1313087"/>
            <a:ext cx="2585950" cy="2604410"/>
          </a:xfrm>
          <a:prstGeom prst="noSmoking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70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38856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600" dirty="0">
                <a:latin typeface="APL385 Unicode" panose="020B0709000202000203" pitchFamily="49" charset="0"/>
              </a:rPr>
              <a:t>      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ABCDE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FGHIJ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KLMNO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'⍨¨3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┌──┬──┬──┬──┬──┐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└──┴──┴──┴──┴──┘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64-F307-851C-1A38-58430753A336}"/>
              </a:ext>
            </a:extLst>
          </p:cNvPr>
          <p:cNvSpPr txBox="1"/>
          <p:nvPr/>
        </p:nvSpPr>
        <p:spPr>
          <a:xfrm>
            <a:off x="4634270" y="880836"/>
            <a:ext cx="38856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'⍴⍨⍴3 5⍴⎕A</a:t>
            </a:r>
          </a:p>
          <a:p>
            <a:r>
              <a:rPr lang="en-GB" sz="1600" dirty="0" err="1">
                <a:latin typeface="APL385 Unicode" panose="020B0709000202000203" pitchFamily="49" charset="0"/>
              </a:rPr>
              <a:t>jkjkj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 err="1">
                <a:latin typeface="APL385 Unicode" panose="020B0709000202000203" pitchFamily="49" charset="0"/>
              </a:rPr>
              <a:t>kjkjk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 err="1">
                <a:latin typeface="APL385 Unicode" panose="020B0709000202000203" pitchFamily="49" charset="0"/>
              </a:rPr>
              <a:t>jkjkj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'⍴∘⊂⍨⍴3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┌──┬──┬──┬──┬──┐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└──┴──┴──┴──┴──┘</a:t>
            </a:r>
          </a:p>
        </p:txBody>
      </p:sp>
    </p:spTree>
    <p:extLst>
      <p:ext uri="{BB962C8B-B14F-4D97-AF65-F5344CB8AC3E}">
        <p14:creationId xmlns:p14="http://schemas.microsoft.com/office/powerpoint/2010/main" val="408769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7373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Avoid ugly work-arounds</a:t>
            </a:r>
          </a:p>
          <a:p>
            <a:pPr marL="0" indent="0">
              <a:buNone/>
            </a:pPr>
            <a:endParaRPr lang="en-GB" dirty="0"/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1 0 0 0 1 0 0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  <a:r>
              <a:rPr lang="en-GB" sz="2600" dirty="0" err="1">
                <a:latin typeface="APL385 Unicode" panose="020B0709000202000203" pitchFamily="49" charset="0"/>
              </a:rPr>
              <a:t>AbcdEfg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@{</a:t>
            </a:r>
            <a:r>
              <a:rPr lang="en-GB" sz="2600" dirty="0"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}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600" dirty="0"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)←</a:t>
            </a:r>
            <a:r>
              <a:rPr lang="en-GB" sz="2600" dirty="0">
                <a:latin typeface="APL385 Unicode" panose="020B0709000202000203" pitchFamily="49" charset="0"/>
              </a:rPr>
              <a:t>'⎕'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7373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Avoid ugly work-arounds</a:t>
            </a:r>
          </a:p>
          <a:p>
            <a:pPr marL="0" indent="0">
              <a:buNone/>
            </a:pPr>
            <a:endParaRPr lang="en-GB" dirty="0"/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1 0 0 0 1 0 0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  <a:r>
              <a:rPr lang="en-GB" sz="2600" dirty="0" err="1">
                <a:latin typeface="APL385 Unicode" panose="020B0709000202000203" pitchFamily="49" charset="0"/>
              </a:rPr>
              <a:t>AbcdEfg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2600" dirty="0">
                <a:latin typeface="APL385 Unicode" panose="020B0709000202000203" pitchFamily="49" charset="0"/>
              </a:rPr>
              <a:t>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@{⍺}⍵}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VALUE ERROR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mask{'⎕'@{⍺}⍵}data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         ∧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@(⍺⍨)⍵}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74538-4A6B-1734-0AC2-2057A68369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C7F4-2F0C-2821-8A24-90B8DD8B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https://is.gd/MXvf9r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0E02-75DC-25A9-3944-37C66AD8F99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D96F7-9FBA-5DBA-61D2-0B3A921B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5978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Dyalog Webinars: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Language Features of version 18.0 in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30582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Dyalog Webinars: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Language Features of version 18.0 in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008C9-864C-2F08-9E27-395478C0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91800"/>
            <a:ext cx="8236527" cy="4633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7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5127D-0121-4E9E-8B41-87350399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5" y="537524"/>
            <a:ext cx="8363272" cy="594066"/>
          </a:xfrm>
        </p:spPr>
        <p:txBody>
          <a:bodyPr>
            <a:normAutofit fontScale="90000"/>
          </a:bodyPr>
          <a:lstStyle/>
          <a:p>
            <a:pPr>
              <a:tabLst>
                <a:tab pos="4173538" algn="l"/>
              </a:tabLst>
            </a:pPr>
            <a:r>
              <a:rPr lang="en-GB" dirty="0"/>
              <a:t>New	Improved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7A771-0DE9-4742-BDDD-416A6B58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12493"/>
            <a:ext cx="4038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⎕C</a:t>
            </a:r>
            <a:r>
              <a:rPr lang="en-US" dirty="0"/>
              <a:t>	Case convert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 err="1">
                <a:latin typeface="APL385 Unicode" panose="020B0709000202000203" pitchFamily="49" charset="0"/>
              </a:rPr>
              <a:t>f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⍥</a:t>
            </a:r>
            <a:r>
              <a:rPr lang="en-US" dirty="0" err="1">
                <a:latin typeface="APL385 Unicode" panose="020B0709000202000203" pitchFamily="49" charset="0"/>
              </a:rPr>
              <a:t>g</a:t>
            </a:r>
            <a:r>
              <a:rPr lang="en-US" dirty="0"/>
              <a:t>	Over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 err="1">
                <a:latin typeface="APL385 Unicode" panose="020B0709000202000203" pitchFamily="49" charset="0"/>
              </a:rPr>
              <a:t>f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⍤</a:t>
            </a:r>
            <a:r>
              <a:rPr lang="en-US" dirty="0" err="1">
                <a:latin typeface="APL385 Unicode" panose="020B0709000202000203" pitchFamily="49" charset="0"/>
              </a:rPr>
              <a:t>g</a:t>
            </a:r>
            <a:r>
              <a:rPr lang="en-US" dirty="0"/>
              <a:t>	Atop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  <a:r>
              <a:rPr lang="en-US" dirty="0"/>
              <a:t>	Unique mask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latin typeface="APL385 Unicode" panose="020B0709000202000203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  <a:r>
              <a:rPr lang="en-US" dirty="0"/>
              <a:t>	Constant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⎕DT</a:t>
            </a:r>
            <a:r>
              <a:rPr lang="en-US" dirty="0"/>
              <a:t>	Date-time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1200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⌶</a:t>
            </a:r>
            <a:r>
              <a:rPr lang="en-US" dirty="0"/>
              <a:t>	Format date-time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AACA06-1CBA-4C21-AC13-55B5B657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12493"/>
            <a:ext cx="4038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⎕JSON⍠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HighRank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JSON⍠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'Dialect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⎕R</a:t>
            </a:r>
            <a:r>
              <a:rPr lang="en-US" dirty="0"/>
              <a:t>/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S⍠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'Regex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⎕NPUT⍠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'NEOL'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⊂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↑[</a:t>
            </a:r>
            <a:r>
              <a:rPr lang="en-US" dirty="0">
                <a:latin typeface="APL385 Unicode" panose="020B0709000202000203" pitchFamily="49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A644CF-0B1E-4302-8FD3-8FD98F41E84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9200" y="2917869"/>
            <a:ext cx="3214800" cy="222563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4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Primitive operators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⍤ ⍥ ⍨</a:t>
            </a:r>
          </a:p>
          <a:p>
            <a:pPr marL="0" indent="0">
              <a:buNone/>
            </a:pPr>
            <a:r>
              <a:rPr lang="en-GB" dirty="0"/>
              <a:t>Primitive functions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 ⍸ ⊂</a:t>
            </a:r>
          </a:p>
          <a:p>
            <a:pPr marL="0" indent="0">
              <a:buNone/>
            </a:pPr>
            <a:r>
              <a:rPr lang="en-GB" dirty="0"/>
              <a:t>System functions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⎕C ⎕DT</a:t>
            </a:r>
            <a:r>
              <a:rPr lang="en-GB" dirty="0">
                <a:latin typeface="APL385 Unicode" panose="020B0709000202000203" pitchFamily="49" charset="0"/>
              </a:rPr>
              <a:t> 1200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⌶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⎕JSON ⎕R</a:t>
            </a:r>
            <a:r>
              <a:rPr lang="en-GB" dirty="0">
                <a:latin typeface="APL385 Unicode" panose="020B0709000202000203" pitchFamily="49" charset="0"/>
              </a:rPr>
              <a:t>/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⎕S ⎕ATX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59428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74BA0-F275-BD94-F6A1-F886EFB5EAA8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323528" y="1694151"/>
          <a:ext cx="7409103" cy="222504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703913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310979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2021984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2372227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F∘G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⍺ F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4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F⍤G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F⍥G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(G ⍺)F (G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4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(H 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(⍺ F ⍵)G(⍺ F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9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F⍛G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⍺)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877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6BC-BE02-285D-31CC-1FDEEBDE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09661"/>
            <a:ext cx="8591872" cy="429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Function composition	</a:t>
            </a:r>
            <a:r>
              <a:rPr lang="en-GB" dirty="0" err="1"/>
              <a:t>apl.wiki</a:t>
            </a:r>
            <a:r>
              <a:rPr lang="en-GB" dirty="0"/>
              <a:t>/</a:t>
            </a:r>
            <a:r>
              <a:rPr lang="en-GB" dirty="0" err="1"/>
              <a:t>Function_composition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EA0C-9CB9-CCE9-E0F7-4356344BEB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504EF1-E299-AAAC-8EF3-1816E827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operators</a:t>
            </a:r>
          </a:p>
        </p:txBody>
      </p:sp>
    </p:spTree>
    <p:extLst>
      <p:ext uri="{BB962C8B-B14F-4D97-AF65-F5344CB8AC3E}">
        <p14:creationId xmlns:p14="http://schemas.microsoft.com/office/powerpoint/2010/main" val="3562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74BA0-F275-BD94-F6A1-F886EFB5EAA8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45687848"/>
              </p:ext>
            </p:extLst>
          </p:nvPr>
        </p:nvGraphicFramePr>
        <p:xfrm>
          <a:off x="323528" y="814388"/>
          <a:ext cx="5779400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532981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544782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F∘G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⍺ F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4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F⍛G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⍺)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877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Pre-process right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2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⊃∘⎕VFI¨</a:t>
            </a:r>
            <a:r>
              <a:rPr lang="en-GB" dirty="0">
                <a:latin typeface="APL385 Unicode" panose="020B0709000202000203" pitchFamily="49" charset="0"/>
              </a:rPr>
              <a:t> '3 4.2 and 5' '6 7' '12 more'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Pre-process left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array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⍴⍛⍴</a:t>
            </a:r>
            <a:r>
              <a:rPr lang="en-GB" dirty="0">
                <a:latin typeface="APL385 Unicode" panose="020B0709000202000203" pitchFamily="49" charset="0"/>
              </a:rPr>
              <a:t> values</a:t>
            </a: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A0162AF-1143-E89D-AE98-64914CF1A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5" y="119972"/>
            <a:ext cx="1947379" cy="1656484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3B4B94A-F074-355A-2ED9-71D7185FF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5" y="1914985"/>
            <a:ext cx="1947379" cy="16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20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⌊⍤÷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≢⍥,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	+/⍥≢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F6631CC-DA60-96CC-1F05-7686F7E16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902677"/>
              </p:ext>
            </p:extLst>
          </p:nvPr>
        </p:nvGraphicFramePr>
        <p:xfrm>
          <a:off x="323528" y="799318"/>
          <a:ext cx="6268638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441634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09183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710745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2007076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F⍤G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F⍥G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(G ⍺)F (G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43285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342A11C-72EC-88B2-24FE-8D87ADFE3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4" y="119971"/>
            <a:ext cx="1947381" cy="165648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EF41C21-4322-5367-852D-E91CB7C50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1" y="1877645"/>
            <a:ext cx="1991277" cy="16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6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(⌊÷)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5 2 3.2 8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(≢⍥, ≡ +/⍥≢) </a:t>
            </a:r>
            <a:r>
              <a:rPr lang="en-GB" dirty="0">
                <a:solidFill>
                  <a:srgbClr val="3B475E"/>
                </a:solidFill>
                <a:latin typeface="APL385 Unicode" panose="020B0709000202000203" pitchFamily="49" charset="0"/>
              </a:rPr>
              <a:t>'ABCD'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41C21-4322-5367-852D-E91CB7C50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440" y="2079716"/>
            <a:ext cx="1991277" cy="1692849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682A681-6619-5F25-2E64-CCDEAEA9A36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7357818"/>
              </p:ext>
            </p:extLst>
          </p:nvPr>
        </p:nvGraphicFramePr>
        <p:xfrm>
          <a:off x="323528" y="799318"/>
          <a:ext cx="5903101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490758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(F⍵)G(H⍵)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(⍺F⍵)G(⍺F⍵)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944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42A11C-72EC-88B2-24FE-8D87ADFE3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336" y="267947"/>
            <a:ext cx="1947381" cy="16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7395</TotalTime>
  <Words>797</Words>
  <Application>Microsoft Office PowerPoint</Application>
  <PresentationFormat>On-screen Show (16:9)</PresentationFormat>
  <Paragraphs>200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Sarabun</vt:lpstr>
      <vt:lpstr>Courier New</vt:lpstr>
      <vt:lpstr>Wingdings</vt:lpstr>
      <vt:lpstr>APL385 Unicode</vt:lpstr>
      <vt:lpstr>Wingdings 2</vt:lpstr>
      <vt:lpstr>Calibri</vt:lpstr>
      <vt:lpstr>Arial</vt:lpstr>
      <vt:lpstr>Office Theme</vt:lpstr>
      <vt:lpstr>Recent Language Features</vt:lpstr>
      <vt:lpstr>Dyalog version 18 language features</vt:lpstr>
      <vt:lpstr>Dyalog version 18 language features</vt:lpstr>
      <vt:lpstr>New Improved</vt:lpstr>
      <vt:lpstr>Dyalog version 18 language features</vt:lpstr>
      <vt:lpstr>Primitive operators</vt:lpstr>
      <vt:lpstr>PowerPoint Presentation</vt:lpstr>
      <vt:lpstr>PowerPoint Presentation</vt:lpstr>
      <vt:lpstr>PowerPoint Presentation</vt:lpstr>
      <vt:lpstr>Primitive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266</cp:revision>
  <dcterms:created xsi:type="dcterms:W3CDTF">2019-07-25T11:46:05Z</dcterms:created>
  <dcterms:modified xsi:type="dcterms:W3CDTF">2022-09-28T13:09:09Z</dcterms:modified>
</cp:coreProperties>
</file>