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63" r:id="rId3"/>
    <p:sldId id="421" r:id="rId4"/>
    <p:sldId id="312" r:id="rId5"/>
    <p:sldId id="420" r:id="rId6"/>
    <p:sldId id="424" r:id="rId7"/>
    <p:sldId id="426" r:id="rId8"/>
    <p:sldId id="427" r:id="rId9"/>
    <p:sldId id="428" r:id="rId10"/>
    <p:sldId id="419" r:id="rId11"/>
    <p:sldId id="437" r:id="rId12"/>
    <p:sldId id="430" r:id="rId13"/>
    <p:sldId id="431" r:id="rId14"/>
    <p:sldId id="432" r:id="rId15"/>
    <p:sldId id="433" r:id="rId16"/>
    <p:sldId id="436" r:id="rId17"/>
    <p:sldId id="416" r:id="rId18"/>
    <p:sldId id="438" r:id="rId19"/>
    <p:sldId id="440" r:id="rId20"/>
    <p:sldId id="383" r:id="rId21"/>
    <p:sldId id="384" r:id="rId22"/>
    <p:sldId id="385" r:id="rId23"/>
    <p:sldId id="439" r:id="rId24"/>
    <p:sldId id="460" r:id="rId25"/>
    <p:sldId id="509" r:id="rId26"/>
    <p:sldId id="566" r:id="rId27"/>
    <p:sldId id="508" r:id="rId28"/>
    <p:sldId id="511" r:id="rId29"/>
    <p:sldId id="512" r:id="rId30"/>
    <p:sldId id="513" r:id="rId31"/>
    <p:sldId id="515" r:id="rId32"/>
    <p:sldId id="561" r:id="rId33"/>
    <p:sldId id="567" r:id="rId34"/>
    <p:sldId id="523" r:id="rId35"/>
    <p:sldId id="524" r:id="rId36"/>
    <p:sldId id="562" r:id="rId37"/>
    <p:sldId id="570" r:id="rId38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41"/>
    </p:embeddedFont>
    <p:embeddedFont>
      <p:font typeface="Calibri" panose="020F0502020204030204" pitchFamily="34" charset="0"/>
      <p:regular r:id="rId41"/>
      <p:bold r:id="rId41"/>
      <p:italic r:id="rId41"/>
      <p:boldItalic r:id="rId41"/>
    </p:embeddedFont>
    <p:embeddedFont>
      <p:font typeface="MV Boli" panose="02000500030200090000" pitchFamily="2" charset="0"/>
      <p:regular r:id="rId42"/>
    </p:embeddedFont>
    <p:embeddedFont>
      <p:font typeface="Sarabun" panose="00000500000000000000" pitchFamily="2" charset="-34"/>
      <p:regular r:id="rId43"/>
      <p:bold r:id="rId44"/>
      <p:italic r:id="rId45"/>
      <p:boldItalic r:id="rId46"/>
    </p:embeddedFont>
    <p:embeddedFont>
      <p:font typeface="Titillium Web" panose="00000500000000000000" pitchFamily="2" charset="0"/>
      <p:regular r:id="rId47"/>
      <p:bold r:id="rId48"/>
      <p:italic r:id="rId49"/>
      <p:boldItalic r:id="rId5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475E"/>
    <a:srgbClr val="677082"/>
    <a:srgbClr val="5A6D8F"/>
    <a:srgbClr val="ED7F00"/>
    <a:srgbClr val="FDFDF5"/>
    <a:srgbClr val="F6F6D9"/>
    <a:srgbClr val="BBB5D6"/>
    <a:srgbClr val="928ABD"/>
    <a:srgbClr val="37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5508" autoAdjust="0"/>
  </p:normalViewPr>
  <p:slideViewPr>
    <p:cSldViewPr snapToGrid="0">
      <p:cViewPr varScale="1">
        <p:scale>
          <a:sx n="135" d="100"/>
          <a:sy n="135" d="100"/>
        </p:scale>
        <p:origin x="9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NUL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28/09/2022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28/09/2022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0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2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45061" y="3741620"/>
            <a:ext cx="5073516" cy="1024109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1FD6475-DAC6-4418-8860-2980690695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t="-548" r="223" b="35658"/>
          <a:stretch/>
        </p:blipFill>
        <p:spPr bwMode="auto">
          <a:xfrm>
            <a:off x="528187" y="443885"/>
            <a:ext cx="3024002" cy="6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445060" y="1127023"/>
            <a:ext cx="507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 err="1">
                <a:solidFill>
                  <a:srgbClr val="3B475E"/>
                </a:solidFill>
                <a:latin typeface="Sarabun" panose="00000500000000000000" pitchFamily="2" charset="-34"/>
              </a:rPr>
              <a:t>Olhão</a:t>
            </a:r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 2022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13720CA-FE42-49DE-A1AF-5214A01E7778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FBA950-28F2-527A-811C-29FF763B12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737" y="1208868"/>
            <a:ext cx="1954700" cy="27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264925"/>
            <a:ext cx="2127975" cy="32420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A336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951AB8-DA79-4083-BFE2-5D3BD28F0EF3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0CC00C7-834C-4ECD-A8A3-E409D29ECB59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9B8FD49-8E58-4EE8-BE57-8B874BC46C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7533024" y="0"/>
            <a:ext cx="1610976" cy="1036319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11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6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339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626644"/>
            <a:ext cx="6174000" cy="299195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642229" y="1626645"/>
            <a:ext cx="2078545" cy="27453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{⍺+⍵}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ACB28A7-FBB5-4726-BEE9-68B607A2DCE7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5929200" y="2917869"/>
            <a:ext cx="3214800" cy="222563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SO ANY CONTENT THAT OVERLAPS THIS BOX COULD BE OBSCURED.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BOX WILL NOT BE VISIBLE DURING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559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View&gt;Master Views&gt;Slide Master then [</a:t>
            </a:r>
            <a:r>
              <a:rPr lang="en-US" sz="1600" dirty="0" err="1">
                <a:solidFill>
                  <a:srgbClr val="928ABD"/>
                </a:solidFill>
                <a:latin typeface="Sarabun" panose="00000500000000000000" pitchFamily="2" charset="-34"/>
              </a:rPr>
              <a:t>PgUp</a:t>
            </a:r>
            <a:r>
              <a:rPr lang="en-US" sz="1600" dirty="0">
                <a:solidFill>
                  <a:srgbClr val="928ABD"/>
                </a:solidFill>
                <a:latin typeface="Sarabun" panose="00000500000000000000" pitchFamily="2" charset="-34"/>
              </a:rPr>
              <a:t>] to edit title!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ED7F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ED7F00"/>
              </a:solidFill>
              <a:latin typeface="Sarabun" panose="00000500000000000000" pitchFamily="2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9E24F-2BBD-45BB-A084-8C6DB7C8D692}"/>
              </a:ext>
            </a:extLst>
          </p:cNvPr>
          <p:cNvCxnSpPr>
            <a:cxnSpLocks/>
          </p:cNvCxnSpPr>
          <p:nvPr userDrawn="1"/>
        </p:nvCxnSpPr>
        <p:spPr>
          <a:xfrm>
            <a:off x="0" y="4700093"/>
            <a:ext cx="9144000" cy="0"/>
          </a:xfrm>
          <a:prstGeom prst="line">
            <a:avLst/>
          </a:prstGeom>
          <a:ln w="28575">
            <a:solidFill>
              <a:srgbClr val="928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FA306A9-E836-4163-8918-B373B342B7B3}"/>
              </a:ext>
            </a:extLst>
          </p:cNvPr>
          <p:cNvSpPr/>
          <p:nvPr userDrawn="1"/>
        </p:nvSpPr>
        <p:spPr>
          <a:xfrm>
            <a:off x="8336756" y="4657725"/>
            <a:ext cx="292894" cy="86175"/>
          </a:xfrm>
          <a:prstGeom prst="trapezoid">
            <a:avLst>
              <a:gd name="adj" fmla="val 1394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75446FE-57B4-E664-AD4E-313BD38F924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1006" y="3998742"/>
            <a:ext cx="852470" cy="12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A336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ABD4-C518-4141-BEFE-F3FDCBE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985C-C2CE-4956-A0F3-397B5A0D2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Rich Park, Rodrigo Girão Serrão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40D1-6116-46CC-8E22-DF7E1B66A4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AF6444-1327-80BF-EE6D-5A79274CF9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2247-5EAC-BD80-4CF6-3CA2B454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38955"/>
            <a:ext cx="6092513" cy="30680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Pre-process right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2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⊃∘⎕VFI¨</a:t>
            </a:r>
            <a:r>
              <a:rPr lang="en-GB" dirty="0">
                <a:latin typeface="APL385 Unicode" panose="020B0709000202000203" pitchFamily="49" charset="0"/>
              </a:rPr>
              <a:t> '3 4.2 and 5' '6 7' '12 more'</a:t>
            </a:r>
          </a:p>
          <a:p>
            <a:pPr marL="0" indent="0">
              <a:buNone/>
            </a:pPr>
            <a:r>
              <a:rPr lang="en-GB" dirty="0"/>
              <a:t>Pre-process left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array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⍴⍛⍴</a:t>
            </a:r>
            <a:r>
              <a:rPr lang="en-GB" dirty="0">
                <a:latin typeface="APL385 Unicode" panose="020B0709000202000203" pitchFamily="49" charset="0"/>
              </a:rPr>
              <a:t> values</a:t>
            </a:r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vec1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(≢⍥,≡+/⍥≢)</a:t>
            </a:r>
            <a:r>
              <a:rPr lang="en-GB" dirty="0">
                <a:latin typeface="APL385 Unicode" panose="020B0709000202000203" pitchFamily="49" charset="0"/>
              </a:rPr>
              <a:t> vec2</a:t>
            </a:r>
          </a:p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⌊⍤÷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r>
              <a:rPr lang="en-GB" dirty="0"/>
              <a:t>Pre-process separately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x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⍉⍛(+.×)∘÷</a:t>
            </a:r>
            <a:r>
              <a:rPr lang="en-GB" dirty="0">
                <a:latin typeface="APL385 Unicode" panose="020B0709000202000203" pitchFamily="49" charset="0"/>
              </a:rPr>
              <a:t>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DE131-0379-8C43-9BF7-84CD0C6BA6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E38B95-5711-CDA4-602F-1C8B6BD97270}"/>
              </a:ext>
            </a:extLst>
          </p:cNvPr>
          <p:cNvSpPr txBox="1">
            <a:spLocks/>
          </p:cNvSpPr>
          <p:nvPr/>
        </p:nvSpPr>
        <p:spPr>
          <a:xfrm>
            <a:off x="323528" y="1009661"/>
            <a:ext cx="6092513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/>
              <a:t>Function composition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0C31628-C955-38EC-F59D-73C6E674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</p:spPr>
        <p:txBody>
          <a:bodyPr/>
          <a:lstStyle/>
          <a:p>
            <a:r>
              <a:rPr lang="en-GB" dirty="0"/>
              <a:t>Primitive operators</a:t>
            </a:r>
          </a:p>
        </p:txBody>
      </p:sp>
    </p:spTree>
    <p:extLst>
      <p:ext uri="{BB962C8B-B14F-4D97-AF65-F5344CB8AC3E}">
        <p14:creationId xmlns:p14="http://schemas.microsoft.com/office/powerpoint/2010/main" val="223868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5360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×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@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Constant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81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0841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Train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}×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×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 defTabSz="719138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At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}@</a:t>
            </a:r>
            <a:r>
              <a:rPr lang="en-GB" sz="3000" dirty="0">
                <a:latin typeface="APL385 Unicode" panose="020B0709000202000203" pitchFamily="49" charset="0"/>
              </a:rPr>
              <a:t>h</a:t>
            </a:r>
            <a:r>
              <a:rPr lang="en-GB" sz="3000" dirty="0"/>
              <a:t>	</a:t>
            </a:r>
            <a:r>
              <a:rPr lang="en-GB" sz="3000" dirty="0" err="1">
                <a:latin typeface="APL385 Unicode" panose="020B0709000202000203" pitchFamily="49" charset="0"/>
              </a:rPr>
              <a:t>A</a:t>
            </a:r>
            <a:r>
              <a:rPr lang="en-GB" sz="3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@</a:t>
            </a:r>
            <a:r>
              <a:rPr lang="en-GB" sz="3000" dirty="0" err="1">
                <a:latin typeface="APL385 Unicode" panose="020B0709000202000203" pitchFamily="49" charset="0"/>
              </a:rPr>
              <a:t>h</a:t>
            </a:r>
            <a:endParaRPr lang="en-GB" sz="3000" dirty="0">
              <a:latin typeface="APL385 Unicode" panose="020B0709000202000203" pitchFamily="49" charset="0"/>
            </a:endParaRPr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endParaRPr lang="en-GB" sz="3000" dirty="0"/>
          </a:p>
          <a:p>
            <a:pPr marL="0" indent="0">
              <a:buNone/>
              <a:tabLst>
                <a:tab pos="3228975" algn="l"/>
                <a:tab pos="5921375" algn="l"/>
              </a:tabLst>
            </a:pPr>
            <a:r>
              <a:rPr lang="en-GB" sz="3000" dirty="0"/>
              <a:t>Constant	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3000" dirty="0"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}	</a:t>
            </a:r>
            <a:r>
              <a:rPr lang="en-GB" sz="3000" dirty="0">
                <a:solidFill>
                  <a:srgbClr val="3B475E"/>
                </a:solidFill>
                <a:latin typeface="APL385 Unicode" panose="020B0709000202000203" pitchFamily="49" charset="0"/>
              </a:rPr>
              <a:t>A</a:t>
            </a:r>
            <a:r>
              <a:rPr lang="en-GB" sz="3000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66A97F29-B838-4349-986F-EE58A09B6007}"/>
              </a:ext>
            </a:extLst>
          </p:cNvPr>
          <p:cNvSpPr/>
          <p:nvPr/>
        </p:nvSpPr>
        <p:spPr>
          <a:xfrm>
            <a:off x="2885936" y="1313087"/>
            <a:ext cx="2585950" cy="2604410"/>
          </a:xfrm>
          <a:prstGeom prst="noSmoking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7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38856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Lightweight notation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600" dirty="0">
                <a:latin typeface="APL385 Unicode" panose="020B0709000202000203" pitchFamily="49" charset="0"/>
              </a:rPr>
              <a:t>      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ABCDE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FGHIJ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KLMNO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'⍨¨3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┌──┬──┬──┬──┬──┐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└──┴──┴──┴──┴──┘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A364-F307-851C-1A38-58430753A336}"/>
              </a:ext>
            </a:extLst>
          </p:cNvPr>
          <p:cNvSpPr txBox="1"/>
          <p:nvPr/>
        </p:nvSpPr>
        <p:spPr>
          <a:xfrm>
            <a:off x="4634270" y="880836"/>
            <a:ext cx="38856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'⍴⍨⍴3 5⍴⎕A</a:t>
            </a:r>
          </a:p>
          <a:p>
            <a:r>
              <a:rPr lang="en-GB" sz="1600" dirty="0" err="1">
                <a:latin typeface="APL385 Unicode" panose="020B0709000202000203" pitchFamily="49" charset="0"/>
              </a:rPr>
              <a:t>jkjkj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 err="1">
                <a:latin typeface="APL385 Unicode" panose="020B0709000202000203" pitchFamily="49" charset="0"/>
              </a:rPr>
              <a:t>kjkjk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 err="1">
                <a:latin typeface="APL385 Unicode" panose="020B0709000202000203" pitchFamily="49" charset="0"/>
              </a:rPr>
              <a:t>jkjkj</a:t>
            </a:r>
            <a:endParaRPr lang="en-GB" sz="1600" dirty="0">
              <a:latin typeface="APL385 Unicode" panose="020B0709000202000203" pitchFamily="49" charset="0"/>
            </a:endParaRPr>
          </a:p>
          <a:p>
            <a:r>
              <a:rPr lang="en-GB" sz="1600" dirty="0">
                <a:latin typeface="APL385 Unicode" panose="020B0709000202000203" pitchFamily="49" charset="0"/>
              </a:rPr>
              <a:t>      '</a:t>
            </a:r>
            <a:r>
              <a:rPr lang="en-GB" sz="1600" dirty="0" err="1">
                <a:latin typeface="APL385 Unicode" panose="020B0709000202000203" pitchFamily="49" charset="0"/>
              </a:rPr>
              <a:t>jk</a:t>
            </a:r>
            <a:r>
              <a:rPr lang="en-GB" sz="1600" dirty="0">
                <a:latin typeface="APL385 Unicode" panose="020B0709000202000203" pitchFamily="49" charset="0"/>
              </a:rPr>
              <a:t>'⍴∘⊂⍨⍴3 5⍴⎕A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┌──┬──┬──┬──┬──┐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├──┼──┼──┼──┼──┤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│</a:t>
            </a:r>
            <a:r>
              <a:rPr lang="en-GB" sz="1600" dirty="0" err="1">
                <a:latin typeface="APL385 Unicode" panose="020B0709000202000203" pitchFamily="49" charset="0"/>
              </a:rPr>
              <a:t>jk│jk│jk│jk│jk</a:t>
            </a:r>
            <a:r>
              <a:rPr lang="en-GB" sz="1600" dirty="0">
                <a:latin typeface="APL385 Unicode" panose="020B0709000202000203" pitchFamily="49" charset="0"/>
              </a:rPr>
              <a:t>│</a:t>
            </a:r>
          </a:p>
          <a:p>
            <a:r>
              <a:rPr lang="en-GB" sz="1600" dirty="0">
                <a:latin typeface="APL385 Unicode" panose="020B0709000202000203" pitchFamily="49" charset="0"/>
              </a:rPr>
              <a:t>└──┴──┴──┴──┴──┘</a:t>
            </a:r>
          </a:p>
        </p:txBody>
      </p:sp>
    </p:spTree>
    <p:extLst>
      <p:ext uri="{BB962C8B-B14F-4D97-AF65-F5344CB8AC3E}">
        <p14:creationId xmlns:p14="http://schemas.microsoft.com/office/powerpoint/2010/main" val="40876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7373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Avoid ugly work-arounds</a:t>
            </a:r>
          </a:p>
          <a:p>
            <a:pPr marL="0" indent="0">
              <a:buNone/>
            </a:pPr>
            <a:endParaRPr lang="en-GB" dirty="0"/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1 0 0 0 1 0 0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  <a:r>
              <a:rPr lang="en-GB" sz="2600" dirty="0" err="1">
                <a:latin typeface="APL385 Unicode" panose="020B0709000202000203" pitchFamily="49" charset="0"/>
              </a:rPr>
              <a:t>AbcdEfg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@{</a:t>
            </a:r>
            <a:r>
              <a:rPr lang="en-GB" sz="2600" dirty="0"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}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600" dirty="0"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)←</a:t>
            </a:r>
            <a:r>
              <a:rPr lang="en-GB" sz="2600" dirty="0">
                <a:latin typeface="APL385 Unicode" panose="020B0709000202000203" pitchFamily="49" charset="0"/>
              </a:rPr>
              <a:t>'⎕'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Constant	</a:t>
            </a:r>
            <a:r>
              <a:rPr lang="en-GB" dirty="0">
                <a:latin typeface="APL385 Unicode" panose="020B0709000202000203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272727" y="880836"/>
            <a:ext cx="857373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Avoid ugly work-arounds</a:t>
            </a:r>
          </a:p>
          <a:p>
            <a:pPr marL="0" indent="0">
              <a:buNone/>
            </a:pPr>
            <a:endParaRPr lang="en-GB" dirty="0"/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1 0 0 0 1 0 0 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⋄</a:t>
            </a:r>
            <a:r>
              <a:rPr lang="en-GB" sz="2600" dirty="0">
                <a:latin typeface="APL385 Unicode" panose="020B0709000202000203" pitchFamily="49" charset="0"/>
              </a:rPr>
              <a:t> data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  <a:r>
              <a:rPr lang="en-GB" sz="2600" dirty="0" err="1">
                <a:latin typeface="APL385 Unicode" panose="020B0709000202000203" pitchFamily="49" charset="0"/>
              </a:rPr>
              <a:t>AbcdEfg</a:t>
            </a:r>
            <a:r>
              <a:rPr lang="en-GB" sz="2600" dirty="0">
                <a:latin typeface="APL385 Unicode" panose="020B0709000202000203" pitchFamily="49" charset="0"/>
              </a:rPr>
              <a:t>'</a:t>
            </a:r>
          </a:p>
          <a:p>
            <a:pPr>
              <a:tabLst>
                <a:tab pos="3228975" algn="l"/>
              </a:tabLst>
            </a:pPr>
            <a:endParaRPr lang="en-GB" sz="2600" dirty="0">
              <a:latin typeface="APL385 Unicode" panose="020B0709000202000203" pitchFamily="49" charset="0"/>
            </a:endParaRP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2600" dirty="0">
                <a:latin typeface="APL385 Unicode" panose="020B0709000202000203" pitchFamily="49" charset="0"/>
              </a:rPr>
              <a:t>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@{⍺}⍵}</a:t>
            </a:r>
            <a:r>
              <a:rPr lang="en-GB" sz="2600" dirty="0"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VALUE ERROR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mask{'⎕'@{⍺}⍵}data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         ∧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      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mask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{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'⎕'</a:t>
            </a:r>
            <a:r>
              <a:rPr lang="en-GB" sz="2600" dirty="0">
                <a:solidFill>
                  <a:srgbClr val="0000FF"/>
                </a:solidFill>
                <a:latin typeface="APL385 Unicode" panose="020B0709000202000203" pitchFamily="49" charset="0"/>
              </a:rPr>
              <a:t>@(⍺⍨)⍵}</a:t>
            </a:r>
            <a:r>
              <a:rPr lang="en-GB" sz="2600" dirty="0">
                <a:solidFill>
                  <a:srgbClr val="3B475E"/>
                </a:solidFill>
                <a:latin typeface="APL385 Unicode" panose="020B0709000202000203" pitchFamily="49" charset="0"/>
              </a:rPr>
              <a:t>data</a:t>
            </a:r>
          </a:p>
          <a:p>
            <a:pPr>
              <a:tabLst>
                <a:tab pos="3228975" algn="l"/>
              </a:tabLst>
            </a:pPr>
            <a:r>
              <a:rPr lang="en-GB" sz="2600" dirty="0">
                <a:latin typeface="APL385 Unicode" panose="020B0709000202000203" pitchFamily="49" charset="0"/>
              </a:rPr>
              <a:t>⎕</a:t>
            </a:r>
            <a:r>
              <a:rPr lang="en-GB" sz="2600" dirty="0" err="1">
                <a:latin typeface="APL385 Unicode" panose="020B0709000202000203" pitchFamily="49" charset="0"/>
              </a:rPr>
              <a:t>bcd⎕fg</a:t>
            </a:r>
            <a:endParaRPr lang="en-GB" sz="2600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74538-4A6B-1734-0AC2-2057A68369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C7F4-2F0C-2821-8A24-90B8DD8B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https://is.gd/MXvf9r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0E02-75DC-25A9-3944-37C66AD8F99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D96F7-9FBA-5DBA-61D2-0B3A921B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5978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8CF-4070-E957-97D1-65DDD8E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954564" cy="3242040"/>
          </a:xfrm>
        </p:spPr>
        <p:txBody>
          <a:bodyPr>
            <a:normAutofit/>
          </a:bodyPr>
          <a:lstStyle/>
          <a:p>
            <a:pPr marL="0" indent="0" defTabSz="4481513">
              <a:buNone/>
            </a:pPr>
            <a:r>
              <a:rPr lang="en-GB" dirty="0"/>
              <a:t>Unique mask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</a:p>
          <a:p>
            <a:pPr marL="0" indent="0" defTabSz="4481513">
              <a:buNone/>
            </a:pPr>
            <a:endParaRPr lang="en-GB" dirty="0"/>
          </a:p>
          <a:p>
            <a:pPr marL="0" indent="0" defTabSz="4481513">
              <a:buNone/>
            </a:pPr>
            <a:r>
              <a:rPr lang="en-GB" dirty="0"/>
              <a:t>Where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</a:p>
          <a:p>
            <a:pPr marL="0" indent="0" defTabSz="4481513">
              <a:buNone/>
            </a:pPr>
            <a:endParaRPr lang="en-GB" dirty="0"/>
          </a:p>
          <a:p>
            <a:pPr marL="0" indent="0" defTabSz="4481513">
              <a:buNone/>
            </a:pPr>
            <a:r>
              <a:rPr lang="en-GB" dirty="0"/>
              <a:t>Partitioned enclose	</a:t>
            </a:r>
            <a:r>
              <a:rPr lang="en-GB" dirty="0">
                <a:latin typeface="APL385 Unicode" panose="020B0709000202000203" pitchFamily="49" charset="0"/>
              </a:rPr>
              <a:t>⍺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⊂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0FDA-D498-C830-C5C4-EAD86F92CD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65999-F529-B44C-86B8-8AAE14B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Functions</a:t>
            </a:r>
          </a:p>
        </p:txBody>
      </p:sp>
    </p:spTree>
    <p:extLst>
      <p:ext uri="{BB962C8B-B14F-4D97-AF65-F5344CB8AC3E}">
        <p14:creationId xmlns:p14="http://schemas.microsoft.com/office/powerpoint/2010/main" val="373135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8CF-4070-E957-97D1-65DDD8E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7954564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PL385 Unicode" panose="020B0709000202000203" pitchFamily="49" charset="0"/>
              </a:rPr>
              <a:t>      ∪'Mississippi'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err="1">
                <a:latin typeface="APL385 Unicode" panose="020B0709000202000203" pitchFamily="49" charset="0"/>
              </a:rPr>
              <a:t>Misp</a:t>
            </a:r>
            <a:endParaRPr lang="en-US" sz="1800" dirty="0">
              <a:latin typeface="APL385 Unicode" panose="020B0709000202000203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800" dirty="0">
              <a:latin typeface="APL385 Unicode" panose="020B0709000202000203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APL385 Unicode" panose="020B0709000202000203" pitchFamily="49" charset="0"/>
              </a:rPr>
              <a:t>      {↑⍵(≠⍵)}'Mississippi'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APL385 Unicode" panose="020B0709000202000203" pitchFamily="49" charset="0"/>
              </a:rPr>
              <a:t>M </a:t>
            </a:r>
            <a:r>
              <a:rPr lang="en-US" sz="1800" dirty="0" err="1">
                <a:latin typeface="APL385 Unicode" panose="020B0709000202000203" pitchFamily="49" charset="0"/>
              </a:rPr>
              <a:t>i</a:t>
            </a:r>
            <a:r>
              <a:rPr lang="en-US" sz="1800" dirty="0">
                <a:latin typeface="APL385 Unicode" panose="020B0709000202000203" pitchFamily="49" charset="0"/>
              </a:rPr>
              <a:t> s </a:t>
            </a:r>
            <a:r>
              <a:rPr lang="en-US" sz="1800" dirty="0" err="1">
                <a:latin typeface="APL385 Unicode" panose="020B0709000202000203" pitchFamily="49" charset="0"/>
              </a:rPr>
              <a:t>s</a:t>
            </a:r>
            <a:r>
              <a:rPr lang="en-US" sz="1800" dirty="0">
                <a:latin typeface="APL385 Unicode" panose="020B0709000202000203" pitchFamily="49" charset="0"/>
              </a:rPr>
              <a:t> </a:t>
            </a:r>
            <a:r>
              <a:rPr lang="en-US" sz="1800" dirty="0" err="1">
                <a:latin typeface="APL385 Unicode" panose="020B0709000202000203" pitchFamily="49" charset="0"/>
              </a:rPr>
              <a:t>i</a:t>
            </a:r>
            <a:r>
              <a:rPr lang="en-US" sz="1800" dirty="0">
                <a:latin typeface="APL385 Unicode" panose="020B0709000202000203" pitchFamily="49" charset="0"/>
              </a:rPr>
              <a:t> s </a:t>
            </a:r>
            <a:r>
              <a:rPr lang="en-US" sz="1800" dirty="0" err="1">
                <a:latin typeface="APL385 Unicode" panose="020B0709000202000203" pitchFamily="49" charset="0"/>
              </a:rPr>
              <a:t>s</a:t>
            </a:r>
            <a:r>
              <a:rPr lang="en-US" sz="1800" dirty="0">
                <a:latin typeface="APL385 Unicode" panose="020B0709000202000203" pitchFamily="49" charset="0"/>
              </a:rPr>
              <a:t> </a:t>
            </a:r>
            <a:r>
              <a:rPr lang="en-US" sz="1800" dirty="0" err="1">
                <a:latin typeface="APL385 Unicode" panose="020B0709000202000203" pitchFamily="49" charset="0"/>
              </a:rPr>
              <a:t>i</a:t>
            </a:r>
            <a:r>
              <a:rPr lang="en-US" sz="1800" dirty="0">
                <a:latin typeface="APL385 Unicode" panose="020B0709000202000203" pitchFamily="49" charset="0"/>
              </a:rPr>
              <a:t> p </a:t>
            </a:r>
            <a:r>
              <a:rPr lang="en-US" sz="1800" dirty="0" err="1">
                <a:latin typeface="APL385 Unicode" panose="020B0709000202000203" pitchFamily="49" charset="0"/>
              </a:rPr>
              <a:t>p</a:t>
            </a:r>
            <a:r>
              <a:rPr lang="en-US" sz="1800" dirty="0">
                <a:latin typeface="APL385 Unicode" panose="020B0709000202000203" pitchFamily="49" charset="0"/>
              </a:rPr>
              <a:t> </a:t>
            </a:r>
            <a:r>
              <a:rPr lang="en-US" sz="1800" dirty="0" err="1">
                <a:latin typeface="APL385 Unicode" panose="020B0709000202000203" pitchFamily="49" charset="0"/>
              </a:rPr>
              <a:t>i</a:t>
            </a:r>
            <a:endParaRPr lang="en-US" sz="1800" dirty="0">
              <a:latin typeface="APL385 Unicode" panose="020B0709000202000203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APL385 Unicode" panose="020B0709000202000203" pitchFamily="49" charset="0"/>
              </a:rPr>
              <a:t>1 1 1 0 0 0 0 0 1 0 0</a:t>
            </a:r>
            <a:endParaRPr lang="en-GB" sz="1800" dirty="0">
              <a:latin typeface="APL385 Unicode" panose="020B0709000202000203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0FDA-D498-C830-C5C4-EAD86F92CD0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65999-F529-B44C-86B8-8AAE14BA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90997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Unique mask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  <a:br>
              <a:rPr lang="en-GB" dirty="0"/>
            </a:br>
            <a:r>
              <a:rPr lang="en-GB" sz="1800" dirty="0"/>
              <a:t>a.k.a. nub-sieve</a:t>
            </a:r>
          </a:p>
        </p:txBody>
      </p:sp>
    </p:spTree>
    <p:extLst>
      <p:ext uri="{BB962C8B-B14F-4D97-AF65-F5344CB8AC3E}">
        <p14:creationId xmlns:p14="http://schemas.microsoft.com/office/powerpoint/2010/main" val="38448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Dyalog Webinars: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Language Features of version 18.0 in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30582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26EE-8102-4763-8AAB-5EE4C0FA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7937-4E32-45A1-B028-B8995E13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2743200" algn="ctr"/>
                <a:tab pos="4114800" algn="ctr"/>
                <a:tab pos="5486400" algn="ctr"/>
              </a:tabLst>
            </a:pPr>
            <a:r>
              <a:rPr lang="en-GB" dirty="0">
                <a:latin typeface="APL385 Unicode" panose="020B0709000202000203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GB" dirty="0">
                <a:latin typeface="APL385 Unicode" panose="020B0709000202000203" pitchFamily="49" charset="0"/>
              </a:rPr>
              <a:t>Y	</a:t>
            </a:r>
            <a:r>
              <a:rPr lang="en-GB" dirty="0"/>
              <a:t>is to</a:t>
            </a:r>
            <a:r>
              <a:rPr lang="en-GB" dirty="0">
                <a:latin typeface="APL385 Unicode" panose="020B0709000202000203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∪</a:t>
            </a:r>
            <a:r>
              <a:rPr lang="en-GB" dirty="0">
                <a:latin typeface="APL385 Unicode" panose="020B0709000202000203" pitchFamily="49" charset="0"/>
              </a:rPr>
              <a:t>Y</a:t>
            </a:r>
          </a:p>
          <a:p>
            <a:pPr marL="0" indent="0" algn="ctr">
              <a:buNone/>
              <a:tabLst>
                <a:tab pos="2743200" algn="ctr"/>
                <a:tab pos="4114800" algn="ctr"/>
                <a:tab pos="5486400" algn="ctr"/>
              </a:tabLst>
            </a:pPr>
            <a:r>
              <a:rPr lang="en-GB" dirty="0"/>
              <a:t>as</a:t>
            </a:r>
          </a:p>
          <a:p>
            <a:pPr marL="0" indent="0">
              <a:buNone/>
              <a:tabLst>
                <a:tab pos="2743200" algn="ctr"/>
                <a:tab pos="4114800" algn="ctr"/>
                <a:tab pos="5486400" algn="ctr"/>
              </a:tabLst>
            </a:pPr>
            <a:r>
              <a:rPr lang="en-GB" dirty="0">
                <a:latin typeface="APL385 Unicode" panose="020B0709000202000203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⍋</a:t>
            </a:r>
            <a:r>
              <a:rPr lang="en-GB" dirty="0">
                <a:latin typeface="APL385 Unicode" panose="020B0709000202000203" pitchFamily="49" charset="0"/>
              </a:rPr>
              <a:t>Y	</a:t>
            </a:r>
            <a:r>
              <a:rPr lang="en-GB" dirty="0"/>
              <a:t>is to</a:t>
            </a:r>
            <a:r>
              <a:rPr lang="en-GB" dirty="0">
                <a:latin typeface="APL385 Unicode" panose="020B0709000202000203" pitchFamily="49" charset="0"/>
              </a:rPr>
              <a:t>	Sort 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8E383-6CFB-4F30-87D1-6788BA5A707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9200" y="2917869"/>
            <a:ext cx="3214800" cy="222563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0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C2FF-10CD-4DB2-9FD3-36FE1105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⍋</a:t>
            </a:r>
            <a:r>
              <a:rPr lang="en-GB" dirty="0">
                <a:latin typeface="APL385 Unicode" panose="020B0709000202000203" pitchFamily="49" charset="0"/>
              </a:rPr>
              <a:t>Y </a:t>
            </a:r>
            <a:r>
              <a:rPr lang="en-GB" dirty="0"/>
              <a:t>vs</a:t>
            </a:r>
            <a:r>
              <a:rPr lang="en-GB" dirty="0">
                <a:latin typeface="APL385 Unicode" panose="020B0709000202000203" pitchFamily="49" charset="0"/>
              </a:rPr>
              <a:t> Sort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25A1-F490-4BB4-A321-0570F0B1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Sort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3 1 4 1 5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1 1 3 4 5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⍋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3 1 4 1 5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2 4 1 3 5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'Moses'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[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2 4 1 3 5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 err="1">
                <a:latin typeface="APL385 Unicode" panose="020B0709000202000203" pitchFamily="49" charset="0"/>
              </a:rPr>
              <a:t>oeMss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208F-8544-4186-AAB6-E4AE943013A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9200" y="2917869"/>
            <a:ext cx="3214800" cy="222563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79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C2FF-10CD-4DB2-9FD3-36FE1105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GB" dirty="0">
                <a:latin typeface="APL385 Unicode" panose="020B0709000202000203" pitchFamily="49" charset="0"/>
              </a:rPr>
              <a:t>Y </a:t>
            </a:r>
            <a:r>
              <a:rPr lang="en-GB" dirty="0"/>
              <a:t>vs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∪</a:t>
            </a:r>
            <a:r>
              <a:rPr lang="en-GB" dirty="0">
                <a:latin typeface="APL385 Unicode" panose="020B0709000202000203" pitchFamily="49" charset="0"/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25A1-F490-4BB4-A321-0570F0B1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∪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3 1 4 1 5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3 1 4 5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3 1 4 1 5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1 1 1 0 1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     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1 1 1 0 1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494949"/>
                </a:solidFill>
                <a:latin typeface="APL385 Unicode" panose="020B0709000202000203" pitchFamily="49" charset="0"/>
              </a:rPr>
              <a:t>'Moses'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Moss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208F-8544-4186-AAB6-E4AE943013A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9200" y="2917869"/>
            <a:ext cx="3214800" cy="222563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8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BC18-939A-567D-62E4-36AFEBA5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D692-5C66-4F5D-6305-68B7DCB3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accepts non-negative integers (not just Bool!)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B7F2-BC83-CD36-02D9-CE536A5CAF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05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355539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r>
              <a:rPr lang="en-US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71 82 81 82 84 59</a:t>
            </a:r>
            <a:endParaRPr lang="en-GB" sz="2000" cap="all" dirty="0">
              <a:solidFill>
                <a:srgbClr val="494949"/>
              </a:solidFill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75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≤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)/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endParaRPr lang="en-GB" sz="2000" cap="all" dirty="0"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82 81 82 84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75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≤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)/⍳⍴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endParaRPr lang="en-GB" sz="2000" cap="all" dirty="0"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2 3 4 5</a:t>
            </a:r>
          </a:p>
        </p:txBody>
      </p:sp>
      <p:sp>
        <p:nvSpPr>
          <p:cNvPr id="7" name="66">
            <a:extLst>
              <a:ext uri="{FF2B5EF4-FFF2-40B4-BE49-F238E27FC236}">
                <a16:creationId xmlns:a16="http://schemas.microsoft.com/office/drawing/2014/main" id="{B20FA708-3BF2-4366-AED5-D49CD2E82FAA}"/>
              </a:ext>
            </a:extLst>
          </p:cNvPr>
          <p:cNvSpPr/>
          <p:nvPr/>
        </p:nvSpPr>
        <p:spPr>
          <a:xfrm>
            <a:off x="4707015" y="1899948"/>
            <a:ext cx="1350150" cy="941832"/>
          </a:xfrm>
          <a:prstGeom prst="wedgeEllipseCallout">
            <a:avLst>
              <a:gd name="adj1" fmla="val -92560"/>
              <a:gd name="adj2" fmla="val -43509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1966</a:t>
            </a:r>
          </a:p>
        </p:txBody>
      </p:sp>
      <p:sp>
        <p:nvSpPr>
          <p:cNvPr id="8" name="60">
            <a:extLst>
              <a:ext uri="{FF2B5EF4-FFF2-40B4-BE49-F238E27FC236}">
                <a16:creationId xmlns:a16="http://schemas.microsoft.com/office/drawing/2014/main" id="{3AF9C7EE-58AA-4679-8110-CAEBBD11DB9E}"/>
              </a:ext>
            </a:extLst>
          </p:cNvPr>
          <p:cNvSpPr/>
          <p:nvPr/>
        </p:nvSpPr>
        <p:spPr>
          <a:xfrm>
            <a:off x="4707015" y="1899948"/>
            <a:ext cx="1350150" cy="941832"/>
          </a:xfrm>
          <a:prstGeom prst="wedgeEllipseCallout">
            <a:avLst>
              <a:gd name="adj1" fmla="val -92560"/>
              <a:gd name="adj2" fmla="val -43509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1960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9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355539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US" sz="2000" cap="all" dirty="0">
                <a:latin typeface="APL385 Unicode" panose="020B0709000202000203" pitchFamily="49" charset="0"/>
              </a:rPr>
              <a:t>price</a:t>
            </a:r>
            <a:r>
              <a:rPr lang="en-US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71 82 81 82 84 59</a:t>
            </a:r>
            <a:endParaRPr lang="en-GB" sz="2000" cap="all" dirty="0">
              <a:solidFill>
                <a:srgbClr val="494949"/>
              </a:solidFill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75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≤</a:t>
            </a:r>
            <a:r>
              <a:rPr lang="en-GB" sz="2000" cap="all" dirty="0">
                <a:latin typeface="APL385 Unicode" panose="020B0709000202000203" pitchFamily="49" charset="0"/>
              </a:rPr>
              <a:t>price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)/</a:t>
            </a:r>
            <a:r>
              <a:rPr lang="en-GB" sz="2000" cap="all" dirty="0">
                <a:latin typeface="APL385 Unicode" panose="020B0709000202000203" pitchFamily="49" charset="0"/>
              </a:rPr>
              <a:t>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82 81 82 84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(</a:t>
            </a:r>
            <a:r>
              <a:rPr lang="en-GB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75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≤</a:t>
            </a:r>
            <a:r>
              <a:rPr lang="en-GB" sz="2000" cap="all" dirty="0">
                <a:latin typeface="APL385 Unicode" panose="020B0709000202000203" pitchFamily="49" charset="0"/>
              </a:rPr>
              <a:t>price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)</a:t>
            </a:r>
            <a:r>
              <a:rPr lang="en-GB" sz="2000" cap="all" dirty="0">
                <a:solidFill>
                  <a:srgbClr val="0000FF"/>
                </a:solidFill>
                <a:highlight>
                  <a:srgbClr val="FFFF00"/>
                </a:highlight>
                <a:latin typeface="APL385 Unicode" panose="020B0709000202000203" pitchFamily="49" charset="0"/>
              </a:rPr>
              <a:t>/⍳⍴</a:t>
            </a:r>
            <a:r>
              <a:rPr lang="en-GB" sz="2000" cap="all" dirty="0">
                <a:latin typeface="APL385 Unicode" panose="020B0709000202000203" pitchFamily="49" charset="0"/>
              </a:rPr>
              <a:t>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2 3 4 5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      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r>
              <a:rPr lang="en-GB" sz="2000" cap="all" dirty="0">
                <a:solidFill>
                  <a:srgbClr val="494949"/>
                </a:solidFill>
                <a:latin typeface="APL385 Unicode" panose="020B0709000202000203" pitchFamily="49" charset="0"/>
              </a:rPr>
              <a:t>75</a:t>
            </a:r>
            <a:r>
              <a:rPr lang="en-GB" sz="2000" cap="all" dirty="0">
                <a:solidFill>
                  <a:srgbClr val="0000FF"/>
                </a:solidFill>
                <a:latin typeface="APL385 Unicode" panose="020B0709000202000203" pitchFamily="49" charset="0"/>
              </a:rPr>
              <a:t>≤</a:t>
            </a:r>
            <a:r>
              <a:rPr lang="en-GB" sz="2000" cap="all" dirty="0">
                <a:latin typeface="APL385 Unicode" panose="020B0709000202000203" pitchFamily="49" charset="0"/>
              </a:rPr>
              <a:t>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cap="all" dirty="0">
                <a:latin typeface="APL385 Unicode" panose="020B0709000202000203" pitchFamily="49" charset="0"/>
              </a:rPr>
              <a:t>2 3 4 5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03">
            <a:extLst>
              <a:ext uri="{FF2B5EF4-FFF2-40B4-BE49-F238E27FC236}">
                <a16:creationId xmlns:a16="http://schemas.microsoft.com/office/drawing/2014/main" id="{A2D8C11A-204E-4148-8BD8-6DFE2978252B}"/>
              </a:ext>
            </a:extLst>
          </p:cNvPr>
          <p:cNvSpPr/>
          <p:nvPr/>
        </p:nvSpPr>
        <p:spPr>
          <a:xfrm>
            <a:off x="4707015" y="1899948"/>
            <a:ext cx="1350150" cy="941832"/>
          </a:xfrm>
          <a:prstGeom prst="wedgeEllipseCallout">
            <a:avLst>
              <a:gd name="adj1" fmla="val -83388"/>
              <a:gd name="adj2" fmla="val 13125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2003</a:t>
            </a:r>
          </a:p>
        </p:txBody>
      </p:sp>
      <p:sp>
        <p:nvSpPr>
          <p:cNvPr id="6" name="17">
            <a:extLst>
              <a:ext uri="{FF2B5EF4-FFF2-40B4-BE49-F238E27FC236}">
                <a16:creationId xmlns:a16="http://schemas.microsoft.com/office/drawing/2014/main" id="{3CB5D2C2-2DC5-4E48-A500-1E1E493DB824}"/>
              </a:ext>
            </a:extLst>
          </p:cNvPr>
          <p:cNvSpPr/>
          <p:nvPr/>
        </p:nvSpPr>
        <p:spPr>
          <a:xfrm>
            <a:off x="4707015" y="1899948"/>
            <a:ext cx="1350150" cy="941832"/>
          </a:xfrm>
          <a:prstGeom prst="wedgeEllipseCallout">
            <a:avLst>
              <a:gd name="adj1" fmla="val -137204"/>
              <a:gd name="adj2" fmla="val 60709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165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EF9D-D291-4DB1-8A1D-685B725C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31" y="771550"/>
            <a:ext cx="8379244" cy="384704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en-US" sz="3600" b="1" dirty="0">
              <a:latin typeface="Titillium Web" panose="00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3600" b="1" dirty="0">
                <a:latin typeface="Titillium Web" panose="00000500000000000000" pitchFamily="2" charset="0"/>
              </a:rPr>
              <a:t>Selection</a:t>
            </a: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da-DK" sz="3600" baseline="30000" dirty="0"/>
              <a:t>Using Where</a:t>
            </a:r>
            <a:r>
              <a:rPr lang="da-DK" sz="3600" dirty="0"/>
              <a:t> </a:t>
            </a: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3600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da-DK" sz="24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  <p:sp>
        <p:nvSpPr>
          <p:cNvPr id="4" name="PiP">
            <a:extLst>
              <a:ext uri="{FF2B5EF4-FFF2-40B4-BE49-F238E27FC236}">
                <a16:creationId xmlns:a16="http://schemas.microsoft.com/office/drawing/2014/main" id="{98E3A286-49AA-4DB1-9A2F-6834ABC55744}"/>
              </a:ext>
            </a:extLst>
          </p:cNvPr>
          <p:cNvSpPr txBox="1"/>
          <p:nvPr/>
        </p:nvSpPr>
        <p:spPr>
          <a:xfrm>
            <a:off x="5929200" y="2917869"/>
            <a:ext cx="3214800" cy="222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7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397008"/>
            <a:ext cx="12529393" cy="355539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en-GB" sz="2000" dirty="0" err="1">
                <a:latin typeface="APL385 Unicode" panose="020B0709000202000203" pitchFamily="49" charset="0"/>
              </a:rPr>
              <a:t>fruit</a:t>
            </a:r>
            <a:r>
              <a:rPr lang="en-GB" sz="2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'Apple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 'Banana' 'Cherry' 'Date' 'Elderberry'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1 1 0 1 0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000" dirty="0">
                <a:latin typeface="APL385 Unicode" panose="020B0709000202000203" pitchFamily="49" charset="0"/>
              </a:rPr>
              <a:t>fruit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Date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highlight>
                  <a:srgbClr val="FFFF00"/>
                </a:highlight>
                <a:latin typeface="APL385 Unicode" panose="020B0709000202000203" pitchFamily="49" charset="0"/>
              </a:rPr>
              <a:t>/⍳⍴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1 2 4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1 2 4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40954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en-GB" sz="2000" dirty="0" err="1">
                <a:latin typeface="APL385 Unicode" panose="020B0709000202000203" pitchFamily="49" charset="0"/>
              </a:rPr>
              <a:t>fruit</a:t>
            </a:r>
            <a:r>
              <a:rPr lang="en-GB" sz="2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'Apple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 'Banana' 'Cherry' 'Date' 'Elderberry'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1 1 0 1 0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000" dirty="0">
                <a:latin typeface="APL385 Unicode" panose="020B0709000202000203" pitchFamily="49" charset="0"/>
              </a:rPr>
              <a:t>fruit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Date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fruit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[⍸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Date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9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multi-selection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40954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en-GB" sz="2000" dirty="0" err="1">
                <a:latin typeface="APL385 Unicode" panose="020B0709000202000203" pitchFamily="49" charset="0"/>
              </a:rPr>
              <a:t>fruit</a:t>
            </a:r>
            <a:r>
              <a:rPr lang="en-GB" sz="2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'Apple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 'Banana' 'Cherry' 'Date' 'Elderberry'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1 2 0 1 0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000" dirty="0">
                <a:latin typeface="APL385 Unicode" panose="020B0709000202000203" pitchFamily="49" charset="0"/>
              </a:rPr>
              <a:t>fruit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</a:t>
            </a:r>
            <a:r>
              <a:rPr lang="en-GB" sz="2000" dirty="0" err="1">
                <a:latin typeface="APL385 Unicode" panose="020B0709000202000203" pitchFamily="49" charset="0"/>
              </a:rPr>
              <a:t>Banana</a:t>
            </a:r>
            <a:r>
              <a:rPr lang="en-GB" sz="2000" dirty="0">
                <a:latin typeface="APL385 Unicode" panose="020B0709000202000203" pitchFamily="49" charset="0"/>
              </a:rPr>
              <a:t>  Date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fruit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[⍸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DOMAIN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fruit[⍸select]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      ∧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F1AFBDE-9255-4C43-9EAF-2536C7E75EB2}"/>
              </a:ext>
            </a:extLst>
          </p:cNvPr>
          <p:cNvSpPr/>
          <p:nvPr/>
        </p:nvSpPr>
        <p:spPr>
          <a:xfrm>
            <a:off x="323527" y="3559768"/>
            <a:ext cx="945105" cy="941832"/>
          </a:xfrm>
          <a:prstGeom prst="wedgeEllipseCallout">
            <a:avLst>
              <a:gd name="adj1" fmla="val 51557"/>
              <a:gd name="adj2" fmla="val -50070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17.1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F1F1B10-F7AD-4A0E-B53B-F2802E5D2008}"/>
              </a:ext>
            </a:extLst>
          </p:cNvPr>
          <p:cNvSpPr/>
          <p:nvPr/>
        </p:nvSpPr>
        <p:spPr>
          <a:xfrm>
            <a:off x="4797025" y="1940033"/>
            <a:ext cx="1350150" cy="941832"/>
          </a:xfrm>
          <a:prstGeom prst="wedgeEllipseCallout">
            <a:avLst>
              <a:gd name="adj1" fmla="val -99614"/>
              <a:gd name="adj2" fmla="val -13170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18116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</a:rPr>
              <a:t>Dyalog Webinars: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Language Features of version 18.0 in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008C9-864C-2F08-9E27-395478C0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91800"/>
            <a:ext cx="8236527" cy="4633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748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multi-selection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40954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en-GB" sz="2000" dirty="0" err="1">
                <a:latin typeface="APL385 Unicode" panose="020B0709000202000203" pitchFamily="49" charset="0"/>
              </a:rPr>
              <a:t>fruit</a:t>
            </a:r>
            <a:r>
              <a:rPr lang="en-GB" sz="2000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'Apple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 'Banana' 'Cherry' 'Date' 'Elderberry'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1 2 0 1 0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GB" sz="2000" dirty="0">
                <a:latin typeface="APL385 Unicode" panose="020B0709000202000203" pitchFamily="49" charset="0"/>
              </a:rPr>
              <a:t>fruit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</a:t>
            </a:r>
            <a:r>
              <a:rPr lang="en-GB" sz="2000" dirty="0" err="1">
                <a:latin typeface="APL385 Unicode" panose="020B0709000202000203" pitchFamily="49" charset="0"/>
              </a:rPr>
              <a:t>Banana</a:t>
            </a:r>
            <a:r>
              <a:rPr lang="en-GB" sz="2000" dirty="0">
                <a:latin typeface="APL385 Unicode" panose="020B0709000202000203" pitchFamily="49" charset="0"/>
              </a:rPr>
              <a:t>  Date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fruit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[⍸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</a:t>
            </a:r>
            <a:r>
              <a:rPr lang="en-GB" sz="2000" dirty="0" err="1">
                <a:latin typeface="APL385 Unicode" panose="020B0709000202000203" pitchFamily="49" charset="0"/>
              </a:rPr>
              <a:t>Banana</a:t>
            </a:r>
            <a:r>
              <a:rPr lang="en-GB" sz="2000" dirty="0">
                <a:latin typeface="APL385 Unicode" panose="020B0709000202000203" pitchFamily="49" charset="0"/>
              </a:rPr>
              <a:t>  Date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4145D6A-D230-433F-AC48-1C60AAD0B235}"/>
              </a:ext>
            </a:extLst>
          </p:cNvPr>
          <p:cNvSpPr/>
          <p:nvPr/>
        </p:nvSpPr>
        <p:spPr>
          <a:xfrm>
            <a:off x="323527" y="3559768"/>
            <a:ext cx="945105" cy="941832"/>
          </a:xfrm>
          <a:prstGeom prst="wedgeEllipseCallout">
            <a:avLst>
              <a:gd name="adj1" fmla="val 51557"/>
              <a:gd name="adj2" fmla="val -50070"/>
            </a:avLst>
          </a:prstGeom>
          <a:solidFill>
            <a:schemeClr val="bg1"/>
          </a:solidFill>
          <a:ln>
            <a:solidFill>
              <a:srgbClr val="F582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18.0</a:t>
            </a:r>
          </a:p>
        </p:txBody>
      </p:sp>
    </p:spTree>
    <p:extLst>
      <p:ext uri="{BB962C8B-B14F-4D97-AF65-F5344CB8AC3E}">
        <p14:creationId xmlns:p14="http://schemas.microsoft.com/office/powerpoint/2010/main" val="267283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multi-dimensional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40954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</a:t>
            </a:r>
            <a:r>
              <a:rPr lang="it-IT" sz="2000" dirty="0">
                <a:latin typeface="APL385 Unicode" panose="020B0709000202000203" pitchFamily="49" charset="0"/>
              </a:rPr>
              <a:t>spice</a:t>
            </a:r>
            <a:r>
              <a:rPr lang="it-IT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it-IT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'Anise' 'Basil' 'Chili' 'Dill' 'Epazote'</a:t>
            </a:r>
            <a:endParaRPr lang="en-GB" sz="2000" dirty="0">
              <a:solidFill>
                <a:srgbClr val="494949"/>
              </a:solidFill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⎕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latin typeface="APL385 Unicode" panose="020B0709000202000203" pitchFamily="49" charset="0"/>
              </a:rPr>
              <a:t>stuff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←↑</a:t>
            </a:r>
            <a:r>
              <a:rPr lang="en-GB" sz="2000" dirty="0">
                <a:latin typeface="APL385 Unicode" panose="020B0709000202000203" pitchFamily="49" charset="0"/>
              </a:rPr>
              <a:t>fruit spice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Apple  Banana  Cherry  Date  Elderberry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Anise  Basil   Chili   Dill  Epazote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⎕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←↑</a:t>
            </a:r>
            <a:r>
              <a:rPr lang="en-GB" sz="2000" dirty="0">
                <a:latin typeface="APL385 Unicode" panose="020B0709000202000203" pitchFamily="49" charset="0"/>
              </a:rPr>
              <a:t>select (0 0 0 2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1 2 0 1 0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0 0 0 2 0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7" y="267657"/>
            <a:ext cx="7005527" cy="1057869"/>
          </a:xfrm>
        </p:spPr>
        <p:txBody>
          <a:bodyPr/>
          <a:lstStyle/>
          <a:p>
            <a:r>
              <a:rPr lang="en-GB" dirty="0"/>
              <a:t>Use case: multi-dimensional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40954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stuff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[⍸</a:t>
            </a:r>
            <a:r>
              <a:rPr lang="en-GB" sz="2000" dirty="0">
                <a:latin typeface="APL385 Unicode" panose="020B0709000202000203" pitchFamily="49" charset="0"/>
              </a:rPr>
              <a:t>select</a:t>
            </a:r>
            <a:r>
              <a:rPr lang="en-GB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APL385 Unicode" panose="020B0709000202000203" pitchFamily="49" charset="0"/>
              </a:rPr>
              <a:t> Apple  Banana  Banana  Date  Dill  Dill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L385 Unicode" panose="020B0709000202000203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select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/</a:t>
            </a:r>
            <a:r>
              <a:rPr lang="en-US" sz="2000" dirty="0">
                <a:latin typeface="APL385 Unicode" panose="020B0709000202000203" pitchFamily="49" charset="0"/>
              </a:rPr>
              <a:t>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RANK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select/stuff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      ∧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0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EF9D-D291-4DB1-8A1D-685B725C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31" y="771550"/>
            <a:ext cx="8379244" cy="384704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en-US" sz="3600" b="1" dirty="0">
              <a:latin typeface="Titillium Web" panose="00000500000000000000" pitchFamily="2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3600" b="1" dirty="0">
                <a:latin typeface="Titillium Web" panose="00000500000000000000" pitchFamily="2" charset="0"/>
              </a:rPr>
              <a:t>Representing a set</a:t>
            </a: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da-DK" sz="3600" baseline="30000" dirty="0"/>
              <a:t>Using Where</a:t>
            </a:r>
            <a:r>
              <a:rPr lang="da-DK" sz="3600" dirty="0"/>
              <a:t> </a:t>
            </a: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3600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en-US" sz="36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  <a:p>
            <a:pPr marL="0" indent="0" algn="ctr">
              <a:spcBef>
                <a:spcPts val="0"/>
              </a:spcBef>
              <a:buNone/>
              <a:tabLst>
                <a:tab pos="3657600" algn="l"/>
              </a:tabLst>
            </a:pPr>
            <a:endParaRPr lang="da-DK" sz="2400" b="1" dirty="0">
              <a:solidFill>
                <a:srgbClr val="0000FF"/>
              </a:solidFill>
              <a:latin typeface="APL385 Unicode" panose="020B0709000202000203" pitchFamily="49" charset="0"/>
            </a:endParaRPr>
          </a:p>
        </p:txBody>
      </p:sp>
      <p:sp>
        <p:nvSpPr>
          <p:cNvPr id="4" name="PiP">
            <a:extLst>
              <a:ext uri="{FF2B5EF4-FFF2-40B4-BE49-F238E27FC236}">
                <a16:creationId xmlns:a16="http://schemas.microsoft.com/office/drawing/2014/main" id="{98E3A286-49AA-4DB1-9A2F-6834ABC55744}"/>
              </a:ext>
            </a:extLst>
          </p:cNvPr>
          <p:cNvSpPr txBox="1"/>
          <p:nvPr/>
        </p:nvSpPr>
        <p:spPr>
          <a:xfrm>
            <a:off x="5929200" y="2917869"/>
            <a:ext cx="3214800" cy="222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5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Representing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35103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all  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'a' 'b' 'c' 'd' 'e' 'f'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mask 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 1   0   0   1   0   1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 1           4       6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≡ ⍸ </a:t>
            </a:r>
            <a:r>
              <a:rPr lang="en-US" sz="2000" dirty="0">
                <a:latin typeface="APL385 Unicode" panose="020B0709000202000203" pitchFamily="49" charset="0"/>
              </a:rPr>
              <a:t>mask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0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Representing a multi-set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35103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all  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'a' 'b' 'c' 'd' 'e' 'f'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count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1   0   0   3   0   2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</a:t>
            </a:r>
            <a:r>
              <a:rPr lang="en-US" sz="1000" dirty="0">
                <a:solidFill>
                  <a:srgbClr val="494949"/>
                </a:solidFill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    </a:t>
            </a:r>
            <a:r>
              <a:rPr lang="en-US" sz="1500" dirty="0">
                <a:solidFill>
                  <a:srgbClr val="494949"/>
                </a:solidFill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≡ ⍸ </a:t>
            </a:r>
            <a:r>
              <a:rPr lang="en-US" sz="2000" dirty="0">
                <a:latin typeface="APL385 Unicode" panose="020B0709000202000203" pitchFamily="49" charset="0"/>
              </a:rPr>
              <a:t>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count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≡ </a:t>
            </a:r>
            <a:r>
              <a:rPr lang="en-US" sz="2000" dirty="0">
                <a:solidFill>
                  <a:srgbClr val="FF0000"/>
                </a:solidFill>
                <a:latin typeface="APL385 Unicode" panose="020B0709000202000203" pitchFamily="49" charset="0"/>
              </a:rPr>
              <a:t>⍰   </a:t>
            </a:r>
            <a:r>
              <a:rPr lang="en-US" sz="2000" dirty="0">
                <a:latin typeface="APL385 Unicode" panose="020B0709000202000203" pitchFamily="49" charset="0"/>
              </a:rPr>
              <a:t>indices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B04-F697-4219-BF54-058B09D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Representing a multi-set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1363-7B7D-43CC-82A6-89126558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446625"/>
            <a:ext cx="12529393" cy="35103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all  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'a' 'b' 'c' 'd' 'e' 'f'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count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1   0   0   3   0   2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←</a:t>
            </a: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1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</a:t>
            </a:r>
            <a:r>
              <a:rPr lang="en-US" sz="1000" dirty="0">
                <a:solidFill>
                  <a:srgbClr val="494949"/>
                </a:solidFill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4    </a:t>
            </a:r>
            <a:r>
              <a:rPr lang="en-US" sz="1500" dirty="0">
                <a:solidFill>
                  <a:srgbClr val="494949"/>
                </a:solidFill>
                <a:latin typeface="APL385 Unicode" panose="020B0709000202000203" pitchFamily="49" charset="0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PL385 Unicode" panose="020B0709000202000203" pitchFamily="49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indices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≡ ⍸ </a:t>
            </a:r>
            <a:r>
              <a:rPr lang="en-US" sz="2000" dirty="0">
                <a:latin typeface="APL385 Unicode" panose="020B0709000202000203" pitchFamily="49" charset="0"/>
              </a:rPr>
              <a:t>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      count   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≡⍸⍣</a:t>
            </a:r>
            <a:r>
              <a:rPr lang="en-US" sz="2000" dirty="0">
                <a:solidFill>
                  <a:srgbClr val="494949"/>
                </a:solidFill>
                <a:latin typeface="APL385 Unicode" panose="020B0709000202000203" pitchFamily="49" charset="0"/>
              </a:rPr>
              <a:t>¯1</a:t>
            </a:r>
            <a:r>
              <a:rPr lang="en-US" sz="2000" dirty="0">
                <a:solidFill>
                  <a:srgbClr val="0000FF"/>
                </a:solidFill>
                <a:latin typeface="APL385 Unicode" panose="020B0709000202000203" pitchFamily="49" charset="0"/>
              </a:rPr>
              <a:t>⊢</a:t>
            </a:r>
            <a:r>
              <a:rPr lang="en-US" sz="2000" dirty="0">
                <a:latin typeface="APL385 Unicode" panose="020B0709000202000203" pitchFamily="49" charset="0"/>
              </a:rPr>
              <a:t>indices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L385 Unicode" panose="020B0709000202000203" pitchFamily="49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9B4A-829D-4692-8DA4-53DB8C3E52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9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0A3-D0D2-E36C-631E-4E280C4F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Partitioned enclose	</a:t>
            </a:r>
            <a:r>
              <a:rPr lang="en-GB" dirty="0">
                <a:latin typeface="APL385 Unicode" panose="020B0709000202000203" pitchFamily="49" charset="0"/>
              </a:rPr>
              <a:t>⍺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⊂</a:t>
            </a:r>
            <a:r>
              <a:rPr lang="en-GB" dirty="0">
                <a:latin typeface="APL385 Unicode" panose="020B0709000202000203" pitchFamily="49" charset="0"/>
              </a:rPr>
              <a:t>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2AFE-349E-10A4-5E5B-54B92AB3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BBB0D-6E38-04F2-4304-47B5A0C0C5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3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5127D-0121-4E9E-8B41-87350399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5" y="537524"/>
            <a:ext cx="8363272" cy="594066"/>
          </a:xfrm>
        </p:spPr>
        <p:txBody>
          <a:bodyPr>
            <a:normAutofit fontScale="90000"/>
          </a:bodyPr>
          <a:lstStyle/>
          <a:p>
            <a:pPr>
              <a:tabLst>
                <a:tab pos="4173538" algn="l"/>
              </a:tabLst>
            </a:pPr>
            <a:r>
              <a:rPr lang="en-GB" dirty="0"/>
              <a:t>New	Improved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7A771-0DE9-4742-BDDD-416A6B58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12493"/>
            <a:ext cx="4038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⎕C</a:t>
            </a:r>
            <a:r>
              <a:rPr lang="en-US" dirty="0"/>
              <a:t>	Case convert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 err="1">
                <a:latin typeface="APL385 Unicode" panose="020B0709000202000203" pitchFamily="49" charset="0"/>
              </a:rPr>
              <a:t>f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⍥</a:t>
            </a:r>
            <a:r>
              <a:rPr lang="en-US" dirty="0" err="1">
                <a:latin typeface="APL385 Unicode" panose="020B0709000202000203" pitchFamily="49" charset="0"/>
              </a:rPr>
              <a:t>g</a:t>
            </a:r>
            <a:r>
              <a:rPr lang="en-US" dirty="0"/>
              <a:t>	Over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 err="1">
                <a:latin typeface="APL385 Unicode" panose="020B0709000202000203" pitchFamily="49" charset="0"/>
              </a:rPr>
              <a:t>f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⍤</a:t>
            </a:r>
            <a:r>
              <a:rPr lang="en-US" dirty="0" err="1">
                <a:latin typeface="APL385 Unicode" panose="020B0709000202000203" pitchFamily="49" charset="0"/>
              </a:rPr>
              <a:t>g</a:t>
            </a:r>
            <a:r>
              <a:rPr lang="en-US" dirty="0"/>
              <a:t>	Atop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≠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  <a:r>
              <a:rPr lang="en-US" dirty="0"/>
              <a:t>	Unique mask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latin typeface="APL385 Unicode" panose="020B0709000202000203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⍨</a:t>
            </a:r>
            <a:r>
              <a:rPr lang="en-US" dirty="0"/>
              <a:t>	Constant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⎕DT</a:t>
            </a:r>
            <a:r>
              <a:rPr lang="en-US" dirty="0"/>
              <a:t>	Date-time</a:t>
            </a:r>
          </a:p>
          <a:p>
            <a:pPr marL="0" indent="0">
              <a:buNone/>
              <a:tabLst>
                <a:tab pos="1147763" algn="l"/>
              </a:tabLst>
            </a:pP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1200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⌶</a:t>
            </a:r>
            <a:r>
              <a:rPr lang="en-US" dirty="0"/>
              <a:t>	Format date-time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AACA06-1CBA-4C21-AC13-55B5B657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12493"/>
            <a:ext cx="4038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⎕JSON⍠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HighRank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JSON⍠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'Dialect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⎕R</a:t>
            </a:r>
            <a:r>
              <a:rPr lang="en-US" dirty="0"/>
              <a:t>/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</a:t>
            </a:r>
            <a:r>
              <a:rPr lang="en-US" dirty="0" err="1">
                <a:solidFill>
                  <a:srgbClr val="0000FF"/>
                </a:solidFill>
                <a:latin typeface="APL385 Unicode" panose="020B0709000202000203" pitchFamily="49" charset="0"/>
              </a:rPr>
              <a:t>S⍠</a:t>
            </a:r>
            <a:r>
              <a:rPr lang="en-US" dirty="0" err="1">
                <a:solidFill>
                  <a:srgbClr val="494949"/>
                </a:solidFill>
                <a:latin typeface="APL385 Unicode" panose="020B0709000202000203" pitchFamily="49" charset="0"/>
              </a:rPr>
              <a:t>'Regex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⎕NPUT⍠</a:t>
            </a:r>
            <a:r>
              <a:rPr lang="en-US" dirty="0">
                <a:solidFill>
                  <a:srgbClr val="494949"/>
                </a:solidFill>
                <a:latin typeface="APL385 Unicode" panose="020B0709000202000203" pitchFamily="49" charset="0"/>
              </a:rPr>
              <a:t>'NEOL'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⍸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  <a:p>
            <a:pPr marL="0" indent="0">
              <a:buNone/>
            </a:pPr>
            <a:r>
              <a:rPr lang="en-US" dirty="0">
                <a:latin typeface="APL385 Unicode" panose="020B0709000202000203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⊂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↑[</a:t>
            </a:r>
            <a:r>
              <a:rPr lang="en-US" dirty="0">
                <a:latin typeface="APL385 Unicode" panose="020B0709000202000203" pitchFamily="49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APL385 Unicode" panose="020B0709000202000203" pitchFamily="49" charset="0"/>
              </a:rPr>
              <a:t>]</a:t>
            </a:r>
            <a:r>
              <a:rPr lang="en-US" dirty="0">
                <a:latin typeface="APL385 Unicode" panose="020B0709000202000203" pitchFamily="49" charset="0"/>
              </a:rPr>
              <a:t>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A644CF-0B1E-4302-8FD3-8FD98F41E84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9200" y="2917869"/>
            <a:ext cx="3214800" cy="222563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42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83602-B770-4C71-C8CA-119467A89D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4095-1F60-6D51-D17B-DA65077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Primitive operators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⍤ ⍥ ⍨</a:t>
            </a:r>
          </a:p>
          <a:p>
            <a:pPr marL="0" indent="0">
              <a:buNone/>
            </a:pPr>
            <a:r>
              <a:rPr lang="en-GB" dirty="0"/>
              <a:t>Primitive functions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≠ ⍸ ⊂</a:t>
            </a:r>
          </a:p>
          <a:p>
            <a:pPr marL="0" indent="0">
              <a:buNone/>
            </a:pPr>
            <a:r>
              <a:rPr lang="en-GB" dirty="0"/>
              <a:t>System functions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⎕C ⎕DT</a:t>
            </a:r>
            <a:r>
              <a:rPr lang="en-GB" dirty="0">
                <a:latin typeface="APL385 Unicode" panose="020B0709000202000203" pitchFamily="49" charset="0"/>
              </a:rPr>
              <a:t> 1200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⌶</a:t>
            </a:r>
            <a:r>
              <a:rPr lang="en-GB" dirty="0">
                <a:latin typeface="APL385 Unicode" panose="020B0709000202000203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⎕JSON ⎕R</a:t>
            </a:r>
            <a:r>
              <a:rPr lang="en-GB" dirty="0">
                <a:latin typeface="APL385 Unicode" panose="020B0709000202000203" pitchFamily="49" charset="0"/>
              </a:rPr>
              <a:t>/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⎕S ⎕ATX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414D3-CBDC-307A-67A9-30B5B4F79F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43ACC-E844-22C7-95DF-2B07501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Dyalog version 18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59428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74BA0-F275-BD94-F6A1-F886EFB5EAA8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323528" y="1694151"/>
          <a:ext cx="7409103" cy="222504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703913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310979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2021984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2372227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F∘G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⍺ F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4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F⍤G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F⍥G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(G ⍺)F (G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4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(H 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(⍺ F ⍵)G(⍺ F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9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F⍛G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⍺)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877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6BC-BE02-285D-31CC-1FDEEBDE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09661"/>
            <a:ext cx="8591872" cy="429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Function composition	</a:t>
            </a:r>
            <a:r>
              <a:rPr lang="en-GB" dirty="0" err="1"/>
              <a:t>apl.wiki</a:t>
            </a:r>
            <a:r>
              <a:rPr lang="en-GB" dirty="0"/>
              <a:t>/</a:t>
            </a:r>
            <a:r>
              <a:rPr lang="en-GB" dirty="0" err="1"/>
              <a:t>Function_composition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2EA0C-9CB9-CCE9-E0F7-4356344BEB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504EF1-E299-AAAC-8EF3-1816E827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operators</a:t>
            </a:r>
          </a:p>
        </p:txBody>
      </p:sp>
    </p:spTree>
    <p:extLst>
      <p:ext uri="{BB962C8B-B14F-4D97-AF65-F5344CB8AC3E}">
        <p14:creationId xmlns:p14="http://schemas.microsoft.com/office/powerpoint/2010/main" val="3562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C274BA0-F275-BD94-F6A1-F886EFB5EAA8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745687848"/>
              </p:ext>
            </p:extLst>
          </p:nvPr>
        </p:nvGraphicFramePr>
        <p:xfrm>
          <a:off x="323528" y="814388"/>
          <a:ext cx="5779400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532981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15291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544782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1586346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F∘G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⍺ F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4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Behind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F⍛G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⍵)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 ⍺)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877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Pre-process right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2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⊃∘⎕VFI¨</a:t>
            </a:r>
            <a:r>
              <a:rPr lang="en-GB" dirty="0">
                <a:latin typeface="APL385 Unicode" panose="020B0709000202000203" pitchFamily="49" charset="0"/>
              </a:rPr>
              <a:t> '3 4.2 and 5' '6 7' '12 more'</a:t>
            </a:r>
          </a:p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dirty="0"/>
              <a:t>Pre-process left argument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array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⍴⍛⍴</a:t>
            </a:r>
            <a:r>
              <a:rPr lang="en-GB" dirty="0">
                <a:latin typeface="APL385 Unicode" panose="020B0709000202000203" pitchFamily="49" charset="0"/>
              </a:rPr>
              <a:t> values</a:t>
            </a: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A0162AF-1143-E89D-AE98-64914CF1A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5" y="119972"/>
            <a:ext cx="1947379" cy="1656484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23B4B94A-F074-355A-2ED9-71D7185FF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5" y="1914985"/>
            <a:ext cx="1947379" cy="16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20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⌊⍤÷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≢⍥,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	+/⍥≢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F6631CC-DA60-96CC-1F05-7686F7E16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902677"/>
              </p:ext>
            </p:extLst>
          </p:nvPr>
        </p:nvGraphicFramePr>
        <p:xfrm>
          <a:off x="323528" y="799318"/>
          <a:ext cx="6268638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441634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09183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710745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2007076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F⍤G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F⍥G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(G ⍺)F (G 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43285"/>
                  </a:ext>
                </a:extLst>
              </a:tr>
            </a:tbl>
          </a:graphicData>
        </a:graphic>
      </p:graphicFrame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342A11C-72EC-88B2-24FE-8D87ADFE3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64" y="119971"/>
            <a:ext cx="1947381" cy="165648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EF41C21-4322-5367-852D-E91CB7C50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1" y="1877645"/>
            <a:ext cx="1991277" cy="16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63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0ECFE-1957-6D0B-01E9-EBF616CB98F1}"/>
              </a:ext>
            </a:extLst>
          </p:cNvPr>
          <p:cNvSpPr txBox="1">
            <a:spLocks/>
          </p:cNvSpPr>
          <p:nvPr/>
        </p:nvSpPr>
        <p:spPr>
          <a:xfrm>
            <a:off x="323527" y="292067"/>
            <a:ext cx="6998599" cy="4292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8788" indent="-4587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2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1pPr>
            <a:lvl2pPr marL="858838" indent="-4016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lang="en-US" sz="20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8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3pPr>
            <a:lvl4pPr marL="1655763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A336"/>
              </a:buClr>
              <a:buSzPct val="75000"/>
              <a:buFont typeface="Wingdings 2" panose="05020102010507070707" pitchFamily="18" charset="2"/>
              <a:buChar char=""/>
              <a:defRPr sz="1400" kern="1200">
                <a:solidFill>
                  <a:srgbClr val="3B475E"/>
                </a:solidFill>
                <a:latin typeface="Sarabun" panose="00000500000000000000" pitchFamily="2" charset="-3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Function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BCABC-EB17-95C0-8BC7-34A5801C9E25}"/>
              </a:ext>
            </a:extLst>
          </p:cNvPr>
          <p:cNvSpPr txBox="1"/>
          <p:nvPr/>
        </p:nvSpPr>
        <p:spPr>
          <a:xfrm>
            <a:off x="323527" y="2571750"/>
            <a:ext cx="6354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Post-process result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APL385 Unicode" panose="020B0709000202000203" pitchFamily="49" charset="0"/>
              </a:rPr>
              <a:t>3 4 5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(⌊÷)</a:t>
            </a:r>
            <a:r>
              <a:rPr lang="en-GB" dirty="0">
                <a:latin typeface="APL385 Unicode" panose="020B0709000202000203" pitchFamily="49" charset="0"/>
              </a:rPr>
              <a:t> 7 2 9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Pre-process both arguments</a:t>
            </a:r>
          </a:p>
          <a:p>
            <a:pPr marL="0" indent="0">
              <a:buNone/>
            </a:pPr>
            <a:r>
              <a:rPr lang="en-GB" dirty="0">
                <a:latin typeface="APL385 Unicode" panose="020B0709000202000203" pitchFamily="49" charset="0"/>
              </a:rPr>
              <a:t>	5 2 3.2 8 </a:t>
            </a:r>
            <a:r>
              <a:rPr lang="en-GB" dirty="0">
                <a:solidFill>
                  <a:srgbClr val="0000FF"/>
                </a:solidFill>
                <a:latin typeface="APL385 Unicode" panose="020B0709000202000203" pitchFamily="49" charset="0"/>
              </a:rPr>
              <a:t>(≢⍥, ≡ +/⍥≢) </a:t>
            </a:r>
            <a:r>
              <a:rPr lang="en-GB" dirty="0">
                <a:solidFill>
                  <a:srgbClr val="3B475E"/>
                </a:solidFill>
                <a:latin typeface="APL385 Unicode" panose="020B0709000202000203" pitchFamily="49" charset="0"/>
              </a:rPr>
              <a:t>'ABCD'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41C21-4322-5367-852D-E91CB7C50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440" y="2079716"/>
            <a:ext cx="1991277" cy="1692849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682A681-6619-5F25-2E64-CCDEAEA9A364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7357818"/>
              </p:ext>
            </p:extLst>
          </p:nvPr>
        </p:nvGraphicFramePr>
        <p:xfrm>
          <a:off x="323528" y="799318"/>
          <a:ext cx="5903101" cy="1112520"/>
        </p:xfrm>
        <a:graphic>
          <a:graphicData uri="http://schemas.openxmlformats.org/drawingml/2006/table">
            <a:tbl>
              <a:tblPr firstRow="1" lastCol="1" bandRow="1">
                <a:tableStyleId>{00A15C55-8517-42AA-B614-E9B94910E393}</a:tableStyleId>
              </a:tblPr>
              <a:tblGrid>
                <a:gridCol w="1490758">
                  <a:extLst>
                    <a:ext uri="{9D8B030D-6E8A-4147-A177-3AD203B41FA5}">
                      <a16:colId xmlns:a16="http://schemas.microsoft.com/office/drawing/2014/main" val="29187468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8068187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96853767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9090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Monadic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Dyadic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G 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F ⍺ G 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9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(F⍵)G(H⍵)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PL385 Unicode" panose="020B0709000202000203" pitchFamily="49" charset="0"/>
                        </a:rPr>
                        <a:t>(⍺F⍵)G(⍺F⍵)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944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342A11C-72EC-88B2-24FE-8D87ADFE3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2336" y="267947"/>
            <a:ext cx="1947381" cy="16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</TotalTime>
  <Words>1484</Words>
  <Application>Microsoft Office PowerPoint</Application>
  <PresentationFormat>On-screen Show (16:9)</PresentationFormat>
  <Paragraphs>336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Titillium Web</vt:lpstr>
      <vt:lpstr>Sarabun</vt:lpstr>
      <vt:lpstr>Courier New</vt:lpstr>
      <vt:lpstr>MV Boli</vt:lpstr>
      <vt:lpstr>Wingdings</vt:lpstr>
      <vt:lpstr>APL385 Unicode</vt:lpstr>
      <vt:lpstr>Wingdings 2</vt:lpstr>
      <vt:lpstr>Calibri</vt:lpstr>
      <vt:lpstr>Arial</vt:lpstr>
      <vt:lpstr>Office Theme</vt:lpstr>
      <vt:lpstr>Recent Language Features</vt:lpstr>
      <vt:lpstr>Dyalog version 18 language features</vt:lpstr>
      <vt:lpstr>Dyalog version 18 language features</vt:lpstr>
      <vt:lpstr>New Improved</vt:lpstr>
      <vt:lpstr>Dyalog version 18 language features</vt:lpstr>
      <vt:lpstr>Primitive operators</vt:lpstr>
      <vt:lpstr>PowerPoint Presentation</vt:lpstr>
      <vt:lpstr>PowerPoint Presentation</vt:lpstr>
      <vt:lpstr>PowerPoint Presentation</vt:lpstr>
      <vt:lpstr>Primitive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System Functions</vt:lpstr>
      <vt:lpstr>Unique mask ≠⍵ a.k.a. nub-sieve</vt:lpstr>
      <vt:lpstr>Why, though?</vt:lpstr>
      <vt:lpstr>⍋Y vs Sort Y</vt:lpstr>
      <vt:lpstr>≠Y vs ∪Y</vt:lpstr>
      <vt:lpstr>Where</vt:lpstr>
      <vt:lpstr>History</vt:lpstr>
      <vt:lpstr>History</vt:lpstr>
      <vt:lpstr>PowerPoint Presentation</vt:lpstr>
      <vt:lpstr>Use case: selection</vt:lpstr>
      <vt:lpstr>Use case: selection</vt:lpstr>
      <vt:lpstr>Use case: multi-selection</vt:lpstr>
      <vt:lpstr>Use case: multi-selection</vt:lpstr>
      <vt:lpstr>Use case: multi-dimensional selection</vt:lpstr>
      <vt:lpstr>Use case: multi-dimensional selection</vt:lpstr>
      <vt:lpstr>PowerPoint Presentation</vt:lpstr>
      <vt:lpstr>Use case: Representing a set</vt:lpstr>
      <vt:lpstr>Use case: Representing a multi-set</vt:lpstr>
      <vt:lpstr>Use case: Representing a multi-set</vt:lpstr>
      <vt:lpstr>Partitioned enclose ⍺⊂⍵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Richard Park</cp:lastModifiedBy>
  <cp:revision>277</cp:revision>
  <dcterms:created xsi:type="dcterms:W3CDTF">2019-07-25T11:46:05Z</dcterms:created>
  <dcterms:modified xsi:type="dcterms:W3CDTF">2022-09-28T19:43:07Z</dcterms:modified>
</cp:coreProperties>
</file>