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1" r:id="rId2"/>
    <p:sldId id="348" r:id="rId3"/>
    <p:sldId id="347" r:id="rId4"/>
    <p:sldId id="263" r:id="rId5"/>
    <p:sldId id="327" r:id="rId6"/>
    <p:sldId id="328" r:id="rId7"/>
    <p:sldId id="340" r:id="rId8"/>
    <p:sldId id="349" r:id="rId9"/>
    <p:sldId id="351" r:id="rId10"/>
    <p:sldId id="353" r:id="rId11"/>
    <p:sldId id="350" r:id="rId12"/>
    <p:sldId id="355" r:id="rId13"/>
    <p:sldId id="356" r:id="rId14"/>
    <p:sldId id="360" r:id="rId15"/>
    <p:sldId id="362" r:id="rId16"/>
    <p:sldId id="370" r:id="rId17"/>
    <p:sldId id="346" r:id="rId18"/>
    <p:sldId id="367" r:id="rId19"/>
    <p:sldId id="368" r:id="rId20"/>
    <p:sldId id="369" r:id="rId21"/>
    <p:sldId id="363" r:id="rId22"/>
    <p:sldId id="359" r:id="rId23"/>
    <p:sldId id="339" r:id="rId24"/>
    <p:sldId id="371" r:id="rId25"/>
    <p:sldId id="388" r:id="rId26"/>
    <p:sldId id="389" r:id="rId27"/>
    <p:sldId id="384" r:id="rId28"/>
    <p:sldId id="365" r:id="rId29"/>
    <p:sldId id="385" r:id="rId30"/>
    <p:sldId id="364" r:id="rId31"/>
    <p:sldId id="372" r:id="rId32"/>
    <p:sldId id="377" r:id="rId33"/>
    <p:sldId id="366" r:id="rId34"/>
    <p:sldId id="373" r:id="rId35"/>
    <p:sldId id="354" r:id="rId36"/>
    <p:sldId id="376" r:id="rId37"/>
    <p:sldId id="375" r:id="rId38"/>
    <p:sldId id="378" r:id="rId39"/>
    <p:sldId id="386" r:id="rId40"/>
    <p:sldId id="387" r:id="rId41"/>
    <p:sldId id="374" r:id="rId42"/>
    <p:sldId id="357" r:id="rId43"/>
    <p:sldId id="343" r:id="rId44"/>
    <p:sldId id="361" r:id="rId45"/>
    <p:sldId id="338" r:id="rId46"/>
    <p:sldId id="341" r:id="rId47"/>
    <p:sldId id="345" r:id="rId48"/>
    <p:sldId id="379" r:id="rId49"/>
    <p:sldId id="380" r:id="rId50"/>
    <p:sldId id="381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83" r:id="rId59"/>
    <p:sldId id="382" r:id="rId60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63"/>
    </p:embeddedFont>
    <p:embeddedFont>
      <p:font typeface="Calibri" panose="020F0502020204030204" pitchFamily="34" charset="0"/>
      <p:regular r:id="rId63"/>
      <p:bold r:id="rId63"/>
      <p:italic r:id="rId63"/>
      <p:boldItalic r:id="rId63"/>
    </p:embeddedFont>
    <p:embeddedFont>
      <p:font typeface="Sarabun" panose="020B0604020202020204" charset="-34"/>
      <p:regular r:id="rId64"/>
      <p:bold r:id="rId65"/>
      <p:italic r:id="rId66"/>
      <p:boldItalic r:id="rId67"/>
    </p:embeddedFont>
    <p:embeddedFont>
      <p:font typeface="Wingdings 2" panose="05020102010507070707" pitchFamily="18" charset="2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278D7-ED2A-4355-BD24-0EBA0828B3F1}">
          <p14:sldIdLst>
            <p14:sldId id="261"/>
            <p14:sldId id="348"/>
            <p14:sldId id="347"/>
            <p14:sldId id="263"/>
            <p14:sldId id="327"/>
            <p14:sldId id="328"/>
            <p14:sldId id="340"/>
            <p14:sldId id="349"/>
            <p14:sldId id="351"/>
            <p14:sldId id="353"/>
            <p14:sldId id="350"/>
            <p14:sldId id="355"/>
            <p14:sldId id="356"/>
            <p14:sldId id="360"/>
            <p14:sldId id="362"/>
            <p14:sldId id="370"/>
            <p14:sldId id="346"/>
            <p14:sldId id="367"/>
            <p14:sldId id="368"/>
            <p14:sldId id="369"/>
            <p14:sldId id="363"/>
            <p14:sldId id="359"/>
            <p14:sldId id="339"/>
            <p14:sldId id="371"/>
            <p14:sldId id="388"/>
            <p14:sldId id="389"/>
            <p14:sldId id="384"/>
            <p14:sldId id="365"/>
            <p14:sldId id="385"/>
            <p14:sldId id="364"/>
            <p14:sldId id="372"/>
            <p14:sldId id="377"/>
            <p14:sldId id="366"/>
            <p14:sldId id="373"/>
            <p14:sldId id="354"/>
            <p14:sldId id="376"/>
            <p14:sldId id="375"/>
            <p14:sldId id="378"/>
            <p14:sldId id="386"/>
            <p14:sldId id="387"/>
            <p14:sldId id="374"/>
            <p14:sldId id="357"/>
            <p14:sldId id="343"/>
            <p14:sldId id="361"/>
            <p14:sldId id="338"/>
            <p14:sldId id="341"/>
            <p14:sldId id="345"/>
            <p14:sldId id="379"/>
            <p14:sldId id="380"/>
            <p14:sldId id="381"/>
            <p14:sldId id="331"/>
            <p14:sldId id="332"/>
            <p14:sldId id="333"/>
            <p14:sldId id="334"/>
            <p14:sldId id="335"/>
            <p14:sldId id="336"/>
            <p14:sldId id="337"/>
            <p14:sldId id="383"/>
            <p14:sldId id="382"/>
          </p14:sldIdLst>
        </p14:section>
        <p14:section name="Untitled Section" id="{6BC15311-3F89-4400-9612-9FA19EAE8E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F00"/>
    <a:srgbClr val="FFE6C8"/>
    <a:srgbClr val="BBB5D6"/>
    <a:srgbClr val="928ABD"/>
    <a:srgbClr val="5A6D8F"/>
    <a:srgbClr val="3B475E"/>
    <a:srgbClr val="FDFDF5"/>
    <a:srgbClr val="F6F6D9"/>
    <a:srgbClr val="3735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0" autoAdjust="0"/>
    <p:restoredTop sz="95464" autoAdjust="0"/>
  </p:normalViewPr>
  <p:slideViewPr>
    <p:cSldViewPr snapToGrid="0">
      <p:cViewPr varScale="1">
        <p:scale>
          <a:sx n="135" d="100"/>
          <a:sy n="135" d="100"/>
        </p:scale>
        <p:origin x="7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13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NUL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10AA6-B9EB-46D2-AFE2-B73C517CE4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D59C72-A949-4B2A-A62A-AC0B5B35C5E2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(Small) Unit </a:t>
          </a:r>
          <a:r>
            <a:rPr lang="da-DK" dirty="0" err="1"/>
            <a:t>Testing</a:t>
          </a:r>
          <a:br>
            <a:rPr lang="da-DK" dirty="0"/>
          </a:br>
          <a:r>
            <a:rPr lang="da-DK" dirty="0"/>
            <a:t>is </a:t>
          </a:r>
          <a:r>
            <a:rPr lang="da-DK" dirty="0" err="1"/>
            <a:t>expensive</a:t>
          </a:r>
          <a:endParaRPr lang="en-US" dirty="0"/>
        </a:p>
      </dgm:t>
    </dgm:pt>
    <dgm:pt modelId="{B6AB2EFE-CF15-4309-8F4E-B75FE8E3015C}" type="parTrans" cxnId="{4771AF12-8A98-4F65-A008-06953D7AB922}">
      <dgm:prSet/>
      <dgm:spPr/>
      <dgm:t>
        <a:bodyPr/>
        <a:lstStyle/>
        <a:p>
          <a:endParaRPr lang="en-US"/>
        </a:p>
      </dgm:t>
    </dgm:pt>
    <dgm:pt modelId="{2D671648-3301-4890-B5C8-6392810C13A4}" type="sibTrans" cxnId="{4771AF12-8A98-4F65-A008-06953D7AB922}">
      <dgm:prSet/>
      <dgm:spPr/>
      <dgm:t>
        <a:bodyPr/>
        <a:lstStyle/>
        <a:p>
          <a:endParaRPr lang="en-US"/>
        </a:p>
      </dgm:t>
    </dgm:pt>
    <dgm:pt modelId="{8CF7025A-4746-45DA-9AC0-3CAFD665B6E6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Data Driven Regression </a:t>
          </a:r>
          <a:r>
            <a:rPr lang="da-DK" dirty="0" err="1"/>
            <a:t>Testing</a:t>
          </a:r>
          <a:r>
            <a:rPr lang="da-DK" dirty="0"/>
            <a:t> is common</a:t>
          </a:r>
          <a:endParaRPr lang="en-US" dirty="0"/>
        </a:p>
      </dgm:t>
    </dgm:pt>
    <dgm:pt modelId="{FEA13FBD-20B1-44F8-B24B-EA6183CFDC62}" type="parTrans" cxnId="{9C634BD0-D36C-485A-8866-45A9A0CBFEA9}">
      <dgm:prSet/>
      <dgm:spPr/>
      <dgm:t>
        <a:bodyPr/>
        <a:lstStyle/>
        <a:p>
          <a:endParaRPr lang="en-US"/>
        </a:p>
      </dgm:t>
    </dgm:pt>
    <dgm:pt modelId="{A9743F81-68DD-4168-879A-5582A042FDAB}" type="sibTrans" cxnId="{9C634BD0-D36C-485A-8866-45A9A0CBFEA9}">
      <dgm:prSet/>
      <dgm:spPr/>
      <dgm:t>
        <a:bodyPr/>
        <a:lstStyle/>
        <a:p>
          <a:endParaRPr lang="en-US"/>
        </a:p>
      </dgm:t>
    </dgm:pt>
    <dgm:pt modelId="{2C1D99E0-78BC-4904-8459-D26A8DF1E64C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 err="1"/>
            <a:t>Generating</a:t>
          </a:r>
          <a:r>
            <a:rPr lang="da-DK" dirty="0"/>
            <a:t> </a:t>
          </a:r>
          <a:r>
            <a:rPr lang="da-DK" dirty="0" err="1"/>
            <a:t>lots</a:t>
          </a:r>
          <a:r>
            <a:rPr lang="da-DK" dirty="0"/>
            <a:t> of test data in APL is </a:t>
          </a:r>
          <a:r>
            <a:rPr lang="da-DK" dirty="0" err="1"/>
            <a:t>easy</a:t>
          </a:r>
          <a:endParaRPr lang="en-US" dirty="0"/>
        </a:p>
      </dgm:t>
    </dgm:pt>
    <dgm:pt modelId="{BE5C36E8-8AB2-486E-9A95-0128489322DB}" type="parTrans" cxnId="{7366536D-C6BF-4E95-AFCE-40807B4C4F5E}">
      <dgm:prSet/>
      <dgm:spPr/>
      <dgm:t>
        <a:bodyPr/>
        <a:lstStyle/>
        <a:p>
          <a:endParaRPr lang="en-US"/>
        </a:p>
      </dgm:t>
    </dgm:pt>
    <dgm:pt modelId="{35BE4319-6F26-4784-A2EF-A568C3760E24}" type="sibTrans" cxnId="{7366536D-C6BF-4E95-AFCE-40807B4C4F5E}">
      <dgm:prSet/>
      <dgm:spPr/>
      <dgm:t>
        <a:bodyPr/>
        <a:lstStyle/>
        <a:p>
          <a:endParaRPr lang="en-US"/>
        </a:p>
      </dgm:t>
    </dgm:pt>
    <dgm:pt modelId="{08C57599-4FEB-4720-8C3B-7D6BC576BE49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 err="1"/>
            <a:t>Continuous</a:t>
          </a:r>
          <a:r>
            <a:rPr lang="da-DK" dirty="0"/>
            <a:t> Integration</a:t>
          </a:r>
        </a:p>
      </dgm:t>
    </dgm:pt>
    <dgm:pt modelId="{B5F4EC89-FFA1-4784-AA90-D17604B3B12F}" type="parTrans" cxnId="{CD497E07-2728-4E3E-A2ED-B3B928D44F1D}">
      <dgm:prSet/>
      <dgm:spPr/>
      <dgm:t>
        <a:bodyPr/>
        <a:lstStyle/>
        <a:p>
          <a:endParaRPr lang="en-US"/>
        </a:p>
      </dgm:t>
    </dgm:pt>
    <dgm:pt modelId="{DA67833B-4958-4AAF-BAF7-3DB34E998427}" type="sibTrans" cxnId="{CD497E07-2728-4E3E-A2ED-B3B928D44F1D}">
      <dgm:prSet/>
      <dgm:spPr/>
      <dgm:t>
        <a:bodyPr/>
        <a:lstStyle/>
        <a:p>
          <a:endParaRPr lang="en-US"/>
        </a:p>
      </dgm:t>
    </dgm:pt>
    <dgm:pt modelId="{3BBE1697-027C-475F-8147-E09161000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APL functions are more like complete modules in other languages</a:t>
          </a:r>
        </a:p>
      </dgm:t>
    </dgm:pt>
    <dgm:pt modelId="{1CF5E0A0-9553-4B20-B5EE-118442E0E87E}" type="parTrans" cxnId="{EB3D3273-F3F0-48E1-8A0A-CA08EE926341}">
      <dgm:prSet/>
      <dgm:spPr/>
      <dgm:t>
        <a:bodyPr/>
        <a:lstStyle/>
        <a:p>
          <a:endParaRPr lang="en-GB"/>
        </a:p>
      </dgm:t>
    </dgm:pt>
    <dgm:pt modelId="{0482FC11-B3FF-4A5C-B451-D3BFC3078960}" type="sibTrans" cxnId="{EB3D3273-F3F0-48E1-8A0A-CA08EE926341}">
      <dgm:prSet/>
      <dgm:spPr/>
      <dgm:t>
        <a:bodyPr/>
        <a:lstStyle/>
        <a:p>
          <a:endParaRPr lang="en-GB"/>
        </a:p>
      </dgm:t>
    </dgm:pt>
    <dgm:pt modelId="{629C3F54-6C83-4920-8604-6FCBD667B7D4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On the rise in APL!</a:t>
          </a:r>
        </a:p>
      </dgm:t>
    </dgm:pt>
    <dgm:pt modelId="{AD309D1A-0671-41BC-A3F3-8D0216A649CE}" type="parTrans" cxnId="{1A8717F4-A25E-49BA-8921-95799F9C1E57}">
      <dgm:prSet/>
      <dgm:spPr/>
      <dgm:t>
        <a:bodyPr/>
        <a:lstStyle/>
        <a:p>
          <a:endParaRPr lang="en-GB"/>
        </a:p>
      </dgm:t>
    </dgm:pt>
    <dgm:pt modelId="{6434CE35-91FB-4697-ABA7-F0FE3F12ECF5}" type="sibTrans" cxnId="{1A8717F4-A25E-49BA-8921-95799F9C1E57}">
      <dgm:prSet/>
      <dgm:spPr/>
      <dgm:t>
        <a:bodyPr/>
        <a:lstStyle/>
        <a:p>
          <a:endParaRPr lang="en-GB"/>
        </a:p>
      </dgm:t>
    </dgm:pt>
    <dgm:pt modelId="{4A240190-C431-4379-AF3E-7E130F104D4A}" type="pres">
      <dgm:prSet presAssocID="{17610AA6-B9EB-46D2-AFE2-B73C517CE48F}" presName="root" presStyleCnt="0">
        <dgm:presLayoutVars>
          <dgm:dir/>
          <dgm:resizeHandles val="exact"/>
        </dgm:presLayoutVars>
      </dgm:prSet>
      <dgm:spPr/>
    </dgm:pt>
    <dgm:pt modelId="{EEBA243A-4642-4931-8335-6F027E4DD83B}" type="pres">
      <dgm:prSet presAssocID="{8FD59C72-A949-4B2A-A62A-AC0B5B35C5E2}" presName="compNode" presStyleCnt="0"/>
      <dgm:spPr/>
    </dgm:pt>
    <dgm:pt modelId="{D3F23B1C-3291-4455-889C-4063D21DBCD6}" type="pres">
      <dgm:prSet presAssocID="{8FD59C72-A949-4B2A-A62A-AC0B5B35C5E2}" presName="bgRect" presStyleLbl="bgShp" presStyleIdx="0" presStyleCnt="3"/>
      <dgm:spPr/>
    </dgm:pt>
    <dgm:pt modelId="{95EE4421-F733-4061-9B4F-5BB5CE039638}" type="pres">
      <dgm:prSet presAssocID="{8FD59C72-A949-4B2A-A62A-AC0B5B35C5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101B209-C731-49C0-9DAD-C4653FC1D1C7}" type="pres">
      <dgm:prSet presAssocID="{8FD59C72-A949-4B2A-A62A-AC0B5B35C5E2}" presName="spaceRect" presStyleCnt="0"/>
      <dgm:spPr/>
    </dgm:pt>
    <dgm:pt modelId="{A2FB3F74-E3B8-4FA2-9805-C9C0F204579B}" type="pres">
      <dgm:prSet presAssocID="{8FD59C72-A949-4B2A-A62A-AC0B5B35C5E2}" presName="parTx" presStyleLbl="revTx" presStyleIdx="0" presStyleCnt="6">
        <dgm:presLayoutVars>
          <dgm:chMax val="0"/>
          <dgm:chPref val="0"/>
        </dgm:presLayoutVars>
      </dgm:prSet>
      <dgm:spPr/>
    </dgm:pt>
    <dgm:pt modelId="{E7F43642-56AA-4F07-806D-BD313D1C21E3}" type="pres">
      <dgm:prSet presAssocID="{8FD59C72-A949-4B2A-A62A-AC0B5B35C5E2}" presName="desTx" presStyleLbl="revTx" presStyleIdx="1" presStyleCnt="6">
        <dgm:presLayoutVars/>
      </dgm:prSet>
      <dgm:spPr/>
    </dgm:pt>
    <dgm:pt modelId="{AAE892EF-2654-4BA9-892B-5B66A65CF30B}" type="pres">
      <dgm:prSet presAssocID="{2D671648-3301-4890-B5C8-6392810C13A4}" presName="sibTrans" presStyleCnt="0"/>
      <dgm:spPr/>
    </dgm:pt>
    <dgm:pt modelId="{DAEE29D9-6232-4585-80AA-C2A98C795FBF}" type="pres">
      <dgm:prSet presAssocID="{8CF7025A-4746-45DA-9AC0-3CAFD665B6E6}" presName="compNode" presStyleCnt="0"/>
      <dgm:spPr/>
    </dgm:pt>
    <dgm:pt modelId="{4299B462-5A64-4E83-8378-2F83A0F947CE}" type="pres">
      <dgm:prSet presAssocID="{8CF7025A-4746-45DA-9AC0-3CAFD665B6E6}" presName="bgRect" presStyleLbl="bgShp" presStyleIdx="1" presStyleCnt="3"/>
      <dgm:spPr/>
    </dgm:pt>
    <dgm:pt modelId="{DA7606E2-5047-4BFC-BBD1-828F1B950734}" type="pres">
      <dgm:prSet presAssocID="{8CF7025A-4746-45DA-9AC0-3CAFD665B6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B1663C-D8B7-4B1B-882F-58775164C894}" type="pres">
      <dgm:prSet presAssocID="{8CF7025A-4746-45DA-9AC0-3CAFD665B6E6}" presName="spaceRect" presStyleCnt="0"/>
      <dgm:spPr/>
    </dgm:pt>
    <dgm:pt modelId="{3865795E-68E8-4922-901B-C82D9EF10591}" type="pres">
      <dgm:prSet presAssocID="{8CF7025A-4746-45DA-9AC0-3CAFD665B6E6}" presName="parTx" presStyleLbl="revTx" presStyleIdx="2" presStyleCnt="6">
        <dgm:presLayoutVars>
          <dgm:chMax val="0"/>
          <dgm:chPref val="0"/>
        </dgm:presLayoutVars>
      </dgm:prSet>
      <dgm:spPr/>
    </dgm:pt>
    <dgm:pt modelId="{6EFBC106-4E1F-499D-BF59-2A62F2F9E61F}" type="pres">
      <dgm:prSet presAssocID="{8CF7025A-4746-45DA-9AC0-3CAFD665B6E6}" presName="desTx" presStyleLbl="revTx" presStyleIdx="3" presStyleCnt="6">
        <dgm:presLayoutVars/>
      </dgm:prSet>
      <dgm:spPr/>
    </dgm:pt>
    <dgm:pt modelId="{A97FB25E-8BB7-47CD-B369-8FAB8F24B255}" type="pres">
      <dgm:prSet presAssocID="{A9743F81-68DD-4168-879A-5582A042FDAB}" presName="sibTrans" presStyleCnt="0"/>
      <dgm:spPr/>
    </dgm:pt>
    <dgm:pt modelId="{EDA2B955-2BDB-4230-84AA-088B51E3E8DC}" type="pres">
      <dgm:prSet presAssocID="{08C57599-4FEB-4720-8C3B-7D6BC576BE49}" presName="compNode" presStyleCnt="0"/>
      <dgm:spPr/>
    </dgm:pt>
    <dgm:pt modelId="{00F35BF8-51B7-49CA-8C7C-EA6028729E84}" type="pres">
      <dgm:prSet presAssocID="{08C57599-4FEB-4720-8C3B-7D6BC576BE49}" presName="bgRect" presStyleLbl="bgShp" presStyleIdx="2" presStyleCnt="3"/>
      <dgm:spPr/>
    </dgm:pt>
    <dgm:pt modelId="{6BF76135-8993-4971-A6A5-24AEA3A1C034}" type="pres">
      <dgm:prSet presAssocID="{08C57599-4FEB-4720-8C3B-7D6BC576BE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9237BC-C51C-420F-A895-7F7D9D839A6C}" type="pres">
      <dgm:prSet presAssocID="{08C57599-4FEB-4720-8C3B-7D6BC576BE49}" presName="spaceRect" presStyleCnt="0"/>
      <dgm:spPr/>
    </dgm:pt>
    <dgm:pt modelId="{3F755830-5444-4687-9D9F-86BAAEA9A94A}" type="pres">
      <dgm:prSet presAssocID="{08C57599-4FEB-4720-8C3B-7D6BC576BE49}" presName="parTx" presStyleLbl="revTx" presStyleIdx="4" presStyleCnt="6">
        <dgm:presLayoutVars>
          <dgm:chMax val="0"/>
          <dgm:chPref val="0"/>
        </dgm:presLayoutVars>
      </dgm:prSet>
      <dgm:spPr/>
    </dgm:pt>
    <dgm:pt modelId="{9F6B896D-3357-4C81-86E2-77054826BE8B}" type="pres">
      <dgm:prSet presAssocID="{08C57599-4FEB-4720-8C3B-7D6BC576BE49}" presName="desTx" presStyleLbl="revTx" presStyleIdx="5" presStyleCnt="6">
        <dgm:presLayoutVars/>
      </dgm:prSet>
      <dgm:spPr/>
    </dgm:pt>
  </dgm:ptLst>
  <dgm:cxnLst>
    <dgm:cxn modelId="{28EF6C06-EBDA-4953-A2EF-30B1730F6AD6}" type="presOf" srcId="{8FD59C72-A949-4B2A-A62A-AC0B5B35C5E2}" destId="{A2FB3F74-E3B8-4FA2-9805-C9C0F204579B}" srcOrd="0" destOrd="0" presId="urn:microsoft.com/office/officeart/2018/2/layout/IconVerticalSolidList"/>
    <dgm:cxn modelId="{CD497E07-2728-4E3E-A2ED-B3B928D44F1D}" srcId="{17610AA6-B9EB-46D2-AFE2-B73C517CE48F}" destId="{08C57599-4FEB-4720-8C3B-7D6BC576BE49}" srcOrd="2" destOrd="0" parTransId="{B5F4EC89-FFA1-4784-AA90-D17604B3B12F}" sibTransId="{DA67833B-4958-4AAF-BAF7-3DB34E998427}"/>
    <dgm:cxn modelId="{4771AF12-8A98-4F65-A008-06953D7AB922}" srcId="{17610AA6-B9EB-46D2-AFE2-B73C517CE48F}" destId="{8FD59C72-A949-4B2A-A62A-AC0B5B35C5E2}" srcOrd="0" destOrd="0" parTransId="{B6AB2EFE-CF15-4309-8F4E-B75FE8E3015C}" sibTransId="{2D671648-3301-4890-B5C8-6392810C13A4}"/>
    <dgm:cxn modelId="{D17E5C48-39A5-44B2-A420-350FA02C4050}" type="presOf" srcId="{17610AA6-B9EB-46D2-AFE2-B73C517CE48F}" destId="{4A240190-C431-4379-AF3E-7E130F104D4A}" srcOrd="0" destOrd="0" presId="urn:microsoft.com/office/officeart/2018/2/layout/IconVerticalSolidList"/>
    <dgm:cxn modelId="{7366536D-C6BF-4E95-AFCE-40807B4C4F5E}" srcId="{8CF7025A-4746-45DA-9AC0-3CAFD665B6E6}" destId="{2C1D99E0-78BC-4904-8459-D26A8DF1E64C}" srcOrd="0" destOrd="0" parTransId="{BE5C36E8-8AB2-486E-9A95-0128489322DB}" sibTransId="{35BE4319-6F26-4784-A2EF-A568C3760E24}"/>
    <dgm:cxn modelId="{EB3D3273-F3F0-48E1-8A0A-CA08EE926341}" srcId="{8FD59C72-A949-4B2A-A62A-AC0B5B35C5E2}" destId="{3BBE1697-027C-475F-8147-E09161000434}" srcOrd="0" destOrd="0" parTransId="{1CF5E0A0-9553-4B20-B5EE-118442E0E87E}" sibTransId="{0482FC11-B3FF-4A5C-B451-D3BFC3078960}"/>
    <dgm:cxn modelId="{76B1C085-2554-4D47-96CE-0BBEAE90D558}" type="presOf" srcId="{2C1D99E0-78BC-4904-8459-D26A8DF1E64C}" destId="{6EFBC106-4E1F-499D-BF59-2A62F2F9E61F}" srcOrd="0" destOrd="0" presId="urn:microsoft.com/office/officeart/2018/2/layout/IconVerticalSolidList"/>
    <dgm:cxn modelId="{9E5E7FAA-DF23-4CBD-AE8F-8F944D0E91F5}" type="presOf" srcId="{629C3F54-6C83-4920-8604-6FCBD667B7D4}" destId="{9F6B896D-3357-4C81-86E2-77054826BE8B}" srcOrd="0" destOrd="0" presId="urn:microsoft.com/office/officeart/2018/2/layout/IconVerticalSolidList"/>
    <dgm:cxn modelId="{F6F2F9C7-C385-4AE6-9AD0-0E8ED4AD546B}" type="presOf" srcId="{3BBE1697-027C-475F-8147-E09161000434}" destId="{E7F43642-56AA-4F07-806D-BD313D1C21E3}" srcOrd="0" destOrd="0" presId="urn:microsoft.com/office/officeart/2018/2/layout/IconVerticalSolidList"/>
    <dgm:cxn modelId="{9C634BD0-D36C-485A-8866-45A9A0CBFEA9}" srcId="{17610AA6-B9EB-46D2-AFE2-B73C517CE48F}" destId="{8CF7025A-4746-45DA-9AC0-3CAFD665B6E6}" srcOrd="1" destOrd="0" parTransId="{FEA13FBD-20B1-44F8-B24B-EA6183CFDC62}" sibTransId="{A9743F81-68DD-4168-879A-5582A042FDAB}"/>
    <dgm:cxn modelId="{1A8717F4-A25E-49BA-8921-95799F9C1E57}" srcId="{08C57599-4FEB-4720-8C3B-7D6BC576BE49}" destId="{629C3F54-6C83-4920-8604-6FCBD667B7D4}" srcOrd="0" destOrd="0" parTransId="{AD309D1A-0671-41BC-A3F3-8D0216A649CE}" sibTransId="{6434CE35-91FB-4697-ABA7-F0FE3F12ECF5}"/>
    <dgm:cxn modelId="{ABBFDFFB-5CC2-4004-8E50-2BA0DD44EE3B}" type="presOf" srcId="{08C57599-4FEB-4720-8C3B-7D6BC576BE49}" destId="{3F755830-5444-4687-9D9F-86BAAEA9A94A}" srcOrd="0" destOrd="0" presId="urn:microsoft.com/office/officeart/2018/2/layout/IconVerticalSolidList"/>
    <dgm:cxn modelId="{F2DAF9FF-685B-4977-B57E-6A4C966C9A70}" type="presOf" srcId="{8CF7025A-4746-45DA-9AC0-3CAFD665B6E6}" destId="{3865795E-68E8-4922-901B-C82D9EF10591}" srcOrd="0" destOrd="0" presId="urn:microsoft.com/office/officeart/2018/2/layout/IconVerticalSolidList"/>
    <dgm:cxn modelId="{58A91EA0-2091-46AF-B687-3C79E6344C26}" type="presParOf" srcId="{4A240190-C431-4379-AF3E-7E130F104D4A}" destId="{EEBA243A-4642-4931-8335-6F027E4DD83B}" srcOrd="0" destOrd="0" presId="urn:microsoft.com/office/officeart/2018/2/layout/IconVerticalSolidList"/>
    <dgm:cxn modelId="{882AEB8D-A846-41E0-9C77-4FB98DB40126}" type="presParOf" srcId="{EEBA243A-4642-4931-8335-6F027E4DD83B}" destId="{D3F23B1C-3291-4455-889C-4063D21DBCD6}" srcOrd="0" destOrd="0" presId="urn:microsoft.com/office/officeart/2018/2/layout/IconVerticalSolidList"/>
    <dgm:cxn modelId="{9C2265B2-6C70-4EF6-A92C-38375E0D1868}" type="presParOf" srcId="{EEBA243A-4642-4931-8335-6F027E4DD83B}" destId="{95EE4421-F733-4061-9B4F-5BB5CE039638}" srcOrd="1" destOrd="0" presId="urn:microsoft.com/office/officeart/2018/2/layout/IconVerticalSolidList"/>
    <dgm:cxn modelId="{1BDF2B0D-0FA0-40A9-A086-F1105377B397}" type="presParOf" srcId="{EEBA243A-4642-4931-8335-6F027E4DD83B}" destId="{0101B209-C731-49C0-9DAD-C4653FC1D1C7}" srcOrd="2" destOrd="0" presId="urn:microsoft.com/office/officeart/2018/2/layout/IconVerticalSolidList"/>
    <dgm:cxn modelId="{E8B24F1C-BAFB-4E5F-B5EE-1B8DE581727D}" type="presParOf" srcId="{EEBA243A-4642-4931-8335-6F027E4DD83B}" destId="{A2FB3F74-E3B8-4FA2-9805-C9C0F204579B}" srcOrd="3" destOrd="0" presId="urn:microsoft.com/office/officeart/2018/2/layout/IconVerticalSolidList"/>
    <dgm:cxn modelId="{52DC59E2-6253-4967-BDCE-1B6D1F6CBB83}" type="presParOf" srcId="{EEBA243A-4642-4931-8335-6F027E4DD83B}" destId="{E7F43642-56AA-4F07-806D-BD313D1C21E3}" srcOrd="4" destOrd="0" presId="urn:microsoft.com/office/officeart/2018/2/layout/IconVerticalSolidList"/>
    <dgm:cxn modelId="{E32A97F0-75D6-457D-985E-691A59190111}" type="presParOf" srcId="{4A240190-C431-4379-AF3E-7E130F104D4A}" destId="{AAE892EF-2654-4BA9-892B-5B66A65CF30B}" srcOrd="1" destOrd="0" presId="urn:microsoft.com/office/officeart/2018/2/layout/IconVerticalSolidList"/>
    <dgm:cxn modelId="{D00AE215-0470-482C-908D-D4797C7BB937}" type="presParOf" srcId="{4A240190-C431-4379-AF3E-7E130F104D4A}" destId="{DAEE29D9-6232-4585-80AA-C2A98C795FBF}" srcOrd="2" destOrd="0" presId="urn:microsoft.com/office/officeart/2018/2/layout/IconVerticalSolidList"/>
    <dgm:cxn modelId="{36215667-F705-486B-B498-BB1D1CC4F5CE}" type="presParOf" srcId="{DAEE29D9-6232-4585-80AA-C2A98C795FBF}" destId="{4299B462-5A64-4E83-8378-2F83A0F947CE}" srcOrd="0" destOrd="0" presId="urn:microsoft.com/office/officeart/2018/2/layout/IconVerticalSolidList"/>
    <dgm:cxn modelId="{1B775109-88EC-4BB9-A96B-9F78CFDB1672}" type="presParOf" srcId="{DAEE29D9-6232-4585-80AA-C2A98C795FBF}" destId="{DA7606E2-5047-4BFC-BBD1-828F1B950734}" srcOrd="1" destOrd="0" presId="urn:microsoft.com/office/officeart/2018/2/layout/IconVerticalSolidList"/>
    <dgm:cxn modelId="{68EA4A87-6882-48B5-9776-9451912AB39B}" type="presParOf" srcId="{DAEE29D9-6232-4585-80AA-C2A98C795FBF}" destId="{7EB1663C-D8B7-4B1B-882F-58775164C894}" srcOrd="2" destOrd="0" presId="urn:microsoft.com/office/officeart/2018/2/layout/IconVerticalSolidList"/>
    <dgm:cxn modelId="{499F841E-E055-420E-84D6-345D7FC13367}" type="presParOf" srcId="{DAEE29D9-6232-4585-80AA-C2A98C795FBF}" destId="{3865795E-68E8-4922-901B-C82D9EF10591}" srcOrd="3" destOrd="0" presId="urn:microsoft.com/office/officeart/2018/2/layout/IconVerticalSolidList"/>
    <dgm:cxn modelId="{B81197B0-F718-4FA1-98BB-41FAE49A8157}" type="presParOf" srcId="{DAEE29D9-6232-4585-80AA-C2A98C795FBF}" destId="{6EFBC106-4E1F-499D-BF59-2A62F2F9E61F}" srcOrd="4" destOrd="0" presId="urn:microsoft.com/office/officeart/2018/2/layout/IconVerticalSolidList"/>
    <dgm:cxn modelId="{9E18D8E4-5A07-44F1-A879-D42AA83C6E28}" type="presParOf" srcId="{4A240190-C431-4379-AF3E-7E130F104D4A}" destId="{A97FB25E-8BB7-47CD-B369-8FAB8F24B255}" srcOrd="3" destOrd="0" presId="urn:microsoft.com/office/officeart/2018/2/layout/IconVerticalSolidList"/>
    <dgm:cxn modelId="{31367B24-74CA-46D2-9925-E0233F2084F4}" type="presParOf" srcId="{4A240190-C431-4379-AF3E-7E130F104D4A}" destId="{EDA2B955-2BDB-4230-84AA-088B51E3E8DC}" srcOrd="4" destOrd="0" presId="urn:microsoft.com/office/officeart/2018/2/layout/IconVerticalSolidList"/>
    <dgm:cxn modelId="{F1FD1BDD-E9B4-433F-A866-FB0A8F072B08}" type="presParOf" srcId="{EDA2B955-2BDB-4230-84AA-088B51E3E8DC}" destId="{00F35BF8-51B7-49CA-8C7C-EA6028729E84}" srcOrd="0" destOrd="0" presId="urn:microsoft.com/office/officeart/2018/2/layout/IconVerticalSolidList"/>
    <dgm:cxn modelId="{569DB38A-DFA2-468E-A5B9-9E6F5BD00A79}" type="presParOf" srcId="{EDA2B955-2BDB-4230-84AA-088B51E3E8DC}" destId="{6BF76135-8993-4971-A6A5-24AEA3A1C034}" srcOrd="1" destOrd="0" presId="urn:microsoft.com/office/officeart/2018/2/layout/IconVerticalSolidList"/>
    <dgm:cxn modelId="{9D58DCB9-EB89-47E0-9B25-835843A31E1D}" type="presParOf" srcId="{EDA2B955-2BDB-4230-84AA-088B51E3E8DC}" destId="{B99237BC-C51C-420F-A895-7F7D9D839A6C}" srcOrd="2" destOrd="0" presId="urn:microsoft.com/office/officeart/2018/2/layout/IconVerticalSolidList"/>
    <dgm:cxn modelId="{4F338BE3-2673-4F5F-8094-1616F4B1F6B4}" type="presParOf" srcId="{EDA2B955-2BDB-4230-84AA-088B51E3E8DC}" destId="{3F755830-5444-4687-9D9F-86BAAEA9A94A}" srcOrd="3" destOrd="0" presId="urn:microsoft.com/office/officeart/2018/2/layout/IconVerticalSolidList"/>
    <dgm:cxn modelId="{5343D564-EA5F-45EB-8999-473FA82441D6}" type="presParOf" srcId="{EDA2B955-2BDB-4230-84AA-088B51E3E8DC}" destId="{9F6B896D-3357-4C81-86E2-77054826BE8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23B1C-3291-4455-889C-4063D21DBCD6}">
      <dsp:nvSpPr>
        <dsp:cNvPr id="0" name=""/>
        <dsp:cNvSpPr/>
      </dsp:nvSpPr>
      <dsp:spPr>
        <a:xfrm>
          <a:off x="0" y="395"/>
          <a:ext cx="6092513" cy="9260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E4421-F733-4061-9B4F-5BB5CE039638}">
      <dsp:nvSpPr>
        <dsp:cNvPr id="0" name=""/>
        <dsp:cNvSpPr/>
      </dsp:nvSpPr>
      <dsp:spPr>
        <a:xfrm>
          <a:off x="280136" y="208761"/>
          <a:ext cx="509339" cy="509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3F74-E3B8-4FA2-9805-C9C0F204579B}">
      <dsp:nvSpPr>
        <dsp:cNvPr id="0" name=""/>
        <dsp:cNvSpPr/>
      </dsp:nvSpPr>
      <dsp:spPr>
        <a:xfrm>
          <a:off x="1069612" y="395"/>
          <a:ext cx="2741630" cy="92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9" tIns="98009" rIns="98009" bIns="9800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(Small) Unit </a:t>
          </a:r>
          <a:r>
            <a:rPr lang="da-DK" sz="2000" kern="1200" dirty="0" err="1"/>
            <a:t>Testing</a:t>
          </a:r>
          <a:br>
            <a:rPr lang="da-DK" sz="2000" kern="1200" dirty="0"/>
          </a:br>
          <a:r>
            <a:rPr lang="da-DK" sz="2000" kern="1200" dirty="0"/>
            <a:t>is </a:t>
          </a:r>
          <a:r>
            <a:rPr lang="da-DK" sz="2000" kern="1200" dirty="0" err="1"/>
            <a:t>expensive</a:t>
          </a:r>
          <a:endParaRPr lang="en-US" sz="2000" kern="1200" dirty="0"/>
        </a:p>
      </dsp:txBody>
      <dsp:txXfrm>
        <a:off x="1069612" y="395"/>
        <a:ext cx="2741630" cy="926070"/>
      </dsp:txXfrm>
    </dsp:sp>
    <dsp:sp modelId="{E7F43642-56AA-4F07-806D-BD313D1C21E3}">
      <dsp:nvSpPr>
        <dsp:cNvPr id="0" name=""/>
        <dsp:cNvSpPr/>
      </dsp:nvSpPr>
      <dsp:spPr>
        <a:xfrm>
          <a:off x="3811242" y="395"/>
          <a:ext cx="2281270" cy="92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9" tIns="98009" rIns="98009" bIns="98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APL functions are more like complete modules in other languages</a:t>
          </a:r>
        </a:p>
      </dsp:txBody>
      <dsp:txXfrm>
        <a:off x="3811242" y="395"/>
        <a:ext cx="2281270" cy="926070"/>
      </dsp:txXfrm>
    </dsp:sp>
    <dsp:sp modelId="{4299B462-5A64-4E83-8378-2F83A0F947CE}">
      <dsp:nvSpPr>
        <dsp:cNvPr id="0" name=""/>
        <dsp:cNvSpPr/>
      </dsp:nvSpPr>
      <dsp:spPr>
        <a:xfrm>
          <a:off x="0" y="1157984"/>
          <a:ext cx="6092513" cy="9260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606E2-5047-4BFC-BBD1-828F1B950734}">
      <dsp:nvSpPr>
        <dsp:cNvPr id="0" name=""/>
        <dsp:cNvSpPr/>
      </dsp:nvSpPr>
      <dsp:spPr>
        <a:xfrm>
          <a:off x="280136" y="1366350"/>
          <a:ext cx="509339" cy="509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795E-68E8-4922-901B-C82D9EF10591}">
      <dsp:nvSpPr>
        <dsp:cNvPr id="0" name=""/>
        <dsp:cNvSpPr/>
      </dsp:nvSpPr>
      <dsp:spPr>
        <a:xfrm>
          <a:off x="1069612" y="1157984"/>
          <a:ext cx="2741630" cy="92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9" tIns="98009" rIns="98009" bIns="9800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Data Driven Regression </a:t>
          </a:r>
          <a:r>
            <a:rPr lang="da-DK" sz="2000" kern="1200" dirty="0" err="1"/>
            <a:t>Testing</a:t>
          </a:r>
          <a:r>
            <a:rPr lang="da-DK" sz="2000" kern="1200" dirty="0"/>
            <a:t> is common</a:t>
          </a:r>
          <a:endParaRPr lang="en-US" sz="2000" kern="1200" dirty="0"/>
        </a:p>
      </dsp:txBody>
      <dsp:txXfrm>
        <a:off x="1069612" y="1157984"/>
        <a:ext cx="2741630" cy="926070"/>
      </dsp:txXfrm>
    </dsp:sp>
    <dsp:sp modelId="{6EFBC106-4E1F-499D-BF59-2A62F2F9E61F}">
      <dsp:nvSpPr>
        <dsp:cNvPr id="0" name=""/>
        <dsp:cNvSpPr/>
      </dsp:nvSpPr>
      <dsp:spPr>
        <a:xfrm>
          <a:off x="3811242" y="1157984"/>
          <a:ext cx="2281270" cy="92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9" tIns="98009" rIns="98009" bIns="98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Generating</a:t>
          </a:r>
          <a:r>
            <a:rPr lang="da-DK" sz="1400" kern="1200" dirty="0"/>
            <a:t> </a:t>
          </a:r>
          <a:r>
            <a:rPr lang="da-DK" sz="1400" kern="1200" dirty="0" err="1"/>
            <a:t>lots</a:t>
          </a:r>
          <a:r>
            <a:rPr lang="da-DK" sz="1400" kern="1200" dirty="0"/>
            <a:t> of test data in APL is </a:t>
          </a:r>
          <a:r>
            <a:rPr lang="da-DK" sz="1400" kern="1200" dirty="0" err="1"/>
            <a:t>easy</a:t>
          </a:r>
          <a:endParaRPr lang="en-US" sz="1400" kern="1200" dirty="0"/>
        </a:p>
      </dsp:txBody>
      <dsp:txXfrm>
        <a:off x="3811242" y="1157984"/>
        <a:ext cx="2281270" cy="926070"/>
      </dsp:txXfrm>
    </dsp:sp>
    <dsp:sp modelId="{00F35BF8-51B7-49CA-8C7C-EA6028729E84}">
      <dsp:nvSpPr>
        <dsp:cNvPr id="0" name=""/>
        <dsp:cNvSpPr/>
      </dsp:nvSpPr>
      <dsp:spPr>
        <a:xfrm>
          <a:off x="0" y="2315573"/>
          <a:ext cx="6092513" cy="9260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76135-8993-4971-A6A5-24AEA3A1C034}">
      <dsp:nvSpPr>
        <dsp:cNvPr id="0" name=""/>
        <dsp:cNvSpPr/>
      </dsp:nvSpPr>
      <dsp:spPr>
        <a:xfrm>
          <a:off x="280136" y="2523939"/>
          <a:ext cx="509339" cy="509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55830-5444-4687-9D9F-86BAAEA9A94A}">
      <dsp:nvSpPr>
        <dsp:cNvPr id="0" name=""/>
        <dsp:cNvSpPr/>
      </dsp:nvSpPr>
      <dsp:spPr>
        <a:xfrm>
          <a:off x="1069612" y="2315573"/>
          <a:ext cx="2741630" cy="92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9" tIns="98009" rIns="98009" bIns="9800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 err="1"/>
            <a:t>Continuous</a:t>
          </a:r>
          <a:r>
            <a:rPr lang="da-DK" sz="2000" kern="1200" dirty="0"/>
            <a:t> Integration</a:t>
          </a:r>
        </a:p>
      </dsp:txBody>
      <dsp:txXfrm>
        <a:off x="1069612" y="2315573"/>
        <a:ext cx="2741630" cy="926070"/>
      </dsp:txXfrm>
    </dsp:sp>
    <dsp:sp modelId="{9F6B896D-3357-4C81-86E2-77054826BE8B}">
      <dsp:nvSpPr>
        <dsp:cNvPr id="0" name=""/>
        <dsp:cNvSpPr/>
      </dsp:nvSpPr>
      <dsp:spPr>
        <a:xfrm>
          <a:off x="3811242" y="2315573"/>
          <a:ext cx="2281270" cy="92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9" tIns="98009" rIns="98009" bIns="980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On the rise in APL!</a:t>
          </a:r>
        </a:p>
      </dsp:txBody>
      <dsp:txXfrm>
        <a:off x="3811242" y="2315573"/>
        <a:ext cx="2281270" cy="92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19/10/2023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19/10/2023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45060" y="3741620"/>
            <a:ext cx="6025481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endParaRPr lang="en-US" dirty="0"/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445060" y="1127023"/>
            <a:ext cx="507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Elsinore 2023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FBA950-28F2-527A-811C-29FF763B12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6737" y="1558099"/>
            <a:ext cx="1954700" cy="20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Testing APL Systems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9E24F-2BBD-45BB-A084-8C6DB7C8D692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FA306A9-E836-4163-8918-B373B342B7B3}"/>
              </a:ext>
            </a:extLst>
          </p:cNvPr>
          <p:cNvSpPr/>
          <p:nvPr userDrawn="1"/>
        </p:nvSpPr>
        <p:spPr>
          <a:xfrm>
            <a:off x="8365254" y="4657725"/>
            <a:ext cx="228139" cy="86175"/>
          </a:xfrm>
          <a:prstGeom prst="trapezoid">
            <a:avLst>
              <a:gd name="adj" fmla="val 1394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75446FE-57B4-E664-AD4E-313BD38F92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006" y="4151046"/>
            <a:ext cx="852470" cy="9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pqz.github.io/learnapl/testing.html" TargetMode="External"/><Relationship Id="rId2" Type="http://schemas.openxmlformats.org/officeDocument/2006/relationships/hyperlink" Target="https://github.com/Gianfrancoalongi/APLUnit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xpqz.github.io/learnapl/testing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xpqz.github.io/learnapl/testing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xpqz.github.io/learnapl/tes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9" y="1688052"/>
            <a:ext cx="5856349" cy="2053567"/>
          </a:xfrm>
        </p:spPr>
        <p:txBody>
          <a:bodyPr/>
          <a:lstStyle/>
          <a:p>
            <a:pPr algn="ctr"/>
            <a:r>
              <a:rPr lang="da-DK" dirty="0"/>
              <a:t>TP1: </a:t>
            </a:r>
            <a:r>
              <a:rPr lang="da-DK" dirty="0" err="1"/>
              <a:t>Testing</a:t>
            </a:r>
            <a:r>
              <a:rPr lang="da-DK" dirty="0"/>
              <a:t> APL Systems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060" y="4147930"/>
            <a:ext cx="7834236" cy="617799"/>
          </a:xfrm>
        </p:spPr>
        <p:txBody>
          <a:bodyPr/>
          <a:lstStyle/>
          <a:p>
            <a:r>
              <a:rPr lang="da-DK" dirty="0"/>
              <a:t>Michael </a:t>
            </a:r>
            <a:r>
              <a:rPr lang="da-DK" dirty="0" err="1"/>
              <a:t>Baas</a:t>
            </a:r>
            <a:r>
              <a:rPr lang="da-DK" dirty="0"/>
              <a:t>, Morten Kromberg, Stefan Kruger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F380-E89C-6F71-BEC7-4E15A296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69" y="1338090"/>
            <a:ext cx="6173061" cy="2467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1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CE309-FCE2-F213-659D-6C21C66C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522631"/>
            <a:ext cx="5775131" cy="3929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65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D086A-5CBB-87B5-277F-0AB71E0C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01" y="787185"/>
            <a:ext cx="4009197" cy="3394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A4E0CA-CB45-BEF6-5D5B-67E7AFF733E7}"/>
              </a:ext>
            </a:extLst>
          </p:cNvPr>
          <p:cNvSpPr/>
          <p:nvPr/>
        </p:nvSpPr>
        <p:spPr>
          <a:xfrm>
            <a:off x="5198076" y="1857420"/>
            <a:ext cx="1175632" cy="206158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7FE4-A96A-9285-D4D4-2D6536427DC7}"/>
              </a:ext>
            </a:extLst>
          </p:cNvPr>
          <p:cNvSpPr/>
          <p:nvPr/>
        </p:nvSpPr>
        <p:spPr>
          <a:xfrm>
            <a:off x="2652584" y="2026295"/>
            <a:ext cx="568411" cy="206158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0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C2AD9-526E-5122-A54C-947DDFBD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717851"/>
            <a:ext cx="6155308" cy="3707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23A241-F8F9-3DDE-214A-C00D3485A7B5}"/>
              </a:ext>
            </a:extLst>
          </p:cNvPr>
          <p:cNvSpPr/>
          <p:nvPr/>
        </p:nvSpPr>
        <p:spPr>
          <a:xfrm>
            <a:off x="3984184" y="2623539"/>
            <a:ext cx="3520486" cy="206158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48E9A-BD97-693F-447D-8425335D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499259"/>
            <a:ext cx="5188790" cy="3872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34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2A4EB-1E26-4C5F-A5A2-83E1227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1576248"/>
            <a:ext cx="6935168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033A5E-599E-40A0-E26F-15781DB2C7C3}"/>
              </a:ext>
            </a:extLst>
          </p:cNvPr>
          <p:cNvSpPr/>
          <p:nvPr/>
        </p:nvSpPr>
        <p:spPr>
          <a:xfrm>
            <a:off x="1104416" y="2121031"/>
            <a:ext cx="6191930" cy="282804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35D1E-1242-FEE7-B24D-E4B53B6F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3" y="178682"/>
            <a:ext cx="5434728" cy="4412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A98292-49E7-4F73-22D5-8CC7C0A66C89}"/>
              </a:ext>
            </a:extLst>
          </p:cNvPr>
          <p:cNvSpPr txBox="1"/>
          <p:nvPr/>
        </p:nvSpPr>
        <p:spPr>
          <a:xfrm>
            <a:off x="6264612" y="641687"/>
            <a:ext cx="25362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primitives</a:t>
            </a:r>
            <a:br>
              <a:rPr lang="da-DK" dirty="0"/>
            </a:br>
            <a:r>
              <a:rPr lang="da-DK" dirty="0"/>
              <a:t>with switches "</a:t>
            </a:r>
            <a:r>
              <a:rPr lang="da-DK" dirty="0" err="1"/>
              <a:t>built</a:t>
            </a:r>
            <a:r>
              <a:rPr lang="da-DK" dirty="0"/>
              <a:t> in"?</a:t>
            </a:r>
          </a:p>
          <a:p>
            <a:endParaRPr lang="da-DK" dirty="0"/>
          </a:p>
          <a:p>
            <a:r>
              <a:rPr lang="da-DK" dirty="0">
                <a:latin typeface="APL385 Unicode" panose="020B0709000202000203" pitchFamily="49" charset="0"/>
              </a:rPr>
              <a:t>    </a:t>
            </a:r>
            <a:r>
              <a:rPr lang="da-DK" dirty="0" err="1">
                <a:latin typeface="APL385 Unicode" panose="020B0709000202000203" pitchFamily="49" charset="0"/>
              </a:rPr>
              <a:t>x←|÷y</a:t>
            </a:r>
            <a:br>
              <a:rPr lang="da-DK" dirty="0">
                <a:latin typeface="APL385 Unicode" panose="020B0709000202000203" pitchFamily="49" charset="0"/>
              </a:rPr>
            </a:br>
            <a:br>
              <a:rPr lang="da-DK" dirty="0"/>
            </a:br>
            <a:r>
              <a:rPr lang="da-DK" dirty="0"/>
              <a:t>Test with y positive,</a:t>
            </a:r>
            <a:br>
              <a:rPr lang="da-DK" dirty="0"/>
            </a:br>
            <a:r>
              <a:rPr lang="da-DK" dirty="0"/>
              <a:t>negative and </a:t>
            </a:r>
            <a:r>
              <a:rPr lang="da-DK" dirty="0" err="1"/>
              <a:t>zero</a:t>
            </a:r>
            <a:r>
              <a:rPr lang="da-DK" dirty="0"/>
              <a:t>?</a:t>
            </a:r>
            <a:br>
              <a:rPr lang="da-DK" dirty="0"/>
            </a:br>
            <a:br>
              <a:rPr lang="da-DK" dirty="0"/>
            </a:br>
            <a:r>
              <a:rPr lang="da-DK" dirty="0"/>
              <a:t>Code </a:t>
            </a:r>
            <a:r>
              <a:rPr lang="da-DK" dirty="0" err="1"/>
              <a:t>coverage</a:t>
            </a:r>
            <a:r>
              <a:rPr lang="da-DK" dirty="0"/>
              <a:t> is </a:t>
            </a:r>
            <a:br>
              <a:rPr lang="da-DK" dirty="0"/>
            </a:br>
            <a:r>
              <a:rPr lang="da-DK" dirty="0" err="1"/>
              <a:t>necessary</a:t>
            </a:r>
            <a:r>
              <a:rPr lang="da-DK" dirty="0"/>
              <a:t> but NOT</a:t>
            </a:r>
            <a:br>
              <a:rPr lang="da-DK" dirty="0"/>
            </a:br>
            <a:r>
              <a:rPr lang="da-DK" dirty="0"/>
              <a:t>sufficient.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6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873AB9-769D-83BC-2137-DB6126B4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19133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"Unit Test" Frameworks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</a:t>
            </a:r>
            <a:r>
              <a:rPr lang="en-GB" b="1" dirty="0">
                <a:hlinkClick r:id="rId2"/>
              </a:rPr>
              <a:t>Gianfrancoalongi/APLUnit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A "classical" Unit Test framework, inspired by non-APL frameworks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</a:t>
            </a:r>
            <a:r>
              <a:rPr lang="en-GB" b="1" dirty="0">
                <a:hlinkClick r:id="rId3"/>
              </a:rPr>
              <a:t>xpqz</a:t>
            </a:r>
            <a:r>
              <a:rPr lang="en-GB" dirty="0">
                <a:hlinkClick r:id="rId3"/>
              </a:rPr>
              <a:t>.github.io/</a:t>
            </a:r>
            <a:r>
              <a:rPr lang="en-GB" b="1" dirty="0">
                <a:hlinkClick r:id="rId3"/>
              </a:rPr>
              <a:t>learnapl</a:t>
            </a:r>
            <a:r>
              <a:rPr lang="en-GB" dirty="0">
                <a:hlinkClick r:id="rId3"/>
              </a:rPr>
              <a:t>/testing.html</a:t>
            </a:r>
            <a:endParaRPr lang="en-GB" dirty="0"/>
          </a:p>
          <a:p>
            <a:pPr lvl="1"/>
            <a:r>
              <a:rPr lang="en-GB" dirty="0"/>
              <a:t>A more pragmatic and APL-friendly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E25A-8D7A-C2E6-F619-1FF28E7D09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2584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Other Test Frameworks</a:t>
            </a:r>
          </a:p>
          <a:p>
            <a:r>
              <a:rPr lang="en-GB" b="1" dirty="0" err="1"/>
              <a:t>DTest</a:t>
            </a:r>
            <a:r>
              <a:rPr lang="en-GB" dirty="0"/>
              <a:t> (</a:t>
            </a:r>
            <a:r>
              <a:rPr lang="en-GB" dirty="0" err="1"/>
              <a:t>DyalogTest</a:t>
            </a:r>
            <a:r>
              <a:rPr lang="en-GB" dirty="0"/>
              <a:t>) – an internal tool used at </a:t>
            </a:r>
            <a:r>
              <a:rPr lang="en-GB" dirty="0" err="1"/>
              <a:t>Dyalog</a:t>
            </a:r>
            <a:r>
              <a:rPr lang="en-GB" dirty="0"/>
              <a:t>, that is included with </a:t>
            </a:r>
            <a:r>
              <a:rPr lang="en-GB" dirty="0" err="1"/>
              <a:t>Dyalog</a:t>
            </a:r>
            <a:r>
              <a:rPr lang="en-GB" dirty="0"/>
              <a:t> APL</a:t>
            </a:r>
          </a:p>
          <a:p>
            <a:r>
              <a:rPr lang="en-GB" b="1" dirty="0" err="1"/>
              <a:t>davin</a:t>
            </a:r>
            <a:r>
              <a:rPr lang="en-GB" b="1" dirty="0"/>
              <a:t>-Tester</a:t>
            </a:r>
            <a:r>
              <a:rPr lang="en-GB" dirty="0"/>
              <a:t> – A Tatin Package by Davin Church</a:t>
            </a:r>
          </a:p>
          <a:p>
            <a:r>
              <a:rPr lang="en-GB" b="1" dirty="0"/>
              <a:t>aplteam-Tester2</a:t>
            </a:r>
            <a:r>
              <a:rPr lang="en-GB" dirty="0"/>
              <a:t> – Tatin Package by Kai Jaeger, used to test many of Kai's tools</a:t>
            </a:r>
          </a:p>
          <a:p>
            <a:r>
              <a:rPr lang="en-GB" b="1" dirty="0" err="1"/>
              <a:t>aplteam-CodeCoverage</a:t>
            </a:r>
            <a:r>
              <a:rPr lang="en-GB" dirty="0"/>
              <a:t> – Tatin package for measuring code coverage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9A945-1638-6DFC-1099-FD89E63B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Frameworks for APL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0596A-6E0A-3EB0-A5B7-642345533945}"/>
              </a:ext>
            </a:extLst>
          </p:cNvPr>
          <p:cNvSpPr txBox="1"/>
          <p:nvPr/>
        </p:nvSpPr>
        <p:spPr>
          <a:xfrm>
            <a:off x="3305198" y="3791730"/>
            <a:ext cx="2884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Do </a:t>
            </a:r>
            <a:r>
              <a:rPr lang="da-DK" dirty="0" err="1"/>
              <a:t>you</a:t>
            </a:r>
            <a:r>
              <a:rPr lang="da-DK" dirty="0"/>
              <a:t>/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of </a:t>
            </a:r>
            <a:r>
              <a:rPr lang="da-DK" dirty="0" err="1"/>
              <a:t>others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C6CC07-4D11-79CE-7034-B8C1AF225EAC}"/>
              </a:ext>
            </a:extLst>
          </p:cNvPr>
          <p:cNvSpPr txBox="1"/>
          <p:nvPr/>
        </p:nvSpPr>
        <p:spPr>
          <a:xfrm>
            <a:off x="122548" y="82991"/>
            <a:ext cx="5250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https://github.com/</a:t>
            </a:r>
            <a:br>
              <a:rPr lang="en-GB" sz="2000" dirty="0"/>
            </a:br>
            <a:r>
              <a:rPr lang="en-GB" sz="2000" dirty="0" err="1"/>
              <a:t>Gianfrancoalongi</a:t>
            </a:r>
            <a:r>
              <a:rPr lang="en-GB" sz="2000" dirty="0"/>
              <a:t>/APLUnit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DA233-7037-E3B1-3DE8-9A83EDA0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40" y="0"/>
            <a:ext cx="531666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5C6CFB-E426-BA2B-8EA0-65F64190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6" y="3364822"/>
            <a:ext cx="3591426" cy="1695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5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66C96-A7A7-B66A-929C-C577DCE06D83}"/>
              </a:ext>
            </a:extLst>
          </p:cNvPr>
          <p:cNvSpPr txBox="1"/>
          <p:nvPr/>
        </p:nvSpPr>
        <p:spPr>
          <a:xfrm>
            <a:off x="697583" y="1239603"/>
            <a:ext cx="7380547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PL385 Unicode" panose="020B0709000202000203" pitchFamily="49" charset="0"/>
              </a:rPr>
              <a:t>:Namespace </a:t>
            </a:r>
            <a:r>
              <a:rPr lang="en-GB" sz="1400" dirty="0" err="1">
                <a:latin typeface="APL385 Unicode" panose="020B0709000202000203" pitchFamily="49" charset="0"/>
              </a:rPr>
              <a:t>unittest</a:t>
            </a:r>
            <a:endParaRPr lang="en-GB" sz="1400" dirty="0">
              <a:latin typeface="APL385 Unicode" panose="020B0709000202000203" pitchFamily="49" charset="0"/>
            </a:endParaRPr>
          </a:p>
          <a:p>
            <a:r>
              <a:rPr lang="en-GB" sz="1400" dirty="0">
                <a:latin typeface="APL385 Unicode" panose="020B0709000202000203" pitchFamily="49" charset="0"/>
              </a:rPr>
              <a:t>    ⎕IO ← 0</a:t>
            </a:r>
          </a:p>
          <a:p>
            <a:r>
              <a:rPr lang="en-GB" sz="1400" dirty="0">
                <a:latin typeface="APL385 Unicode" panose="020B0709000202000203" pitchFamily="49" charset="0"/>
              </a:rPr>
              <a:t>    run←{</a:t>
            </a:r>
          </a:p>
          <a:p>
            <a:r>
              <a:rPr lang="en-GB" sz="1400" dirty="0">
                <a:latin typeface="APL385 Unicode" panose="020B0709000202000203" pitchFamily="49" charset="0"/>
              </a:rPr>
              <a:t>        tests ← 'test_.+'⎕S'&amp;'⎕NL ¯3</a:t>
            </a:r>
          </a:p>
          <a:p>
            <a:r>
              <a:rPr lang="en-GB" sz="1400" dirty="0">
                <a:latin typeface="APL385 Unicode" panose="020B0709000202000203" pitchFamily="49" charset="0"/>
              </a:rPr>
              <a:t>        0=≢tests: 'no tests found'</a:t>
            </a:r>
          </a:p>
          <a:p>
            <a:r>
              <a:rPr lang="en-GB" sz="1400" dirty="0">
                <a:latin typeface="APL385 Unicode" panose="020B0709000202000203" pitchFamily="49" charset="0"/>
              </a:rPr>
              <a:t>        ↑{⍺,('.'/⍨30-≢⍺),⍵⊃'[FAIL]' '[OK]'}⌿↑tests (⍎¨tests,¨⊂' ⍬')</a:t>
            </a:r>
          </a:p>
          <a:p>
            <a:r>
              <a:rPr lang="en-GB" sz="1400" dirty="0">
                <a:latin typeface="APL385 Unicode" panose="020B0709000202000203" pitchFamily="49" charset="0"/>
              </a:rPr>
              <a:t>    }</a:t>
            </a:r>
          </a:p>
          <a:p>
            <a:r>
              <a:rPr lang="en-GB" sz="1400" dirty="0">
                <a:latin typeface="APL385 Unicode" panose="020B0709000202000203" pitchFamily="49" charset="0"/>
              </a:rPr>
              <a:t>:</a:t>
            </a:r>
            <a:r>
              <a:rPr lang="en-GB" sz="1400" dirty="0" err="1">
                <a:latin typeface="APL385 Unicode" panose="020B0709000202000203" pitchFamily="49" charset="0"/>
              </a:rPr>
              <a:t>EndNamespace</a:t>
            </a:r>
            <a:endParaRPr lang="en-GB" sz="1400" dirty="0">
              <a:latin typeface="APL385 Unicode" panose="020B07090002020002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BC22-0459-6B69-B8A2-72020CDA1780}"/>
              </a:ext>
            </a:extLst>
          </p:cNvPr>
          <p:cNvSpPr txBox="1"/>
          <p:nvPr/>
        </p:nvSpPr>
        <p:spPr>
          <a:xfrm>
            <a:off x="697583" y="3504211"/>
            <a:ext cx="4588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APL385 Unicode" panose="020B0709000202000203" pitchFamily="49" charset="0"/>
              </a:rPr>
              <a:t>unittest.test_upper</a:t>
            </a:r>
            <a:r>
              <a:rPr lang="en-GB" sz="1400" dirty="0">
                <a:latin typeface="APL385 Unicode" panose="020B0709000202000203" pitchFamily="49" charset="0"/>
              </a:rPr>
              <a:t>←{'FOO'≡#.upper 'foo'}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2ED73-A94B-7B2F-0EEB-4319A025BC19}"/>
              </a:ext>
            </a:extLst>
          </p:cNvPr>
          <p:cNvSpPr txBox="1"/>
          <p:nvPr/>
        </p:nvSpPr>
        <p:spPr>
          <a:xfrm>
            <a:off x="122548" y="82991"/>
            <a:ext cx="5250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hlinkClick r:id="rId2"/>
              </a:rPr>
              <a:t>https://xpqz.github.io/</a:t>
            </a:r>
            <a:br>
              <a:rPr lang="en-GB" sz="2000" dirty="0">
                <a:hlinkClick r:id="rId2"/>
              </a:rPr>
            </a:br>
            <a:r>
              <a:rPr lang="en-GB" sz="2000" dirty="0" err="1">
                <a:hlinkClick r:id="rId2"/>
              </a:rPr>
              <a:t>learnapl</a:t>
            </a:r>
            <a:r>
              <a:rPr lang="en-GB" sz="2000" dirty="0">
                <a:hlinkClick r:id="rId2"/>
              </a:rPr>
              <a:t>/testing.html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77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CF8-5EF4-88D5-B27B-D68405A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2040-91FB-184E-C8E5-948D31C5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906073" cy="3242040"/>
          </a:xfrm>
        </p:spPr>
        <p:txBody>
          <a:bodyPr>
            <a:normAutofit/>
          </a:bodyPr>
          <a:lstStyle/>
          <a:p>
            <a:r>
              <a:rPr lang="da-DK" dirty="0"/>
              <a:t>Review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tools</a:t>
            </a:r>
            <a:r>
              <a:rPr lang="da-DK" dirty="0"/>
              <a:t> and frameworks for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Present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techniques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Dyalog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</a:t>
            </a:r>
            <a:r>
              <a:rPr lang="da-DK" dirty="0" err="1"/>
              <a:t>using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collective</a:t>
            </a:r>
            <a:r>
              <a:rPr lang="da-DK" dirty="0"/>
              <a:t> </a:t>
            </a:r>
            <a:r>
              <a:rPr lang="da-DK" dirty="0" err="1"/>
              <a:t>experience</a:t>
            </a:r>
            <a:endParaRPr lang="da-DK" dirty="0"/>
          </a:p>
          <a:p>
            <a:r>
              <a:rPr lang="da-DK" dirty="0" err="1"/>
              <a:t>Discuss</a:t>
            </a:r>
            <a:r>
              <a:rPr lang="da-DK" dirty="0"/>
              <a:t> </a:t>
            </a:r>
            <a:r>
              <a:rPr lang="da-DK" dirty="0" err="1"/>
              <a:t>requirements</a:t>
            </a:r>
            <a:r>
              <a:rPr lang="da-DK" dirty="0"/>
              <a:t> for potential future frameworks or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Dyalog</a:t>
            </a:r>
            <a:r>
              <a:rPr lang="da-DK" dirty="0"/>
              <a:t> (or the community)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develop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9CB582-CADB-D8B6-CFC7-94C351FE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52" y="102333"/>
            <a:ext cx="2208032" cy="10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282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14DD5-8CC4-49CE-D34A-829E9386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1240239"/>
            <a:ext cx="7230484" cy="3153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652C1-C26D-C7F7-0CFD-7BA4679EACEF}"/>
              </a:ext>
            </a:extLst>
          </p:cNvPr>
          <p:cNvSpPr txBox="1"/>
          <p:nvPr/>
        </p:nvSpPr>
        <p:spPr>
          <a:xfrm>
            <a:off x="122548" y="82991"/>
            <a:ext cx="838985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hlinkClick r:id="rId3"/>
              </a:rPr>
              <a:t>https://xpqz.github.io/learnapl/testing.html</a:t>
            </a:r>
            <a:br>
              <a:rPr lang="en-GB" sz="2000" dirty="0"/>
            </a:br>
            <a:br>
              <a:rPr lang="en-GB" sz="1100" dirty="0"/>
            </a:br>
            <a:r>
              <a:rPr lang="en-GB" sz="2000" dirty="0"/>
              <a:t>… also contains a "framework" for data-driven testing:</a:t>
            </a:r>
          </a:p>
        </p:txBody>
      </p:sp>
    </p:spTree>
    <p:extLst>
      <p:ext uri="{BB962C8B-B14F-4D97-AF65-F5344CB8AC3E}">
        <p14:creationId xmlns:p14="http://schemas.microsoft.com/office/powerpoint/2010/main" val="374984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9600-542F-2361-FF9B-297ADC78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736390" cy="685535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Recent QA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written</a:t>
            </a:r>
            <a:r>
              <a:rPr lang="da-DK" dirty="0"/>
              <a:t>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9B7-CBD1-3D9F-8A03-66D5193B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4499" cy="3242040"/>
          </a:xfrm>
        </p:spPr>
        <p:txBody>
          <a:bodyPr>
            <a:normAutofit/>
          </a:bodyPr>
          <a:lstStyle/>
          <a:p>
            <a:r>
              <a:rPr lang="da-DK" dirty="0" err="1"/>
              <a:t>Ullu</a:t>
            </a:r>
            <a:r>
              <a:rPr lang="da-DK" dirty="0"/>
              <a:t>: </a:t>
            </a:r>
            <a:r>
              <a:rPr lang="da-DK" dirty="0" err="1"/>
              <a:t>Testing</a:t>
            </a:r>
            <a:r>
              <a:rPr lang="da-DK" dirty="0"/>
              <a:t> APL primitives</a:t>
            </a:r>
          </a:p>
          <a:p>
            <a:r>
              <a:rPr lang="da-DK" dirty="0" err="1"/>
              <a:t>Kamila's</a:t>
            </a:r>
            <a:r>
              <a:rPr lang="da-DK" dirty="0"/>
              <a:t> tests</a:t>
            </a:r>
          </a:p>
          <a:p>
            <a:r>
              <a:rPr lang="da-DK" dirty="0"/>
              <a:t>Link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Selenium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sz="1800" dirty="0"/>
              <a:t>(Michael </a:t>
            </a:r>
            <a:r>
              <a:rPr lang="da-DK" sz="1800" dirty="0" err="1"/>
              <a:t>will</a:t>
            </a:r>
            <a:r>
              <a:rPr lang="da-DK" sz="1800" dirty="0"/>
              <a:t> show </a:t>
            </a:r>
            <a:r>
              <a:rPr lang="da-DK" sz="1800" dirty="0" err="1"/>
              <a:t>some</a:t>
            </a:r>
            <a:r>
              <a:rPr lang="da-DK" sz="1800" dirty="0"/>
              <a:t> </a:t>
            </a:r>
            <a:r>
              <a:rPr lang="da-DK" sz="1800" dirty="0" err="1"/>
              <a:t>examples</a:t>
            </a:r>
            <a:r>
              <a:rPr lang="da-DK" sz="1800" dirty="0"/>
              <a:t> </a:t>
            </a:r>
            <a:r>
              <a:rPr lang="da-DK" sz="1800" dirty="0" err="1"/>
              <a:t>based</a:t>
            </a:r>
            <a:r>
              <a:rPr lang="da-DK" sz="1800" dirty="0"/>
              <a:t> on </a:t>
            </a:r>
            <a:r>
              <a:rPr lang="da-DK" sz="1800" dirty="0" err="1"/>
              <a:t>DTest</a:t>
            </a:r>
            <a:r>
              <a:rPr lang="da-DK" sz="1800" dirty="0"/>
              <a:t> in the </a:t>
            </a:r>
            <a:r>
              <a:rPr lang="da-DK" sz="1800" dirty="0" err="1"/>
              <a:t>next</a:t>
            </a:r>
            <a:r>
              <a:rPr lang="da-DK" sz="1800" dirty="0"/>
              <a:t> </a:t>
            </a:r>
            <a:r>
              <a:rPr lang="da-DK" sz="1800" dirty="0" err="1"/>
              <a:t>section</a:t>
            </a:r>
            <a:r>
              <a:rPr lang="da-DK" sz="18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A6E44C-4F1A-5DA2-5395-91B7C6EFA4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E055-D8E8-6A07-4F69-160B5B77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9CF869-BED0-B152-E23F-9779DF32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D2EA1-3E13-342F-9E60-0E9464B3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9" y="0"/>
            <a:ext cx="6058601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747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BAD33-8663-DCF3-911D-7B4D4661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Ullu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54D6A-9B7A-42F2-37A6-5777F37A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19" y="0"/>
            <a:ext cx="5861381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7AAC5A-C199-9395-5FC9-FAEC7A17DA51}"/>
              </a:ext>
            </a:extLst>
          </p:cNvPr>
          <p:cNvSpPr txBox="1"/>
          <p:nvPr/>
        </p:nvSpPr>
        <p:spPr>
          <a:xfrm>
            <a:off x="631179" y="2387084"/>
            <a:ext cx="1627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Id &amp; </a:t>
            </a:r>
            <a:r>
              <a:rPr lang="da-DK" dirty="0" err="1"/>
              <a:t>Comment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D6200-EC6D-ECDA-03AF-02AB52F14C4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58548" y="2571750"/>
            <a:ext cx="1567743" cy="1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EEF2C-4247-B6F9-682B-5502148E24C5}"/>
              </a:ext>
            </a:extLst>
          </p:cNvPr>
          <p:cNvSpPr/>
          <p:nvPr/>
        </p:nvSpPr>
        <p:spPr>
          <a:xfrm>
            <a:off x="3580335" y="197797"/>
            <a:ext cx="5037683" cy="1072653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00D295-4DB3-3593-F356-7F871DBF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30" y="0"/>
            <a:ext cx="6410739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995F0-B3A4-9606-C257-38B016DB1535}"/>
              </a:ext>
            </a:extLst>
          </p:cNvPr>
          <p:cNvSpPr/>
          <p:nvPr/>
        </p:nvSpPr>
        <p:spPr>
          <a:xfrm>
            <a:off x="2123768" y="2121031"/>
            <a:ext cx="1482213" cy="164969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A99EB-E089-E572-CC96-D38B7B1D16E7}"/>
              </a:ext>
            </a:extLst>
          </p:cNvPr>
          <p:cNvSpPr/>
          <p:nvPr/>
        </p:nvSpPr>
        <p:spPr>
          <a:xfrm>
            <a:off x="2460523" y="3632201"/>
            <a:ext cx="1868129" cy="127000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F7069-7566-845F-D5D8-F48703910511}"/>
              </a:ext>
            </a:extLst>
          </p:cNvPr>
          <p:cNvSpPr/>
          <p:nvPr/>
        </p:nvSpPr>
        <p:spPr>
          <a:xfrm>
            <a:off x="2460523" y="4207934"/>
            <a:ext cx="2183444" cy="160865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2EEE-752E-059E-0647-358784D51E52}"/>
              </a:ext>
            </a:extLst>
          </p:cNvPr>
          <p:cNvSpPr/>
          <p:nvPr/>
        </p:nvSpPr>
        <p:spPr>
          <a:xfrm>
            <a:off x="2460523" y="4974167"/>
            <a:ext cx="3080910" cy="131235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5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D80A5-C21B-C04E-4374-6C599FBB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" y="67561"/>
            <a:ext cx="4809357" cy="307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3EF85-F1A8-D96F-5682-3137E1CE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63" y="1321650"/>
            <a:ext cx="4221037" cy="3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D80A5-C21B-C04E-4374-6C599FBB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0" y="0"/>
            <a:ext cx="4025675" cy="307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3EF85-F1A8-D96F-5682-3137E1CE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2260" y="-8556"/>
            <a:ext cx="4791740" cy="68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26393546-5CC1-03CF-98BA-D8D8CB940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932" y="1386499"/>
            <a:ext cx="2850204" cy="270238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21F272C-980E-18A3-0FB8-B07B18CE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921" y="369079"/>
            <a:ext cx="2614225" cy="685535"/>
          </a:xfrm>
        </p:spPr>
        <p:txBody>
          <a:bodyPr/>
          <a:lstStyle/>
          <a:p>
            <a:r>
              <a:rPr lang="da-DK" dirty="0"/>
              <a:t>Link </a:t>
            </a:r>
            <a:r>
              <a:rPr lang="da-DK" dirty="0" err="1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4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464BC-7041-F668-1FF9-0AD01AAF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564759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572A65-84D8-93A9-D550-766DF60CCFED}"/>
              </a:ext>
            </a:extLst>
          </p:cNvPr>
          <p:cNvSpPr/>
          <p:nvPr/>
        </p:nvSpPr>
        <p:spPr>
          <a:xfrm>
            <a:off x="955796" y="2818503"/>
            <a:ext cx="1566871" cy="132350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50518-93BC-5A76-FF28-07BEDADD6E96}"/>
              </a:ext>
            </a:extLst>
          </p:cNvPr>
          <p:cNvSpPr txBox="1"/>
          <p:nvPr/>
        </p:nvSpPr>
        <p:spPr>
          <a:xfrm>
            <a:off x="6603393" y="2610541"/>
            <a:ext cx="11897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 err="1"/>
              <a:t>assert</a:t>
            </a:r>
            <a:r>
              <a:rPr lang="da-DK" sz="1600" dirty="0"/>
              <a:t> 'test'</a:t>
            </a:r>
            <a:endParaRPr lang="en-GB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A04CD-8764-10F1-7AD7-EA829CC709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07488" y="2779818"/>
            <a:ext cx="4295905" cy="1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98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464BC-7041-F668-1FF9-0AD01AAF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564759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572A65-84D8-93A9-D550-766DF60CCFED}"/>
              </a:ext>
            </a:extLst>
          </p:cNvPr>
          <p:cNvSpPr/>
          <p:nvPr/>
        </p:nvSpPr>
        <p:spPr>
          <a:xfrm>
            <a:off x="1020533" y="3643891"/>
            <a:ext cx="2790816" cy="151274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50518-93BC-5A76-FF28-07BEDADD6E96}"/>
              </a:ext>
            </a:extLst>
          </p:cNvPr>
          <p:cNvSpPr txBox="1"/>
          <p:nvPr/>
        </p:nvSpPr>
        <p:spPr>
          <a:xfrm>
            <a:off x="5057522" y="3425833"/>
            <a:ext cx="347657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assert</a:t>
            </a:r>
            <a:r>
              <a:rPr lang="da-DK" sz="1600" dirty="0"/>
              <a:t> 'test' '</a:t>
            </a:r>
            <a:r>
              <a:rPr lang="da-DK" sz="1600" dirty="0" err="1"/>
              <a:t>recovery-expression</a:t>
            </a:r>
            <a:r>
              <a:rPr lang="da-DK" sz="1600" dirty="0"/>
              <a:t>'</a:t>
            </a:r>
            <a:endParaRPr lang="en-GB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A04CD-8764-10F1-7AD7-EA829CC709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11349" y="3595110"/>
            <a:ext cx="1246173" cy="12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1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B389428-1943-D915-9164-2907105C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814388"/>
            <a:ext cx="52673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39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2FB93-A1F4-4CF7-AB92-C56E62186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"/>
          <a:stretch/>
        </p:blipFill>
        <p:spPr>
          <a:xfrm>
            <a:off x="610407" y="1657980"/>
            <a:ext cx="7923185" cy="913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82E2469-19DF-9A8B-061B-0CE08D2E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for </a:t>
            </a:r>
            <a:r>
              <a:rPr lang="da-DK" dirty="0" err="1"/>
              <a:t>expected</a:t>
            </a:r>
            <a:r>
              <a:rPr lang="da-DK" dirty="0"/>
              <a:t> </a:t>
            </a:r>
            <a:r>
              <a:rPr lang="da-DK" dirty="0" err="1"/>
              <a:t>errors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8F43C-C371-2EBC-D960-25DCED0CA297}"/>
              </a:ext>
            </a:extLst>
          </p:cNvPr>
          <p:cNvSpPr/>
          <p:nvPr/>
        </p:nvSpPr>
        <p:spPr>
          <a:xfrm>
            <a:off x="610408" y="2392601"/>
            <a:ext cx="1336838" cy="217940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964ED-C5B6-579D-19AF-B3E9C4D9E17C}"/>
              </a:ext>
            </a:extLst>
          </p:cNvPr>
          <p:cNvSpPr txBox="1"/>
          <p:nvPr/>
        </p:nvSpPr>
        <p:spPr>
          <a:xfrm>
            <a:off x="2346690" y="3010237"/>
            <a:ext cx="190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Expression to run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9B5EE-9D06-0B59-9164-4C2BA3C515BC}"/>
              </a:ext>
            </a:extLst>
          </p:cNvPr>
          <p:cNvSpPr txBox="1"/>
          <p:nvPr/>
        </p:nvSpPr>
        <p:spPr>
          <a:xfrm>
            <a:off x="5485050" y="3008888"/>
            <a:ext cx="2045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/>
              <a:t>Text</a:t>
            </a:r>
            <a:r>
              <a:rPr lang="da-DK" dirty="0"/>
              <a:t> to find in </a:t>
            </a:r>
            <a:r>
              <a:rPr lang="da-DK" dirty="0">
                <a:latin typeface="APL385 Unicode" panose="020B0709000202000203" pitchFamily="49" charset="0"/>
              </a:rPr>
              <a:t>⎕DM</a:t>
            </a:r>
            <a:endParaRPr lang="en-GB" dirty="0">
              <a:latin typeface="APL385 Unicode" panose="020B0709000202000203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0FE88-E551-A885-FCBC-31C61F469749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236814" y="2606327"/>
            <a:ext cx="63022" cy="4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774C8C-E22E-1C6E-6011-3BEDCB0326BE}"/>
              </a:ext>
            </a:extLst>
          </p:cNvPr>
          <p:cNvCxnSpPr/>
          <p:nvPr/>
        </p:nvCxnSpPr>
        <p:spPr>
          <a:xfrm flipH="1" flipV="1">
            <a:off x="6444904" y="2596026"/>
            <a:ext cx="63022" cy="4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2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4415D-FBE8-4DF1-E6D6-A7892F63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153723" cy="32420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a-DK" dirty="0"/>
              <a:t>The Link QA </a:t>
            </a:r>
            <a:r>
              <a:rPr lang="da-DK" dirty="0" err="1"/>
              <a:t>needs</a:t>
            </a:r>
            <a:r>
              <a:rPr lang="da-DK" dirty="0"/>
              <a:t> to test </a:t>
            </a:r>
            <a:r>
              <a:rPr lang="da-DK" dirty="0" err="1"/>
              <a:t>Link's</a:t>
            </a:r>
            <a:r>
              <a:rPr lang="da-DK" dirty="0"/>
              <a:t> </a:t>
            </a:r>
            <a:r>
              <a:rPr lang="da-DK" dirty="0" err="1"/>
              <a:t>responses</a:t>
            </a:r>
            <a:r>
              <a:rPr lang="da-DK" dirty="0"/>
              <a:t> to </a:t>
            </a:r>
            <a:r>
              <a:rPr lang="da-DK" dirty="0" err="1"/>
              <a:t>notifications</a:t>
            </a:r>
            <a:r>
              <a:rPr lang="da-DK" dirty="0"/>
              <a:t> of additions, deletions, and </a:t>
            </a:r>
            <a:r>
              <a:rPr lang="da-DK" dirty="0" err="1"/>
              <a:t>changes</a:t>
            </a:r>
            <a:r>
              <a:rPr lang="da-DK" dirty="0"/>
              <a:t> to files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a-DK" dirty="0"/>
              <a:t>File System </a:t>
            </a:r>
            <a:r>
              <a:rPr lang="da-DK" dirty="0" err="1"/>
              <a:t>Watcher</a:t>
            </a:r>
            <a:r>
              <a:rPr lang="da-DK" dirty="0"/>
              <a:t> cause </a:t>
            </a:r>
            <a:r>
              <a:rPr lang="da-DK" dirty="0" err="1"/>
              <a:t>callbacks</a:t>
            </a:r>
            <a:r>
              <a:rPr lang="da-DK" dirty="0"/>
              <a:t> to APL from .NET.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a-DK" dirty="0"/>
              <a:t>Not </a:t>
            </a:r>
            <a:r>
              <a:rPr lang="da-DK" dirty="0" err="1"/>
              <a:t>processed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end of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time slice (so </a:t>
            </a:r>
            <a:r>
              <a:rPr lang="da-DK" dirty="0" err="1"/>
              <a:t>if</a:t>
            </a:r>
            <a:r>
              <a:rPr lang="da-DK" dirty="0"/>
              <a:t> QA script </a:t>
            </a:r>
            <a:r>
              <a:rPr lang="da-DK" dirty="0" err="1"/>
              <a:t>keeps</a:t>
            </a:r>
            <a:r>
              <a:rPr lang="da-DK" dirty="0"/>
              <a:t> running, it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time </a:t>
            </a:r>
            <a:r>
              <a:rPr lang="da-DK" dirty="0" err="1"/>
              <a:t>before</a:t>
            </a:r>
            <a:r>
              <a:rPr lang="da-DK" dirty="0"/>
              <a:t> the </a:t>
            </a:r>
            <a:r>
              <a:rPr lang="da-DK" dirty="0" err="1"/>
              <a:t>callback</a:t>
            </a:r>
            <a:r>
              <a:rPr lang="da-DK" dirty="0"/>
              <a:t> runs)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a-DK" dirty="0" err="1"/>
              <a:t>Potentially</a:t>
            </a:r>
            <a:r>
              <a:rPr lang="da-DK" dirty="0"/>
              <a:t> </a:t>
            </a:r>
            <a:r>
              <a:rPr lang="da-DK" dirty="0" err="1"/>
              <a:t>simultaneous</a:t>
            </a:r>
            <a:r>
              <a:rPr lang="da-DK" dirty="0"/>
              <a:t>: If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more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time slice to </a:t>
            </a:r>
            <a:r>
              <a:rPr lang="da-DK" dirty="0" err="1"/>
              <a:t>process</a:t>
            </a:r>
            <a:r>
              <a:rPr lang="da-DK" dirty="0"/>
              <a:t>,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callback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start running </a:t>
            </a:r>
            <a:r>
              <a:rPr lang="da-DK" dirty="0" err="1"/>
              <a:t>before</a:t>
            </a:r>
            <a:r>
              <a:rPr lang="da-DK" dirty="0"/>
              <a:t>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is </a:t>
            </a:r>
            <a:r>
              <a:rPr lang="da-DK" dirty="0" err="1"/>
              <a:t>completed</a:t>
            </a:r>
            <a:endParaRPr lang="da-DK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a-DK" dirty="0"/>
              <a:t>This is </a:t>
            </a:r>
            <a:r>
              <a:rPr lang="da-DK" dirty="0" err="1"/>
              <a:t>usually</a:t>
            </a:r>
            <a:r>
              <a:rPr lang="da-DK" dirty="0"/>
              <a:t> not a problem for the normal </a:t>
            </a:r>
            <a:r>
              <a:rPr lang="da-DK" dirty="0" err="1"/>
              <a:t>use</a:t>
            </a:r>
            <a:r>
              <a:rPr lang="da-DK" dirty="0"/>
              <a:t> case of </a:t>
            </a:r>
            <a:r>
              <a:rPr lang="da-DK" dirty="0" err="1"/>
              <a:t>editing</a:t>
            </a:r>
            <a:r>
              <a:rPr lang="da-DK" dirty="0"/>
              <a:t> or </a:t>
            </a:r>
            <a:r>
              <a:rPr lang="da-DK" dirty="0" err="1"/>
              <a:t>moving</a:t>
            </a:r>
            <a:r>
              <a:rPr lang="da-DK" dirty="0"/>
              <a:t> a small </a:t>
            </a:r>
            <a:r>
              <a:rPr lang="da-DK" dirty="0" err="1"/>
              <a:t>number</a:t>
            </a:r>
            <a:r>
              <a:rPr lang="da-DK" dirty="0"/>
              <a:t> of files </a:t>
            </a:r>
            <a:r>
              <a:rPr lang="da-DK" dirty="0" err="1"/>
              <a:t>outside</a:t>
            </a:r>
            <a:r>
              <a:rPr lang="da-DK" dirty="0"/>
              <a:t> APL "by </a:t>
            </a:r>
            <a:r>
              <a:rPr lang="da-DK" dirty="0" err="1"/>
              <a:t>hand</a:t>
            </a:r>
            <a:r>
              <a:rPr lang="da-DK" dirty="0"/>
              <a:t>"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a-DK" dirty="0" err="1"/>
              <a:t>However</a:t>
            </a:r>
            <a:r>
              <a:rPr lang="da-DK" dirty="0"/>
              <a:t>, for a QA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hundreds or </a:t>
            </a:r>
            <a:r>
              <a:rPr lang="da-DK" dirty="0" err="1"/>
              <a:t>thousands</a:t>
            </a:r>
            <a:r>
              <a:rPr lang="da-DK" dirty="0"/>
              <a:t> of additions, deletions, </a:t>
            </a:r>
            <a:r>
              <a:rPr lang="da-DK" dirty="0" err="1"/>
              <a:t>moves</a:t>
            </a:r>
            <a:r>
              <a:rPr lang="da-DK" dirty="0"/>
              <a:t> and </a:t>
            </a:r>
            <a:r>
              <a:rPr lang="da-DK" dirty="0" err="1"/>
              <a:t>copies</a:t>
            </a:r>
            <a:r>
              <a:rPr lang="da-DK" dirty="0"/>
              <a:t>, it </a:t>
            </a:r>
            <a:r>
              <a:rPr lang="da-DK" dirty="0" err="1"/>
              <a:t>leads</a:t>
            </a:r>
            <a:r>
              <a:rPr lang="da-DK" dirty="0"/>
              <a:t> to </a:t>
            </a:r>
            <a:r>
              <a:rPr lang="da-DK" dirty="0" err="1"/>
              <a:t>intermittent</a:t>
            </a:r>
            <a:r>
              <a:rPr lang="da-DK" dirty="0"/>
              <a:t>, </a:t>
            </a:r>
            <a:r>
              <a:rPr lang="da-DK" dirty="0" err="1"/>
              <a:t>unpredictable</a:t>
            </a:r>
            <a:r>
              <a:rPr lang="da-DK" dirty="0"/>
              <a:t> </a:t>
            </a:r>
            <a:r>
              <a:rPr lang="da-DK" dirty="0" err="1"/>
              <a:t>failures</a:t>
            </a:r>
            <a:endParaRPr lang="da-D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8F51C8-1B73-BF34-5D1A-17857AD2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14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4477F-E8D7-D347-B952-04B1A22F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63" y="0"/>
            <a:ext cx="5946937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15FE4-58A9-6A05-4EFE-FE497BF66824}"/>
              </a:ext>
            </a:extLst>
          </p:cNvPr>
          <p:cNvSpPr txBox="1"/>
          <p:nvPr/>
        </p:nvSpPr>
        <p:spPr>
          <a:xfrm>
            <a:off x="631179" y="2387084"/>
            <a:ext cx="18998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Keep </a:t>
            </a:r>
            <a:r>
              <a:rPr lang="da-DK" dirty="0" err="1"/>
              <a:t>trying</a:t>
            </a:r>
            <a:r>
              <a:rPr lang="da-DK" dirty="0"/>
              <a:t> </a:t>
            </a:r>
            <a:r>
              <a:rPr lang="da-DK" dirty="0" err="1"/>
              <a:t>until</a:t>
            </a:r>
            <a:endParaRPr lang="da-DK" dirty="0"/>
          </a:p>
          <a:p>
            <a:r>
              <a:rPr lang="da-DK" dirty="0"/>
              <a:t>Event </a:t>
            </a:r>
            <a:r>
              <a:rPr lang="da-DK" dirty="0" err="1"/>
              <a:t>arrives</a:t>
            </a:r>
            <a:r>
              <a:rPr lang="da-DK" dirty="0"/>
              <a:t> and</a:t>
            </a:r>
            <a:br>
              <a:rPr lang="da-DK" dirty="0"/>
            </a:br>
            <a:r>
              <a:rPr lang="da-DK" dirty="0"/>
              <a:t>is </a:t>
            </a:r>
            <a:r>
              <a:rPr lang="da-DK" dirty="0" err="1"/>
              <a:t>processed</a:t>
            </a:r>
            <a:r>
              <a:rPr lang="da-DK" dirty="0"/>
              <a:t>.</a:t>
            </a:r>
            <a:br>
              <a:rPr lang="da-DK" dirty="0"/>
            </a:br>
            <a:br>
              <a:rPr lang="da-DK" dirty="0"/>
            </a:br>
            <a:r>
              <a:rPr lang="da-DK" dirty="0" err="1"/>
              <a:t>Hence</a:t>
            </a:r>
            <a:r>
              <a:rPr lang="da-DK" dirty="0"/>
              <a:t> the </a:t>
            </a:r>
            <a:r>
              <a:rPr lang="da-DK" dirty="0">
                <a:latin typeface="APL385 Unicode" panose="020B0709000202000203" pitchFamily="49" charset="0"/>
              </a:rPr>
              <a:t>⍎</a:t>
            </a:r>
            <a:endParaRPr lang="en-GB" dirty="0">
              <a:latin typeface="APL385 Unicode" panose="020B0709000202000203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BAF220-F5A7-4C80-0230-8F6FD7257A5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31058" y="2257678"/>
            <a:ext cx="1053714" cy="8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916B3D-1C65-3FB5-7C45-72F24A3075C9}"/>
              </a:ext>
            </a:extLst>
          </p:cNvPr>
          <p:cNvSpPr/>
          <p:nvPr/>
        </p:nvSpPr>
        <p:spPr>
          <a:xfrm>
            <a:off x="3584772" y="1934513"/>
            <a:ext cx="1909720" cy="452571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908CE-DF85-9926-8C46-32206D06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33500"/>
            <a:ext cx="7467600" cy="3810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18F51C8-1B73-BF34-5D1A-17857AD2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67657"/>
            <a:ext cx="2038672" cy="685535"/>
          </a:xfrm>
        </p:spPr>
        <p:txBody>
          <a:bodyPr/>
          <a:lstStyle/>
          <a:p>
            <a:r>
              <a:rPr lang="da-DK" dirty="0" err="1"/>
              <a:t>Mocking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B5CFF-1689-D200-3ED9-5EBE045177A6}"/>
              </a:ext>
            </a:extLst>
          </p:cNvPr>
          <p:cNvSpPr/>
          <p:nvPr/>
        </p:nvSpPr>
        <p:spPr>
          <a:xfrm>
            <a:off x="2438401" y="3390900"/>
            <a:ext cx="6181724" cy="495300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52E45-FC29-69E5-5D20-7630B00E662C}"/>
              </a:ext>
            </a:extLst>
          </p:cNvPr>
          <p:cNvSpPr txBox="1"/>
          <p:nvPr/>
        </p:nvSpPr>
        <p:spPr>
          <a:xfrm>
            <a:off x="3471484" y="496870"/>
            <a:ext cx="2300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This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helped</a:t>
            </a:r>
            <a:r>
              <a:rPr lang="da-DK" dirty="0"/>
              <a:t> a bit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C7F135-F3FD-F957-3D81-1E4C74CCD51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72000" y="866202"/>
            <a:ext cx="49799" cy="25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76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4415D-FBE8-4DF1-E6D6-A7892F63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153723" cy="3242040"/>
          </a:xfrm>
        </p:spPr>
        <p:txBody>
          <a:bodyPr>
            <a:normAutofit fontScale="85000" lnSpcReduction="10000"/>
          </a:bodyPr>
          <a:lstStyle/>
          <a:p>
            <a:r>
              <a:rPr lang="da-DK" dirty="0"/>
              <a:t>The out-of-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processing</a:t>
            </a:r>
            <a:r>
              <a:rPr lang="da-DK" dirty="0"/>
              <a:t> </a:t>
            </a:r>
            <a:r>
              <a:rPr lang="da-DK" dirty="0" err="1"/>
              <a:t>meant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delaying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not </a:t>
            </a:r>
            <a:r>
              <a:rPr lang="da-DK" dirty="0" err="1"/>
              <a:t>enough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-Update-Delete </a:t>
            </a:r>
            <a:r>
              <a:rPr lang="da-DK" dirty="0" err="1"/>
              <a:t>notifications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not </a:t>
            </a:r>
            <a:r>
              <a:rPr lang="da-DK" dirty="0" err="1"/>
              <a:t>arrive</a:t>
            </a:r>
            <a:r>
              <a:rPr lang="da-DK" dirty="0"/>
              <a:t> in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r>
              <a:rPr lang="da-DK" dirty="0"/>
              <a:t>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ultimately</a:t>
            </a:r>
            <a:r>
              <a:rPr lang="da-DK" dirty="0"/>
              <a:t> </a:t>
            </a:r>
            <a:r>
              <a:rPr lang="da-DK" dirty="0" err="1"/>
              <a:t>impossible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the Link QA to run </a:t>
            </a:r>
            <a:r>
              <a:rPr lang="da-DK" dirty="0" err="1"/>
              <a:t>reliably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real File System </a:t>
            </a:r>
            <a:r>
              <a:rPr lang="da-DK" dirty="0" err="1"/>
              <a:t>Watcher</a:t>
            </a:r>
            <a:endParaRPr lang="da-DK" dirty="0"/>
          </a:p>
          <a:p>
            <a:r>
              <a:rPr lang="da-DK" dirty="0"/>
              <a:t>The solution </a:t>
            </a:r>
            <a:r>
              <a:rPr lang="da-DK" dirty="0" err="1"/>
              <a:t>was</a:t>
            </a:r>
            <a:r>
              <a:rPr lang="da-DK" dirty="0"/>
              <a:t> to "</a:t>
            </a:r>
            <a:r>
              <a:rPr lang="da-DK" dirty="0" err="1"/>
              <a:t>Mock</a:t>
            </a:r>
            <a:r>
              <a:rPr lang="da-DK" dirty="0"/>
              <a:t>" the FSW by </a:t>
            </a:r>
            <a:r>
              <a:rPr lang="da-DK" dirty="0" err="1"/>
              <a:t>covering</a:t>
            </a:r>
            <a:r>
              <a:rPr lang="da-DK" dirty="0"/>
              <a:t> all file system operations and </a:t>
            </a:r>
            <a:r>
              <a:rPr lang="da-DK" dirty="0" err="1"/>
              <a:t>call</a:t>
            </a:r>
            <a:r>
              <a:rPr lang="da-DK" dirty="0"/>
              <a:t> the FSW </a:t>
            </a:r>
            <a:r>
              <a:rPr lang="da-DK" dirty="0" err="1"/>
              <a:t>callback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immediately</a:t>
            </a:r>
            <a:r>
              <a:rPr lang="da-DK" dirty="0"/>
              <a:t>.</a:t>
            </a:r>
          </a:p>
          <a:p>
            <a:r>
              <a:rPr lang="da-DK" dirty="0"/>
              <a:t>This </a:t>
            </a:r>
            <a:r>
              <a:rPr lang="da-DK" dirty="0" err="1"/>
              <a:t>simulated</a:t>
            </a:r>
            <a:r>
              <a:rPr lang="da-DK" dirty="0"/>
              <a:t> a "</a:t>
            </a:r>
            <a:r>
              <a:rPr lang="da-DK" dirty="0" err="1"/>
              <a:t>synchronous</a:t>
            </a:r>
            <a:r>
              <a:rPr lang="da-DK" dirty="0"/>
              <a:t>" FSW and </a:t>
            </a:r>
            <a:r>
              <a:rPr lang="da-DK" dirty="0" err="1"/>
              <a:t>finally</a:t>
            </a:r>
            <a:r>
              <a:rPr lang="da-DK" dirty="0"/>
              <a:t> made the tests </a:t>
            </a:r>
            <a:r>
              <a:rPr lang="da-DK" dirty="0" err="1"/>
              <a:t>deterministic</a:t>
            </a:r>
            <a:r>
              <a:rPr lang="da-DK" dirty="0"/>
              <a:t> (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years</a:t>
            </a:r>
            <a:r>
              <a:rPr lang="da-DK" dirty="0"/>
              <a:t> of messing </a:t>
            </a:r>
            <a:r>
              <a:rPr lang="da-DK" dirty="0" err="1"/>
              <a:t>about</a:t>
            </a:r>
            <a:r>
              <a:rPr lang="da-DK" dirty="0"/>
              <a:t>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8F51C8-1B73-BF34-5D1A-17857AD2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82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1EA441-832E-286D-DB36-39F575468B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15401-AD32-92DB-332F-ADF5C86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Mocking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038DF-0A22-D267-E131-25804D48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500"/>
            <a:ext cx="9144000" cy="5033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224450-C989-EEB5-49B8-61AC60B76A55}"/>
              </a:ext>
            </a:extLst>
          </p:cNvPr>
          <p:cNvSpPr txBox="1"/>
          <p:nvPr/>
        </p:nvSpPr>
        <p:spPr>
          <a:xfrm>
            <a:off x="2775568" y="636536"/>
            <a:ext cx="3187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/>
              <a:t>Invoke</a:t>
            </a:r>
            <a:r>
              <a:rPr lang="da-DK" dirty="0"/>
              <a:t> FSW </a:t>
            </a:r>
            <a:r>
              <a:rPr lang="da-DK" dirty="0" err="1"/>
              <a:t>callback</a:t>
            </a:r>
            <a:r>
              <a:rPr lang="da-DK" dirty="0"/>
              <a:t> </a:t>
            </a:r>
            <a:r>
              <a:rPr lang="da-DK" dirty="0" err="1"/>
              <a:t>explicitly</a:t>
            </a:r>
            <a:endParaRPr lang="en-GB" dirty="0">
              <a:latin typeface="APL385 Unicode" panose="020B0709000202000203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B20CFB-7CC5-81E0-FFD5-306668BEED9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45214" y="1005868"/>
            <a:ext cx="1123900" cy="192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7D5D2E-2B45-1043-5AF5-B431A850F387}"/>
              </a:ext>
            </a:extLst>
          </p:cNvPr>
          <p:cNvSpPr/>
          <p:nvPr/>
        </p:nvSpPr>
        <p:spPr>
          <a:xfrm>
            <a:off x="2420076" y="2929317"/>
            <a:ext cx="1819415" cy="256210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0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249F-4F0F-9212-A73B-0D5F2DCA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Sometimes</a:t>
            </a:r>
            <a:r>
              <a:rPr lang="da-DK" dirty="0"/>
              <a:t>, a test </a:t>
            </a:r>
            <a:r>
              <a:rPr lang="da-DK" dirty="0" err="1"/>
              <a:t>will</a:t>
            </a:r>
            <a:r>
              <a:rPr lang="da-DK" dirty="0"/>
              <a:t> trigger an </a:t>
            </a:r>
            <a:r>
              <a:rPr lang="da-DK" dirty="0" err="1"/>
              <a:t>effect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time to </a:t>
            </a:r>
            <a:r>
              <a:rPr lang="da-DK" dirty="0" err="1"/>
              <a:t>materialise</a:t>
            </a:r>
            <a:endParaRPr lang="da-DK" dirty="0"/>
          </a:p>
          <a:p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Link "</a:t>
            </a:r>
            <a:r>
              <a:rPr lang="da-DK" dirty="0" err="1"/>
              <a:t>assert</a:t>
            </a:r>
            <a:r>
              <a:rPr lang="da-DK" dirty="0"/>
              <a:t>" </a:t>
            </a:r>
            <a:r>
              <a:rPr lang="da-DK" dirty="0" err="1"/>
              <a:t>waited</a:t>
            </a:r>
            <a:r>
              <a:rPr lang="da-DK" dirty="0"/>
              <a:t> in a loop</a:t>
            </a:r>
          </a:p>
          <a:p>
            <a:r>
              <a:rPr lang="da-DK" dirty="0"/>
              <a:t>Automated GUI </a:t>
            </a:r>
            <a:r>
              <a:rPr lang="da-DK" dirty="0" err="1"/>
              <a:t>testing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nearly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exhibit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behaviour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60DD2-B5A9-BE36-97D7-AB2D852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601272" cy="685535"/>
          </a:xfrm>
        </p:spPr>
        <p:txBody>
          <a:bodyPr/>
          <a:lstStyle/>
          <a:p>
            <a:r>
              <a:rPr lang="da-DK" dirty="0"/>
              <a:t>Asynchronous </a:t>
            </a:r>
            <a:r>
              <a:rPr lang="da-DK" dirty="0" err="1"/>
              <a:t>Effects</a:t>
            </a:r>
            <a:r>
              <a:rPr lang="da-DK" dirty="0"/>
              <a:t> / GUI </a:t>
            </a:r>
            <a:r>
              <a:rPr lang="da-DK" dirty="0" err="1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72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C9E376-9671-F55E-46DB-220B9B61C0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8709-E3E3-9371-1193-DC34D76E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D6177-50B6-8BD5-07C6-13EC3F26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E30F7-04E4-C14F-EA3D-1099E922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3" y="0"/>
            <a:ext cx="8895314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866F41-19E6-21DE-72C7-A031B8FA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76" y="3949673"/>
            <a:ext cx="5611008" cy="111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B9C433-62CF-46AE-FE95-65925655D1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588F-9439-A5B6-F550-EC610BCC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29014-0650-4D90-9AAA-F325CF35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1BBC0-B5AE-9019-FD9C-C22103CC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20602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B64882-2A2C-8F7A-06CE-2AB98E4497CE}"/>
              </a:ext>
            </a:extLst>
          </p:cNvPr>
          <p:cNvSpPr/>
          <p:nvPr/>
        </p:nvSpPr>
        <p:spPr>
          <a:xfrm>
            <a:off x="3905251" y="4380543"/>
            <a:ext cx="1714499" cy="248607"/>
          </a:xfrm>
          <a:prstGeom prst="rect">
            <a:avLst/>
          </a:prstGeom>
          <a:solidFill>
            <a:srgbClr val="ED7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8C0C90-6493-40DC-76DA-BE2B17CC16A1}"/>
              </a:ext>
            </a:extLst>
          </p:cNvPr>
          <p:cNvSpPr txBox="1"/>
          <p:nvPr/>
        </p:nvSpPr>
        <p:spPr>
          <a:xfrm>
            <a:off x="3090646" y="1879252"/>
            <a:ext cx="29627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⎕WC – No idea how to test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22255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FB515-3A44-6991-C119-1B481110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510147" cy="3242040"/>
          </a:xfrm>
        </p:spPr>
        <p:txBody>
          <a:bodyPr>
            <a:normAutofit/>
          </a:bodyPr>
          <a:lstStyle/>
          <a:p>
            <a:r>
              <a:rPr lang="en-US" dirty="0"/>
              <a:t>Define Terminology</a:t>
            </a:r>
          </a:p>
          <a:p>
            <a:r>
              <a:rPr lang="en-US" dirty="0"/>
              <a:t>Review Some Existing Frameworks &amp; Actual Tests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5E7430-54AA-5292-CBB0-45AA29D7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1: Introduction (Morten)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14124-03CB-BFBF-75E5-D792592EB2B8}"/>
              </a:ext>
            </a:extLst>
          </p:cNvPr>
          <p:cNvSpPr txBox="1"/>
          <p:nvPr/>
        </p:nvSpPr>
        <p:spPr>
          <a:xfrm>
            <a:off x="983800" y="82991"/>
            <a:ext cx="387157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13:30-14:30 (</a:t>
            </a:r>
            <a:r>
              <a:rPr lang="da-DK" dirty="0" err="1"/>
              <a:t>ish</a:t>
            </a:r>
            <a:r>
              <a:rPr lang="da-DK" dirty="0"/>
              <a:t>, </a:t>
            </a:r>
            <a:r>
              <a:rPr lang="da-DK" dirty="0" err="1"/>
              <a:t>hopefully</a:t>
            </a:r>
            <a:r>
              <a:rPr lang="da-DK" dirty="0"/>
              <a:t> a bit </a:t>
            </a:r>
            <a:r>
              <a:rPr lang="da-DK" dirty="0" err="1"/>
              <a:t>less</a:t>
            </a:r>
            <a:r>
              <a:rPr lang="da-DK" dirty="0"/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7C453-388C-94ED-B078-BAF91184A193}"/>
              </a:ext>
            </a:extLst>
          </p:cNvPr>
          <p:cNvSpPr txBox="1"/>
          <p:nvPr/>
        </p:nvSpPr>
        <p:spPr>
          <a:xfrm>
            <a:off x="424439" y="3893353"/>
            <a:ext cx="388361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err="1"/>
              <a:t>Exercise</a:t>
            </a:r>
            <a:r>
              <a:rPr lang="da-DK" b="1" dirty="0"/>
              <a:t> 1: </a:t>
            </a:r>
            <a:br>
              <a:rPr lang="da-DK" b="1" dirty="0"/>
            </a:br>
            <a:r>
              <a:rPr lang="da-DK" dirty="0" err="1"/>
              <a:t>Use</a:t>
            </a:r>
            <a:r>
              <a:rPr lang="da-DK" dirty="0"/>
              <a:t> "Tester" </a:t>
            </a:r>
            <a:r>
              <a:rPr lang="da-DK" dirty="0" err="1"/>
              <a:t>package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a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AE47-C2A5-9EB8-E67D-7031D89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Driving</a:t>
            </a:r>
            <a:r>
              <a:rPr lang="da-DK" dirty="0"/>
              <a:t> </a:t>
            </a:r>
            <a:r>
              <a:rPr lang="da-DK" dirty="0" err="1"/>
              <a:t>Dyalog</a:t>
            </a:r>
            <a:r>
              <a:rPr lang="da-DK" dirty="0"/>
              <a:t> IDE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73E8B-A504-CA4C-56A9-57B75ECE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81" y="0"/>
            <a:ext cx="7572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B663F-6223-2EBA-B869-0C83A02032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8BF9-C1AA-6CF8-A77E-E8A132B4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Write tests BEFORE </a:t>
            </a:r>
            <a:r>
              <a:rPr lang="da-DK" dirty="0" err="1"/>
              <a:t>fixing</a:t>
            </a:r>
            <a:r>
              <a:rPr lang="da-DK" dirty="0"/>
              <a:t> the problem or </a:t>
            </a:r>
            <a:r>
              <a:rPr lang="da-DK" dirty="0" err="1"/>
              <a:t>adding</a:t>
            </a:r>
            <a:r>
              <a:rPr lang="da-DK" dirty="0"/>
              <a:t> the new </a:t>
            </a:r>
            <a:r>
              <a:rPr lang="da-DK" dirty="0" err="1"/>
              <a:t>functionality</a:t>
            </a:r>
            <a:endParaRPr lang="da-DK" dirty="0"/>
          </a:p>
          <a:p>
            <a:endParaRPr lang="da-DK" dirty="0"/>
          </a:p>
          <a:p>
            <a:r>
              <a:rPr lang="da-DK" dirty="0"/>
              <a:t>… or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the </a:t>
            </a:r>
            <a:r>
              <a:rPr lang="da-DK" dirty="0" err="1"/>
              <a:t>commits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59E78-18FB-5A63-49E4-D393A71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819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23C082-88FC-E784-3A9F-9A83AC755CD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424-94D4-B652-23FF-BEC1FEDF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E28F-A32B-8568-5555-967E3A60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B9896-6926-26D5-174E-40B0DEE8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55"/>
            <a:ext cx="9144000" cy="50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1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EAF85A-4786-52B9-E288-A3F48EE5CC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96C6-5A48-8EDF-ABFB-95D0B2D1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C3364A-532A-F429-8A98-F44C1E13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Temp</a:t>
            </a:r>
            <a:r>
              <a:rPr lang="da-DK" dirty="0"/>
              <a:t> Folders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D50F6-7C75-B0ED-2ED0-1B40CC64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957"/>
            <a:ext cx="4838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DA14F-389D-E857-A4C7-3BE2359B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18" y="1914525"/>
            <a:ext cx="6562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BBB2-8B23-0D80-3266-6B023FAF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</p:spPr>
        <p:txBody>
          <a:bodyPr anchor="b">
            <a:normAutofit/>
          </a:bodyPr>
          <a:lstStyle/>
          <a:p>
            <a:r>
              <a:rPr lang="da-DK" dirty="0" err="1"/>
              <a:t>Observed</a:t>
            </a:r>
            <a:r>
              <a:rPr lang="da-DK" dirty="0"/>
              <a:t> APL Practices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EA537E4-4BF6-5375-4446-29E13CCEB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17528"/>
              </p:ext>
            </p:extLst>
          </p:nvPr>
        </p:nvGraphicFramePr>
        <p:xfrm>
          <a:off x="323527" y="1264925"/>
          <a:ext cx="6092513" cy="324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Supporting Success For Children With Hearing Loss | The Necessity of  Classroom Observation">
            <a:extLst>
              <a:ext uri="{FF2B5EF4-FFF2-40B4-BE49-F238E27FC236}">
                <a16:creationId xmlns:a16="http://schemas.microsoft.com/office/drawing/2014/main" id="{B8700D2F-9A3B-A94F-1A6B-B9B5BBDD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92" y="358219"/>
            <a:ext cx="2023228" cy="20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10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804B7-A1EA-0455-2133-79C09C78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/>
              <a:t>Assert</a:t>
            </a:r>
            <a:endParaRPr lang="da-DK" dirty="0"/>
          </a:p>
          <a:p>
            <a:pPr lvl="1"/>
            <a:r>
              <a:rPr lang="da-DK" dirty="0" err="1"/>
              <a:t>Bool</a:t>
            </a:r>
            <a:r>
              <a:rPr lang="da-DK" dirty="0"/>
              <a:t> </a:t>
            </a:r>
            <a:r>
              <a:rPr lang="da-DK" dirty="0" err="1"/>
              <a:t>rarg</a:t>
            </a:r>
            <a:r>
              <a:rPr lang="da-DK" dirty="0"/>
              <a:t> of </a:t>
            </a: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APL385 Unicode" panose="020B0709000202000203" pitchFamily="49" charset="0"/>
              </a:rPr>
              <a:t>≡</a:t>
            </a:r>
          </a:p>
          <a:p>
            <a:pPr lvl="1"/>
            <a:r>
              <a:rPr lang="da-DK" dirty="0"/>
              <a:t>How to </a:t>
            </a:r>
            <a:r>
              <a:rPr lang="da-DK" dirty="0" err="1"/>
              <a:t>identify</a:t>
            </a:r>
            <a:r>
              <a:rPr lang="da-DK" dirty="0"/>
              <a:t> </a:t>
            </a:r>
            <a:r>
              <a:rPr lang="da-DK" dirty="0" err="1"/>
              <a:t>failing</a:t>
            </a:r>
            <a:r>
              <a:rPr lang="da-DK" dirty="0"/>
              <a:t> test</a:t>
            </a:r>
          </a:p>
          <a:p>
            <a:pPr lvl="1"/>
            <a:r>
              <a:rPr lang="da-DK" dirty="0" err="1"/>
              <a:t>Async</a:t>
            </a:r>
            <a:r>
              <a:rPr lang="da-DK" dirty="0"/>
              <a:t> </a:t>
            </a:r>
            <a:r>
              <a:rPr lang="da-DK" dirty="0" err="1"/>
              <a:t>capability</a:t>
            </a:r>
            <a:r>
              <a:rPr lang="da-DK" dirty="0"/>
              <a:t>?</a:t>
            </a:r>
          </a:p>
          <a:p>
            <a:r>
              <a:rPr lang="da-DK" dirty="0" err="1"/>
              <a:t>Expect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Error</a:t>
            </a:r>
            <a:endParaRPr lang="da-DK" dirty="0"/>
          </a:p>
          <a:p>
            <a:pPr lvl="1"/>
            <a:r>
              <a:rPr lang="da-DK" dirty="0"/>
              <a:t>EN or DM </a:t>
            </a:r>
            <a:r>
              <a:rPr lang="da-DK" dirty="0" err="1"/>
              <a:t>text</a:t>
            </a:r>
            <a:endParaRPr lang="da-DK" dirty="0"/>
          </a:p>
          <a:p>
            <a:r>
              <a:rPr lang="da-DK" dirty="0" err="1"/>
              <a:t>Logging</a:t>
            </a:r>
            <a:r>
              <a:rPr lang="da-DK" dirty="0"/>
              <a:t> </a:t>
            </a:r>
            <a:r>
              <a:rPr lang="da-DK" dirty="0" err="1"/>
              <a:t>levels</a:t>
            </a:r>
            <a:endParaRPr lang="da-DK" dirty="0"/>
          </a:p>
          <a:p>
            <a:pPr lvl="1"/>
            <a:r>
              <a:rPr lang="da-DK" dirty="0" err="1"/>
              <a:t>Error</a:t>
            </a:r>
            <a:r>
              <a:rPr lang="da-DK" dirty="0"/>
              <a:t> / Warning</a:t>
            </a:r>
          </a:p>
          <a:p>
            <a:pPr lvl="1"/>
            <a:r>
              <a:rPr lang="da-DK" dirty="0"/>
              <a:t>Verbose / </a:t>
            </a:r>
            <a:r>
              <a:rPr lang="da-DK" dirty="0" err="1"/>
              <a:t>Quiet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950B1F-AFA1-1CCD-09E4-9733A2851D4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Stopping</a:t>
            </a:r>
            <a:r>
              <a:rPr lang="da-DK" dirty="0"/>
              <a:t> </a:t>
            </a:r>
            <a:r>
              <a:rPr lang="da-DK" dirty="0" err="1"/>
              <a:t>behaviour</a:t>
            </a:r>
            <a:endParaRPr lang="da-DK" dirty="0"/>
          </a:p>
          <a:p>
            <a:r>
              <a:rPr lang="da-DK" dirty="0" err="1"/>
              <a:t>Record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Seed</a:t>
            </a:r>
          </a:p>
          <a:p>
            <a:pPr lvl="1"/>
            <a:r>
              <a:rPr lang="da-DK" dirty="0"/>
              <a:t>Log/</a:t>
            </a:r>
            <a:r>
              <a:rPr lang="da-DK" dirty="0" err="1"/>
              <a:t>report</a:t>
            </a:r>
            <a:r>
              <a:rPr lang="da-DK" dirty="0"/>
              <a:t> it on </a:t>
            </a:r>
            <a:r>
              <a:rPr lang="da-DK" dirty="0" err="1"/>
              <a:t>failure</a:t>
            </a:r>
            <a:endParaRPr lang="da-DK" dirty="0"/>
          </a:p>
          <a:p>
            <a:r>
              <a:rPr lang="da-DK" dirty="0" err="1"/>
              <a:t>Temporary</a:t>
            </a:r>
            <a:r>
              <a:rPr lang="da-DK" dirty="0"/>
              <a:t> folder </a:t>
            </a:r>
            <a:r>
              <a:rPr lang="da-DK" dirty="0" err="1"/>
              <a:t>creation</a:t>
            </a:r>
            <a:endParaRPr lang="da-DK" dirty="0"/>
          </a:p>
          <a:p>
            <a:pPr lvl="1"/>
            <a:r>
              <a:rPr lang="da-DK" dirty="0"/>
              <a:t>… And </a:t>
            </a:r>
            <a:r>
              <a:rPr lang="da-DK" dirty="0" err="1"/>
              <a:t>cleanup</a:t>
            </a:r>
            <a:r>
              <a:rPr lang="da-DK" dirty="0"/>
              <a:t>?</a:t>
            </a:r>
          </a:p>
          <a:p>
            <a:r>
              <a:rPr lang="da-DK" dirty="0"/>
              <a:t>Code </a:t>
            </a:r>
            <a:r>
              <a:rPr lang="da-DK" dirty="0" err="1"/>
              <a:t>coverage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AF850-D665-CBAE-BF27-2A3ADA4F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Framework </a:t>
            </a:r>
            <a:r>
              <a:rPr lang="da-DK" dirty="0" err="1"/>
              <a:t>Requirement</a:t>
            </a:r>
            <a:r>
              <a:rPr lang="da-DK" dirty="0"/>
              <a:t> </a:t>
            </a:r>
            <a:r>
              <a:rPr lang="da-DK" dirty="0" err="1"/>
              <a:t>Spec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38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C18D8-2042-3D64-1F89-4CF0DC9DB5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F765-A3C5-83AF-3B06-3522D537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application</a:t>
            </a:r>
            <a:r>
              <a:rPr lang="da-DK" dirty="0"/>
              <a:t> to </a:t>
            </a:r>
            <a:r>
              <a:rPr lang="da-DK" dirty="0" err="1"/>
              <a:t>allow</a:t>
            </a:r>
            <a:endParaRPr lang="da-DK" dirty="0"/>
          </a:p>
          <a:p>
            <a:pPr lvl="1"/>
            <a:r>
              <a:rPr lang="da-DK" dirty="0"/>
              <a:t>Unit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Mocking</a:t>
            </a:r>
            <a:endParaRPr lang="da-DK" dirty="0"/>
          </a:p>
          <a:p>
            <a:r>
              <a:rPr lang="da-DK" dirty="0"/>
              <a:t>Write tests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strike="sngStrike" dirty="0" err="1"/>
              <a:t>coding</a:t>
            </a:r>
            <a:r>
              <a:rPr lang="da-DK" dirty="0"/>
              <a:t> </a:t>
            </a:r>
            <a:r>
              <a:rPr lang="da-DK" dirty="0" err="1"/>
              <a:t>commit</a:t>
            </a:r>
            <a:endParaRPr lang="da-DK" dirty="0"/>
          </a:p>
          <a:p>
            <a:r>
              <a:rPr lang="da-DK" dirty="0"/>
              <a:t>(more to </a:t>
            </a:r>
            <a:r>
              <a:rPr lang="da-DK" dirty="0" err="1"/>
              <a:t>come</a:t>
            </a:r>
            <a:r>
              <a:rPr lang="da-DK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72AE2-A6D3-4986-3053-9470DF30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Recommendations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210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21AA7-38DA-89A3-979C-C12F608179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44D-3C1E-55C9-E03D-449FBC59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aplteam-Tester2</a:t>
            </a:r>
          </a:p>
          <a:p>
            <a:pPr lvl="1"/>
            <a:r>
              <a:rPr lang="da-DK" dirty="0"/>
              <a:t>Kai </a:t>
            </a:r>
            <a:r>
              <a:rPr lang="da-DK" dirty="0" err="1"/>
              <a:t>Jaeger's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test framework for </a:t>
            </a:r>
            <a:r>
              <a:rPr lang="da-DK" dirty="0" err="1"/>
              <a:t>testing</a:t>
            </a:r>
            <a:r>
              <a:rPr lang="da-DK" dirty="0"/>
              <a:t> his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tools</a:t>
            </a:r>
            <a:r>
              <a:rPr lang="da-DK" dirty="0"/>
              <a:t> /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 err="1"/>
              <a:t>davin</a:t>
            </a:r>
            <a:r>
              <a:rPr lang="da-DK" dirty="0"/>
              <a:t>-Tester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very</a:t>
            </a:r>
            <a:r>
              <a:rPr lang="da-DK" dirty="0"/>
              <a:t> simple test framework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58735-2F33-78F3-81AD-05BB438F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couple</a:t>
            </a:r>
            <a:r>
              <a:rPr lang="da-DK" dirty="0"/>
              <a:t> of </a:t>
            </a:r>
            <a:r>
              <a:rPr lang="da-DK" dirty="0" err="1"/>
              <a:t>Tatin</a:t>
            </a:r>
            <a:r>
              <a:rPr lang="da-DK" dirty="0"/>
              <a:t>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19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8D908-60A9-F1F6-7A99-FDC17916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Tester2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3509E-02CB-0428-AD9F-B33F6786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285693"/>
            <a:ext cx="6210300" cy="3200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9507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FA637-BD6E-3D18-6B67-2CF161FD08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D36E-5AD9-8C84-9550-E2F469B2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8AA85-F288-4878-4A70-47C1835D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142A7-5A9A-E562-8E68-D29F513D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4868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1F3EF-A25F-9511-2D3B-D95E86B7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96" y="818546"/>
            <a:ext cx="665890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FB515-3A44-6991-C119-1B481110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85411"/>
            <a:ext cx="4104000" cy="3242040"/>
          </a:xfrm>
        </p:spPr>
        <p:txBody>
          <a:bodyPr>
            <a:normAutofit/>
          </a:bodyPr>
          <a:lstStyle/>
          <a:p>
            <a:r>
              <a:rPr lang="en-US" sz="2000"/>
              <a:t>Basics</a:t>
            </a:r>
          </a:p>
          <a:p>
            <a:r>
              <a:rPr lang="en-US" sz="2000"/>
              <a:t>Demo</a:t>
            </a:r>
          </a:p>
          <a:p>
            <a:r>
              <a:rPr lang="en-US" sz="2000"/>
              <a:t>DIY</a:t>
            </a:r>
          </a:p>
          <a:p>
            <a:r>
              <a:rPr lang="en-US" sz="2000"/>
              <a:t>Bonus: Automation</a:t>
            </a:r>
          </a:p>
          <a:p>
            <a:r>
              <a:rPr lang="en-US" sz="2000"/>
              <a:t>Bonus: Code Coverage </a:t>
            </a:r>
          </a:p>
          <a:p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207804-5228-4798-4FE6-9D7B28D52D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76292" y="1185411"/>
            <a:ext cx="4104641" cy="324204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5E7430-54AA-5292-CBB0-45AA29D7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8262122" cy="68553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Session 2: </a:t>
            </a:r>
            <a:r>
              <a:rPr lang="en-US" sz="3600" b="1" dirty="0" err="1"/>
              <a:t>DTest</a:t>
            </a:r>
            <a:r>
              <a:rPr lang="en-US" sz="3600" b="1" dirty="0"/>
              <a:t> (Michael)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91C91-669C-F9D6-F79E-05BF578A8321}"/>
              </a:ext>
            </a:extLst>
          </p:cNvPr>
          <p:cNvSpPr txBox="1"/>
          <p:nvPr/>
        </p:nvSpPr>
        <p:spPr>
          <a:xfrm>
            <a:off x="983800" y="82991"/>
            <a:ext cx="139172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14:45-15:45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1EF90-BD30-94D2-374C-F60C0A7F1A39}"/>
              </a:ext>
            </a:extLst>
          </p:cNvPr>
          <p:cNvSpPr txBox="1"/>
          <p:nvPr/>
        </p:nvSpPr>
        <p:spPr>
          <a:xfrm>
            <a:off x="424439" y="3893353"/>
            <a:ext cx="435185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err="1"/>
              <a:t>Exercise</a:t>
            </a:r>
            <a:r>
              <a:rPr lang="da-DK" b="1" dirty="0"/>
              <a:t>: Write a test with </a:t>
            </a:r>
            <a:r>
              <a:rPr lang="da-DK" b="1" dirty="0" err="1"/>
              <a:t>DTest</a:t>
            </a:r>
            <a:r>
              <a:rPr lang="da-DK" b="1" dirty="0"/>
              <a:t> for </a:t>
            </a:r>
            <a:r>
              <a:rPr lang="da-DK" b="1" dirty="0" err="1"/>
              <a:t>coolStat's</a:t>
            </a:r>
            <a:r>
              <a:rPr lang="da-DK" b="1" dirty="0"/>
              <a:t> "Count" </a:t>
            </a:r>
            <a:r>
              <a:rPr lang="da-DK" b="1" dirty="0" err="1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455A5E-67B9-D87D-B357-5F8FD472FB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58B3-C6AB-1E6A-DFBD-A3C43E25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BEC72-F329-EEB3-CF51-F2826F25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davin</a:t>
            </a:r>
            <a:r>
              <a:rPr lang="da-DK" dirty="0"/>
              <a:t>-Tester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643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74878D-2718-13E9-0400-76A5C625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7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746383-DA18-F83C-701C-2321911C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88"/>
            <a:ext cx="9144000" cy="51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516487-8CD0-1F83-D26B-66BEC016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6"/>
            <a:ext cx="9144000" cy="4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28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EE1AA-330B-5FE9-4E60-DE20DA4F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159"/>
            <a:ext cx="9144000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E5641-31C3-7B29-F689-64C30D5D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830"/>
            <a:ext cx="9144000" cy="31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3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B5710-EFD8-6670-2B62-00493C89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789"/>
            <a:ext cx="9144000" cy="36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9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1E7E4-1EB4-BD77-CB5C-6F153DA4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0"/>
            <a:ext cx="81915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6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AD4F-8BEB-9E6D-F67F-4FC06C0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53192"/>
            <a:ext cx="7953684" cy="57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https://github.com/Dyalog-Training/DTest/coolStat/src/coolStat.apln</a:t>
            </a: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A74A0-C5D4-77DF-AEBE-CB361B2C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Application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794C6-0784-282B-B752-B7264CD4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226"/>
            <a:ext cx="9144000" cy="34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2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A474-8CC7-2220-330B-9BF844E0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090371" cy="3242040"/>
          </a:xfrm>
        </p:spPr>
        <p:txBody>
          <a:bodyPr>
            <a:normAutofit/>
          </a:bodyPr>
          <a:lstStyle/>
          <a:p>
            <a:r>
              <a:rPr lang="da-DK" sz="2000" dirty="0"/>
              <a:t>Write a test for </a:t>
            </a:r>
            <a:r>
              <a:rPr lang="da-DK" sz="2000" dirty="0" err="1"/>
              <a:t>one</a:t>
            </a:r>
            <a:r>
              <a:rPr lang="da-DK" sz="2000" dirty="0"/>
              <a:t> or more </a:t>
            </a:r>
            <a:r>
              <a:rPr lang="da-DK" sz="2000" dirty="0" err="1"/>
              <a:t>coolStat</a:t>
            </a:r>
            <a:r>
              <a:rPr lang="da-DK" sz="2000" dirty="0"/>
              <a:t> </a:t>
            </a:r>
            <a:r>
              <a:rPr lang="da-DK" sz="2000" dirty="0" err="1"/>
              <a:t>functions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davin</a:t>
            </a:r>
            <a:r>
              <a:rPr lang="da-DK" sz="2000" dirty="0"/>
              <a:t>-Tester</a:t>
            </a:r>
          </a:p>
          <a:p>
            <a:pPr marL="457200" lvl="1" indent="0">
              <a:buNone/>
            </a:pPr>
            <a:endParaRPr lang="da-DK" sz="1800" dirty="0"/>
          </a:p>
          <a:p>
            <a:pPr marL="457200" lvl="1" indent="0">
              <a:buNone/>
            </a:pPr>
            <a:endParaRPr lang="da-DK" sz="1800" dirty="0"/>
          </a:p>
          <a:p>
            <a:pPr marL="457200" lvl="1" indent="0">
              <a:buNone/>
            </a:pPr>
            <a:endParaRPr lang="da-DK" sz="1800" dirty="0"/>
          </a:p>
          <a:p>
            <a:pPr marL="457200" lvl="1" indent="0">
              <a:buNone/>
            </a:pPr>
            <a:endParaRPr lang="da-DK" sz="1800" dirty="0"/>
          </a:p>
          <a:p>
            <a:r>
              <a:rPr lang="da-DK" sz="2200" dirty="0"/>
              <a:t>… Or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scraped</a:t>
            </a:r>
            <a:r>
              <a:rPr lang="da-DK" sz="2200" dirty="0"/>
              <a:t> from </a:t>
            </a:r>
            <a:br>
              <a:rPr lang="da-DK" sz="2200" dirty="0"/>
            </a:br>
            <a:r>
              <a:rPr lang="en-GB" sz="2200" dirty="0">
                <a:hlinkClick r:id="rId2"/>
              </a:rPr>
              <a:t>https://xpqz.github.io/learnapl/testing.html</a:t>
            </a:r>
            <a:r>
              <a:rPr lang="en-GB" sz="2200" dirty="0"/>
              <a:t> (or </a:t>
            </a:r>
            <a:r>
              <a:rPr lang="da-DK" sz="2200" dirty="0"/>
              <a:t>slide #18)</a:t>
            </a:r>
            <a:endParaRPr lang="en-GB" sz="2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9FC32-EBA3-A766-D1BF-2A38F138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A3570-1AFB-EF86-7D45-05C6327F2672}"/>
              </a:ext>
            </a:extLst>
          </p:cNvPr>
          <p:cNvSpPr txBox="1"/>
          <p:nvPr/>
        </p:nvSpPr>
        <p:spPr>
          <a:xfrm>
            <a:off x="971106" y="1971585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APL385 Unicode" panose="020B0709000202000203" pitchFamily="49" charset="0"/>
              </a:rPr>
              <a:t>]</a:t>
            </a:r>
            <a:r>
              <a:rPr lang="da-DK" sz="1200" dirty="0" err="1">
                <a:latin typeface="APL385 Unicode" panose="020B0709000202000203" pitchFamily="49" charset="0"/>
              </a:rPr>
              <a:t>tatin.loadpackages</a:t>
            </a:r>
            <a:r>
              <a:rPr lang="da-DK" sz="1200" dirty="0">
                <a:latin typeface="APL385 Unicode" panose="020B0709000202000203" pitchFamily="49" charset="0"/>
              </a:rPr>
              <a:t> Tester</a:t>
            </a:r>
            <a:br>
              <a:rPr lang="da-DK" sz="1200" dirty="0">
                <a:latin typeface="APL385 Unicode" panose="020B0709000202000203" pitchFamily="49" charset="0"/>
              </a:rPr>
            </a:br>
            <a:br>
              <a:rPr lang="da-DK" sz="1200" dirty="0">
                <a:latin typeface="APL385 Unicode" panose="020B0709000202000203" pitchFamily="49" charset="0"/>
              </a:rPr>
            </a:br>
            <a:r>
              <a:rPr lang="da-DK" sz="1200" dirty="0">
                <a:latin typeface="APL385 Unicode" panose="020B0709000202000203" pitchFamily="49" charset="0"/>
              </a:rPr>
              <a:t>… or …</a:t>
            </a:r>
            <a:br>
              <a:rPr lang="da-DK" sz="1200" dirty="0">
                <a:latin typeface="APL385 Unicode" panose="020B0709000202000203" pitchFamily="49" charset="0"/>
              </a:rPr>
            </a:br>
            <a:br>
              <a:rPr lang="da-DK" sz="1200" dirty="0">
                <a:latin typeface="APL385 Unicode" panose="020B0709000202000203" pitchFamily="49" charset="0"/>
              </a:rPr>
            </a:br>
            <a:r>
              <a:rPr lang="da-DK" sz="1200" dirty="0">
                <a:latin typeface="APL385 Unicode" panose="020B0709000202000203" pitchFamily="49" charset="0"/>
              </a:rPr>
              <a:t>tester←'https://github.com/DavinChurch/Tester/blob/main/Source/Tester/'</a:t>
            </a:r>
          </a:p>
          <a:p>
            <a:r>
              <a:rPr lang="da-DK" sz="1200" dirty="0">
                <a:latin typeface="APL385 Unicode" panose="020B0709000202000203" pitchFamily="49" charset="0"/>
              </a:rPr>
              <a:t>{⎕SE.UCMD '</a:t>
            </a:r>
            <a:r>
              <a:rPr lang="da-DK" sz="1200" dirty="0" err="1">
                <a:latin typeface="APL385 Unicode" panose="020B0709000202000203" pitchFamily="49" charset="0"/>
              </a:rPr>
              <a:t>get</a:t>
            </a:r>
            <a:r>
              <a:rPr lang="da-DK" sz="1200" dirty="0">
                <a:latin typeface="APL385 Unicode" panose="020B0709000202000203" pitchFamily="49" charset="0"/>
              </a:rPr>
              <a:t> ',tester,' ',⍵}¨'</a:t>
            </a:r>
            <a:r>
              <a:rPr lang="da-DK" sz="1200" dirty="0" err="1">
                <a:latin typeface="APL385 Unicode" panose="020B0709000202000203" pitchFamily="49" charset="0"/>
              </a:rPr>
              <a:t>Fail.aplo</a:t>
            </a:r>
            <a:r>
              <a:rPr lang="da-DK" sz="1200" dirty="0">
                <a:latin typeface="APL385 Unicode" panose="020B0709000202000203" pitchFamily="49" charset="0"/>
              </a:rPr>
              <a:t>' '</a:t>
            </a:r>
            <a:r>
              <a:rPr lang="da-DK" sz="1200" dirty="0" err="1">
                <a:latin typeface="APL385 Unicode" panose="020B0709000202000203" pitchFamily="49" charset="0"/>
              </a:rPr>
              <a:t>Pass.aplo</a:t>
            </a:r>
            <a:r>
              <a:rPr lang="da-DK" sz="1200" dirty="0">
                <a:latin typeface="APL385 Unicode" panose="020B0709000202000203" pitchFamily="49" charset="0"/>
              </a:rPr>
              <a:t>' '</a:t>
            </a:r>
            <a:r>
              <a:rPr lang="da-DK" sz="1200" dirty="0" err="1">
                <a:latin typeface="APL385 Unicode" panose="020B0709000202000203" pitchFamily="49" charset="0"/>
              </a:rPr>
              <a:t>Pass</a:t>
            </a:r>
            <a:r>
              <a:rPr lang="da-DK" sz="1200" dirty="0">
                <a:latin typeface="APL385 Unicode" panose="020B0709000202000203" pitchFamily="49" charset="0"/>
              </a:rPr>
              <a:t>_.</a:t>
            </a:r>
            <a:r>
              <a:rPr lang="da-DK" sz="1200" dirty="0" err="1">
                <a:latin typeface="APL385 Unicode" panose="020B0709000202000203" pitchFamily="49" charset="0"/>
              </a:rPr>
              <a:t>aplo</a:t>
            </a:r>
            <a:r>
              <a:rPr lang="da-DK" sz="1200" dirty="0">
                <a:latin typeface="APL385 Unicode" panose="020B0709000202000203" pitchFamily="49" charset="0"/>
              </a:rPr>
              <a:t>' '</a:t>
            </a:r>
            <a:r>
              <a:rPr lang="da-DK" sz="1200" dirty="0" err="1">
                <a:latin typeface="APL385 Unicode" panose="020B0709000202000203" pitchFamily="49" charset="0"/>
              </a:rPr>
              <a:t>Test.aplf</a:t>
            </a:r>
            <a:r>
              <a:rPr lang="da-DK" sz="1200" dirty="0">
                <a:latin typeface="APL385 Unicode" panose="020B0709000202000203" pitchFamily="49" charset="0"/>
              </a:rPr>
              <a:t>'</a:t>
            </a:r>
            <a:endParaRPr lang="en-GB" sz="12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FB515-3A44-6991-C119-1B481110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322976"/>
            <a:ext cx="4104000" cy="3242040"/>
          </a:xfrm>
        </p:spPr>
        <p:txBody>
          <a:bodyPr>
            <a:normAutofit/>
          </a:bodyPr>
          <a:lstStyle/>
          <a:p>
            <a:r>
              <a:rPr lang="da-DK" sz="1800" dirty="0"/>
              <a:t>The case for automation</a:t>
            </a:r>
          </a:p>
          <a:p>
            <a:r>
              <a:rPr lang="da-DK" sz="1800" dirty="0" err="1"/>
              <a:t>Testing</a:t>
            </a:r>
            <a:r>
              <a:rPr lang="da-DK" sz="1800" dirty="0"/>
              <a:t> on the </a:t>
            </a:r>
            <a:r>
              <a:rPr lang="da-DK" sz="1800" dirty="0" err="1"/>
              <a:t>command</a:t>
            </a:r>
            <a:r>
              <a:rPr lang="da-DK" sz="1800" dirty="0"/>
              <a:t> line</a:t>
            </a:r>
          </a:p>
          <a:p>
            <a:r>
              <a:rPr lang="da-DK" sz="1800" dirty="0"/>
              <a:t>Running tests in Docker</a:t>
            </a:r>
          </a:p>
          <a:p>
            <a:r>
              <a:rPr lang="en-GB" sz="1800" dirty="0"/>
              <a:t>Automation with GitHub Actions</a:t>
            </a:r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5E7430-54AA-5292-CBB0-45AA29D7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8383502" cy="685535"/>
          </a:xfrm>
        </p:spPr>
        <p:txBody>
          <a:bodyPr/>
          <a:lstStyle/>
          <a:p>
            <a:r>
              <a:rPr lang="da-DK" b="1" dirty="0"/>
              <a:t>Session 3: Automation (Stefan)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F993C-FAF6-32FB-34F9-CF7C863EDFBC}"/>
              </a:ext>
            </a:extLst>
          </p:cNvPr>
          <p:cNvSpPr txBox="1"/>
          <p:nvPr/>
        </p:nvSpPr>
        <p:spPr>
          <a:xfrm>
            <a:off x="323528" y="3845705"/>
            <a:ext cx="481899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err="1"/>
              <a:t>Exercise</a:t>
            </a:r>
            <a:r>
              <a:rPr lang="da-DK" b="1" dirty="0"/>
              <a:t>: </a:t>
            </a:r>
            <a:r>
              <a:rPr lang="da-DK" b="1" dirty="0" err="1"/>
              <a:t>Deploy</a:t>
            </a:r>
            <a:r>
              <a:rPr lang="da-DK" b="1" dirty="0"/>
              <a:t> test automation to GitHub</a:t>
            </a:r>
            <a:br>
              <a:rPr lang="da-DK" b="1" dirty="0"/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42237-EA20-39BC-348A-4682508AFDEF}"/>
              </a:ext>
            </a:extLst>
          </p:cNvPr>
          <p:cNvSpPr txBox="1"/>
          <p:nvPr/>
        </p:nvSpPr>
        <p:spPr>
          <a:xfrm>
            <a:off x="983800" y="82991"/>
            <a:ext cx="139172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/>
              <a:t>16:00-17:00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FE09-0541-1F18-A7EE-49770D3BFC9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9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DF9897-739C-846F-32E5-2289B1F3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Types of </a:t>
            </a:r>
            <a:r>
              <a:rPr lang="da-DK" b="1" dirty="0" err="1"/>
              <a:t>Testing</a:t>
            </a:r>
            <a:endParaRPr lang="da-DK" b="1" dirty="0"/>
          </a:p>
          <a:p>
            <a:r>
              <a:rPr lang="da-DK" dirty="0"/>
              <a:t>Unit </a:t>
            </a:r>
          </a:p>
          <a:p>
            <a:r>
              <a:rPr lang="da-DK" dirty="0"/>
              <a:t>Regression</a:t>
            </a:r>
          </a:p>
          <a:p>
            <a:r>
              <a:rPr lang="da-DK" dirty="0"/>
              <a:t>Integration</a:t>
            </a:r>
          </a:p>
          <a:p>
            <a:r>
              <a:rPr lang="da-DK" dirty="0"/>
              <a:t>Data Driven</a:t>
            </a:r>
          </a:p>
          <a:p>
            <a:r>
              <a:rPr lang="da-DK" dirty="0"/>
              <a:t>Code </a:t>
            </a:r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0C35-59ED-10EB-EA02-2ABBD8DF27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err="1"/>
              <a:t>Techniques</a:t>
            </a:r>
            <a:endParaRPr lang="da-DK" b="1" dirty="0"/>
          </a:p>
          <a:p>
            <a:r>
              <a:rPr lang="da-DK" dirty="0"/>
              <a:t>Test-driven Development</a:t>
            </a:r>
          </a:p>
          <a:p>
            <a:r>
              <a:rPr lang="da-DK" dirty="0" err="1"/>
              <a:t>Mocking</a:t>
            </a:r>
            <a:r>
              <a:rPr lang="da-DK" dirty="0"/>
              <a:t> (fakes &amp; stubs)</a:t>
            </a:r>
          </a:p>
          <a:p>
            <a:r>
              <a:rPr lang="da-DK" dirty="0" err="1"/>
              <a:t>Continuous</a:t>
            </a:r>
            <a:r>
              <a:rPr lang="da-DK" dirty="0"/>
              <a:t> Integration</a:t>
            </a:r>
          </a:p>
          <a:p>
            <a:r>
              <a:rPr lang="da-DK" dirty="0"/>
              <a:t>GUI </a:t>
            </a:r>
            <a:r>
              <a:rPr lang="da-DK" dirty="0" err="1"/>
              <a:t>Testing</a:t>
            </a:r>
            <a:r>
              <a:rPr lang="da-DK" dirty="0"/>
              <a:t> (</a:t>
            </a:r>
            <a:r>
              <a:rPr lang="da-DK" dirty="0" err="1"/>
              <a:t>Selenium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2654A9-0F09-0443-426E-B65CDC69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Terminology</a:t>
            </a:r>
            <a:r>
              <a:rPr lang="da-DK" dirty="0"/>
              <a:t> &amp; </a:t>
            </a:r>
            <a:r>
              <a:rPr lang="da-DK" dirty="0" err="1"/>
              <a:t>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7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581E9-DCA7-CC0D-1D2F-487FC06ADB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7005638" cy="684212"/>
          </a:xfrm>
        </p:spPr>
        <p:txBody>
          <a:bodyPr/>
          <a:lstStyle/>
          <a:p>
            <a:r>
              <a:rPr lang="da-DK" dirty="0"/>
              <a:t>Unit Tests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F464C-080C-57C3-4CEE-9E85EBFF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1825" cy="2728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4E3CF-20B2-7E25-CAB4-B519110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66" y="2928815"/>
            <a:ext cx="7362334" cy="2214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13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78A40-B8D9-4AFF-C590-4E5A01F8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81355"/>
            <a:ext cx="7591999" cy="374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16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27508</TotalTime>
  <Words>1107</Words>
  <Application>Microsoft Office PowerPoint</Application>
  <PresentationFormat>On-screen Show (16:9)</PresentationFormat>
  <Paragraphs>159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Wingdings</vt:lpstr>
      <vt:lpstr>Calibri</vt:lpstr>
      <vt:lpstr>Sarabun</vt:lpstr>
      <vt:lpstr>Courier New</vt:lpstr>
      <vt:lpstr>Wingdings 2</vt:lpstr>
      <vt:lpstr>APL385 Unicode</vt:lpstr>
      <vt:lpstr>Office Theme</vt:lpstr>
      <vt:lpstr>TP1: Testing APL Systems</vt:lpstr>
      <vt:lpstr>Goals</vt:lpstr>
      <vt:lpstr>PowerPoint Presentation</vt:lpstr>
      <vt:lpstr>Session 1: Introduction (Morten)</vt:lpstr>
      <vt:lpstr>Session 2: DTest (Michael)</vt:lpstr>
      <vt:lpstr>Session 3: Automation (Stefan)</vt:lpstr>
      <vt:lpstr>Terminology &amp; Techniques</vt:lpstr>
      <vt:lpstr>Unit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Frameworks for APL</vt:lpstr>
      <vt:lpstr>PowerPoint Presentation</vt:lpstr>
      <vt:lpstr>PowerPoint Presentation</vt:lpstr>
      <vt:lpstr>PowerPoint Presentation</vt:lpstr>
      <vt:lpstr>Some Recent QA we have written…</vt:lpstr>
      <vt:lpstr>PowerPoint Presentation</vt:lpstr>
      <vt:lpstr>Ullu</vt:lpstr>
      <vt:lpstr>PowerPoint Presentation</vt:lpstr>
      <vt:lpstr>PowerPoint Presentation</vt:lpstr>
      <vt:lpstr>PowerPoint Presentation</vt:lpstr>
      <vt:lpstr>Link Testing</vt:lpstr>
      <vt:lpstr>PowerPoint Presentation</vt:lpstr>
      <vt:lpstr>PowerPoint Presentation</vt:lpstr>
      <vt:lpstr>Test for expected errors</vt:lpstr>
      <vt:lpstr>Mocking</vt:lpstr>
      <vt:lpstr>PowerPoint Presentation</vt:lpstr>
      <vt:lpstr>Mocking</vt:lpstr>
      <vt:lpstr>Mocking</vt:lpstr>
      <vt:lpstr>Mocking</vt:lpstr>
      <vt:lpstr>Asynchronous Effects / GUI Testing</vt:lpstr>
      <vt:lpstr>PowerPoint Presentation</vt:lpstr>
      <vt:lpstr>PowerPoint Presentation</vt:lpstr>
      <vt:lpstr>PowerPoint Presentation</vt:lpstr>
      <vt:lpstr>Driving Dyalog IDE</vt:lpstr>
      <vt:lpstr>Test Driven Development</vt:lpstr>
      <vt:lpstr>PowerPoint Presentation</vt:lpstr>
      <vt:lpstr>Temp Folders</vt:lpstr>
      <vt:lpstr>Observed APL Practices</vt:lpstr>
      <vt:lpstr>Framework Requirement Spec</vt:lpstr>
      <vt:lpstr>Recommendations</vt:lpstr>
      <vt:lpstr>A couple of Tatin Packages</vt:lpstr>
      <vt:lpstr>Tester2</vt:lpstr>
      <vt:lpstr>PowerPoint Presentation</vt:lpstr>
      <vt:lpstr>davin-Tester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Application</vt:lpstr>
      <vt:lpstr>Exercise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279</cp:revision>
  <dcterms:created xsi:type="dcterms:W3CDTF">2019-07-25T11:46:05Z</dcterms:created>
  <dcterms:modified xsi:type="dcterms:W3CDTF">2023-10-19T10:04:36Z</dcterms:modified>
</cp:coreProperties>
</file>