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19"/>
    <p:restoredTop sz="96405"/>
  </p:normalViewPr>
  <p:slideViewPr>
    <p:cSldViewPr snapToGrid="0" snapToObjects="1">
      <p:cViewPr>
        <p:scale>
          <a:sx n="133" d="100"/>
          <a:sy n="133" d="100"/>
        </p:scale>
        <p:origin x="3216" y="2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47EE8-389F-AB48-92C1-71C06D2611B4}" type="doc">
      <dgm:prSet loTypeId="urn:microsoft.com/office/officeart/2005/8/layout/venn1" loCatId="" qsTypeId="urn:microsoft.com/office/officeart/2005/8/quickstyle/3d6" qsCatId="3D" csTypeId="urn:microsoft.com/office/officeart/2005/8/colors/colorful4" csCatId="colorful" phldr="1"/>
      <dgm:spPr/>
    </dgm:pt>
    <dgm:pt modelId="{34DBB770-F96F-814B-8A37-8A0744F6159E}">
      <dgm:prSet phldrT="[Text]" custT="1"/>
      <dgm:spPr/>
      <dgm:t>
        <a:bodyPr anchor="t"/>
        <a:lstStyle/>
        <a:p>
          <a:pPr>
            <a:lnSpc>
              <a:spcPct val="100000"/>
            </a:lnSpc>
            <a:spcAft>
              <a:spcPts val="100"/>
            </a:spcAft>
          </a:pPr>
          <a:r>
            <a:rPr lang="en-US" sz="2800" dirty="0">
              <a:latin typeface="Oswald" pitchFamily="2" charset="77"/>
            </a:rPr>
            <a:t>DEVEVLOPERS &amp; 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n-US" sz="2800" dirty="0">
              <a:latin typeface="Oswald" pitchFamily="2" charset="77"/>
            </a:rPr>
            <a:t>TESTERS</a:t>
          </a:r>
        </a:p>
      </dgm:t>
    </dgm:pt>
    <dgm:pt modelId="{4D718755-D1B0-AF45-A16F-A9969904D175}" type="parTrans" cxnId="{D703A91D-EEA6-114A-B3D5-3A0DA10AB284}">
      <dgm:prSet/>
      <dgm:spPr/>
      <dgm:t>
        <a:bodyPr/>
        <a:lstStyle/>
        <a:p>
          <a:endParaRPr lang="en-US"/>
        </a:p>
      </dgm:t>
    </dgm:pt>
    <dgm:pt modelId="{C74009B4-F75A-DE46-A761-681089D5F435}" type="sibTrans" cxnId="{D703A91D-EEA6-114A-B3D5-3A0DA10AB284}">
      <dgm:prSet/>
      <dgm:spPr/>
      <dgm:t>
        <a:bodyPr/>
        <a:lstStyle/>
        <a:p>
          <a:endParaRPr lang="en-US"/>
        </a:p>
      </dgm:t>
    </dgm:pt>
    <dgm:pt modelId="{B7CE97EF-6F34-C443-8DB0-7E1DD8546E3C}">
      <dgm:prSet phldrT="[Text]" custT="1"/>
      <dgm:spPr/>
      <dgm:t>
        <a:bodyPr anchor="b"/>
        <a:lstStyle/>
        <a:p>
          <a:r>
            <a:rPr lang="en-US" sz="2800" dirty="0">
              <a:latin typeface="Oswald" pitchFamily="2" charset="77"/>
            </a:rPr>
            <a:t>SCRUM MASTER</a:t>
          </a:r>
        </a:p>
      </dgm:t>
    </dgm:pt>
    <dgm:pt modelId="{505E57EB-945B-A040-B65D-A9FE10BBBC8E}" type="parTrans" cxnId="{3CAEAA44-D3F8-0E4B-85D5-382121E7229C}">
      <dgm:prSet/>
      <dgm:spPr/>
      <dgm:t>
        <a:bodyPr/>
        <a:lstStyle/>
        <a:p>
          <a:endParaRPr lang="en-US"/>
        </a:p>
      </dgm:t>
    </dgm:pt>
    <dgm:pt modelId="{95FDAE40-B32E-1B4D-9756-D5BAF632DCB5}" type="sibTrans" cxnId="{3CAEAA44-D3F8-0E4B-85D5-382121E7229C}">
      <dgm:prSet/>
      <dgm:spPr/>
      <dgm:t>
        <a:bodyPr/>
        <a:lstStyle/>
        <a:p>
          <a:endParaRPr lang="en-US"/>
        </a:p>
      </dgm:t>
    </dgm:pt>
    <dgm:pt modelId="{B047AED8-2388-1C45-A548-0998B61625BB}">
      <dgm:prSet phldrT="[Text]" custT="1"/>
      <dgm:spPr/>
      <dgm:t>
        <a:bodyPr anchor="b"/>
        <a:lstStyle/>
        <a:p>
          <a:r>
            <a:rPr lang="en-US" sz="2800" dirty="0">
              <a:latin typeface="Oswald" pitchFamily="2" charset="77"/>
            </a:rPr>
            <a:t>PRODUCT OWNER</a:t>
          </a:r>
        </a:p>
      </dgm:t>
    </dgm:pt>
    <dgm:pt modelId="{D03821EC-D0F4-294F-A703-413F3DA88A18}" type="parTrans" cxnId="{04A1C94E-402E-F14A-B50B-B5857C87BC94}">
      <dgm:prSet/>
      <dgm:spPr/>
      <dgm:t>
        <a:bodyPr/>
        <a:lstStyle/>
        <a:p>
          <a:endParaRPr lang="en-US"/>
        </a:p>
      </dgm:t>
    </dgm:pt>
    <dgm:pt modelId="{F20B67C1-1A8B-DF4F-8928-8E091758757D}" type="sibTrans" cxnId="{04A1C94E-402E-F14A-B50B-B5857C87BC94}">
      <dgm:prSet/>
      <dgm:spPr/>
      <dgm:t>
        <a:bodyPr/>
        <a:lstStyle/>
        <a:p>
          <a:endParaRPr lang="en-US"/>
        </a:p>
      </dgm:t>
    </dgm:pt>
    <dgm:pt modelId="{C0FCCD26-4C46-F44D-A6CB-B8D557EB69F1}" type="pres">
      <dgm:prSet presAssocID="{29F47EE8-389F-AB48-92C1-71C06D2611B4}" presName="compositeShape" presStyleCnt="0">
        <dgm:presLayoutVars>
          <dgm:chMax val="7"/>
          <dgm:dir/>
          <dgm:resizeHandles val="exact"/>
        </dgm:presLayoutVars>
      </dgm:prSet>
      <dgm:spPr/>
    </dgm:pt>
    <dgm:pt modelId="{2CBF64B9-8464-0943-BEB7-70C445DFF86D}" type="pres">
      <dgm:prSet presAssocID="{34DBB770-F96F-814B-8A37-8A0744F6159E}" presName="circ1" presStyleLbl="vennNode1" presStyleIdx="0" presStyleCnt="3" custLinFactNeighborX="271" custLinFactNeighborY="16166"/>
      <dgm:spPr/>
    </dgm:pt>
    <dgm:pt modelId="{C6C74C4C-FB7A-2147-8566-CCB9856DCD68}" type="pres">
      <dgm:prSet presAssocID="{34DBB770-F96F-814B-8A37-8A0744F6159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8E020FB-8B8E-8C43-975F-46175EBC94E7}" type="pres">
      <dgm:prSet presAssocID="{B7CE97EF-6F34-C443-8DB0-7E1DD8546E3C}" presName="circ2" presStyleLbl="vennNode1" presStyleIdx="1" presStyleCnt="3" custLinFactNeighborX="-7912" custLinFactNeighborY="-3395"/>
      <dgm:spPr/>
    </dgm:pt>
    <dgm:pt modelId="{5AE3E682-5A91-5941-8E78-6D4ECA9D9432}" type="pres">
      <dgm:prSet presAssocID="{B7CE97EF-6F34-C443-8DB0-7E1DD8546E3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41446BA-169A-2045-9FA6-1A1485230BDD}" type="pres">
      <dgm:prSet presAssocID="{B047AED8-2388-1C45-A548-0998B61625BB}" presName="circ3" presStyleLbl="vennNode1" presStyleIdx="2" presStyleCnt="3" custLinFactNeighborX="9129" custLinFactNeighborY="-3449"/>
      <dgm:spPr/>
    </dgm:pt>
    <dgm:pt modelId="{123EFD89-135B-D148-942B-6BC59E461DD5}" type="pres">
      <dgm:prSet presAssocID="{B047AED8-2388-1C45-A548-0998B61625B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AF12F02-8AD5-6B44-824C-100538B78113}" type="presOf" srcId="{B047AED8-2388-1C45-A548-0998B61625BB}" destId="{241446BA-169A-2045-9FA6-1A1485230BDD}" srcOrd="0" destOrd="0" presId="urn:microsoft.com/office/officeart/2005/8/layout/venn1"/>
    <dgm:cxn modelId="{16A5AF06-2483-B845-96CB-C97BCB961AF8}" type="presOf" srcId="{B047AED8-2388-1C45-A548-0998B61625BB}" destId="{123EFD89-135B-D148-942B-6BC59E461DD5}" srcOrd="1" destOrd="0" presId="urn:microsoft.com/office/officeart/2005/8/layout/venn1"/>
    <dgm:cxn modelId="{D4E67E11-14F8-DE4A-B1BA-597D1B317160}" type="presOf" srcId="{34DBB770-F96F-814B-8A37-8A0744F6159E}" destId="{2CBF64B9-8464-0943-BEB7-70C445DFF86D}" srcOrd="0" destOrd="0" presId="urn:microsoft.com/office/officeart/2005/8/layout/venn1"/>
    <dgm:cxn modelId="{D703A91D-EEA6-114A-B3D5-3A0DA10AB284}" srcId="{29F47EE8-389F-AB48-92C1-71C06D2611B4}" destId="{34DBB770-F96F-814B-8A37-8A0744F6159E}" srcOrd="0" destOrd="0" parTransId="{4D718755-D1B0-AF45-A16F-A9969904D175}" sibTransId="{C74009B4-F75A-DE46-A761-681089D5F435}"/>
    <dgm:cxn modelId="{3CAEAA44-D3F8-0E4B-85D5-382121E7229C}" srcId="{29F47EE8-389F-AB48-92C1-71C06D2611B4}" destId="{B7CE97EF-6F34-C443-8DB0-7E1DD8546E3C}" srcOrd="1" destOrd="0" parTransId="{505E57EB-945B-A040-B65D-A9FE10BBBC8E}" sibTransId="{95FDAE40-B32E-1B4D-9756-D5BAF632DCB5}"/>
    <dgm:cxn modelId="{04A1C94E-402E-F14A-B50B-B5857C87BC94}" srcId="{29F47EE8-389F-AB48-92C1-71C06D2611B4}" destId="{B047AED8-2388-1C45-A548-0998B61625BB}" srcOrd="2" destOrd="0" parTransId="{D03821EC-D0F4-294F-A703-413F3DA88A18}" sibTransId="{F20B67C1-1A8B-DF4F-8928-8E091758757D}"/>
    <dgm:cxn modelId="{5C74C45F-6864-D046-B783-CD48AC8E974A}" type="presOf" srcId="{B7CE97EF-6F34-C443-8DB0-7E1DD8546E3C}" destId="{68E020FB-8B8E-8C43-975F-46175EBC94E7}" srcOrd="0" destOrd="0" presId="urn:microsoft.com/office/officeart/2005/8/layout/venn1"/>
    <dgm:cxn modelId="{E64A597A-8FB9-9D46-A491-F77BF07DF187}" type="presOf" srcId="{34DBB770-F96F-814B-8A37-8A0744F6159E}" destId="{C6C74C4C-FB7A-2147-8566-CCB9856DCD68}" srcOrd="1" destOrd="0" presId="urn:microsoft.com/office/officeart/2005/8/layout/venn1"/>
    <dgm:cxn modelId="{EF9190A7-98F0-964A-87C3-41B0B38DA5FD}" type="presOf" srcId="{29F47EE8-389F-AB48-92C1-71C06D2611B4}" destId="{C0FCCD26-4C46-F44D-A6CB-B8D557EB69F1}" srcOrd="0" destOrd="0" presId="urn:microsoft.com/office/officeart/2005/8/layout/venn1"/>
    <dgm:cxn modelId="{C563AECC-441C-6544-939A-400C09A81836}" type="presOf" srcId="{B7CE97EF-6F34-C443-8DB0-7E1DD8546E3C}" destId="{5AE3E682-5A91-5941-8E78-6D4ECA9D9432}" srcOrd="1" destOrd="0" presId="urn:microsoft.com/office/officeart/2005/8/layout/venn1"/>
    <dgm:cxn modelId="{7E865BB9-358C-5148-BEC2-9BD9CA24891D}" type="presParOf" srcId="{C0FCCD26-4C46-F44D-A6CB-B8D557EB69F1}" destId="{2CBF64B9-8464-0943-BEB7-70C445DFF86D}" srcOrd="0" destOrd="0" presId="urn:microsoft.com/office/officeart/2005/8/layout/venn1"/>
    <dgm:cxn modelId="{8FB21E96-3785-8B4F-90B1-7F508C806547}" type="presParOf" srcId="{C0FCCD26-4C46-F44D-A6CB-B8D557EB69F1}" destId="{C6C74C4C-FB7A-2147-8566-CCB9856DCD68}" srcOrd="1" destOrd="0" presId="urn:microsoft.com/office/officeart/2005/8/layout/venn1"/>
    <dgm:cxn modelId="{5F495E67-FA7C-B648-A8E7-D94B51009D71}" type="presParOf" srcId="{C0FCCD26-4C46-F44D-A6CB-B8D557EB69F1}" destId="{68E020FB-8B8E-8C43-975F-46175EBC94E7}" srcOrd="2" destOrd="0" presId="urn:microsoft.com/office/officeart/2005/8/layout/venn1"/>
    <dgm:cxn modelId="{E0993FC8-E4B5-BD47-8292-E07388B93E78}" type="presParOf" srcId="{C0FCCD26-4C46-F44D-A6CB-B8D557EB69F1}" destId="{5AE3E682-5A91-5941-8E78-6D4ECA9D9432}" srcOrd="3" destOrd="0" presId="urn:microsoft.com/office/officeart/2005/8/layout/venn1"/>
    <dgm:cxn modelId="{D5B26AC3-A5CE-4F4D-A435-1D43696B4286}" type="presParOf" srcId="{C0FCCD26-4C46-F44D-A6CB-B8D557EB69F1}" destId="{241446BA-169A-2045-9FA6-1A1485230BDD}" srcOrd="4" destOrd="0" presId="urn:microsoft.com/office/officeart/2005/8/layout/venn1"/>
    <dgm:cxn modelId="{8F6FB03E-C42C-1E44-904F-6280455D657B}" type="presParOf" srcId="{C0FCCD26-4C46-F44D-A6CB-B8D557EB69F1}" destId="{123EFD89-135B-D148-942B-6BC59E461DD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47EE8-389F-AB48-92C1-71C06D2611B4}" type="doc">
      <dgm:prSet loTypeId="urn:microsoft.com/office/officeart/2005/8/layout/venn1" loCatId="" qsTypeId="urn:microsoft.com/office/officeart/2005/8/quickstyle/3d2" qsCatId="3D" csTypeId="urn:microsoft.com/office/officeart/2005/8/colors/colorful4" csCatId="colorful" phldr="1"/>
      <dgm:spPr/>
    </dgm:pt>
    <dgm:pt modelId="{34DBB770-F96F-814B-8A37-8A0744F6159E}">
      <dgm:prSet phldrT="[Text]" custT="1"/>
      <dgm:spPr/>
      <dgm:t>
        <a:bodyPr anchor="t"/>
        <a:lstStyle/>
        <a:p>
          <a:pPr>
            <a:lnSpc>
              <a:spcPct val="100000"/>
            </a:lnSpc>
            <a:spcAft>
              <a:spcPts val="100"/>
            </a:spcAft>
          </a:pPr>
          <a:r>
            <a:rPr lang="en-US" sz="2800" dirty="0">
              <a:latin typeface="Oswald" pitchFamily="2" charset="77"/>
            </a:rPr>
            <a:t>PRODUCT OWNERS</a:t>
          </a:r>
        </a:p>
      </dgm:t>
    </dgm:pt>
    <dgm:pt modelId="{4D718755-D1B0-AF45-A16F-A9969904D175}" type="parTrans" cxnId="{D703A91D-EEA6-114A-B3D5-3A0DA10AB284}">
      <dgm:prSet/>
      <dgm:spPr/>
      <dgm:t>
        <a:bodyPr/>
        <a:lstStyle/>
        <a:p>
          <a:endParaRPr lang="en-US"/>
        </a:p>
      </dgm:t>
    </dgm:pt>
    <dgm:pt modelId="{C74009B4-F75A-DE46-A761-681089D5F435}" type="sibTrans" cxnId="{D703A91D-EEA6-114A-B3D5-3A0DA10AB284}">
      <dgm:prSet/>
      <dgm:spPr/>
      <dgm:t>
        <a:bodyPr/>
        <a:lstStyle/>
        <a:p>
          <a:endParaRPr lang="en-US"/>
        </a:p>
      </dgm:t>
    </dgm:pt>
    <dgm:pt modelId="{B7CE97EF-6F34-C443-8DB0-7E1DD8546E3C}">
      <dgm:prSet phldrT="[Text]" custT="1"/>
      <dgm:spPr/>
      <dgm:t>
        <a:bodyPr anchor="t"/>
        <a:lstStyle/>
        <a:p>
          <a:pPr algn="ctr"/>
          <a:r>
            <a:rPr lang="en-US" sz="2800" dirty="0">
              <a:latin typeface="Oswald" pitchFamily="2" charset="77"/>
            </a:rPr>
            <a:t>BUSINESS ANALYSTS</a:t>
          </a:r>
        </a:p>
      </dgm:t>
    </dgm:pt>
    <dgm:pt modelId="{505E57EB-945B-A040-B65D-A9FE10BBBC8E}" type="parTrans" cxnId="{3CAEAA44-D3F8-0E4B-85D5-382121E7229C}">
      <dgm:prSet/>
      <dgm:spPr/>
      <dgm:t>
        <a:bodyPr/>
        <a:lstStyle/>
        <a:p>
          <a:endParaRPr lang="en-US"/>
        </a:p>
      </dgm:t>
    </dgm:pt>
    <dgm:pt modelId="{95FDAE40-B32E-1B4D-9756-D5BAF632DCB5}" type="sibTrans" cxnId="{3CAEAA44-D3F8-0E4B-85D5-382121E7229C}">
      <dgm:prSet/>
      <dgm:spPr/>
      <dgm:t>
        <a:bodyPr/>
        <a:lstStyle/>
        <a:p>
          <a:endParaRPr lang="en-US"/>
        </a:p>
      </dgm:t>
    </dgm:pt>
    <dgm:pt modelId="{C0FCCD26-4C46-F44D-A6CB-B8D557EB69F1}" type="pres">
      <dgm:prSet presAssocID="{29F47EE8-389F-AB48-92C1-71C06D2611B4}" presName="compositeShape" presStyleCnt="0">
        <dgm:presLayoutVars>
          <dgm:chMax val="7"/>
          <dgm:dir/>
          <dgm:resizeHandles val="exact"/>
        </dgm:presLayoutVars>
      </dgm:prSet>
      <dgm:spPr/>
    </dgm:pt>
    <dgm:pt modelId="{2CBF64B9-8464-0943-BEB7-70C445DFF86D}" type="pres">
      <dgm:prSet presAssocID="{34DBB770-F96F-814B-8A37-8A0744F6159E}" presName="circ1" presStyleLbl="vennNode1" presStyleIdx="0" presStyleCnt="2" custLinFactNeighborX="20869" custLinFactNeighborY="-6131"/>
      <dgm:spPr/>
    </dgm:pt>
    <dgm:pt modelId="{C6C74C4C-FB7A-2147-8566-CCB9856DCD68}" type="pres">
      <dgm:prSet presAssocID="{34DBB770-F96F-814B-8A37-8A0744F6159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8E020FB-8B8E-8C43-975F-46175EBC94E7}" type="pres">
      <dgm:prSet presAssocID="{B7CE97EF-6F34-C443-8DB0-7E1DD8546E3C}" presName="circ2" presStyleLbl="vennNode1" presStyleIdx="1" presStyleCnt="2" custLinFactNeighborX="9749" custLinFactNeighborY="-5418"/>
      <dgm:spPr/>
    </dgm:pt>
    <dgm:pt modelId="{5AE3E682-5A91-5941-8E78-6D4ECA9D9432}" type="pres">
      <dgm:prSet presAssocID="{B7CE97EF-6F34-C443-8DB0-7E1DD8546E3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4E67E11-14F8-DE4A-B1BA-597D1B317160}" type="presOf" srcId="{34DBB770-F96F-814B-8A37-8A0744F6159E}" destId="{2CBF64B9-8464-0943-BEB7-70C445DFF86D}" srcOrd="0" destOrd="0" presId="urn:microsoft.com/office/officeart/2005/8/layout/venn1"/>
    <dgm:cxn modelId="{D703A91D-EEA6-114A-B3D5-3A0DA10AB284}" srcId="{29F47EE8-389F-AB48-92C1-71C06D2611B4}" destId="{34DBB770-F96F-814B-8A37-8A0744F6159E}" srcOrd="0" destOrd="0" parTransId="{4D718755-D1B0-AF45-A16F-A9969904D175}" sibTransId="{C74009B4-F75A-DE46-A761-681089D5F435}"/>
    <dgm:cxn modelId="{3CAEAA44-D3F8-0E4B-85D5-382121E7229C}" srcId="{29F47EE8-389F-AB48-92C1-71C06D2611B4}" destId="{B7CE97EF-6F34-C443-8DB0-7E1DD8546E3C}" srcOrd="1" destOrd="0" parTransId="{505E57EB-945B-A040-B65D-A9FE10BBBC8E}" sibTransId="{95FDAE40-B32E-1B4D-9756-D5BAF632DCB5}"/>
    <dgm:cxn modelId="{5C74C45F-6864-D046-B783-CD48AC8E974A}" type="presOf" srcId="{B7CE97EF-6F34-C443-8DB0-7E1DD8546E3C}" destId="{68E020FB-8B8E-8C43-975F-46175EBC94E7}" srcOrd="0" destOrd="0" presId="urn:microsoft.com/office/officeart/2005/8/layout/venn1"/>
    <dgm:cxn modelId="{E64A597A-8FB9-9D46-A491-F77BF07DF187}" type="presOf" srcId="{34DBB770-F96F-814B-8A37-8A0744F6159E}" destId="{C6C74C4C-FB7A-2147-8566-CCB9856DCD68}" srcOrd="1" destOrd="0" presId="urn:microsoft.com/office/officeart/2005/8/layout/venn1"/>
    <dgm:cxn modelId="{EF9190A7-98F0-964A-87C3-41B0B38DA5FD}" type="presOf" srcId="{29F47EE8-389F-AB48-92C1-71C06D2611B4}" destId="{C0FCCD26-4C46-F44D-A6CB-B8D557EB69F1}" srcOrd="0" destOrd="0" presId="urn:microsoft.com/office/officeart/2005/8/layout/venn1"/>
    <dgm:cxn modelId="{C563AECC-441C-6544-939A-400C09A81836}" type="presOf" srcId="{B7CE97EF-6F34-C443-8DB0-7E1DD8546E3C}" destId="{5AE3E682-5A91-5941-8E78-6D4ECA9D9432}" srcOrd="1" destOrd="0" presId="urn:microsoft.com/office/officeart/2005/8/layout/venn1"/>
    <dgm:cxn modelId="{7E865BB9-358C-5148-BEC2-9BD9CA24891D}" type="presParOf" srcId="{C0FCCD26-4C46-F44D-A6CB-B8D557EB69F1}" destId="{2CBF64B9-8464-0943-BEB7-70C445DFF86D}" srcOrd="0" destOrd="0" presId="urn:microsoft.com/office/officeart/2005/8/layout/venn1"/>
    <dgm:cxn modelId="{8FB21E96-3785-8B4F-90B1-7F508C806547}" type="presParOf" srcId="{C0FCCD26-4C46-F44D-A6CB-B8D557EB69F1}" destId="{C6C74C4C-FB7A-2147-8566-CCB9856DCD68}" srcOrd="1" destOrd="0" presId="urn:microsoft.com/office/officeart/2005/8/layout/venn1"/>
    <dgm:cxn modelId="{5F495E67-FA7C-B648-A8E7-D94B51009D71}" type="presParOf" srcId="{C0FCCD26-4C46-F44D-A6CB-B8D557EB69F1}" destId="{68E020FB-8B8E-8C43-975F-46175EBC94E7}" srcOrd="2" destOrd="0" presId="urn:microsoft.com/office/officeart/2005/8/layout/venn1"/>
    <dgm:cxn modelId="{E0993FC8-E4B5-BD47-8292-E07388B93E78}" type="presParOf" srcId="{C0FCCD26-4C46-F44D-A6CB-B8D557EB69F1}" destId="{5AE3E682-5A91-5941-8E78-6D4ECA9D943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F64B9-8464-0943-BEB7-70C445DFF86D}">
      <dsp:nvSpPr>
        <dsp:cNvPr id="0" name=""/>
        <dsp:cNvSpPr/>
      </dsp:nvSpPr>
      <dsp:spPr>
        <a:xfrm>
          <a:off x="4176954" y="1048319"/>
          <a:ext cx="5744424" cy="574442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800" kern="1200" dirty="0">
              <a:latin typeface="Oswald" pitchFamily="2" charset="77"/>
            </a:rPr>
            <a:t>DEVEVLOPERS &amp; 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800" kern="1200" dirty="0">
              <a:latin typeface="Oswald" pitchFamily="2" charset="77"/>
            </a:rPr>
            <a:t>TESTERS</a:t>
          </a:r>
        </a:p>
      </dsp:txBody>
      <dsp:txXfrm>
        <a:off x="4942877" y="2053593"/>
        <a:ext cx="4212578" cy="2584991"/>
      </dsp:txXfrm>
    </dsp:sp>
    <dsp:sp modelId="{68E020FB-8B8E-8C43-975F-46175EBC94E7}">
      <dsp:nvSpPr>
        <dsp:cNvPr id="0" name=""/>
        <dsp:cNvSpPr/>
      </dsp:nvSpPr>
      <dsp:spPr>
        <a:xfrm>
          <a:off x="5779668" y="3514917"/>
          <a:ext cx="5744424" cy="5744424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Oswald" pitchFamily="2" charset="77"/>
            </a:rPr>
            <a:t>SCRUM MASTER</a:t>
          </a:r>
        </a:p>
      </dsp:txBody>
      <dsp:txXfrm>
        <a:off x="7536504" y="4998894"/>
        <a:ext cx="3446654" cy="3159433"/>
      </dsp:txXfrm>
    </dsp:sp>
    <dsp:sp modelId="{241446BA-169A-2045-9FA6-1A1485230BDD}">
      <dsp:nvSpPr>
        <dsp:cNvPr id="0" name=""/>
        <dsp:cNvSpPr/>
      </dsp:nvSpPr>
      <dsp:spPr>
        <a:xfrm>
          <a:off x="2613015" y="3511815"/>
          <a:ext cx="5744424" cy="5744424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Oswald" pitchFamily="2" charset="77"/>
            </a:rPr>
            <a:t>PRODUCT OWNER</a:t>
          </a:r>
        </a:p>
      </dsp:txBody>
      <dsp:txXfrm>
        <a:off x="3153949" y="4995792"/>
        <a:ext cx="3446654" cy="3159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F64B9-8464-0943-BEB7-70C445DFF86D}">
      <dsp:nvSpPr>
        <dsp:cNvPr id="0" name=""/>
        <dsp:cNvSpPr/>
      </dsp:nvSpPr>
      <dsp:spPr>
        <a:xfrm>
          <a:off x="1389969" y="253196"/>
          <a:ext cx="5577041" cy="557704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800" kern="1200" dirty="0">
              <a:latin typeface="Oswald" pitchFamily="2" charset="77"/>
            </a:rPr>
            <a:t>PRODUCT OWNERS</a:t>
          </a:r>
        </a:p>
      </dsp:txBody>
      <dsp:txXfrm>
        <a:off x="2168745" y="910849"/>
        <a:ext cx="3215591" cy="4261735"/>
      </dsp:txXfrm>
    </dsp:sp>
    <dsp:sp modelId="{68E020FB-8B8E-8C43-975F-46175EBC94E7}">
      <dsp:nvSpPr>
        <dsp:cNvPr id="0" name=""/>
        <dsp:cNvSpPr/>
      </dsp:nvSpPr>
      <dsp:spPr>
        <a:xfrm>
          <a:off x="4471681" y="292961"/>
          <a:ext cx="5577041" cy="557704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Oswald" pitchFamily="2" charset="77"/>
            </a:rPr>
            <a:t>BUSINESS ANALYSTS</a:t>
          </a:r>
        </a:p>
      </dsp:txBody>
      <dsp:txXfrm>
        <a:off x="6054355" y="950614"/>
        <a:ext cx="3215591" cy="4261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7D53-5ADE-974C-8C9B-97C0066A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70101-5EDC-8E40-B8A0-4FFE6BF0D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D5310-933B-7649-81CF-B7A69285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96AB-3537-BA4E-91EB-741476D19B2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E055-BF02-E947-8392-EA343A6D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D7D94-AE16-D440-A3B2-FEE88F9B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9D6B-ED48-E64A-BB54-5EBCCCF52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0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4E7F-AF34-3345-AD3B-792A2B6B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73208-9733-3849-AB52-9CDB7B944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0FE9A-E04B-9647-B921-3B18FAFC8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E7DD2-38DE-6146-9F3E-6C678143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96AB-3537-BA4E-91EB-741476D19B2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B7EF-AB8B-C047-A5F8-E8C3EBDB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AE48-D4F6-F74D-86B0-A7F3AD19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9D6B-ED48-E64A-BB54-5EBCCCF52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D3A0-E0A2-9647-B63D-6D4474B1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2EBCF-BE02-2542-B4D3-12C5BC699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103F2-BCF7-904E-B8DE-889587C1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96AB-3537-BA4E-91EB-741476D19B2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B383-6116-9540-9AF4-D7D3DA98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77FF5-C60E-E44C-BDE7-C761816B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9D6B-ED48-E64A-BB54-5EBCCCF52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7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62431-730D-DE4F-BEAA-1455B62BB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7FD0D-77EA-5F43-927A-67E46CA6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42BF-C567-7741-92A0-84365B7F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96AB-3537-BA4E-91EB-741476D19B2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8C14F-B26B-C543-9CCE-A43C82B0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2411-FCF3-9844-B07C-6B4BA821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9D6B-ED48-E64A-BB54-5EBCCCF52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C4DA-A1AA-C648-82EA-DE294C7A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8EBD-2C62-E948-9F62-5454B718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2BFE5-2DFB-EC46-9B5B-B9EBDAD5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96AB-3537-BA4E-91EB-741476D19B2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845EF-A6C9-AD4A-9FC4-ECD6BE04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375D3-D8D4-204F-A968-574B9176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9D6B-ED48-E64A-BB54-5EBCCCF52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7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D942-E2D5-7A43-9396-F23817D9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1518F-4C22-E64A-A157-314B5FDC1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08E0-8602-8B4C-A458-11B952B9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96AB-3537-BA4E-91EB-741476D19B2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708D-8F2A-574E-B7B3-73C6A63E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BCE5F-6F17-C041-9EAF-C1764F2C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9D6B-ED48-E64A-BB54-5EBCCCF52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39E0-60D3-C44E-9D28-F58BE4E9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020F-A690-174D-8711-19CD64C0B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48A8F-D7B2-1149-A699-C1F4586D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B044E-F633-0B45-AFCD-98D45505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96AB-3537-BA4E-91EB-741476D19B2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3716-2B50-C04A-89CC-5BB5D00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6FA70-3373-5542-9D46-F39FD02E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9D6B-ED48-E64A-BB54-5EBCCCF52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EBE5-C34D-5B4B-BADC-E0C4FCB6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8346-0C1E-CC4D-975F-17169E1C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C449C-AFCE-684C-9792-7F1AD7D92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937EE-4723-9C4D-910E-F2BC9B659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0297F-4DE4-B14F-85AF-23C7551FE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409C5-8740-464C-9017-6662F004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96AB-3537-BA4E-91EB-741476D19B2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B874F-66BB-1340-A3BC-BB097696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901AF-EB88-1241-8421-1897E53C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9D6B-ED48-E64A-BB54-5EBCCCF52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26FF-B938-F94D-B05E-2F0F716F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8DAB-8F88-5848-83CD-E083EC32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96AB-3537-BA4E-91EB-741476D19B2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8999F-45EF-5A4A-BA8D-5E06C1B1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59180-DCC5-7549-BF3E-F8149516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9D6B-ED48-E64A-BB54-5EBCCCF52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0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538131-EE93-6B44-9B12-57DA8474CD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47502185"/>
              </p:ext>
            </p:extLst>
          </p:nvPr>
        </p:nvGraphicFramePr>
        <p:xfrm>
          <a:off x="624444" y="-2286984"/>
          <a:ext cx="14067199" cy="957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E4850B-DF35-5C4F-A607-547ECA6C3823}"/>
              </a:ext>
            </a:extLst>
          </p:cNvPr>
          <p:cNvSpPr txBox="1"/>
          <p:nvPr userDrawn="1"/>
        </p:nvSpPr>
        <p:spPr>
          <a:xfrm>
            <a:off x="150848" y="118568"/>
            <a:ext cx="5721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Oswald" pitchFamily="2" charset="77"/>
              </a:rPr>
              <a:t>AGILE TEAM RESPONSIBILITIES – ACTIVITY</a:t>
            </a:r>
          </a:p>
          <a:p>
            <a:pPr algn="l"/>
            <a:r>
              <a:rPr lang="en-US" sz="1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Drag the items from the right onto where they belong in the Venn diagram.  </a:t>
            </a:r>
            <a:br>
              <a:rPr lang="en-US" sz="1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Remember that some items are shared responsibilities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8219B-10DE-9E45-9FCC-5B736A8C1BF2}"/>
              </a:ext>
            </a:extLst>
          </p:cNvPr>
          <p:cNvSpPr txBox="1"/>
          <p:nvPr userDrawn="1"/>
        </p:nvSpPr>
        <p:spPr>
          <a:xfrm>
            <a:off x="7993546" y="6673334"/>
            <a:ext cx="41984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u="sng" dirty="0">
                <a:solidFill>
                  <a:schemeClr val="accent1"/>
                </a:solidFill>
              </a:rPr>
              <a:t>COPYRIGHT 2020 – DREW PODWAL - WWW.COACHDREW.NYC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E2A7B-E381-BF4B-85B9-4A170F23138C}"/>
              </a:ext>
            </a:extLst>
          </p:cNvPr>
          <p:cNvSpPr txBox="1"/>
          <p:nvPr userDrawn="1"/>
        </p:nvSpPr>
        <p:spPr>
          <a:xfrm>
            <a:off x="7261188" y="6664505"/>
            <a:ext cx="7937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0" i="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RESET TILES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2A0CECD-85C9-064E-AD35-A1A28F38007F}"/>
              </a:ext>
            </a:extLst>
          </p:cNvPr>
          <p:cNvSpPr/>
          <p:nvPr userDrawn="1"/>
        </p:nvSpPr>
        <p:spPr>
          <a:xfrm>
            <a:off x="7261188" y="6374296"/>
            <a:ext cx="793710" cy="290209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97766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538131-EE93-6B44-9B12-57DA8474CD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7937055"/>
              </p:ext>
            </p:extLst>
          </p:nvPr>
        </p:nvGraphicFramePr>
        <p:xfrm>
          <a:off x="1992429" y="519764"/>
          <a:ext cx="10048723" cy="6767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E4850B-DF35-5C4F-A607-547ECA6C3823}"/>
              </a:ext>
            </a:extLst>
          </p:cNvPr>
          <p:cNvSpPr txBox="1"/>
          <p:nvPr userDrawn="1"/>
        </p:nvSpPr>
        <p:spPr>
          <a:xfrm>
            <a:off x="150848" y="118568"/>
            <a:ext cx="57213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Oswald" pitchFamily="2" charset="77"/>
              </a:rPr>
              <a:t>AGILE TEAM RESPONSIBILITIES – ACTIVITY</a:t>
            </a:r>
          </a:p>
          <a:p>
            <a:pPr algn="l"/>
            <a:r>
              <a:rPr lang="en-US" sz="1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Drag the items from the right onto where they belong in the Venn diagram.  </a:t>
            </a:r>
            <a:br>
              <a:rPr lang="en-US" sz="1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0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Remember that some items are shared responsibilities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8219B-10DE-9E45-9FCC-5B736A8C1BF2}"/>
              </a:ext>
            </a:extLst>
          </p:cNvPr>
          <p:cNvSpPr txBox="1"/>
          <p:nvPr userDrawn="1"/>
        </p:nvSpPr>
        <p:spPr>
          <a:xfrm>
            <a:off x="7993546" y="6673334"/>
            <a:ext cx="41984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u="sng" dirty="0">
                <a:solidFill>
                  <a:schemeClr val="accent1"/>
                </a:solidFill>
              </a:rPr>
              <a:t>COPYRIGHT 2020 – DREW PODWAL - WWW.COACHDREW.NYC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E2A7B-E381-BF4B-85B9-4A170F23138C}"/>
              </a:ext>
            </a:extLst>
          </p:cNvPr>
          <p:cNvSpPr txBox="1"/>
          <p:nvPr userDrawn="1"/>
        </p:nvSpPr>
        <p:spPr>
          <a:xfrm>
            <a:off x="7261188" y="6664505"/>
            <a:ext cx="7937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0" i="0" u="sng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RESET TILES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2A0CECD-85C9-064E-AD35-A1A28F38007F}"/>
              </a:ext>
            </a:extLst>
          </p:cNvPr>
          <p:cNvSpPr/>
          <p:nvPr userDrawn="1"/>
        </p:nvSpPr>
        <p:spPr>
          <a:xfrm>
            <a:off x="7261188" y="6374296"/>
            <a:ext cx="793710" cy="290209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65950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09A0-1865-634A-B2D9-5D11ED4E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92AC-F8C4-AC47-8984-9E0F201CE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495FD-AA16-C747-896E-11C0EC6EC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D50A-9255-DD49-B7CA-8A73422B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96AB-3537-BA4E-91EB-741476D19B2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FA2A8-601C-BB48-8E31-5D578BB8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89495-7CB3-5142-AF38-67762E10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9D6B-ED48-E64A-BB54-5EBCCCF52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3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5F19B-3DD3-394E-B471-74038FCB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864FB-AF5B-C743-89A9-F942B2AA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9695-4CDC-C249-8D4B-AEA0675C3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96AB-3537-BA4E-91EB-741476D19B26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F13F-F1BA-F84E-8B3F-1E3A85D71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1507-1CCD-A843-8559-090BDE5E7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9D6B-ED48-E64A-BB54-5EBCCCF52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7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F9049886-999E-4244-B9C9-EC6BC16FD509}"/>
              </a:ext>
            </a:extLst>
          </p:cNvPr>
          <p:cNvSpPr/>
          <p:nvPr/>
        </p:nvSpPr>
        <p:spPr>
          <a:xfrm>
            <a:off x="223317" y="91438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DAILY STANDUP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85C44630-A9E2-104D-B7C9-AEC9462EFF86}"/>
              </a:ext>
            </a:extLst>
          </p:cNvPr>
          <p:cNvSpPr/>
          <p:nvPr/>
        </p:nvSpPr>
        <p:spPr>
          <a:xfrm>
            <a:off x="1208637" y="91438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PRIORITIZE TEAM BACKLOG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87AE82E4-6211-E145-9F45-C15E9D64996B}"/>
              </a:ext>
            </a:extLst>
          </p:cNvPr>
          <p:cNvSpPr/>
          <p:nvPr/>
        </p:nvSpPr>
        <p:spPr>
          <a:xfrm>
            <a:off x="2193955" y="91438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RETRO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AEEF317-F1CB-594C-BF19-D0BDBDDAA6C4}"/>
              </a:ext>
            </a:extLst>
          </p:cNvPr>
          <p:cNvSpPr/>
          <p:nvPr/>
        </p:nvSpPr>
        <p:spPr>
          <a:xfrm>
            <a:off x="223317" y="143163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TEST THE SYSTEM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38328C47-E88B-9C42-BE5E-025D2E403F82}"/>
              </a:ext>
            </a:extLst>
          </p:cNvPr>
          <p:cNvSpPr/>
          <p:nvPr/>
        </p:nvSpPr>
        <p:spPr>
          <a:xfrm>
            <a:off x="1208636" y="143163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DEMO THE SYSTEM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055CC343-E682-804A-8515-6CCF77287032}"/>
              </a:ext>
            </a:extLst>
          </p:cNvPr>
          <p:cNvSpPr/>
          <p:nvPr/>
        </p:nvSpPr>
        <p:spPr>
          <a:xfrm>
            <a:off x="2193954" y="143163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DEVELOP THE SYSTEM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E7C8D126-9799-494A-83B5-3DCFF9D6F2F6}"/>
              </a:ext>
            </a:extLst>
          </p:cNvPr>
          <p:cNvSpPr/>
          <p:nvPr/>
        </p:nvSpPr>
        <p:spPr>
          <a:xfrm>
            <a:off x="223318" y="194889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ACCEPTS BUSINESS REQUIREMENT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82E0293E-6DA0-8A46-8D4B-99BEC1B502B4}"/>
              </a:ext>
            </a:extLst>
          </p:cNvPr>
          <p:cNvSpPr/>
          <p:nvPr/>
        </p:nvSpPr>
        <p:spPr>
          <a:xfrm>
            <a:off x="1208637" y="194889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COACH THE AGILE TEAM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F9CAC1AC-E822-3F42-AF93-0397A531687E}"/>
              </a:ext>
            </a:extLst>
          </p:cNvPr>
          <p:cNvSpPr/>
          <p:nvPr/>
        </p:nvSpPr>
        <p:spPr>
          <a:xfrm>
            <a:off x="2193955" y="194889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BACKLOG REFINEMENT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4A590E01-FEC2-EE4B-93C8-AD5E21CC7CF4}"/>
              </a:ext>
            </a:extLst>
          </p:cNvPr>
          <p:cNvSpPr/>
          <p:nvPr/>
        </p:nvSpPr>
        <p:spPr>
          <a:xfrm>
            <a:off x="223318" y="246614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CREATEs USER STORIES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049E62FD-D6A8-0843-B4E5-1DA740D72671}"/>
              </a:ext>
            </a:extLst>
          </p:cNvPr>
          <p:cNvSpPr/>
          <p:nvPr/>
        </p:nvSpPr>
        <p:spPr>
          <a:xfrm>
            <a:off x="1208637" y="246614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FACILITATE TEAM EVENTS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1EC41F49-EAA4-4E4F-8C46-733657D0D49C}"/>
              </a:ext>
            </a:extLst>
          </p:cNvPr>
          <p:cNvSpPr/>
          <p:nvPr/>
        </p:nvSpPr>
        <p:spPr>
          <a:xfrm>
            <a:off x="2193955" y="246614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COMMUNICATE WITH OTHER TEAMS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47D6862-29AC-BC4F-81EC-A85F76DE94DB}"/>
              </a:ext>
            </a:extLst>
          </p:cNvPr>
          <p:cNvSpPr/>
          <p:nvPr/>
        </p:nvSpPr>
        <p:spPr>
          <a:xfrm>
            <a:off x="223317" y="298340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IMPROVES THE PROCESS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DC48949-E78A-344A-972F-4DD23468FBC6}"/>
              </a:ext>
            </a:extLst>
          </p:cNvPr>
          <p:cNvSpPr/>
          <p:nvPr/>
        </p:nvSpPr>
        <p:spPr>
          <a:xfrm>
            <a:off x="1208636" y="298340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ENSURE QUALITY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8B432DF2-AF84-CC40-9598-463C8C29104F}"/>
              </a:ext>
            </a:extLst>
          </p:cNvPr>
          <p:cNvSpPr/>
          <p:nvPr/>
        </p:nvSpPr>
        <p:spPr>
          <a:xfrm>
            <a:off x="2193954" y="298340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REPRESENTS BUSINESS/USER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092E3459-E31B-684C-8105-25FBFBD50377}"/>
              </a:ext>
            </a:extLst>
          </p:cNvPr>
          <p:cNvSpPr/>
          <p:nvPr/>
        </p:nvSpPr>
        <p:spPr>
          <a:xfrm>
            <a:off x="223317" y="350066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HELP REMOVE IMPEDIMENTS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5EBFF2FF-9B1C-004E-9D1D-8FD77AD24040}"/>
              </a:ext>
            </a:extLst>
          </p:cNvPr>
          <p:cNvSpPr/>
          <p:nvPr/>
        </p:nvSpPr>
        <p:spPr>
          <a:xfrm>
            <a:off x="1208636" y="350066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PLAN THE SPRINT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200224F8-552A-6048-8486-27B0F6B56686}"/>
              </a:ext>
            </a:extLst>
          </p:cNvPr>
          <p:cNvSpPr/>
          <p:nvPr/>
        </p:nvSpPr>
        <p:spPr>
          <a:xfrm>
            <a:off x="2193954" y="350066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SCRUM OF SCRUMS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6B9EDB2C-2649-8348-8C04-0483C0BD5766}"/>
              </a:ext>
            </a:extLst>
          </p:cNvPr>
          <p:cNvSpPr/>
          <p:nvPr/>
        </p:nvSpPr>
        <p:spPr>
          <a:xfrm>
            <a:off x="223318" y="401791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EXECUTES THE SPRINT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D9171AD-297D-4144-8248-741445175352}"/>
              </a:ext>
            </a:extLst>
          </p:cNvPr>
          <p:cNvSpPr/>
          <p:nvPr/>
        </p:nvSpPr>
        <p:spPr>
          <a:xfrm>
            <a:off x="1208637" y="401791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SPRINT DEMO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C889D00D-A84A-F04B-B6D1-BF78270B6DC0}"/>
              </a:ext>
            </a:extLst>
          </p:cNvPr>
          <p:cNvSpPr/>
          <p:nvPr/>
        </p:nvSpPr>
        <p:spPr>
          <a:xfrm>
            <a:off x="2193955" y="401791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PREPARES SPRINT DEMO AGENDA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CC6F9B66-2047-0844-B55B-218B639AC79E}"/>
              </a:ext>
            </a:extLst>
          </p:cNvPr>
          <p:cNvSpPr/>
          <p:nvPr/>
        </p:nvSpPr>
        <p:spPr>
          <a:xfrm>
            <a:off x="223318" y="453517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BREAKS DOWN INITIATIVES INTO EPICS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212947A-1908-0043-B58F-734F2E09EAC4}"/>
              </a:ext>
            </a:extLst>
          </p:cNvPr>
          <p:cNvSpPr/>
          <p:nvPr/>
        </p:nvSpPr>
        <p:spPr>
          <a:xfrm>
            <a:off x="1208637" y="453517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DEFINES ACCEPTANCE CRITERIA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E5AC6CC0-D707-E247-ACE9-EB35823B8CF8}"/>
              </a:ext>
            </a:extLst>
          </p:cNvPr>
          <p:cNvSpPr/>
          <p:nvPr/>
        </p:nvSpPr>
        <p:spPr>
          <a:xfrm>
            <a:off x="2193955" y="453517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STARTS/ENDS SPRINTS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09AD0C31-6E86-C443-92F0-731A83F46428}"/>
              </a:ext>
            </a:extLst>
          </p:cNvPr>
          <p:cNvSpPr/>
          <p:nvPr/>
        </p:nvSpPr>
        <p:spPr>
          <a:xfrm>
            <a:off x="223317" y="505242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SETS SPRINT CAPACITY ALLOCATION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FDBE64FF-CC01-D046-B2A5-C81CA2453DE8}"/>
              </a:ext>
            </a:extLst>
          </p:cNvPr>
          <p:cNvSpPr/>
          <p:nvPr/>
        </p:nvSpPr>
        <p:spPr>
          <a:xfrm>
            <a:off x="1208636" y="505242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AUTHORS TEAM SPRINT METRICS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6C37BF0-A088-D04D-AA5E-B734472B2F59}"/>
              </a:ext>
            </a:extLst>
          </p:cNvPr>
          <p:cNvSpPr/>
          <p:nvPr/>
        </p:nvSpPr>
        <p:spPr>
          <a:xfrm>
            <a:off x="2193954" y="505242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OWNS PRODUCT BURN DOWN METRICS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092A93F0-3078-F242-A4A4-DCD6D0CDBE17}"/>
              </a:ext>
            </a:extLst>
          </p:cNvPr>
          <p:cNvSpPr/>
          <p:nvPr/>
        </p:nvSpPr>
        <p:spPr>
          <a:xfrm>
            <a:off x="223317" y="556968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TEAM PERFORMACE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DAA3AE90-CE3C-BD47-AC00-E85BFA155750}"/>
              </a:ext>
            </a:extLst>
          </p:cNvPr>
          <p:cNvSpPr/>
          <p:nvPr/>
        </p:nvSpPr>
        <p:spPr>
          <a:xfrm>
            <a:off x="1208636" y="556968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PRODUCT PROGRESS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BA368228-0F2D-1541-B963-1814A4515506}"/>
              </a:ext>
            </a:extLst>
          </p:cNvPr>
          <p:cNvSpPr/>
          <p:nvPr/>
        </p:nvSpPr>
        <p:spPr>
          <a:xfrm>
            <a:off x="2193954" y="556968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PROVIDES STORY POINT ESTIMATE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E97870DD-B273-924A-915B-A9795AF5D1A5}"/>
              </a:ext>
            </a:extLst>
          </p:cNvPr>
          <p:cNvSpPr/>
          <p:nvPr/>
        </p:nvSpPr>
        <p:spPr>
          <a:xfrm>
            <a:off x="223317" y="608694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9EAAF04-82C0-A548-9D8E-C0FED5954220}"/>
              </a:ext>
            </a:extLst>
          </p:cNvPr>
          <p:cNvSpPr/>
          <p:nvPr/>
        </p:nvSpPr>
        <p:spPr>
          <a:xfrm>
            <a:off x="262361" y="94537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DAILY STANDUP</a:t>
            </a: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2D4F1F59-A57D-9248-8D74-8E3CF92414F9}"/>
              </a:ext>
            </a:extLst>
          </p:cNvPr>
          <p:cNvSpPr/>
          <p:nvPr/>
        </p:nvSpPr>
        <p:spPr>
          <a:xfrm>
            <a:off x="1247680" y="94537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PRIORITIZE TEAM BACKLOG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CBD95761-2F16-2A41-B846-4F7F22E8318E}"/>
              </a:ext>
            </a:extLst>
          </p:cNvPr>
          <p:cNvSpPr/>
          <p:nvPr/>
        </p:nvSpPr>
        <p:spPr>
          <a:xfrm>
            <a:off x="2232998" y="94537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TEAM RETRO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D5D8AC91-70F7-004B-A42D-65397562EA01}"/>
              </a:ext>
            </a:extLst>
          </p:cNvPr>
          <p:cNvSpPr/>
          <p:nvPr/>
        </p:nvSpPr>
        <p:spPr>
          <a:xfrm>
            <a:off x="262361" y="1462629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TEST THE SYSTEM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CA6D2797-307F-C24B-B2D0-D54C1EA75EB3}"/>
              </a:ext>
            </a:extLst>
          </p:cNvPr>
          <p:cNvSpPr/>
          <p:nvPr/>
        </p:nvSpPr>
        <p:spPr>
          <a:xfrm>
            <a:off x="1247680" y="1462629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DEMO THE SYSTEM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3409D8BD-82D1-E448-BE4D-88406DBD36EF}"/>
              </a:ext>
            </a:extLst>
          </p:cNvPr>
          <p:cNvSpPr/>
          <p:nvPr/>
        </p:nvSpPr>
        <p:spPr>
          <a:xfrm>
            <a:off x="2232998" y="1462629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DEVELOP THE SYSTEM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31FCB0E4-B876-9A49-8DDC-1D1294DB6B7E}"/>
              </a:ext>
            </a:extLst>
          </p:cNvPr>
          <p:cNvSpPr/>
          <p:nvPr/>
        </p:nvSpPr>
        <p:spPr>
          <a:xfrm>
            <a:off x="262361" y="1979885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ACCEPTS BUSINESS REQUIREMENTS</a:t>
            </a: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34DC1F87-EC6F-3148-BC8A-9B636B656CEA}"/>
              </a:ext>
            </a:extLst>
          </p:cNvPr>
          <p:cNvSpPr/>
          <p:nvPr/>
        </p:nvSpPr>
        <p:spPr>
          <a:xfrm>
            <a:off x="1247680" y="1979885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COACHES THE AGILE TEAM</a:t>
            </a:r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0D0BABB5-674C-6342-B943-ACD4A4D54968}"/>
              </a:ext>
            </a:extLst>
          </p:cNvPr>
          <p:cNvSpPr/>
          <p:nvPr/>
        </p:nvSpPr>
        <p:spPr>
          <a:xfrm>
            <a:off x="2232998" y="1979885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BACKLOG REFINEMENT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6E43AE3A-94EE-7A46-9ECB-1DCB7C8C3D8C}"/>
              </a:ext>
            </a:extLst>
          </p:cNvPr>
          <p:cNvSpPr/>
          <p:nvPr/>
        </p:nvSpPr>
        <p:spPr>
          <a:xfrm>
            <a:off x="262361" y="249714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CREATS USER STORIES</a:t>
            </a: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768FE155-A1DF-3B40-BE7A-0168DB6F3AB1}"/>
              </a:ext>
            </a:extLst>
          </p:cNvPr>
          <p:cNvSpPr/>
          <p:nvPr/>
        </p:nvSpPr>
        <p:spPr>
          <a:xfrm>
            <a:off x="1247680" y="249714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FACILITATES TEAM EVENTS</a:t>
            </a: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8B6F82AC-CB96-3B40-8134-A29201BCF4BC}"/>
              </a:ext>
            </a:extLst>
          </p:cNvPr>
          <p:cNvSpPr/>
          <p:nvPr/>
        </p:nvSpPr>
        <p:spPr>
          <a:xfrm>
            <a:off x="2232998" y="249714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COMMUNICATES WITH OTHER TEAMS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6CE87F76-C5F7-464E-9091-E4514657F888}"/>
              </a:ext>
            </a:extLst>
          </p:cNvPr>
          <p:cNvSpPr/>
          <p:nvPr/>
        </p:nvSpPr>
        <p:spPr>
          <a:xfrm>
            <a:off x="262361" y="3014397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IMPROVES THE PROCESS</a:t>
            </a: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6F9173F8-4BC4-E44D-91D8-E5A8B9597C27}"/>
              </a:ext>
            </a:extLst>
          </p:cNvPr>
          <p:cNvSpPr/>
          <p:nvPr/>
        </p:nvSpPr>
        <p:spPr>
          <a:xfrm>
            <a:off x="1247680" y="3014397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ENSURES QUALITY</a:t>
            </a:r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F41EB4B0-CD6D-324E-BB0A-511E383510D6}"/>
              </a:ext>
            </a:extLst>
          </p:cNvPr>
          <p:cNvSpPr/>
          <p:nvPr/>
        </p:nvSpPr>
        <p:spPr>
          <a:xfrm>
            <a:off x="2232998" y="3014397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REPRESENTS THE BUSINESS &amp; USERS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BDF4618F-C4C4-2647-A5E8-F438FFEA82DD}"/>
              </a:ext>
            </a:extLst>
          </p:cNvPr>
          <p:cNvSpPr/>
          <p:nvPr/>
        </p:nvSpPr>
        <p:spPr>
          <a:xfrm>
            <a:off x="262361" y="353165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HELPS TO REMOVE IMPEDIMENTS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B6C464F2-B2F9-3445-90A1-D17FF1E55E00}"/>
              </a:ext>
            </a:extLst>
          </p:cNvPr>
          <p:cNvSpPr/>
          <p:nvPr/>
        </p:nvSpPr>
        <p:spPr>
          <a:xfrm>
            <a:off x="1247680" y="353165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PLANS THE SPRINT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0660770D-5AF1-9243-B70B-A039817102CB}"/>
              </a:ext>
            </a:extLst>
          </p:cNvPr>
          <p:cNvSpPr/>
          <p:nvPr/>
        </p:nvSpPr>
        <p:spPr>
          <a:xfrm>
            <a:off x="2232998" y="353165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SCRUM OF SCRUMS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E4725082-6D8A-DE4A-9EBE-9A78D0C255EA}"/>
              </a:ext>
            </a:extLst>
          </p:cNvPr>
          <p:cNvSpPr/>
          <p:nvPr/>
        </p:nvSpPr>
        <p:spPr>
          <a:xfrm>
            <a:off x="262361" y="4043888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EXECUTES THE SPRINT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DA6C5572-7CEB-7D44-AEB3-C6A070D6501D}"/>
              </a:ext>
            </a:extLst>
          </p:cNvPr>
          <p:cNvSpPr/>
          <p:nvPr/>
        </p:nvSpPr>
        <p:spPr>
          <a:xfrm>
            <a:off x="1247680" y="4043888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PREPARES SPRINT DEMO AGENDA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A4FACB4F-E201-0841-AE39-91C6CE189A2C}"/>
              </a:ext>
            </a:extLst>
          </p:cNvPr>
          <p:cNvSpPr/>
          <p:nvPr/>
        </p:nvSpPr>
        <p:spPr>
          <a:xfrm>
            <a:off x="2232998" y="4043888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6613BD60-A6BF-E347-860E-E237C5391F88}"/>
              </a:ext>
            </a:extLst>
          </p:cNvPr>
          <p:cNvSpPr/>
          <p:nvPr/>
        </p:nvSpPr>
        <p:spPr>
          <a:xfrm>
            <a:off x="262361" y="4561144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BREAKS DOWN INITIATIVES INTO EPICS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2157AC5A-DD49-0D4F-AFF7-AE7A798C947F}"/>
              </a:ext>
            </a:extLst>
          </p:cNvPr>
          <p:cNvSpPr/>
          <p:nvPr/>
        </p:nvSpPr>
        <p:spPr>
          <a:xfrm>
            <a:off x="1247680" y="4561144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DEFINES ACCEPTANCE CRITERIA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F6C18228-B06E-5343-844F-DADF32B8BE75}"/>
              </a:ext>
            </a:extLst>
          </p:cNvPr>
          <p:cNvSpPr/>
          <p:nvPr/>
        </p:nvSpPr>
        <p:spPr>
          <a:xfrm>
            <a:off x="2232998" y="4561144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START/ENDS THE SPRINT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A296093A-25BE-CE4A-8563-D5E6774AF790}"/>
              </a:ext>
            </a:extLst>
          </p:cNvPr>
          <p:cNvSpPr/>
          <p:nvPr/>
        </p:nvSpPr>
        <p:spPr>
          <a:xfrm>
            <a:off x="262361" y="508342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SETS SPRINT CAPACITY ALLOCATION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ADF50BE8-696D-9646-85D9-5A9ACC898599}"/>
              </a:ext>
            </a:extLst>
          </p:cNvPr>
          <p:cNvSpPr/>
          <p:nvPr/>
        </p:nvSpPr>
        <p:spPr>
          <a:xfrm>
            <a:off x="1247680" y="508342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AUTHORS TEAM SPRINT METRICS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72498AB-5CDB-D44D-8B2D-422D46020379}"/>
              </a:ext>
            </a:extLst>
          </p:cNvPr>
          <p:cNvSpPr/>
          <p:nvPr/>
        </p:nvSpPr>
        <p:spPr>
          <a:xfrm>
            <a:off x="2232998" y="508342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OWNS PRODUCT BURN DOWN METRICS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7D2654E1-4198-AA4F-AE81-241E8499707A}"/>
              </a:ext>
            </a:extLst>
          </p:cNvPr>
          <p:cNvSpPr/>
          <p:nvPr/>
        </p:nvSpPr>
        <p:spPr>
          <a:xfrm>
            <a:off x="262361" y="5600678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TEAM PERFORMANCE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9EAC3AF9-8A72-954B-8777-3080EE20E854}"/>
              </a:ext>
            </a:extLst>
          </p:cNvPr>
          <p:cNvSpPr/>
          <p:nvPr/>
        </p:nvSpPr>
        <p:spPr>
          <a:xfrm>
            <a:off x="1247680" y="5600678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PRODUCT PROGRESS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AC1A068B-100D-6B46-9585-4D9C3148CB80}"/>
              </a:ext>
            </a:extLst>
          </p:cNvPr>
          <p:cNvSpPr/>
          <p:nvPr/>
        </p:nvSpPr>
        <p:spPr>
          <a:xfrm>
            <a:off x="2232998" y="5600678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PROVIDES STORY POINT ESTIMATE</a:t>
            </a:r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FAF33DF6-D777-1444-8586-3B057C5CBE58}"/>
              </a:ext>
            </a:extLst>
          </p:cNvPr>
          <p:cNvSpPr/>
          <p:nvPr/>
        </p:nvSpPr>
        <p:spPr>
          <a:xfrm>
            <a:off x="1208636" y="608694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FB9639F3-0573-9B4D-BF76-273F398FD5E9}"/>
              </a:ext>
            </a:extLst>
          </p:cNvPr>
          <p:cNvSpPr/>
          <p:nvPr/>
        </p:nvSpPr>
        <p:spPr>
          <a:xfrm>
            <a:off x="2193954" y="608694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458CC652-F4C6-8B41-BCD5-848FA2A98520}"/>
              </a:ext>
            </a:extLst>
          </p:cNvPr>
          <p:cNvSpPr/>
          <p:nvPr/>
        </p:nvSpPr>
        <p:spPr>
          <a:xfrm>
            <a:off x="262361" y="611793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7726907B-3115-F14B-B4AC-FAEAB03D512F}"/>
              </a:ext>
            </a:extLst>
          </p:cNvPr>
          <p:cNvSpPr/>
          <p:nvPr/>
        </p:nvSpPr>
        <p:spPr>
          <a:xfrm>
            <a:off x="1247680" y="611793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205E0E63-ED58-C34D-9A43-63323E3DA691}"/>
              </a:ext>
            </a:extLst>
          </p:cNvPr>
          <p:cNvSpPr/>
          <p:nvPr/>
        </p:nvSpPr>
        <p:spPr>
          <a:xfrm>
            <a:off x="2232998" y="611793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455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F9049886-999E-4244-B9C9-EC6BC16FD509}"/>
              </a:ext>
            </a:extLst>
          </p:cNvPr>
          <p:cNvSpPr/>
          <p:nvPr/>
        </p:nvSpPr>
        <p:spPr>
          <a:xfrm>
            <a:off x="267069" y="95413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DAILY STANDUP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85C44630-A9E2-104D-B7C9-AEC9462EFF86}"/>
              </a:ext>
            </a:extLst>
          </p:cNvPr>
          <p:cNvSpPr/>
          <p:nvPr/>
        </p:nvSpPr>
        <p:spPr>
          <a:xfrm>
            <a:off x="1252389" y="95413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PRIORITIZE TEAM BACKLOG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87AE82E4-6211-E145-9F45-C15E9D64996B}"/>
              </a:ext>
            </a:extLst>
          </p:cNvPr>
          <p:cNvSpPr/>
          <p:nvPr/>
        </p:nvSpPr>
        <p:spPr>
          <a:xfrm>
            <a:off x="2237707" y="95413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RETRO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AEEF317-F1CB-594C-BF19-D0BDBDDAA6C4}"/>
              </a:ext>
            </a:extLst>
          </p:cNvPr>
          <p:cNvSpPr/>
          <p:nvPr/>
        </p:nvSpPr>
        <p:spPr>
          <a:xfrm>
            <a:off x="267069" y="147139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TEST THE SYSTEM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38328C47-E88B-9C42-BE5E-025D2E403F82}"/>
              </a:ext>
            </a:extLst>
          </p:cNvPr>
          <p:cNvSpPr/>
          <p:nvPr/>
        </p:nvSpPr>
        <p:spPr>
          <a:xfrm>
            <a:off x="1252388" y="147139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DEMO THE SYSTEM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055CC343-E682-804A-8515-6CCF77287032}"/>
              </a:ext>
            </a:extLst>
          </p:cNvPr>
          <p:cNvSpPr/>
          <p:nvPr/>
        </p:nvSpPr>
        <p:spPr>
          <a:xfrm>
            <a:off x="2237706" y="147139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DEVELOP THE SYSTEM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E7C8D126-9799-494A-83B5-3DCFF9D6F2F6}"/>
              </a:ext>
            </a:extLst>
          </p:cNvPr>
          <p:cNvSpPr/>
          <p:nvPr/>
        </p:nvSpPr>
        <p:spPr>
          <a:xfrm>
            <a:off x="267070" y="198865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ACCEPTS BUSINESS REQUIREMENT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82E0293E-6DA0-8A46-8D4B-99BEC1B502B4}"/>
              </a:ext>
            </a:extLst>
          </p:cNvPr>
          <p:cNvSpPr/>
          <p:nvPr/>
        </p:nvSpPr>
        <p:spPr>
          <a:xfrm>
            <a:off x="1252389" y="198865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COACH THE AGILE TEAM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F9CAC1AC-E822-3F42-AF93-0397A531687E}"/>
              </a:ext>
            </a:extLst>
          </p:cNvPr>
          <p:cNvSpPr/>
          <p:nvPr/>
        </p:nvSpPr>
        <p:spPr>
          <a:xfrm>
            <a:off x="2237707" y="198865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BACKLOG REFINEMENT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4A590E01-FEC2-EE4B-93C8-AD5E21CC7CF4}"/>
              </a:ext>
            </a:extLst>
          </p:cNvPr>
          <p:cNvSpPr/>
          <p:nvPr/>
        </p:nvSpPr>
        <p:spPr>
          <a:xfrm>
            <a:off x="267070" y="250590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CREATEs USER STORIES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049E62FD-D6A8-0843-B4E5-1DA740D72671}"/>
              </a:ext>
            </a:extLst>
          </p:cNvPr>
          <p:cNvSpPr/>
          <p:nvPr/>
        </p:nvSpPr>
        <p:spPr>
          <a:xfrm>
            <a:off x="1252389" y="250590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FACILITATE TEAM EVENTS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1EC41F49-EAA4-4E4F-8C46-733657D0D49C}"/>
              </a:ext>
            </a:extLst>
          </p:cNvPr>
          <p:cNvSpPr/>
          <p:nvPr/>
        </p:nvSpPr>
        <p:spPr>
          <a:xfrm>
            <a:off x="2237707" y="250590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COMMUNICATE WITH OTHER TEAMS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47D6862-29AC-BC4F-81EC-A85F76DE94DB}"/>
              </a:ext>
            </a:extLst>
          </p:cNvPr>
          <p:cNvSpPr/>
          <p:nvPr/>
        </p:nvSpPr>
        <p:spPr>
          <a:xfrm>
            <a:off x="267069" y="302316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IMPROVES THE PROCESS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DC48949-E78A-344A-972F-4DD23468FBC6}"/>
              </a:ext>
            </a:extLst>
          </p:cNvPr>
          <p:cNvSpPr/>
          <p:nvPr/>
        </p:nvSpPr>
        <p:spPr>
          <a:xfrm>
            <a:off x="1252388" y="302316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ENSURE QUALITY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8B432DF2-AF84-CC40-9598-463C8C29104F}"/>
              </a:ext>
            </a:extLst>
          </p:cNvPr>
          <p:cNvSpPr/>
          <p:nvPr/>
        </p:nvSpPr>
        <p:spPr>
          <a:xfrm>
            <a:off x="2237706" y="302316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REPRESENTS BUSINESS/USER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092E3459-E31B-684C-8105-25FBFBD50377}"/>
              </a:ext>
            </a:extLst>
          </p:cNvPr>
          <p:cNvSpPr/>
          <p:nvPr/>
        </p:nvSpPr>
        <p:spPr>
          <a:xfrm>
            <a:off x="267069" y="354041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HELP REMOVE IMPEDIMENTS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5EBFF2FF-9B1C-004E-9D1D-8FD77AD24040}"/>
              </a:ext>
            </a:extLst>
          </p:cNvPr>
          <p:cNvSpPr/>
          <p:nvPr/>
        </p:nvSpPr>
        <p:spPr>
          <a:xfrm>
            <a:off x="1252388" y="354041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PLAN THE SPRINT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200224F8-552A-6048-8486-27B0F6B56686}"/>
              </a:ext>
            </a:extLst>
          </p:cNvPr>
          <p:cNvSpPr/>
          <p:nvPr/>
        </p:nvSpPr>
        <p:spPr>
          <a:xfrm>
            <a:off x="2237706" y="354041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SCRUM OF SCRUMS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6B9EDB2C-2649-8348-8C04-0483C0BD5766}"/>
              </a:ext>
            </a:extLst>
          </p:cNvPr>
          <p:cNvSpPr/>
          <p:nvPr/>
        </p:nvSpPr>
        <p:spPr>
          <a:xfrm>
            <a:off x="267070" y="405767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EXECUTES THE SPRINT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D9171AD-297D-4144-8248-741445175352}"/>
              </a:ext>
            </a:extLst>
          </p:cNvPr>
          <p:cNvSpPr/>
          <p:nvPr/>
        </p:nvSpPr>
        <p:spPr>
          <a:xfrm>
            <a:off x="1252389" y="405767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SPRINT DEMO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C889D00D-A84A-F04B-B6D1-BF78270B6DC0}"/>
              </a:ext>
            </a:extLst>
          </p:cNvPr>
          <p:cNvSpPr/>
          <p:nvPr/>
        </p:nvSpPr>
        <p:spPr>
          <a:xfrm>
            <a:off x="2237707" y="405767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PREPARES SPRINT DEMO AGENDA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CC6F9B66-2047-0844-B55B-218B639AC79E}"/>
              </a:ext>
            </a:extLst>
          </p:cNvPr>
          <p:cNvSpPr/>
          <p:nvPr/>
        </p:nvSpPr>
        <p:spPr>
          <a:xfrm>
            <a:off x="267070" y="457493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BREAKS DOWN INITIATIVES INTO EPICS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212947A-1908-0043-B58F-734F2E09EAC4}"/>
              </a:ext>
            </a:extLst>
          </p:cNvPr>
          <p:cNvSpPr/>
          <p:nvPr/>
        </p:nvSpPr>
        <p:spPr>
          <a:xfrm>
            <a:off x="1252389" y="457493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DEFINES ACCEPTANCE CRITERIA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E5AC6CC0-D707-E247-ACE9-EB35823B8CF8}"/>
              </a:ext>
            </a:extLst>
          </p:cNvPr>
          <p:cNvSpPr/>
          <p:nvPr/>
        </p:nvSpPr>
        <p:spPr>
          <a:xfrm>
            <a:off x="2237707" y="457493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STARTS/ENDS SPRINTS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09AD0C31-6E86-C443-92F0-731A83F46428}"/>
              </a:ext>
            </a:extLst>
          </p:cNvPr>
          <p:cNvSpPr/>
          <p:nvPr/>
        </p:nvSpPr>
        <p:spPr>
          <a:xfrm>
            <a:off x="267069" y="509218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SETS SPRINT CAPACITY ALLOCATION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FDBE64FF-CC01-D046-B2A5-C81CA2453DE8}"/>
              </a:ext>
            </a:extLst>
          </p:cNvPr>
          <p:cNvSpPr/>
          <p:nvPr/>
        </p:nvSpPr>
        <p:spPr>
          <a:xfrm>
            <a:off x="1252388" y="509218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AUTHORS TEAM SPRINT METRICS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6C37BF0-A088-D04D-AA5E-B734472B2F59}"/>
              </a:ext>
            </a:extLst>
          </p:cNvPr>
          <p:cNvSpPr/>
          <p:nvPr/>
        </p:nvSpPr>
        <p:spPr>
          <a:xfrm>
            <a:off x="2237706" y="509218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OWNS PRODUCT BURN DOWN METRICS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092A93F0-3078-F242-A4A4-DCD6D0CDBE17}"/>
              </a:ext>
            </a:extLst>
          </p:cNvPr>
          <p:cNvSpPr/>
          <p:nvPr/>
        </p:nvSpPr>
        <p:spPr>
          <a:xfrm>
            <a:off x="267069" y="560944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TEAM PERFORMACE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DAA3AE90-CE3C-BD47-AC00-E85BFA155750}"/>
              </a:ext>
            </a:extLst>
          </p:cNvPr>
          <p:cNvSpPr/>
          <p:nvPr/>
        </p:nvSpPr>
        <p:spPr>
          <a:xfrm>
            <a:off x="1252388" y="560944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PRODUCT PROGRESS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BA368228-0F2D-1541-B963-1814A4515506}"/>
              </a:ext>
            </a:extLst>
          </p:cNvPr>
          <p:cNvSpPr/>
          <p:nvPr/>
        </p:nvSpPr>
        <p:spPr>
          <a:xfrm>
            <a:off x="2237706" y="560944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PROVIDES STORY POINT ESTIMATE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E97870DD-B273-924A-915B-A9795AF5D1A5}"/>
              </a:ext>
            </a:extLst>
          </p:cNvPr>
          <p:cNvSpPr/>
          <p:nvPr/>
        </p:nvSpPr>
        <p:spPr>
          <a:xfrm>
            <a:off x="267069" y="612669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9EAAF04-82C0-A548-9D8E-C0FED5954220}"/>
              </a:ext>
            </a:extLst>
          </p:cNvPr>
          <p:cNvSpPr/>
          <p:nvPr/>
        </p:nvSpPr>
        <p:spPr>
          <a:xfrm>
            <a:off x="306113" y="98513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DAILY STANDUP</a:t>
            </a: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2D4F1F59-A57D-9248-8D74-8E3CF92414F9}"/>
              </a:ext>
            </a:extLst>
          </p:cNvPr>
          <p:cNvSpPr/>
          <p:nvPr/>
        </p:nvSpPr>
        <p:spPr>
          <a:xfrm>
            <a:off x="1291432" y="98513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PRIORITIZE TEAM BACKLOG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CBD95761-2F16-2A41-B846-4F7F22E8318E}"/>
              </a:ext>
            </a:extLst>
          </p:cNvPr>
          <p:cNvSpPr/>
          <p:nvPr/>
        </p:nvSpPr>
        <p:spPr>
          <a:xfrm>
            <a:off x="2276750" y="98513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TEAM RETRO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D5D8AC91-70F7-004B-A42D-65397562EA01}"/>
              </a:ext>
            </a:extLst>
          </p:cNvPr>
          <p:cNvSpPr/>
          <p:nvPr/>
        </p:nvSpPr>
        <p:spPr>
          <a:xfrm>
            <a:off x="306113" y="1502387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TEST THE SYSTEM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CA6D2797-307F-C24B-B2D0-D54C1EA75EB3}"/>
              </a:ext>
            </a:extLst>
          </p:cNvPr>
          <p:cNvSpPr/>
          <p:nvPr/>
        </p:nvSpPr>
        <p:spPr>
          <a:xfrm>
            <a:off x="1291432" y="1502387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DEMO THE SYSTEM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3409D8BD-82D1-E448-BE4D-88406DBD36EF}"/>
              </a:ext>
            </a:extLst>
          </p:cNvPr>
          <p:cNvSpPr/>
          <p:nvPr/>
        </p:nvSpPr>
        <p:spPr>
          <a:xfrm>
            <a:off x="2276750" y="1502387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DEVELOP THE SYSTEM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31FCB0E4-B876-9A49-8DDC-1D1294DB6B7E}"/>
              </a:ext>
            </a:extLst>
          </p:cNvPr>
          <p:cNvSpPr/>
          <p:nvPr/>
        </p:nvSpPr>
        <p:spPr>
          <a:xfrm>
            <a:off x="306113" y="201964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ACCEPTS BUSINESS REQUIREMENTS</a:t>
            </a: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34DC1F87-EC6F-3148-BC8A-9B636B656CEA}"/>
              </a:ext>
            </a:extLst>
          </p:cNvPr>
          <p:cNvSpPr/>
          <p:nvPr/>
        </p:nvSpPr>
        <p:spPr>
          <a:xfrm>
            <a:off x="1291432" y="201964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COACHES THE AGILE TEAM</a:t>
            </a:r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0D0BABB5-674C-6342-B943-ACD4A4D54968}"/>
              </a:ext>
            </a:extLst>
          </p:cNvPr>
          <p:cNvSpPr/>
          <p:nvPr/>
        </p:nvSpPr>
        <p:spPr>
          <a:xfrm>
            <a:off x="2276750" y="201964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BACKLOG REFINEMENT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6E43AE3A-94EE-7A46-9ECB-1DCB7C8C3D8C}"/>
              </a:ext>
            </a:extLst>
          </p:cNvPr>
          <p:cNvSpPr/>
          <p:nvPr/>
        </p:nvSpPr>
        <p:spPr>
          <a:xfrm>
            <a:off x="3605180" y="1477565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CREATES USER STORIES</a:t>
            </a: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768FE155-A1DF-3B40-BE7A-0168DB6F3AB1}"/>
              </a:ext>
            </a:extLst>
          </p:cNvPr>
          <p:cNvSpPr/>
          <p:nvPr/>
        </p:nvSpPr>
        <p:spPr>
          <a:xfrm>
            <a:off x="1291432" y="2536899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FACILITATES TEAM EVENTS</a:t>
            </a: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8B6F82AC-CB96-3B40-8134-A29201BCF4BC}"/>
              </a:ext>
            </a:extLst>
          </p:cNvPr>
          <p:cNvSpPr/>
          <p:nvPr/>
        </p:nvSpPr>
        <p:spPr>
          <a:xfrm>
            <a:off x="2276750" y="2536899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COMMUNICATES WITH OTHER TEAMS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6CE87F76-C5F7-464E-9091-E4514657F888}"/>
              </a:ext>
            </a:extLst>
          </p:cNvPr>
          <p:cNvSpPr/>
          <p:nvPr/>
        </p:nvSpPr>
        <p:spPr>
          <a:xfrm>
            <a:off x="306113" y="3054155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IMPROVES THE PROCESS</a:t>
            </a: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6F9173F8-4BC4-E44D-91D8-E5A8B9597C27}"/>
              </a:ext>
            </a:extLst>
          </p:cNvPr>
          <p:cNvSpPr/>
          <p:nvPr/>
        </p:nvSpPr>
        <p:spPr>
          <a:xfrm>
            <a:off x="1291432" y="3054155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ENSURES QUALITY</a:t>
            </a:r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F41EB4B0-CD6D-324E-BB0A-511E383510D6}"/>
              </a:ext>
            </a:extLst>
          </p:cNvPr>
          <p:cNvSpPr/>
          <p:nvPr/>
        </p:nvSpPr>
        <p:spPr>
          <a:xfrm>
            <a:off x="2276750" y="3054155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REPRESENTS THE BUSINESS &amp; USERS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BDF4618F-C4C4-2647-A5E8-F438FFEA82DD}"/>
              </a:ext>
            </a:extLst>
          </p:cNvPr>
          <p:cNvSpPr/>
          <p:nvPr/>
        </p:nvSpPr>
        <p:spPr>
          <a:xfrm>
            <a:off x="306113" y="357141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HELPS TO REMOVE IMPEDIMENTS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B6C464F2-B2F9-3445-90A1-D17FF1E55E00}"/>
              </a:ext>
            </a:extLst>
          </p:cNvPr>
          <p:cNvSpPr/>
          <p:nvPr/>
        </p:nvSpPr>
        <p:spPr>
          <a:xfrm>
            <a:off x="1291432" y="357141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PLANS THE SPRINT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0660770D-5AF1-9243-B70B-A039817102CB}"/>
              </a:ext>
            </a:extLst>
          </p:cNvPr>
          <p:cNvSpPr/>
          <p:nvPr/>
        </p:nvSpPr>
        <p:spPr>
          <a:xfrm>
            <a:off x="2276750" y="357141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SCRUM OF SCRUMS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E4725082-6D8A-DE4A-9EBE-9A78D0C255EA}"/>
              </a:ext>
            </a:extLst>
          </p:cNvPr>
          <p:cNvSpPr/>
          <p:nvPr/>
        </p:nvSpPr>
        <p:spPr>
          <a:xfrm>
            <a:off x="306113" y="4083646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EXECUTES THE SPRINT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DA6C5572-7CEB-7D44-AEB3-C6A070D6501D}"/>
              </a:ext>
            </a:extLst>
          </p:cNvPr>
          <p:cNvSpPr/>
          <p:nvPr/>
        </p:nvSpPr>
        <p:spPr>
          <a:xfrm>
            <a:off x="1291432" y="4083646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PREPARES SPRINT DEMO AGENDA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A4FACB4F-E201-0841-AE39-91C6CE189A2C}"/>
              </a:ext>
            </a:extLst>
          </p:cNvPr>
          <p:cNvSpPr/>
          <p:nvPr/>
        </p:nvSpPr>
        <p:spPr>
          <a:xfrm>
            <a:off x="2276750" y="4083646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6613BD60-A6BF-E347-860E-E237C5391F88}"/>
              </a:ext>
            </a:extLst>
          </p:cNvPr>
          <p:cNvSpPr/>
          <p:nvPr/>
        </p:nvSpPr>
        <p:spPr>
          <a:xfrm>
            <a:off x="306113" y="4600902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BREAKS DOWN INITIATIVES INTO EPICS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2157AC5A-DD49-0D4F-AFF7-AE7A798C947F}"/>
              </a:ext>
            </a:extLst>
          </p:cNvPr>
          <p:cNvSpPr/>
          <p:nvPr/>
        </p:nvSpPr>
        <p:spPr>
          <a:xfrm>
            <a:off x="1291432" y="4600902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DEFINES ACCEPTANCE CRITERIA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F6C18228-B06E-5343-844F-DADF32B8BE75}"/>
              </a:ext>
            </a:extLst>
          </p:cNvPr>
          <p:cNvSpPr/>
          <p:nvPr/>
        </p:nvSpPr>
        <p:spPr>
          <a:xfrm>
            <a:off x="2276750" y="4600902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START/ENDS THE SPRINT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A296093A-25BE-CE4A-8563-D5E6774AF790}"/>
              </a:ext>
            </a:extLst>
          </p:cNvPr>
          <p:cNvSpPr/>
          <p:nvPr/>
        </p:nvSpPr>
        <p:spPr>
          <a:xfrm>
            <a:off x="306113" y="5123179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SETS SPRINT CAPACITY ALLOCATION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ADF50BE8-696D-9646-85D9-5A9ACC898599}"/>
              </a:ext>
            </a:extLst>
          </p:cNvPr>
          <p:cNvSpPr/>
          <p:nvPr/>
        </p:nvSpPr>
        <p:spPr>
          <a:xfrm>
            <a:off x="1291432" y="5123179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AUTHORS TEAM SPRINT METRICS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72498AB-5CDB-D44D-8B2D-422D46020379}"/>
              </a:ext>
            </a:extLst>
          </p:cNvPr>
          <p:cNvSpPr/>
          <p:nvPr/>
        </p:nvSpPr>
        <p:spPr>
          <a:xfrm>
            <a:off x="2276750" y="5123179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OWNS PRODUCT BURN DOWN METRICS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7D2654E1-4198-AA4F-AE81-241E8499707A}"/>
              </a:ext>
            </a:extLst>
          </p:cNvPr>
          <p:cNvSpPr/>
          <p:nvPr/>
        </p:nvSpPr>
        <p:spPr>
          <a:xfrm>
            <a:off x="306113" y="5640436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TEAM PERFORMANCE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9EAC3AF9-8A72-954B-8777-3080EE20E854}"/>
              </a:ext>
            </a:extLst>
          </p:cNvPr>
          <p:cNvSpPr/>
          <p:nvPr/>
        </p:nvSpPr>
        <p:spPr>
          <a:xfrm>
            <a:off x="1291432" y="5640436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PRODUCT PROGRESS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AC1A068B-100D-6B46-9585-4D9C3148CB80}"/>
              </a:ext>
            </a:extLst>
          </p:cNvPr>
          <p:cNvSpPr/>
          <p:nvPr/>
        </p:nvSpPr>
        <p:spPr>
          <a:xfrm>
            <a:off x="2276750" y="5640436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PROVIDES STORY POINT ESTIMATE</a:t>
            </a:r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FAF33DF6-D777-1444-8586-3B057C5CBE58}"/>
              </a:ext>
            </a:extLst>
          </p:cNvPr>
          <p:cNvSpPr/>
          <p:nvPr/>
        </p:nvSpPr>
        <p:spPr>
          <a:xfrm>
            <a:off x="1252388" y="612669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FB9639F3-0573-9B4D-BF76-273F398FD5E9}"/>
              </a:ext>
            </a:extLst>
          </p:cNvPr>
          <p:cNvSpPr/>
          <p:nvPr/>
        </p:nvSpPr>
        <p:spPr>
          <a:xfrm>
            <a:off x="2237706" y="612669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458CC652-F4C6-8B41-BCD5-848FA2A98520}"/>
              </a:ext>
            </a:extLst>
          </p:cNvPr>
          <p:cNvSpPr/>
          <p:nvPr/>
        </p:nvSpPr>
        <p:spPr>
          <a:xfrm>
            <a:off x="306113" y="615769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7726907B-3115-F14B-B4AC-FAEAB03D512F}"/>
              </a:ext>
            </a:extLst>
          </p:cNvPr>
          <p:cNvSpPr/>
          <p:nvPr/>
        </p:nvSpPr>
        <p:spPr>
          <a:xfrm>
            <a:off x="1291432" y="615769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205E0E63-ED58-C34D-9A43-63323E3DA691}"/>
              </a:ext>
            </a:extLst>
          </p:cNvPr>
          <p:cNvSpPr/>
          <p:nvPr/>
        </p:nvSpPr>
        <p:spPr>
          <a:xfrm>
            <a:off x="2276750" y="615769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1EBB10-AD9E-6D47-B9C7-F47D889751F0}"/>
              </a:ext>
            </a:extLst>
          </p:cNvPr>
          <p:cNvSpPr txBox="1"/>
          <p:nvPr/>
        </p:nvSpPr>
        <p:spPr>
          <a:xfrm>
            <a:off x="3342478" y="744473"/>
            <a:ext cx="3058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When a user picks up a tile, it leaves the imprint behind, and changes to the below tile with a drop shadow. Hand for demo purposes only</a:t>
            </a:r>
          </a:p>
        </p:txBody>
      </p:sp>
      <p:pic>
        <p:nvPicPr>
          <p:cNvPr id="4" name="Graphic 3" descr="Raised hand">
            <a:extLst>
              <a:ext uri="{FF2B5EF4-FFF2-40B4-BE49-F238E27FC236}">
                <a16:creationId xmlns:a16="http://schemas.microsoft.com/office/drawing/2014/main" id="{BA0C6224-E8CD-2E4D-87DB-DD891F043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7145" y="1798808"/>
            <a:ext cx="208085" cy="2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9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F9049886-999E-4244-B9C9-EC6BC16FD509}"/>
              </a:ext>
            </a:extLst>
          </p:cNvPr>
          <p:cNvSpPr/>
          <p:nvPr/>
        </p:nvSpPr>
        <p:spPr>
          <a:xfrm>
            <a:off x="223317" y="94077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DAILY STANDUP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85C44630-A9E2-104D-B7C9-AEC9462EFF86}"/>
              </a:ext>
            </a:extLst>
          </p:cNvPr>
          <p:cNvSpPr/>
          <p:nvPr/>
        </p:nvSpPr>
        <p:spPr>
          <a:xfrm>
            <a:off x="1208637" y="94077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PRIORITIZE TEAM BACKLOG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87AE82E4-6211-E145-9F45-C15E9D64996B}"/>
              </a:ext>
            </a:extLst>
          </p:cNvPr>
          <p:cNvSpPr/>
          <p:nvPr/>
        </p:nvSpPr>
        <p:spPr>
          <a:xfrm>
            <a:off x="2193955" y="94077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RETRO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AEEF317-F1CB-594C-BF19-D0BDBDDAA6C4}"/>
              </a:ext>
            </a:extLst>
          </p:cNvPr>
          <p:cNvSpPr/>
          <p:nvPr/>
        </p:nvSpPr>
        <p:spPr>
          <a:xfrm>
            <a:off x="223317" y="1458029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TEST THE SYSTEM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38328C47-E88B-9C42-BE5E-025D2E403F82}"/>
              </a:ext>
            </a:extLst>
          </p:cNvPr>
          <p:cNvSpPr/>
          <p:nvPr/>
        </p:nvSpPr>
        <p:spPr>
          <a:xfrm>
            <a:off x="1208636" y="1458029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DEMO THE SYSTEM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055CC343-E682-804A-8515-6CCF77287032}"/>
              </a:ext>
            </a:extLst>
          </p:cNvPr>
          <p:cNvSpPr/>
          <p:nvPr/>
        </p:nvSpPr>
        <p:spPr>
          <a:xfrm>
            <a:off x="2193954" y="1458029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DEVELOP THE SYSTEM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E7C8D126-9799-494A-83B5-3DCFF9D6F2F6}"/>
              </a:ext>
            </a:extLst>
          </p:cNvPr>
          <p:cNvSpPr/>
          <p:nvPr/>
        </p:nvSpPr>
        <p:spPr>
          <a:xfrm>
            <a:off x="223318" y="197528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ACCEPTS BUSINESS REQUIREMENT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82E0293E-6DA0-8A46-8D4B-99BEC1B502B4}"/>
              </a:ext>
            </a:extLst>
          </p:cNvPr>
          <p:cNvSpPr/>
          <p:nvPr/>
        </p:nvSpPr>
        <p:spPr>
          <a:xfrm>
            <a:off x="1208637" y="197528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COACH THE AGILE TEAM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F9CAC1AC-E822-3F42-AF93-0397A531687E}"/>
              </a:ext>
            </a:extLst>
          </p:cNvPr>
          <p:cNvSpPr/>
          <p:nvPr/>
        </p:nvSpPr>
        <p:spPr>
          <a:xfrm>
            <a:off x="2193955" y="197528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BACKLOG REFINEMENT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4A590E01-FEC2-EE4B-93C8-AD5E21CC7CF4}"/>
              </a:ext>
            </a:extLst>
          </p:cNvPr>
          <p:cNvSpPr/>
          <p:nvPr/>
        </p:nvSpPr>
        <p:spPr>
          <a:xfrm>
            <a:off x="223318" y="249254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CREATEs USER STORIES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049E62FD-D6A8-0843-B4E5-1DA740D72671}"/>
              </a:ext>
            </a:extLst>
          </p:cNvPr>
          <p:cNvSpPr/>
          <p:nvPr/>
        </p:nvSpPr>
        <p:spPr>
          <a:xfrm>
            <a:off x="1208637" y="249254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FACILITATE TEAM EVENTS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1EC41F49-EAA4-4E4F-8C46-733657D0D49C}"/>
              </a:ext>
            </a:extLst>
          </p:cNvPr>
          <p:cNvSpPr/>
          <p:nvPr/>
        </p:nvSpPr>
        <p:spPr>
          <a:xfrm>
            <a:off x="2193955" y="249254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COMMUNICATE WITH OTHER TEAMS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47D6862-29AC-BC4F-81EC-A85F76DE94DB}"/>
              </a:ext>
            </a:extLst>
          </p:cNvPr>
          <p:cNvSpPr/>
          <p:nvPr/>
        </p:nvSpPr>
        <p:spPr>
          <a:xfrm>
            <a:off x="223317" y="3009797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IMPROVES THE PROCESS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DC48949-E78A-344A-972F-4DD23468FBC6}"/>
              </a:ext>
            </a:extLst>
          </p:cNvPr>
          <p:cNvSpPr/>
          <p:nvPr/>
        </p:nvSpPr>
        <p:spPr>
          <a:xfrm>
            <a:off x="1208636" y="3009797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ENSURE QUALITY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8B432DF2-AF84-CC40-9598-463C8C29104F}"/>
              </a:ext>
            </a:extLst>
          </p:cNvPr>
          <p:cNvSpPr/>
          <p:nvPr/>
        </p:nvSpPr>
        <p:spPr>
          <a:xfrm>
            <a:off x="2193954" y="3009797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REPRESENTS BUSINESS/USER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092E3459-E31B-684C-8105-25FBFBD50377}"/>
              </a:ext>
            </a:extLst>
          </p:cNvPr>
          <p:cNvSpPr/>
          <p:nvPr/>
        </p:nvSpPr>
        <p:spPr>
          <a:xfrm>
            <a:off x="223317" y="352705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HELP REMOVE IMPEDIMENTS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5EBFF2FF-9B1C-004E-9D1D-8FD77AD24040}"/>
              </a:ext>
            </a:extLst>
          </p:cNvPr>
          <p:cNvSpPr/>
          <p:nvPr/>
        </p:nvSpPr>
        <p:spPr>
          <a:xfrm>
            <a:off x="1208636" y="352705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PLAN THE SPRINT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200224F8-552A-6048-8486-27B0F6B56686}"/>
              </a:ext>
            </a:extLst>
          </p:cNvPr>
          <p:cNvSpPr/>
          <p:nvPr/>
        </p:nvSpPr>
        <p:spPr>
          <a:xfrm>
            <a:off x="2193954" y="352705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SCRUM OF SCRUMS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6B9EDB2C-2649-8348-8C04-0483C0BD5766}"/>
              </a:ext>
            </a:extLst>
          </p:cNvPr>
          <p:cNvSpPr/>
          <p:nvPr/>
        </p:nvSpPr>
        <p:spPr>
          <a:xfrm>
            <a:off x="223318" y="4044309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EXECUTES THE SPRINT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D9171AD-297D-4144-8248-741445175352}"/>
              </a:ext>
            </a:extLst>
          </p:cNvPr>
          <p:cNvSpPr/>
          <p:nvPr/>
        </p:nvSpPr>
        <p:spPr>
          <a:xfrm>
            <a:off x="1208637" y="4044309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SPRINT DEMO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C889D00D-A84A-F04B-B6D1-BF78270B6DC0}"/>
              </a:ext>
            </a:extLst>
          </p:cNvPr>
          <p:cNvSpPr/>
          <p:nvPr/>
        </p:nvSpPr>
        <p:spPr>
          <a:xfrm>
            <a:off x="2193955" y="4044309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PREPARES SPRINT DEMO AGENDA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CC6F9B66-2047-0844-B55B-218B639AC79E}"/>
              </a:ext>
            </a:extLst>
          </p:cNvPr>
          <p:cNvSpPr/>
          <p:nvPr/>
        </p:nvSpPr>
        <p:spPr>
          <a:xfrm>
            <a:off x="223318" y="456156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BREAKS DOWN INITIATIVES INTO EPICS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212947A-1908-0043-B58F-734F2E09EAC4}"/>
              </a:ext>
            </a:extLst>
          </p:cNvPr>
          <p:cNvSpPr/>
          <p:nvPr/>
        </p:nvSpPr>
        <p:spPr>
          <a:xfrm>
            <a:off x="1208637" y="456156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DEFINES ACCEPTANCE CRITERIA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E5AC6CC0-D707-E247-ACE9-EB35823B8CF8}"/>
              </a:ext>
            </a:extLst>
          </p:cNvPr>
          <p:cNvSpPr/>
          <p:nvPr/>
        </p:nvSpPr>
        <p:spPr>
          <a:xfrm>
            <a:off x="2193955" y="456156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STARTS/ENDS SPRINTS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09AD0C31-6E86-C443-92F0-731A83F46428}"/>
              </a:ext>
            </a:extLst>
          </p:cNvPr>
          <p:cNvSpPr/>
          <p:nvPr/>
        </p:nvSpPr>
        <p:spPr>
          <a:xfrm>
            <a:off x="223317" y="507882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SETS SPRINT CAPACITY ALLOCATION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FDBE64FF-CC01-D046-B2A5-C81CA2453DE8}"/>
              </a:ext>
            </a:extLst>
          </p:cNvPr>
          <p:cNvSpPr/>
          <p:nvPr/>
        </p:nvSpPr>
        <p:spPr>
          <a:xfrm>
            <a:off x="1208636" y="507882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AUTHORS TEAM SPRINT METRICS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6C37BF0-A088-D04D-AA5E-B734472B2F59}"/>
              </a:ext>
            </a:extLst>
          </p:cNvPr>
          <p:cNvSpPr/>
          <p:nvPr/>
        </p:nvSpPr>
        <p:spPr>
          <a:xfrm>
            <a:off x="2193954" y="507882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OWNS PRODUCT BURN DOWN METRICS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092A93F0-3078-F242-A4A4-DCD6D0CDBE17}"/>
              </a:ext>
            </a:extLst>
          </p:cNvPr>
          <p:cNvSpPr/>
          <p:nvPr/>
        </p:nvSpPr>
        <p:spPr>
          <a:xfrm>
            <a:off x="223317" y="559607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TEAM PERFORMACE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DAA3AE90-CE3C-BD47-AC00-E85BFA155750}"/>
              </a:ext>
            </a:extLst>
          </p:cNvPr>
          <p:cNvSpPr/>
          <p:nvPr/>
        </p:nvSpPr>
        <p:spPr>
          <a:xfrm>
            <a:off x="1208636" y="559607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PRODUCT PROGRESS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BA368228-0F2D-1541-B963-1814A4515506}"/>
              </a:ext>
            </a:extLst>
          </p:cNvPr>
          <p:cNvSpPr/>
          <p:nvPr/>
        </p:nvSpPr>
        <p:spPr>
          <a:xfrm>
            <a:off x="2193954" y="559607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PROVIDES STORY POINT ESTIMATE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E97870DD-B273-924A-915B-A9795AF5D1A5}"/>
              </a:ext>
            </a:extLst>
          </p:cNvPr>
          <p:cNvSpPr/>
          <p:nvPr/>
        </p:nvSpPr>
        <p:spPr>
          <a:xfrm>
            <a:off x="223317" y="611333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9EAAF04-82C0-A548-9D8E-C0FED5954220}"/>
              </a:ext>
            </a:extLst>
          </p:cNvPr>
          <p:cNvSpPr/>
          <p:nvPr/>
        </p:nvSpPr>
        <p:spPr>
          <a:xfrm>
            <a:off x="262361" y="971766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DAILY STANDUP</a:t>
            </a: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2D4F1F59-A57D-9248-8D74-8E3CF92414F9}"/>
              </a:ext>
            </a:extLst>
          </p:cNvPr>
          <p:cNvSpPr/>
          <p:nvPr/>
        </p:nvSpPr>
        <p:spPr>
          <a:xfrm>
            <a:off x="1247680" y="971766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PRIORITIZE TEAM BACKLOG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CBD95761-2F16-2A41-B846-4F7F22E8318E}"/>
              </a:ext>
            </a:extLst>
          </p:cNvPr>
          <p:cNvSpPr/>
          <p:nvPr/>
        </p:nvSpPr>
        <p:spPr>
          <a:xfrm>
            <a:off x="2232998" y="971766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TEAM RETRO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D5D8AC91-70F7-004B-A42D-65397562EA01}"/>
              </a:ext>
            </a:extLst>
          </p:cNvPr>
          <p:cNvSpPr/>
          <p:nvPr/>
        </p:nvSpPr>
        <p:spPr>
          <a:xfrm>
            <a:off x="262361" y="1489022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TEST THE SYSTEM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CA6D2797-307F-C24B-B2D0-D54C1EA75EB3}"/>
              </a:ext>
            </a:extLst>
          </p:cNvPr>
          <p:cNvSpPr/>
          <p:nvPr/>
        </p:nvSpPr>
        <p:spPr>
          <a:xfrm>
            <a:off x="1247680" y="1489022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DEMO THE SYSTEM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3409D8BD-82D1-E448-BE4D-88406DBD36EF}"/>
              </a:ext>
            </a:extLst>
          </p:cNvPr>
          <p:cNvSpPr/>
          <p:nvPr/>
        </p:nvSpPr>
        <p:spPr>
          <a:xfrm>
            <a:off x="2232998" y="1489022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DEVELOP THE SYSTEM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31FCB0E4-B876-9A49-8DDC-1D1294DB6B7E}"/>
              </a:ext>
            </a:extLst>
          </p:cNvPr>
          <p:cNvSpPr/>
          <p:nvPr/>
        </p:nvSpPr>
        <p:spPr>
          <a:xfrm>
            <a:off x="262361" y="2006278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ACCEPTS BUSINESS REQUIREMENTS</a:t>
            </a: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34DC1F87-EC6F-3148-BC8A-9B636B656CEA}"/>
              </a:ext>
            </a:extLst>
          </p:cNvPr>
          <p:cNvSpPr/>
          <p:nvPr/>
        </p:nvSpPr>
        <p:spPr>
          <a:xfrm>
            <a:off x="1247680" y="2006278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COACHES THE AGILE TEAM</a:t>
            </a:r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0D0BABB5-674C-6342-B943-ACD4A4D54968}"/>
              </a:ext>
            </a:extLst>
          </p:cNvPr>
          <p:cNvSpPr/>
          <p:nvPr/>
        </p:nvSpPr>
        <p:spPr>
          <a:xfrm>
            <a:off x="2232998" y="2006278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BACKLOG REFINEMENT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6E43AE3A-94EE-7A46-9ECB-1DCB7C8C3D8C}"/>
              </a:ext>
            </a:extLst>
          </p:cNvPr>
          <p:cNvSpPr/>
          <p:nvPr/>
        </p:nvSpPr>
        <p:spPr>
          <a:xfrm>
            <a:off x="5167371" y="1985224"/>
            <a:ext cx="800100" cy="414868"/>
          </a:xfrm>
          <a:prstGeom prst="roundRect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CREATES USER STORIES</a:t>
            </a: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768FE155-A1DF-3B40-BE7A-0168DB6F3AB1}"/>
              </a:ext>
            </a:extLst>
          </p:cNvPr>
          <p:cNvSpPr/>
          <p:nvPr/>
        </p:nvSpPr>
        <p:spPr>
          <a:xfrm>
            <a:off x="1247680" y="2523534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FACILITATES TEAM EVENTS</a:t>
            </a: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8B6F82AC-CB96-3B40-8134-A29201BCF4BC}"/>
              </a:ext>
            </a:extLst>
          </p:cNvPr>
          <p:cNvSpPr/>
          <p:nvPr/>
        </p:nvSpPr>
        <p:spPr>
          <a:xfrm>
            <a:off x="2232998" y="2523534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COMMUNICATES WITH OTHER TEAMS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6CE87F76-C5F7-464E-9091-E4514657F888}"/>
              </a:ext>
            </a:extLst>
          </p:cNvPr>
          <p:cNvSpPr/>
          <p:nvPr/>
        </p:nvSpPr>
        <p:spPr>
          <a:xfrm>
            <a:off x="262361" y="3040790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IMPROVES THE PROCESS</a:t>
            </a: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6F9173F8-4BC4-E44D-91D8-E5A8B9597C27}"/>
              </a:ext>
            </a:extLst>
          </p:cNvPr>
          <p:cNvSpPr/>
          <p:nvPr/>
        </p:nvSpPr>
        <p:spPr>
          <a:xfrm>
            <a:off x="1247680" y="3040790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ENSURES QUALITY</a:t>
            </a:r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F41EB4B0-CD6D-324E-BB0A-511E383510D6}"/>
              </a:ext>
            </a:extLst>
          </p:cNvPr>
          <p:cNvSpPr/>
          <p:nvPr/>
        </p:nvSpPr>
        <p:spPr>
          <a:xfrm>
            <a:off x="2232998" y="3040790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REPRESENTS THE BUSINESS &amp; USERS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BDF4618F-C4C4-2647-A5E8-F438FFEA82DD}"/>
              </a:ext>
            </a:extLst>
          </p:cNvPr>
          <p:cNvSpPr/>
          <p:nvPr/>
        </p:nvSpPr>
        <p:spPr>
          <a:xfrm>
            <a:off x="262361" y="3558046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HELPS TO REMOVE IMPEDIMENTS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B6C464F2-B2F9-3445-90A1-D17FF1E55E00}"/>
              </a:ext>
            </a:extLst>
          </p:cNvPr>
          <p:cNvSpPr/>
          <p:nvPr/>
        </p:nvSpPr>
        <p:spPr>
          <a:xfrm>
            <a:off x="1247680" y="3558046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PLANS THE SPRINT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0660770D-5AF1-9243-B70B-A039817102CB}"/>
              </a:ext>
            </a:extLst>
          </p:cNvPr>
          <p:cNvSpPr/>
          <p:nvPr/>
        </p:nvSpPr>
        <p:spPr>
          <a:xfrm>
            <a:off x="2232998" y="3558046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SCRUM OF SCRUMS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E4725082-6D8A-DE4A-9EBE-9A78D0C255EA}"/>
              </a:ext>
            </a:extLst>
          </p:cNvPr>
          <p:cNvSpPr/>
          <p:nvPr/>
        </p:nvSpPr>
        <p:spPr>
          <a:xfrm>
            <a:off x="262361" y="407028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EXECUTES THE SPRINT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DA6C5572-7CEB-7D44-AEB3-C6A070D6501D}"/>
              </a:ext>
            </a:extLst>
          </p:cNvPr>
          <p:cNvSpPr/>
          <p:nvPr/>
        </p:nvSpPr>
        <p:spPr>
          <a:xfrm>
            <a:off x="1247680" y="407028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PREPARES SPRINT DEMO AGENDA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A4FACB4F-E201-0841-AE39-91C6CE189A2C}"/>
              </a:ext>
            </a:extLst>
          </p:cNvPr>
          <p:cNvSpPr/>
          <p:nvPr/>
        </p:nvSpPr>
        <p:spPr>
          <a:xfrm>
            <a:off x="2232998" y="407028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6613BD60-A6BF-E347-860E-E237C5391F88}"/>
              </a:ext>
            </a:extLst>
          </p:cNvPr>
          <p:cNvSpPr/>
          <p:nvPr/>
        </p:nvSpPr>
        <p:spPr>
          <a:xfrm>
            <a:off x="262361" y="4587537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BREAKS DOWN INITIATIVES INTO EPICS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2157AC5A-DD49-0D4F-AFF7-AE7A798C947F}"/>
              </a:ext>
            </a:extLst>
          </p:cNvPr>
          <p:cNvSpPr/>
          <p:nvPr/>
        </p:nvSpPr>
        <p:spPr>
          <a:xfrm>
            <a:off x="1247680" y="4587537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DEFINES ACCEPTANCE CRITERIA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F6C18228-B06E-5343-844F-DADF32B8BE75}"/>
              </a:ext>
            </a:extLst>
          </p:cNvPr>
          <p:cNvSpPr/>
          <p:nvPr/>
        </p:nvSpPr>
        <p:spPr>
          <a:xfrm>
            <a:off x="2232998" y="4587537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START/ENDS THE SPRINT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A296093A-25BE-CE4A-8563-D5E6774AF790}"/>
              </a:ext>
            </a:extLst>
          </p:cNvPr>
          <p:cNvSpPr/>
          <p:nvPr/>
        </p:nvSpPr>
        <p:spPr>
          <a:xfrm>
            <a:off x="262361" y="5109814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SETS SPRINT CAPACITY ALLOCATION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ADF50BE8-696D-9646-85D9-5A9ACC898599}"/>
              </a:ext>
            </a:extLst>
          </p:cNvPr>
          <p:cNvSpPr/>
          <p:nvPr/>
        </p:nvSpPr>
        <p:spPr>
          <a:xfrm>
            <a:off x="1247680" y="5109814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AUTHORS TEAM SPRINT METRICS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72498AB-5CDB-D44D-8B2D-422D46020379}"/>
              </a:ext>
            </a:extLst>
          </p:cNvPr>
          <p:cNvSpPr/>
          <p:nvPr/>
        </p:nvSpPr>
        <p:spPr>
          <a:xfrm>
            <a:off x="2232998" y="5109814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OWNS PRODUCT BURN DOWN METRICS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7D2654E1-4198-AA4F-AE81-241E8499707A}"/>
              </a:ext>
            </a:extLst>
          </p:cNvPr>
          <p:cNvSpPr/>
          <p:nvPr/>
        </p:nvSpPr>
        <p:spPr>
          <a:xfrm>
            <a:off x="262361" y="562707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TEAM PERFORMANCE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9EAC3AF9-8A72-954B-8777-3080EE20E854}"/>
              </a:ext>
            </a:extLst>
          </p:cNvPr>
          <p:cNvSpPr/>
          <p:nvPr/>
        </p:nvSpPr>
        <p:spPr>
          <a:xfrm>
            <a:off x="1247680" y="562707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PRODUCT PROGRESS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AC1A068B-100D-6B46-9585-4D9C3148CB80}"/>
              </a:ext>
            </a:extLst>
          </p:cNvPr>
          <p:cNvSpPr/>
          <p:nvPr/>
        </p:nvSpPr>
        <p:spPr>
          <a:xfrm>
            <a:off x="2232998" y="562707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PROVIDES STORY POINT ESTIMATE</a:t>
            </a:r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FAF33DF6-D777-1444-8586-3B057C5CBE58}"/>
              </a:ext>
            </a:extLst>
          </p:cNvPr>
          <p:cNvSpPr/>
          <p:nvPr/>
        </p:nvSpPr>
        <p:spPr>
          <a:xfrm>
            <a:off x="1208636" y="611333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FB9639F3-0573-9B4D-BF76-273F398FD5E9}"/>
              </a:ext>
            </a:extLst>
          </p:cNvPr>
          <p:cNvSpPr/>
          <p:nvPr/>
        </p:nvSpPr>
        <p:spPr>
          <a:xfrm>
            <a:off x="2193954" y="611333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458CC652-F4C6-8B41-BCD5-848FA2A98520}"/>
              </a:ext>
            </a:extLst>
          </p:cNvPr>
          <p:cNvSpPr/>
          <p:nvPr/>
        </p:nvSpPr>
        <p:spPr>
          <a:xfrm>
            <a:off x="262361" y="6144326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7726907B-3115-F14B-B4AC-FAEAB03D512F}"/>
              </a:ext>
            </a:extLst>
          </p:cNvPr>
          <p:cNvSpPr/>
          <p:nvPr/>
        </p:nvSpPr>
        <p:spPr>
          <a:xfrm>
            <a:off x="1247680" y="6144326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205E0E63-ED58-C34D-9A43-63323E3DA691}"/>
              </a:ext>
            </a:extLst>
          </p:cNvPr>
          <p:cNvSpPr/>
          <p:nvPr/>
        </p:nvSpPr>
        <p:spPr>
          <a:xfrm>
            <a:off x="2232998" y="6144326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BB2763-F1B3-3447-B913-B47A9383401F}"/>
              </a:ext>
            </a:extLst>
          </p:cNvPr>
          <p:cNvSpPr txBox="1"/>
          <p:nvPr/>
        </p:nvSpPr>
        <p:spPr>
          <a:xfrm>
            <a:off x="3305236" y="940773"/>
            <a:ext cx="3254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IF THE USER IS SUCCESSFUL THEN THE TILE, BORDER, AND SHADDOW, DISAPPEARS AND THE TEXT IS CAPTURED IN THE TILE. 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THE USER SHOULD ALSO HAVE THE ABILITY TO RETURN THE TILE BACK TO THE TILE RACK</a:t>
            </a:r>
          </a:p>
        </p:txBody>
      </p:sp>
    </p:spTree>
    <p:extLst>
      <p:ext uri="{BB962C8B-B14F-4D97-AF65-F5344CB8AC3E}">
        <p14:creationId xmlns:p14="http://schemas.microsoft.com/office/powerpoint/2010/main" val="319999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98E371-BFD6-F24B-BC32-EC6ABDA57F17}"/>
              </a:ext>
            </a:extLst>
          </p:cNvPr>
          <p:cNvSpPr/>
          <p:nvPr/>
        </p:nvSpPr>
        <p:spPr>
          <a:xfrm>
            <a:off x="7238703" y="2211483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DAILY STANDUP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592E70-F638-4647-9538-3AC3BC8C5E74}"/>
              </a:ext>
            </a:extLst>
          </p:cNvPr>
          <p:cNvSpPr/>
          <p:nvPr/>
        </p:nvSpPr>
        <p:spPr>
          <a:xfrm>
            <a:off x="3661075" y="3455504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PRIORITIZE TEAM BACKLOG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335FFB-A9E9-BD47-AD50-6B1ED9BA2255}"/>
              </a:ext>
            </a:extLst>
          </p:cNvPr>
          <p:cNvSpPr/>
          <p:nvPr/>
        </p:nvSpPr>
        <p:spPr>
          <a:xfrm>
            <a:off x="6799609" y="2602524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RETRO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2BCBDFC-93DA-8044-9DDE-29305EA6093C}"/>
              </a:ext>
            </a:extLst>
          </p:cNvPr>
          <p:cNvSpPr/>
          <p:nvPr/>
        </p:nvSpPr>
        <p:spPr>
          <a:xfrm>
            <a:off x="5898791" y="989206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TEST THE SYSTEM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9C6108C-81FD-EC43-A83B-EA41DAF2F633}"/>
              </a:ext>
            </a:extLst>
          </p:cNvPr>
          <p:cNvSpPr/>
          <p:nvPr/>
        </p:nvSpPr>
        <p:spPr>
          <a:xfrm>
            <a:off x="7677797" y="2602523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DEMO THE SYSTEM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3867E8C-F056-5D42-A07B-79D1CF00D248}"/>
              </a:ext>
            </a:extLst>
          </p:cNvPr>
          <p:cNvSpPr/>
          <p:nvPr/>
        </p:nvSpPr>
        <p:spPr>
          <a:xfrm>
            <a:off x="8629919" y="1005512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DEVELOP THE SYSTEM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A0D3311-16E9-094D-9C0C-39E6F271DA82}"/>
              </a:ext>
            </a:extLst>
          </p:cNvPr>
          <p:cNvSpPr/>
          <p:nvPr/>
        </p:nvSpPr>
        <p:spPr>
          <a:xfrm>
            <a:off x="3988510" y="3932359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ACCEPTS BUSINESS REQUIREMENT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0E78A17-B263-D247-9605-582636789E40}"/>
              </a:ext>
            </a:extLst>
          </p:cNvPr>
          <p:cNvSpPr/>
          <p:nvPr/>
        </p:nvSpPr>
        <p:spPr>
          <a:xfrm>
            <a:off x="9283279" y="3990768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COACH THE AGILE TEAM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DCDD300-D80B-444D-A6DC-40ACA1452A42}"/>
              </a:ext>
            </a:extLst>
          </p:cNvPr>
          <p:cNvSpPr/>
          <p:nvPr/>
        </p:nvSpPr>
        <p:spPr>
          <a:xfrm>
            <a:off x="5020603" y="4031169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PRODUCT BACKLOG REFINEMENT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A2C32B2-0390-FE4C-B625-C05CCE13144E}"/>
              </a:ext>
            </a:extLst>
          </p:cNvPr>
          <p:cNvSpPr/>
          <p:nvPr/>
        </p:nvSpPr>
        <p:spPr>
          <a:xfrm>
            <a:off x="5569851" y="2327799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CREATES USER STORIES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1BAB028-B3D9-4643-9D0C-2AAF8034D5EB}"/>
              </a:ext>
            </a:extLst>
          </p:cNvPr>
          <p:cNvSpPr/>
          <p:nvPr/>
        </p:nvSpPr>
        <p:spPr>
          <a:xfrm>
            <a:off x="9743495" y="3455504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FACILITATE TEAM EVENTS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6F34420-E558-994A-8027-5083153BA203}"/>
              </a:ext>
            </a:extLst>
          </p:cNvPr>
          <p:cNvSpPr/>
          <p:nvPr/>
        </p:nvSpPr>
        <p:spPr>
          <a:xfrm>
            <a:off x="6776979" y="3379938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COMMUNICATE WITH OTHER TEAMS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A7FE703-3DBB-7441-B182-DFA572D4D37A}"/>
              </a:ext>
            </a:extLst>
          </p:cNvPr>
          <p:cNvSpPr/>
          <p:nvPr/>
        </p:nvSpPr>
        <p:spPr>
          <a:xfrm>
            <a:off x="6692479" y="2956256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IMPROVES THE PROCESS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D1F6FCE-7F1E-1C4F-AF69-168E6935DAE8}"/>
              </a:ext>
            </a:extLst>
          </p:cNvPr>
          <p:cNvSpPr/>
          <p:nvPr/>
        </p:nvSpPr>
        <p:spPr>
          <a:xfrm>
            <a:off x="7870937" y="2996657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ENSURE QUALITY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A011A3-D406-334A-ADEE-AE0A8366A296}"/>
              </a:ext>
            </a:extLst>
          </p:cNvPr>
          <p:cNvSpPr/>
          <p:nvPr/>
        </p:nvSpPr>
        <p:spPr>
          <a:xfrm>
            <a:off x="4427604" y="4467623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REPRESENTS BUSINESS/USER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EABA5E7-76C1-B04E-A1B7-31037DBC717C}"/>
              </a:ext>
            </a:extLst>
          </p:cNvPr>
          <p:cNvSpPr/>
          <p:nvPr/>
        </p:nvSpPr>
        <p:spPr>
          <a:xfrm>
            <a:off x="10262562" y="3990768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HELP REMOVE IMPEDIMENTS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386EE65-C8A5-984D-9F68-94DAED792662}"/>
              </a:ext>
            </a:extLst>
          </p:cNvPr>
          <p:cNvSpPr/>
          <p:nvPr/>
        </p:nvSpPr>
        <p:spPr>
          <a:xfrm>
            <a:off x="7345833" y="2993563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PLAN THE SPRINT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23F3349-A2BD-0940-97A5-F456FF322CB3}"/>
              </a:ext>
            </a:extLst>
          </p:cNvPr>
          <p:cNvSpPr/>
          <p:nvPr/>
        </p:nvSpPr>
        <p:spPr>
          <a:xfrm>
            <a:off x="10680529" y="3451156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SCRUM OF SCRUMS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A4C0B41-DB19-234B-B0F3-CBE62217E723}"/>
              </a:ext>
            </a:extLst>
          </p:cNvPr>
          <p:cNvSpPr/>
          <p:nvPr/>
        </p:nvSpPr>
        <p:spPr>
          <a:xfrm>
            <a:off x="7281213" y="304339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EXECUTES THE SPRINT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BE543F7-CE61-1049-8FF4-619908279E56}"/>
              </a:ext>
            </a:extLst>
          </p:cNvPr>
          <p:cNvSpPr/>
          <p:nvPr/>
        </p:nvSpPr>
        <p:spPr>
          <a:xfrm>
            <a:off x="7999187" y="3372937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SPRINT DEMO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5B1ED0E-01BA-B142-A372-18CCCF3A03E4}"/>
              </a:ext>
            </a:extLst>
          </p:cNvPr>
          <p:cNvSpPr/>
          <p:nvPr/>
        </p:nvSpPr>
        <p:spPr>
          <a:xfrm>
            <a:off x="7382049" y="3643684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PREPARES SPRINT DEMO AGENDA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EEF1923-2D17-8C41-932B-926CEC02C214}"/>
              </a:ext>
            </a:extLst>
          </p:cNvPr>
          <p:cNvSpPr/>
          <p:nvPr/>
        </p:nvSpPr>
        <p:spPr>
          <a:xfrm>
            <a:off x="4020951" y="2860319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BREAKS DOWN INITIATIVES INTO EPICS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959D399-B651-1943-97AC-22B89B1F906D}"/>
              </a:ext>
            </a:extLst>
          </p:cNvPr>
          <p:cNvSpPr/>
          <p:nvPr/>
        </p:nvSpPr>
        <p:spPr>
          <a:xfrm>
            <a:off x="6108518" y="1782973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DEFINES ACCEPTANCE CRITERIA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C8EC04A-F8FF-E04F-B68E-8FE30E75D998}"/>
              </a:ext>
            </a:extLst>
          </p:cNvPr>
          <p:cNvSpPr/>
          <p:nvPr/>
        </p:nvSpPr>
        <p:spPr>
          <a:xfrm>
            <a:off x="10241435" y="4428484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STARTS/ENDS SPRINTS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2610A73-89F3-0942-8E85-63007454FF09}"/>
              </a:ext>
            </a:extLst>
          </p:cNvPr>
          <p:cNvSpPr/>
          <p:nvPr/>
        </p:nvSpPr>
        <p:spPr>
          <a:xfrm>
            <a:off x="4673557" y="3433111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SETS SPRINT CAPACITY ALLOCATION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3EFD6AF-B000-4645-B5DE-D04816DDBC03}"/>
              </a:ext>
            </a:extLst>
          </p:cNvPr>
          <p:cNvSpPr/>
          <p:nvPr/>
        </p:nvSpPr>
        <p:spPr>
          <a:xfrm>
            <a:off x="9165578" y="4508024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AUTHORS TEAM SPRINT METRICS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875BCD1-5366-3F45-B36F-1E5F66D2C59F}"/>
              </a:ext>
            </a:extLst>
          </p:cNvPr>
          <p:cNvSpPr/>
          <p:nvPr/>
        </p:nvSpPr>
        <p:spPr>
          <a:xfrm>
            <a:off x="5020603" y="5557165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OWNS PRODUCT BURN DOWN METRICS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C46E11B-5F79-1445-8679-0807CFDC022E}"/>
              </a:ext>
            </a:extLst>
          </p:cNvPr>
          <p:cNvSpPr/>
          <p:nvPr/>
        </p:nvSpPr>
        <p:spPr>
          <a:xfrm>
            <a:off x="10161467" y="2920240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TEAM PERFORMACE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DBA71A5-5376-2141-9F30-C17A1D0FD562}"/>
              </a:ext>
            </a:extLst>
          </p:cNvPr>
          <p:cNvSpPr/>
          <p:nvPr/>
        </p:nvSpPr>
        <p:spPr>
          <a:xfrm>
            <a:off x="6107021" y="5539561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PRODUCT PROGRESS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402DF43-B059-CA44-B9A7-810F56B5885D}"/>
              </a:ext>
            </a:extLst>
          </p:cNvPr>
          <p:cNvSpPr/>
          <p:nvPr/>
        </p:nvSpPr>
        <p:spPr>
          <a:xfrm>
            <a:off x="6461611" y="1187402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PROVIDES STORY POINT ESTIMATE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40103EC-232C-7A46-90B4-D98ADE191037}"/>
              </a:ext>
            </a:extLst>
          </p:cNvPr>
          <p:cNvSpPr/>
          <p:nvPr/>
        </p:nvSpPr>
        <p:spPr>
          <a:xfrm>
            <a:off x="5551745" y="4467622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3671827-E817-884D-971B-AC1E7B4B672C}"/>
              </a:ext>
            </a:extLst>
          </p:cNvPr>
          <p:cNvSpPr/>
          <p:nvPr/>
        </p:nvSpPr>
        <p:spPr>
          <a:xfrm>
            <a:off x="7306603" y="4595512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COMMUNICATE WITH OTHER TEAMS TO RESOLVE DEPENDECIES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20E0FC5-5D2C-5B4D-B5F5-A7AB201FF22E}"/>
              </a:ext>
            </a:extLst>
          </p:cNvPr>
          <p:cNvSpPr/>
          <p:nvPr/>
        </p:nvSpPr>
        <p:spPr>
          <a:xfrm>
            <a:off x="11131697" y="4118657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HELPS THE TEAM TO IDENTIFY IMPEDIMENTS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4FD54FE-22AE-234C-AC04-AB617FE7F60D}"/>
              </a:ext>
            </a:extLst>
          </p:cNvPr>
          <p:cNvSpPr/>
          <p:nvPr/>
        </p:nvSpPr>
        <p:spPr>
          <a:xfrm>
            <a:off x="7999187" y="1196487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IDENTIFY &amp; ESCALATES TECH DEBT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19567B8-B748-1F4F-B461-9EC4DB557ACB}"/>
              </a:ext>
            </a:extLst>
          </p:cNvPr>
          <p:cNvSpPr/>
          <p:nvPr/>
        </p:nvSpPr>
        <p:spPr>
          <a:xfrm>
            <a:off x="209449" y="109835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DAILY STANDUP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3013791-9CBD-B84C-A357-7E6CD08D27AD}"/>
              </a:ext>
            </a:extLst>
          </p:cNvPr>
          <p:cNvSpPr/>
          <p:nvPr/>
        </p:nvSpPr>
        <p:spPr>
          <a:xfrm>
            <a:off x="1194769" y="109835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PRIORITIZE TEAM BACKLOG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764B9C5-73CB-C945-89E6-1BA050E5E890}"/>
              </a:ext>
            </a:extLst>
          </p:cNvPr>
          <p:cNvSpPr/>
          <p:nvPr/>
        </p:nvSpPr>
        <p:spPr>
          <a:xfrm>
            <a:off x="2180087" y="109835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RETRO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2FD7126-AF3B-454B-850D-A81754E40A28}"/>
              </a:ext>
            </a:extLst>
          </p:cNvPr>
          <p:cNvSpPr/>
          <p:nvPr/>
        </p:nvSpPr>
        <p:spPr>
          <a:xfrm>
            <a:off x="209449" y="161561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TEST THE SYSTEM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4EF303D-08EC-6242-90C1-BE1D2F2F3407}"/>
              </a:ext>
            </a:extLst>
          </p:cNvPr>
          <p:cNvSpPr/>
          <p:nvPr/>
        </p:nvSpPr>
        <p:spPr>
          <a:xfrm>
            <a:off x="1194768" y="161561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DEMO THE SYSTEM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09F33CE-478C-EA4A-8D0D-67ADC0B6A1C9}"/>
              </a:ext>
            </a:extLst>
          </p:cNvPr>
          <p:cNvSpPr/>
          <p:nvPr/>
        </p:nvSpPr>
        <p:spPr>
          <a:xfrm>
            <a:off x="2180086" y="161561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DEVELOP THE SYSTEM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F27414-BA3B-1D40-8A98-E3E00C84E42B}"/>
              </a:ext>
            </a:extLst>
          </p:cNvPr>
          <p:cNvSpPr/>
          <p:nvPr/>
        </p:nvSpPr>
        <p:spPr>
          <a:xfrm>
            <a:off x="209450" y="213286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ACCEPTS BUSINESS REQUIREMENT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7BAB5FC-DB2B-844A-9370-379B807FE3FB}"/>
              </a:ext>
            </a:extLst>
          </p:cNvPr>
          <p:cNvSpPr/>
          <p:nvPr/>
        </p:nvSpPr>
        <p:spPr>
          <a:xfrm>
            <a:off x="1194769" y="213286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COACH THE AGILE TEAM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320CFB3-9E67-6740-9E16-DC8BF774EFA1}"/>
              </a:ext>
            </a:extLst>
          </p:cNvPr>
          <p:cNvSpPr/>
          <p:nvPr/>
        </p:nvSpPr>
        <p:spPr>
          <a:xfrm>
            <a:off x="2180087" y="213286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BACKLOG REFINEMENT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3566B1C-724F-4645-986F-EB7CA45165B9}"/>
              </a:ext>
            </a:extLst>
          </p:cNvPr>
          <p:cNvSpPr/>
          <p:nvPr/>
        </p:nvSpPr>
        <p:spPr>
          <a:xfrm>
            <a:off x="209450" y="265012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CREATEs USER STORIES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E0084FF-3E1C-6A48-8386-08DE55FDE920}"/>
              </a:ext>
            </a:extLst>
          </p:cNvPr>
          <p:cNvSpPr/>
          <p:nvPr/>
        </p:nvSpPr>
        <p:spPr>
          <a:xfrm>
            <a:off x="1194769" y="265012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FACILITATE TEAM EVENTS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29141B2-C6C4-1545-B158-FCBD32C47945}"/>
              </a:ext>
            </a:extLst>
          </p:cNvPr>
          <p:cNvSpPr/>
          <p:nvPr/>
        </p:nvSpPr>
        <p:spPr>
          <a:xfrm>
            <a:off x="2180087" y="265012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COMMUNICATE WITH OTHER TEAMS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86E7CDE-A860-864D-9E54-E5F37C87D6E0}"/>
              </a:ext>
            </a:extLst>
          </p:cNvPr>
          <p:cNvSpPr/>
          <p:nvPr/>
        </p:nvSpPr>
        <p:spPr>
          <a:xfrm>
            <a:off x="209449" y="316738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IMPROVES THE PROCESS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9B39C87-952C-9C4B-A99F-6590F06DC9B9}"/>
              </a:ext>
            </a:extLst>
          </p:cNvPr>
          <p:cNvSpPr/>
          <p:nvPr/>
        </p:nvSpPr>
        <p:spPr>
          <a:xfrm>
            <a:off x="1194768" y="316738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ENSURE QUALITY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F80FF54-4BAF-6D41-8CEA-94686BE2EF36}"/>
              </a:ext>
            </a:extLst>
          </p:cNvPr>
          <p:cNvSpPr/>
          <p:nvPr/>
        </p:nvSpPr>
        <p:spPr>
          <a:xfrm>
            <a:off x="2180086" y="316738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REPRESENTS BUSINESS/USER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C25BCE3-CF66-F343-86F0-0D2290DAE514}"/>
              </a:ext>
            </a:extLst>
          </p:cNvPr>
          <p:cNvSpPr/>
          <p:nvPr/>
        </p:nvSpPr>
        <p:spPr>
          <a:xfrm>
            <a:off x="209449" y="368463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HELP REMOVE IMPEDIMENTS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CCC1E00-2508-5E4D-AC95-20F6327B5370}"/>
              </a:ext>
            </a:extLst>
          </p:cNvPr>
          <p:cNvSpPr/>
          <p:nvPr/>
        </p:nvSpPr>
        <p:spPr>
          <a:xfrm>
            <a:off x="1194768" y="368463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PLAN THE SPRINT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8390B4F-F8A0-734B-8B60-CC29036F1155}"/>
              </a:ext>
            </a:extLst>
          </p:cNvPr>
          <p:cNvSpPr/>
          <p:nvPr/>
        </p:nvSpPr>
        <p:spPr>
          <a:xfrm>
            <a:off x="2180086" y="368463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SCRUM OF SCRUMS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5BA7FC9-D33E-6C4D-91DD-74743DC530AE}"/>
              </a:ext>
            </a:extLst>
          </p:cNvPr>
          <p:cNvSpPr/>
          <p:nvPr/>
        </p:nvSpPr>
        <p:spPr>
          <a:xfrm>
            <a:off x="209450" y="420189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EXECUTES THE SPRINT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3B06E03-EBA6-5845-B79D-A5D009728FE3}"/>
              </a:ext>
            </a:extLst>
          </p:cNvPr>
          <p:cNvSpPr/>
          <p:nvPr/>
        </p:nvSpPr>
        <p:spPr>
          <a:xfrm>
            <a:off x="1194769" y="420189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SPRINT DEMO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F27E2FB-E8F6-1940-A798-BE1D08A229A4}"/>
              </a:ext>
            </a:extLst>
          </p:cNvPr>
          <p:cNvSpPr/>
          <p:nvPr/>
        </p:nvSpPr>
        <p:spPr>
          <a:xfrm>
            <a:off x="2180087" y="420189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PREPARES SPRINT DEMO AGENDA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F17CD05-2B36-0943-A7C8-BEFA3E53B0F1}"/>
              </a:ext>
            </a:extLst>
          </p:cNvPr>
          <p:cNvSpPr/>
          <p:nvPr/>
        </p:nvSpPr>
        <p:spPr>
          <a:xfrm>
            <a:off x="209450" y="471914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BREAKS DOWN INITIATIVES INTO EPICS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6E22734-D681-294A-931D-824865B74073}"/>
              </a:ext>
            </a:extLst>
          </p:cNvPr>
          <p:cNvSpPr/>
          <p:nvPr/>
        </p:nvSpPr>
        <p:spPr>
          <a:xfrm>
            <a:off x="1194769" y="471914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DEFINES ACCEPTANCE CRITERIA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C6D8288-5C21-3341-9EDD-51B0607DA21B}"/>
              </a:ext>
            </a:extLst>
          </p:cNvPr>
          <p:cNvSpPr/>
          <p:nvPr/>
        </p:nvSpPr>
        <p:spPr>
          <a:xfrm>
            <a:off x="2180087" y="471914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STARTS/ENDS SPRINTS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3FA6E6B-DC33-B14B-BB9F-8D95681AC0AF}"/>
              </a:ext>
            </a:extLst>
          </p:cNvPr>
          <p:cNvSpPr/>
          <p:nvPr/>
        </p:nvSpPr>
        <p:spPr>
          <a:xfrm>
            <a:off x="209449" y="523640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SETS SPRINT CAPACITY ALLOCATION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69D6E31-AB57-7F47-B816-6954665D0E8E}"/>
              </a:ext>
            </a:extLst>
          </p:cNvPr>
          <p:cNvSpPr/>
          <p:nvPr/>
        </p:nvSpPr>
        <p:spPr>
          <a:xfrm>
            <a:off x="1194768" y="523640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AUTHORS TEAM SPRINT METRICS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05259E0-2A23-B449-A79A-E76C5B2B48B7}"/>
              </a:ext>
            </a:extLst>
          </p:cNvPr>
          <p:cNvSpPr/>
          <p:nvPr/>
        </p:nvSpPr>
        <p:spPr>
          <a:xfrm>
            <a:off x="2180086" y="523640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OWNS PRODUCT BURN DOWN METRICS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A8EFEEE-F471-0944-AB6C-F7009AB93066}"/>
              </a:ext>
            </a:extLst>
          </p:cNvPr>
          <p:cNvSpPr/>
          <p:nvPr/>
        </p:nvSpPr>
        <p:spPr>
          <a:xfrm>
            <a:off x="209449" y="575366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TEAM PERFORMACE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95202E5-6E4B-DF4E-B7CF-005A3F949BFE}"/>
              </a:ext>
            </a:extLst>
          </p:cNvPr>
          <p:cNvSpPr/>
          <p:nvPr/>
        </p:nvSpPr>
        <p:spPr>
          <a:xfrm>
            <a:off x="1194768" y="575366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PRODUCT PROGRESS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97875B1-6284-F846-8124-35C37741DCB9}"/>
              </a:ext>
            </a:extLst>
          </p:cNvPr>
          <p:cNvSpPr/>
          <p:nvPr/>
        </p:nvSpPr>
        <p:spPr>
          <a:xfrm>
            <a:off x="2180086" y="575366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PROVIDES STORY POINT ESTIMATE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B98E6A2-59E5-DC41-9EC3-64A6410E0EF3}"/>
              </a:ext>
            </a:extLst>
          </p:cNvPr>
          <p:cNvSpPr/>
          <p:nvPr/>
        </p:nvSpPr>
        <p:spPr>
          <a:xfrm>
            <a:off x="209449" y="625697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DDF6848-04CA-D848-856F-A5B9A7EA2FE2}"/>
              </a:ext>
            </a:extLst>
          </p:cNvPr>
          <p:cNvSpPr/>
          <p:nvPr/>
        </p:nvSpPr>
        <p:spPr>
          <a:xfrm>
            <a:off x="1194768" y="627091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A38E4FC-4824-8848-B02C-98F475005CB1}"/>
              </a:ext>
            </a:extLst>
          </p:cNvPr>
          <p:cNvSpPr/>
          <p:nvPr/>
        </p:nvSpPr>
        <p:spPr>
          <a:xfrm>
            <a:off x="2180086" y="627091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5D5E5D-265E-D749-A8A3-1A606BDC3917}"/>
              </a:ext>
            </a:extLst>
          </p:cNvPr>
          <p:cNvSpPr/>
          <p:nvPr/>
        </p:nvSpPr>
        <p:spPr>
          <a:xfrm>
            <a:off x="5507988" y="6140012"/>
            <a:ext cx="91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12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D5AC9C-2951-584F-9285-E9DC1E3B0B0F}"/>
              </a:ext>
            </a:extLst>
          </p:cNvPr>
          <p:cNvSpPr/>
          <p:nvPr/>
        </p:nvSpPr>
        <p:spPr>
          <a:xfrm>
            <a:off x="9214414" y="6153954"/>
            <a:ext cx="91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12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EA1A049-86CF-0245-8C23-40DFC315A799}"/>
              </a:ext>
            </a:extLst>
          </p:cNvPr>
          <p:cNvSpPr/>
          <p:nvPr/>
        </p:nvSpPr>
        <p:spPr>
          <a:xfrm>
            <a:off x="6318271" y="496278"/>
            <a:ext cx="91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9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CFF8BDC-B0E9-494C-AB1C-6C2D42E6A8F8}"/>
              </a:ext>
            </a:extLst>
          </p:cNvPr>
          <p:cNvSpPr/>
          <p:nvPr/>
        </p:nvSpPr>
        <p:spPr>
          <a:xfrm>
            <a:off x="7354895" y="3928011"/>
            <a:ext cx="91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9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A3AB4D-91D5-1C43-B2AF-6F237825A38B}"/>
              </a:ext>
            </a:extLst>
          </p:cNvPr>
          <p:cNvSpPr/>
          <p:nvPr/>
        </p:nvSpPr>
        <p:spPr>
          <a:xfrm>
            <a:off x="7319693" y="5398272"/>
            <a:ext cx="91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C53DDD7-FFFC-D94A-9BAB-75CE54B7AD01}"/>
              </a:ext>
            </a:extLst>
          </p:cNvPr>
          <p:cNvSpPr/>
          <p:nvPr/>
        </p:nvSpPr>
        <p:spPr>
          <a:xfrm>
            <a:off x="5713201" y="3045065"/>
            <a:ext cx="91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9AE79A1-BF28-5840-80A6-0E0879FCD345}"/>
              </a:ext>
            </a:extLst>
          </p:cNvPr>
          <p:cNvSpPr/>
          <p:nvPr/>
        </p:nvSpPr>
        <p:spPr>
          <a:xfrm>
            <a:off x="9009934" y="3027763"/>
            <a:ext cx="91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BC2B777-886E-C34C-ACA8-521C29F1AED9}"/>
              </a:ext>
            </a:extLst>
          </p:cNvPr>
          <p:cNvSpPr txBox="1"/>
          <p:nvPr/>
        </p:nvSpPr>
        <p:spPr>
          <a:xfrm>
            <a:off x="9730153" y="250057"/>
            <a:ext cx="24618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MAYBE AS A SOLUTION THERE COULD BE PLACE HOLDERS AND THE TILE WOULD SNAP TO THE NEAREST OPEN PLACEHOLDER, OR THE NEXT OPEN POSITION?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DCF2CD3-557E-BC41-BB55-8B92DF3803B4}"/>
              </a:ext>
            </a:extLst>
          </p:cNvPr>
          <p:cNvSpPr/>
          <p:nvPr/>
        </p:nvSpPr>
        <p:spPr>
          <a:xfrm>
            <a:off x="1158386" y="782786"/>
            <a:ext cx="91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33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625EB6-9A30-5941-B0D2-37594ABED38E}"/>
              </a:ext>
            </a:extLst>
          </p:cNvPr>
          <p:cNvSpPr txBox="1"/>
          <p:nvPr/>
        </p:nvSpPr>
        <p:spPr>
          <a:xfrm>
            <a:off x="3117470" y="788015"/>
            <a:ext cx="2461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If the number of tiles is less than 33 then tiles should not  be displayed</a:t>
            </a:r>
          </a:p>
        </p:txBody>
      </p:sp>
    </p:spTree>
    <p:extLst>
      <p:ext uri="{BB962C8B-B14F-4D97-AF65-F5344CB8AC3E}">
        <p14:creationId xmlns:p14="http://schemas.microsoft.com/office/powerpoint/2010/main" val="320236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98E371-BFD6-F24B-BC32-EC6ABDA57F17}"/>
              </a:ext>
            </a:extLst>
          </p:cNvPr>
          <p:cNvSpPr/>
          <p:nvPr/>
        </p:nvSpPr>
        <p:spPr>
          <a:xfrm>
            <a:off x="7185694" y="2304248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DAILY STANDUP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592E70-F638-4647-9538-3AC3BC8C5E74}"/>
              </a:ext>
            </a:extLst>
          </p:cNvPr>
          <p:cNvSpPr/>
          <p:nvPr/>
        </p:nvSpPr>
        <p:spPr>
          <a:xfrm>
            <a:off x="3608066" y="3548269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PRIORITIZE TEAM BACKLOG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335FFB-A9E9-BD47-AD50-6B1ED9BA2255}"/>
              </a:ext>
            </a:extLst>
          </p:cNvPr>
          <p:cNvSpPr/>
          <p:nvPr/>
        </p:nvSpPr>
        <p:spPr>
          <a:xfrm>
            <a:off x="6746600" y="2695289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RETRO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2BCBDFC-93DA-8044-9DDE-29305EA6093C}"/>
              </a:ext>
            </a:extLst>
          </p:cNvPr>
          <p:cNvSpPr/>
          <p:nvPr/>
        </p:nvSpPr>
        <p:spPr>
          <a:xfrm>
            <a:off x="5845782" y="1081971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TEST THE SYSTEM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9C6108C-81FD-EC43-A83B-EA41DAF2F633}"/>
              </a:ext>
            </a:extLst>
          </p:cNvPr>
          <p:cNvSpPr/>
          <p:nvPr/>
        </p:nvSpPr>
        <p:spPr>
          <a:xfrm>
            <a:off x="7624788" y="2695288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DEMO THE SYSTEM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3867E8C-F056-5D42-A07B-79D1CF00D248}"/>
              </a:ext>
            </a:extLst>
          </p:cNvPr>
          <p:cNvSpPr/>
          <p:nvPr/>
        </p:nvSpPr>
        <p:spPr>
          <a:xfrm>
            <a:off x="8576910" y="1098277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DEVELOP THE SYSTEM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A0D3311-16E9-094D-9C0C-39E6F271DA82}"/>
              </a:ext>
            </a:extLst>
          </p:cNvPr>
          <p:cNvSpPr/>
          <p:nvPr/>
        </p:nvSpPr>
        <p:spPr>
          <a:xfrm>
            <a:off x="3935501" y="4025124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ACCEPTS BUSINESS REQUIREMENT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0E78A17-B263-D247-9605-582636789E40}"/>
              </a:ext>
            </a:extLst>
          </p:cNvPr>
          <p:cNvSpPr/>
          <p:nvPr/>
        </p:nvSpPr>
        <p:spPr>
          <a:xfrm>
            <a:off x="9230270" y="4083533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COACH THE AGILE TEAM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DCDD300-D80B-444D-A6DC-40ACA1452A42}"/>
              </a:ext>
            </a:extLst>
          </p:cNvPr>
          <p:cNvSpPr/>
          <p:nvPr/>
        </p:nvSpPr>
        <p:spPr>
          <a:xfrm>
            <a:off x="4967594" y="4123934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PRODUCT BACKLOG REFINEMENT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A2C32B2-0390-FE4C-B625-C05CCE13144E}"/>
              </a:ext>
            </a:extLst>
          </p:cNvPr>
          <p:cNvSpPr/>
          <p:nvPr/>
        </p:nvSpPr>
        <p:spPr>
          <a:xfrm>
            <a:off x="5516842" y="2420564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CREATES USER STORIES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1BAB028-B3D9-4643-9D0C-2AAF8034D5EB}"/>
              </a:ext>
            </a:extLst>
          </p:cNvPr>
          <p:cNvSpPr/>
          <p:nvPr/>
        </p:nvSpPr>
        <p:spPr>
          <a:xfrm>
            <a:off x="9690486" y="3548269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FACILITATE TEAM EVENTS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6F34420-E558-994A-8027-5083153BA203}"/>
              </a:ext>
            </a:extLst>
          </p:cNvPr>
          <p:cNvSpPr/>
          <p:nvPr/>
        </p:nvSpPr>
        <p:spPr>
          <a:xfrm>
            <a:off x="6723970" y="3472703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COMMUNICATE WITH OTHER TEAMS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A7FE703-3DBB-7441-B182-DFA572D4D37A}"/>
              </a:ext>
            </a:extLst>
          </p:cNvPr>
          <p:cNvSpPr/>
          <p:nvPr/>
        </p:nvSpPr>
        <p:spPr>
          <a:xfrm>
            <a:off x="6639470" y="3049021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IMPROVES THE PROCESS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D1F6FCE-7F1E-1C4F-AF69-168E6935DAE8}"/>
              </a:ext>
            </a:extLst>
          </p:cNvPr>
          <p:cNvSpPr/>
          <p:nvPr/>
        </p:nvSpPr>
        <p:spPr>
          <a:xfrm>
            <a:off x="7817928" y="3089422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ENSURE QUALITY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A011A3-D406-334A-ADEE-AE0A8366A296}"/>
              </a:ext>
            </a:extLst>
          </p:cNvPr>
          <p:cNvSpPr/>
          <p:nvPr/>
        </p:nvSpPr>
        <p:spPr>
          <a:xfrm>
            <a:off x="4374595" y="4560388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REPRESENTS BUSINESS/USER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EABA5E7-76C1-B04E-A1B7-31037DBC717C}"/>
              </a:ext>
            </a:extLst>
          </p:cNvPr>
          <p:cNvSpPr/>
          <p:nvPr/>
        </p:nvSpPr>
        <p:spPr>
          <a:xfrm>
            <a:off x="10209553" y="4083533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HELP REMOVE IMPEDIMENTS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386EE65-C8A5-984D-9F68-94DAED792662}"/>
              </a:ext>
            </a:extLst>
          </p:cNvPr>
          <p:cNvSpPr/>
          <p:nvPr/>
        </p:nvSpPr>
        <p:spPr>
          <a:xfrm>
            <a:off x="7292824" y="3086328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PLAN THE SPRINT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23F3349-A2BD-0940-97A5-F456FF322CB3}"/>
              </a:ext>
            </a:extLst>
          </p:cNvPr>
          <p:cNvSpPr/>
          <p:nvPr/>
        </p:nvSpPr>
        <p:spPr>
          <a:xfrm>
            <a:off x="10627520" y="3543921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SCRUM OF SCRUMS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A4C0B41-DB19-234B-B0F3-CBE62217E723}"/>
              </a:ext>
            </a:extLst>
          </p:cNvPr>
          <p:cNvSpPr/>
          <p:nvPr/>
        </p:nvSpPr>
        <p:spPr>
          <a:xfrm>
            <a:off x="7228204" y="397104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EXECUTES THE SPRINT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BE543F7-CE61-1049-8FF4-619908279E56}"/>
              </a:ext>
            </a:extLst>
          </p:cNvPr>
          <p:cNvSpPr/>
          <p:nvPr/>
        </p:nvSpPr>
        <p:spPr>
          <a:xfrm>
            <a:off x="7946178" y="3465702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SPRINT DEMO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5B1ED0E-01BA-B142-A372-18CCCF3A03E4}"/>
              </a:ext>
            </a:extLst>
          </p:cNvPr>
          <p:cNvSpPr/>
          <p:nvPr/>
        </p:nvSpPr>
        <p:spPr>
          <a:xfrm>
            <a:off x="7329040" y="3736449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PREPARES SPRINT DEMO AGENDA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EEF1923-2D17-8C41-932B-926CEC02C214}"/>
              </a:ext>
            </a:extLst>
          </p:cNvPr>
          <p:cNvSpPr/>
          <p:nvPr/>
        </p:nvSpPr>
        <p:spPr>
          <a:xfrm>
            <a:off x="3967942" y="2953084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BREAKS DOWN INITIATIVES INTO EPICS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959D399-B651-1943-97AC-22B89B1F906D}"/>
              </a:ext>
            </a:extLst>
          </p:cNvPr>
          <p:cNvSpPr/>
          <p:nvPr/>
        </p:nvSpPr>
        <p:spPr>
          <a:xfrm>
            <a:off x="6055509" y="1875738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DEFINES ACCEPTANCE CRITERIA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C8EC04A-F8FF-E04F-B68E-8FE30E75D998}"/>
              </a:ext>
            </a:extLst>
          </p:cNvPr>
          <p:cNvSpPr/>
          <p:nvPr/>
        </p:nvSpPr>
        <p:spPr>
          <a:xfrm>
            <a:off x="10188426" y="4521249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STARTS/ENDS SPRINTS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2610A73-89F3-0942-8E85-63007454FF09}"/>
              </a:ext>
            </a:extLst>
          </p:cNvPr>
          <p:cNvSpPr/>
          <p:nvPr/>
        </p:nvSpPr>
        <p:spPr>
          <a:xfrm>
            <a:off x="4620548" y="3525876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SETS SPRINT CAPACITY ALLOCATION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3EFD6AF-B000-4645-B5DE-D04816DDBC03}"/>
              </a:ext>
            </a:extLst>
          </p:cNvPr>
          <p:cNvSpPr/>
          <p:nvPr/>
        </p:nvSpPr>
        <p:spPr>
          <a:xfrm>
            <a:off x="9112569" y="4600789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AUTHORS TEAM SPRINT METRICS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875BCD1-5366-3F45-B36F-1E5F66D2C59F}"/>
              </a:ext>
            </a:extLst>
          </p:cNvPr>
          <p:cNvSpPr/>
          <p:nvPr/>
        </p:nvSpPr>
        <p:spPr>
          <a:xfrm>
            <a:off x="4967594" y="5649930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OWNS PRODUCT BURN DOWN METRICS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C46E11B-5F79-1445-8679-0807CFDC022E}"/>
              </a:ext>
            </a:extLst>
          </p:cNvPr>
          <p:cNvSpPr/>
          <p:nvPr/>
        </p:nvSpPr>
        <p:spPr>
          <a:xfrm>
            <a:off x="10108458" y="3013005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TEAM PERFORMACE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DBA71A5-5376-2141-9F30-C17A1D0FD562}"/>
              </a:ext>
            </a:extLst>
          </p:cNvPr>
          <p:cNvSpPr/>
          <p:nvPr/>
        </p:nvSpPr>
        <p:spPr>
          <a:xfrm>
            <a:off x="6054012" y="5632326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PRODUCT PROGRESS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402DF43-B059-CA44-B9A7-810F56B5885D}"/>
              </a:ext>
            </a:extLst>
          </p:cNvPr>
          <p:cNvSpPr/>
          <p:nvPr/>
        </p:nvSpPr>
        <p:spPr>
          <a:xfrm>
            <a:off x="6408602" y="1280167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PROVIDES STORY POINT ESTIMATE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40103EC-232C-7A46-90B4-D98ADE191037}"/>
              </a:ext>
            </a:extLst>
          </p:cNvPr>
          <p:cNvSpPr/>
          <p:nvPr/>
        </p:nvSpPr>
        <p:spPr>
          <a:xfrm>
            <a:off x="5498736" y="4560387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3671827-E817-884D-971B-AC1E7B4B672C}"/>
              </a:ext>
            </a:extLst>
          </p:cNvPr>
          <p:cNvSpPr/>
          <p:nvPr/>
        </p:nvSpPr>
        <p:spPr>
          <a:xfrm>
            <a:off x="7253594" y="4688277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COMMUNICATE WITH OTHER TEAMS TO RESOLVE DEPENDECIES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20E0FC5-5D2C-5B4D-B5F5-A7AB201FF22E}"/>
              </a:ext>
            </a:extLst>
          </p:cNvPr>
          <p:cNvSpPr/>
          <p:nvPr/>
        </p:nvSpPr>
        <p:spPr>
          <a:xfrm>
            <a:off x="11078688" y="4211422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HELPS THE TEAM TO IDENTIFY IMPEDIMENTS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4FD54FE-22AE-234C-AC04-AB617FE7F60D}"/>
              </a:ext>
            </a:extLst>
          </p:cNvPr>
          <p:cNvSpPr/>
          <p:nvPr/>
        </p:nvSpPr>
        <p:spPr>
          <a:xfrm>
            <a:off x="7946178" y="1289252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IDENTIFY &amp; ESCALATES TECH DEBT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19567B8-B748-1F4F-B461-9EC4DB557ACB}"/>
              </a:ext>
            </a:extLst>
          </p:cNvPr>
          <p:cNvSpPr/>
          <p:nvPr/>
        </p:nvSpPr>
        <p:spPr>
          <a:xfrm>
            <a:off x="235124" y="95422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DAILY STANDUP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3013791-9CBD-B84C-A357-7E6CD08D27AD}"/>
              </a:ext>
            </a:extLst>
          </p:cNvPr>
          <p:cNvSpPr/>
          <p:nvPr/>
        </p:nvSpPr>
        <p:spPr>
          <a:xfrm>
            <a:off x="1220444" y="95422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PRIORITIZE TEAM BACKLOG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764B9C5-73CB-C945-89E6-1BA050E5E890}"/>
              </a:ext>
            </a:extLst>
          </p:cNvPr>
          <p:cNvSpPr/>
          <p:nvPr/>
        </p:nvSpPr>
        <p:spPr>
          <a:xfrm>
            <a:off x="2205762" y="95422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RETRO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2FD7126-AF3B-454B-850D-A81754E40A28}"/>
              </a:ext>
            </a:extLst>
          </p:cNvPr>
          <p:cNvSpPr/>
          <p:nvPr/>
        </p:nvSpPr>
        <p:spPr>
          <a:xfrm>
            <a:off x="235124" y="147148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TEST THE SYSTEM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4EF303D-08EC-6242-90C1-BE1D2F2F3407}"/>
              </a:ext>
            </a:extLst>
          </p:cNvPr>
          <p:cNvSpPr/>
          <p:nvPr/>
        </p:nvSpPr>
        <p:spPr>
          <a:xfrm>
            <a:off x="1220443" y="147148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DEMO THE SYSTEM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09F33CE-478C-EA4A-8D0D-67ADC0B6A1C9}"/>
              </a:ext>
            </a:extLst>
          </p:cNvPr>
          <p:cNvSpPr/>
          <p:nvPr/>
        </p:nvSpPr>
        <p:spPr>
          <a:xfrm>
            <a:off x="2205761" y="147148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DEVELOP THE SYSTEM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F27414-BA3B-1D40-8A98-E3E00C84E42B}"/>
              </a:ext>
            </a:extLst>
          </p:cNvPr>
          <p:cNvSpPr/>
          <p:nvPr/>
        </p:nvSpPr>
        <p:spPr>
          <a:xfrm>
            <a:off x="235125" y="1988737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ACCEPTS BUSINESS REQUIREMENT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7BAB5FC-DB2B-844A-9370-379B807FE3FB}"/>
              </a:ext>
            </a:extLst>
          </p:cNvPr>
          <p:cNvSpPr/>
          <p:nvPr/>
        </p:nvSpPr>
        <p:spPr>
          <a:xfrm>
            <a:off x="1220444" y="1988737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COACH THE AGILE TEAM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320CFB3-9E67-6740-9E16-DC8BF774EFA1}"/>
              </a:ext>
            </a:extLst>
          </p:cNvPr>
          <p:cNvSpPr/>
          <p:nvPr/>
        </p:nvSpPr>
        <p:spPr>
          <a:xfrm>
            <a:off x="2205762" y="1988737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BACKLOG REFINEMENT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3566B1C-724F-4645-986F-EB7CA45165B9}"/>
              </a:ext>
            </a:extLst>
          </p:cNvPr>
          <p:cNvSpPr/>
          <p:nvPr/>
        </p:nvSpPr>
        <p:spPr>
          <a:xfrm>
            <a:off x="235125" y="250599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CREATEs USER STORIES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E0084FF-3E1C-6A48-8386-08DE55FDE920}"/>
              </a:ext>
            </a:extLst>
          </p:cNvPr>
          <p:cNvSpPr/>
          <p:nvPr/>
        </p:nvSpPr>
        <p:spPr>
          <a:xfrm>
            <a:off x="1220444" y="250599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FACILITATE TEAM EVENTS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29141B2-C6C4-1545-B158-FCBD32C47945}"/>
              </a:ext>
            </a:extLst>
          </p:cNvPr>
          <p:cNvSpPr/>
          <p:nvPr/>
        </p:nvSpPr>
        <p:spPr>
          <a:xfrm>
            <a:off x="2205762" y="250599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COMMUNICATE WITH OTHER TEAMS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86E7CDE-A860-864D-9E54-E5F37C87D6E0}"/>
              </a:ext>
            </a:extLst>
          </p:cNvPr>
          <p:cNvSpPr/>
          <p:nvPr/>
        </p:nvSpPr>
        <p:spPr>
          <a:xfrm>
            <a:off x="235124" y="3023249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IMPROVES THE PROCESS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9B39C87-952C-9C4B-A99F-6590F06DC9B9}"/>
              </a:ext>
            </a:extLst>
          </p:cNvPr>
          <p:cNvSpPr/>
          <p:nvPr/>
        </p:nvSpPr>
        <p:spPr>
          <a:xfrm>
            <a:off x="1220443" y="3023249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ENSURE QUALITY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F80FF54-4BAF-6D41-8CEA-94686BE2EF36}"/>
              </a:ext>
            </a:extLst>
          </p:cNvPr>
          <p:cNvSpPr/>
          <p:nvPr/>
        </p:nvSpPr>
        <p:spPr>
          <a:xfrm>
            <a:off x="2205761" y="3023249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REPRESENTS BUSINESS/USER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C25BCE3-CF66-F343-86F0-0D2290DAE514}"/>
              </a:ext>
            </a:extLst>
          </p:cNvPr>
          <p:cNvSpPr/>
          <p:nvPr/>
        </p:nvSpPr>
        <p:spPr>
          <a:xfrm>
            <a:off x="235124" y="354050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HELP REMOVE IMPEDIMENTS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CCC1E00-2508-5E4D-AC95-20F6327B5370}"/>
              </a:ext>
            </a:extLst>
          </p:cNvPr>
          <p:cNvSpPr/>
          <p:nvPr/>
        </p:nvSpPr>
        <p:spPr>
          <a:xfrm>
            <a:off x="1220443" y="354050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PLAN THE SPRINT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8390B4F-F8A0-734B-8B60-CC29036F1155}"/>
              </a:ext>
            </a:extLst>
          </p:cNvPr>
          <p:cNvSpPr/>
          <p:nvPr/>
        </p:nvSpPr>
        <p:spPr>
          <a:xfrm>
            <a:off x="2205761" y="354050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SCRUM OF SCRUMS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5BA7FC9-D33E-6C4D-91DD-74743DC530AE}"/>
              </a:ext>
            </a:extLst>
          </p:cNvPr>
          <p:cNvSpPr/>
          <p:nvPr/>
        </p:nvSpPr>
        <p:spPr>
          <a:xfrm>
            <a:off x="235125" y="405776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EXECUTES THE SPRINT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3B06E03-EBA6-5845-B79D-A5D009728FE3}"/>
              </a:ext>
            </a:extLst>
          </p:cNvPr>
          <p:cNvSpPr/>
          <p:nvPr/>
        </p:nvSpPr>
        <p:spPr>
          <a:xfrm>
            <a:off x="1220444" y="405776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SPRINT DEMO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F27E2FB-E8F6-1940-A798-BE1D08A229A4}"/>
              </a:ext>
            </a:extLst>
          </p:cNvPr>
          <p:cNvSpPr/>
          <p:nvPr/>
        </p:nvSpPr>
        <p:spPr>
          <a:xfrm>
            <a:off x="2205762" y="405776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PREPARES SPRINT DEMO AGENDA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F17CD05-2B36-0943-A7C8-BEFA3E53B0F1}"/>
              </a:ext>
            </a:extLst>
          </p:cNvPr>
          <p:cNvSpPr/>
          <p:nvPr/>
        </p:nvSpPr>
        <p:spPr>
          <a:xfrm>
            <a:off x="235125" y="4575017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BREAKS DOWN INITIATIVES INTO EPICS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6E22734-D681-294A-931D-824865B74073}"/>
              </a:ext>
            </a:extLst>
          </p:cNvPr>
          <p:cNvSpPr/>
          <p:nvPr/>
        </p:nvSpPr>
        <p:spPr>
          <a:xfrm>
            <a:off x="1220444" y="4575017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DEFINES ACCEPTANCE CRITERIA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C6D8288-5C21-3341-9EDD-51B0607DA21B}"/>
              </a:ext>
            </a:extLst>
          </p:cNvPr>
          <p:cNvSpPr/>
          <p:nvPr/>
        </p:nvSpPr>
        <p:spPr>
          <a:xfrm>
            <a:off x="2205762" y="4575017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STARTS/ENDS SPRINTS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3FA6E6B-DC33-B14B-BB9F-8D95681AC0AF}"/>
              </a:ext>
            </a:extLst>
          </p:cNvPr>
          <p:cNvSpPr/>
          <p:nvPr/>
        </p:nvSpPr>
        <p:spPr>
          <a:xfrm>
            <a:off x="235124" y="509227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SETS SPRINT CAPACITY ALLOCATION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69D6E31-AB57-7F47-B816-6954665D0E8E}"/>
              </a:ext>
            </a:extLst>
          </p:cNvPr>
          <p:cNvSpPr/>
          <p:nvPr/>
        </p:nvSpPr>
        <p:spPr>
          <a:xfrm>
            <a:off x="1220443" y="509227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AUTHORS TEAM SPRINT METRICS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05259E0-2A23-B449-A79A-E76C5B2B48B7}"/>
              </a:ext>
            </a:extLst>
          </p:cNvPr>
          <p:cNvSpPr/>
          <p:nvPr/>
        </p:nvSpPr>
        <p:spPr>
          <a:xfrm>
            <a:off x="2205761" y="509227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OWNS PRODUCT BURN DOWN METRICS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A8EFEEE-F471-0944-AB6C-F7009AB93066}"/>
              </a:ext>
            </a:extLst>
          </p:cNvPr>
          <p:cNvSpPr/>
          <p:nvPr/>
        </p:nvSpPr>
        <p:spPr>
          <a:xfrm>
            <a:off x="235124" y="560953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TEAM PERFORMACE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95202E5-6E4B-DF4E-B7CF-005A3F949BFE}"/>
              </a:ext>
            </a:extLst>
          </p:cNvPr>
          <p:cNvSpPr/>
          <p:nvPr/>
        </p:nvSpPr>
        <p:spPr>
          <a:xfrm>
            <a:off x="1220443" y="560953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PRODUCT PROGRESS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97875B1-6284-F846-8124-35C37741DCB9}"/>
              </a:ext>
            </a:extLst>
          </p:cNvPr>
          <p:cNvSpPr/>
          <p:nvPr/>
        </p:nvSpPr>
        <p:spPr>
          <a:xfrm>
            <a:off x="2205761" y="560953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PROVIDES STORY POINT ESTIMATE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B98E6A2-59E5-DC41-9EC3-64A6410E0EF3}"/>
              </a:ext>
            </a:extLst>
          </p:cNvPr>
          <p:cNvSpPr/>
          <p:nvPr/>
        </p:nvSpPr>
        <p:spPr>
          <a:xfrm>
            <a:off x="235124" y="6112843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DDF6848-04CA-D848-856F-A5B9A7EA2FE2}"/>
              </a:ext>
            </a:extLst>
          </p:cNvPr>
          <p:cNvSpPr/>
          <p:nvPr/>
        </p:nvSpPr>
        <p:spPr>
          <a:xfrm>
            <a:off x="1220443" y="612678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A38E4FC-4824-8848-B02C-98F475005CB1}"/>
              </a:ext>
            </a:extLst>
          </p:cNvPr>
          <p:cNvSpPr/>
          <p:nvPr/>
        </p:nvSpPr>
        <p:spPr>
          <a:xfrm>
            <a:off x="2205761" y="612678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</p:spTree>
    <p:extLst>
      <p:ext uri="{BB962C8B-B14F-4D97-AF65-F5344CB8AC3E}">
        <p14:creationId xmlns:p14="http://schemas.microsoft.com/office/powerpoint/2010/main" val="24120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98E371-BFD6-F24B-BC32-EC6ABDA57F17}"/>
              </a:ext>
            </a:extLst>
          </p:cNvPr>
          <p:cNvSpPr/>
          <p:nvPr/>
        </p:nvSpPr>
        <p:spPr>
          <a:xfrm>
            <a:off x="7172442" y="2281515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ATTEND DAILY STANDUP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592E70-F638-4647-9538-3AC3BC8C5E74}"/>
              </a:ext>
            </a:extLst>
          </p:cNvPr>
          <p:cNvSpPr/>
          <p:nvPr/>
        </p:nvSpPr>
        <p:spPr>
          <a:xfrm>
            <a:off x="3594814" y="3525536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PRIORITIZE TEAM BACKLOG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335FFB-A9E9-BD47-AD50-6B1ED9BA2255}"/>
              </a:ext>
            </a:extLst>
          </p:cNvPr>
          <p:cNvSpPr/>
          <p:nvPr/>
        </p:nvSpPr>
        <p:spPr>
          <a:xfrm>
            <a:off x="6733348" y="2672556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ATTEND RETRO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2BCBDFC-93DA-8044-9DDE-29305EA6093C}"/>
              </a:ext>
            </a:extLst>
          </p:cNvPr>
          <p:cNvSpPr/>
          <p:nvPr/>
        </p:nvSpPr>
        <p:spPr>
          <a:xfrm>
            <a:off x="5832530" y="1059238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TEST THE SYSTEM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9C6108C-81FD-EC43-A83B-EA41DAF2F633}"/>
              </a:ext>
            </a:extLst>
          </p:cNvPr>
          <p:cNvSpPr/>
          <p:nvPr/>
        </p:nvSpPr>
        <p:spPr>
          <a:xfrm>
            <a:off x="7611536" y="2672555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DEMO THE SYSTEM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3867E8C-F056-5D42-A07B-79D1CF00D248}"/>
              </a:ext>
            </a:extLst>
          </p:cNvPr>
          <p:cNvSpPr/>
          <p:nvPr/>
        </p:nvSpPr>
        <p:spPr>
          <a:xfrm>
            <a:off x="8563658" y="1075544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DEVELOP THE SYSTEM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A0D3311-16E9-094D-9C0C-39E6F271DA82}"/>
              </a:ext>
            </a:extLst>
          </p:cNvPr>
          <p:cNvSpPr/>
          <p:nvPr/>
        </p:nvSpPr>
        <p:spPr>
          <a:xfrm>
            <a:off x="3922249" y="4002391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ACCEPTS BUSINESS REQUIREMENT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0E78A17-B263-D247-9605-582636789E40}"/>
              </a:ext>
            </a:extLst>
          </p:cNvPr>
          <p:cNvSpPr/>
          <p:nvPr/>
        </p:nvSpPr>
        <p:spPr>
          <a:xfrm>
            <a:off x="9217018" y="4060800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COACH THE AGILE TEAM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DCDD300-D80B-444D-A6DC-40ACA1452A42}"/>
              </a:ext>
            </a:extLst>
          </p:cNvPr>
          <p:cNvSpPr/>
          <p:nvPr/>
        </p:nvSpPr>
        <p:spPr>
          <a:xfrm>
            <a:off x="4954342" y="4101201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ATTEND PRODUCT BACKLOG REFINEMENT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A2C32B2-0390-FE4C-B625-C05CCE13144E}"/>
              </a:ext>
            </a:extLst>
          </p:cNvPr>
          <p:cNvSpPr/>
          <p:nvPr/>
        </p:nvSpPr>
        <p:spPr>
          <a:xfrm>
            <a:off x="5503590" y="2397831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CREATES USER STORIES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1BAB028-B3D9-4643-9D0C-2AAF8034D5EB}"/>
              </a:ext>
            </a:extLst>
          </p:cNvPr>
          <p:cNvSpPr/>
          <p:nvPr/>
        </p:nvSpPr>
        <p:spPr>
          <a:xfrm>
            <a:off x="9677234" y="3525536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FACILITATE TEAM EVENTS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6F34420-E558-994A-8027-5083153BA203}"/>
              </a:ext>
            </a:extLst>
          </p:cNvPr>
          <p:cNvSpPr/>
          <p:nvPr/>
        </p:nvSpPr>
        <p:spPr>
          <a:xfrm>
            <a:off x="6710718" y="3449970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COMMUNICATE WITH OTHER TEAMS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A7FE703-3DBB-7441-B182-DFA572D4D37A}"/>
              </a:ext>
            </a:extLst>
          </p:cNvPr>
          <p:cNvSpPr/>
          <p:nvPr/>
        </p:nvSpPr>
        <p:spPr>
          <a:xfrm>
            <a:off x="6626218" y="3026288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IMPROVES THE PROCESS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D1F6FCE-7F1E-1C4F-AF69-168E6935DAE8}"/>
              </a:ext>
            </a:extLst>
          </p:cNvPr>
          <p:cNvSpPr/>
          <p:nvPr/>
        </p:nvSpPr>
        <p:spPr>
          <a:xfrm>
            <a:off x="7804676" y="3066689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ENSURE QUALITY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A011A3-D406-334A-ADEE-AE0A8366A296}"/>
              </a:ext>
            </a:extLst>
          </p:cNvPr>
          <p:cNvSpPr/>
          <p:nvPr/>
        </p:nvSpPr>
        <p:spPr>
          <a:xfrm>
            <a:off x="4361343" y="4537655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REPRESENTS BUSINESS/USER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EABA5E7-76C1-B04E-A1B7-31037DBC717C}"/>
              </a:ext>
            </a:extLst>
          </p:cNvPr>
          <p:cNvSpPr/>
          <p:nvPr/>
        </p:nvSpPr>
        <p:spPr>
          <a:xfrm>
            <a:off x="10196301" y="4060800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HELP REMOVE IMPEDIMENTS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386EE65-C8A5-984D-9F68-94DAED792662}"/>
              </a:ext>
            </a:extLst>
          </p:cNvPr>
          <p:cNvSpPr/>
          <p:nvPr/>
        </p:nvSpPr>
        <p:spPr>
          <a:xfrm>
            <a:off x="7279572" y="3063595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PLAN THE SPRINT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23F3349-A2BD-0940-97A5-F456FF322CB3}"/>
              </a:ext>
            </a:extLst>
          </p:cNvPr>
          <p:cNvSpPr/>
          <p:nvPr/>
        </p:nvSpPr>
        <p:spPr>
          <a:xfrm>
            <a:off x="10614268" y="3521188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ATTENDS SCRUM OF SCRUMS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A4C0B41-DB19-234B-B0F3-CBE62217E723}"/>
              </a:ext>
            </a:extLst>
          </p:cNvPr>
          <p:cNvSpPr/>
          <p:nvPr/>
        </p:nvSpPr>
        <p:spPr>
          <a:xfrm>
            <a:off x="7214952" y="374371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EXECUTES THE SPRINT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BE543F7-CE61-1049-8FF4-619908279E56}"/>
              </a:ext>
            </a:extLst>
          </p:cNvPr>
          <p:cNvSpPr/>
          <p:nvPr/>
        </p:nvSpPr>
        <p:spPr>
          <a:xfrm>
            <a:off x="7932926" y="3442969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SPRINT DEMO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5B1ED0E-01BA-B142-A372-18CCCF3A03E4}"/>
              </a:ext>
            </a:extLst>
          </p:cNvPr>
          <p:cNvSpPr/>
          <p:nvPr/>
        </p:nvSpPr>
        <p:spPr>
          <a:xfrm>
            <a:off x="7315788" y="3713716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PREPARES SPRINT DEMO AGENDA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EEF1923-2D17-8C41-932B-926CEC02C214}"/>
              </a:ext>
            </a:extLst>
          </p:cNvPr>
          <p:cNvSpPr/>
          <p:nvPr/>
        </p:nvSpPr>
        <p:spPr>
          <a:xfrm>
            <a:off x="3954690" y="2930351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BREAKS DOWN INITIATIVES INTO EPICS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959D399-B651-1943-97AC-22B89B1F906D}"/>
              </a:ext>
            </a:extLst>
          </p:cNvPr>
          <p:cNvSpPr/>
          <p:nvPr/>
        </p:nvSpPr>
        <p:spPr>
          <a:xfrm>
            <a:off x="6042257" y="1853005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DEFINES ACCEPTANCE CRITERIA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C8EC04A-F8FF-E04F-B68E-8FE30E75D998}"/>
              </a:ext>
            </a:extLst>
          </p:cNvPr>
          <p:cNvSpPr/>
          <p:nvPr/>
        </p:nvSpPr>
        <p:spPr>
          <a:xfrm>
            <a:off x="10175174" y="4498516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STARTS/ENDS SPRINTS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2610A73-89F3-0942-8E85-63007454FF09}"/>
              </a:ext>
            </a:extLst>
          </p:cNvPr>
          <p:cNvSpPr/>
          <p:nvPr/>
        </p:nvSpPr>
        <p:spPr>
          <a:xfrm>
            <a:off x="4607296" y="3503143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SETS SPRINT CAPACITY ALLOCATION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3EFD6AF-B000-4645-B5DE-D04816DDBC03}"/>
              </a:ext>
            </a:extLst>
          </p:cNvPr>
          <p:cNvSpPr/>
          <p:nvPr/>
        </p:nvSpPr>
        <p:spPr>
          <a:xfrm>
            <a:off x="9099317" y="4578056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AUTHORS TEAM SPRINT METRICS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875BCD1-5366-3F45-B36F-1E5F66D2C59F}"/>
              </a:ext>
            </a:extLst>
          </p:cNvPr>
          <p:cNvSpPr/>
          <p:nvPr/>
        </p:nvSpPr>
        <p:spPr>
          <a:xfrm>
            <a:off x="4954342" y="5627197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OWNS PRODUCT BURN DOWN METRICS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C46E11B-5F79-1445-8679-0807CFDC022E}"/>
              </a:ext>
            </a:extLst>
          </p:cNvPr>
          <p:cNvSpPr/>
          <p:nvPr/>
        </p:nvSpPr>
        <p:spPr>
          <a:xfrm>
            <a:off x="10095206" y="2990272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CONTENT AUTHORITY IS TEAM PERFORMACE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DBA71A5-5376-2141-9F30-C17A1D0FD562}"/>
              </a:ext>
            </a:extLst>
          </p:cNvPr>
          <p:cNvSpPr/>
          <p:nvPr/>
        </p:nvSpPr>
        <p:spPr>
          <a:xfrm>
            <a:off x="6040760" y="5609593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CONTENT AUTHORITY IS PRODUCT PROGRESS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402DF43-B059-CA44-B9A7-810F56B5885D}"/>
              </a:ext>
            </a:extLst>
          </p:cNvPr>
          <p:cNvSpPr/>
          <p:nvPr/>
        </p:nvSpPr>
        <p:spPr>
          <a:xfrm>
            <a:off x="6395350" y="1257434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PROVIDES STORY POINT ESTIMATE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40103EC-232C-7A46-90B4-D98ADE191037}"/>
              </a:ext>
            </a:extLst>
          </p:cNvPr>
          <p:cNvSpPr/>
          <p:nvPr/>
        </p:nvSpPr>
        <p:spPr>
          <a:xfrm>
            <a:off x="5485484" y="4537654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3671827-E817-884D-971B-AC1E7B4B672C}"/>
              </a:ext>
            </a:extLst>
          </p:cNvPr>
          <p:cNvSpPr/>
          <p:nvPr/>
        </p:nvSpPr>
        <p:spPr>
          <a:xfrm>
            <a:off x="7240342" y="4665544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COMMUNICATE WITH OTHER TEAMS TO RESOLVE DEPENDECIES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20E0FC5-5D2C-5B4D-B5F5-A7AB201FF22E}"/>
              </a:ext>
            </a:extLst>
          </p:cNvPr>
          <p:cNvSpPr/>
          <p:nvPr/>
        </p:nvSpPr>
        <p:spPr>
          <a:xfrm>
            <a:off x="11065436" y="4188689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HELPS THE TEAM TO IDENTIFY IMPEDIMENTS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4FD54FE-22AE-234C-AC04-AB617FE7F60D}"/>
              </a:ext>
            </a:extLst>
          </p:cNvPr>
          <p:cNvSpPr/>
          <p:nvPr/>
        </p:nvSpPr>
        <p:spPr>
          <a:xfrm>
            <a:off x="7932926" y="1266519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IDENTIFY &amp; ESCALATES TECH DEBT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19567B8-B748-1F4F-B461-9EC4DB557ACB}"/>
              </a:ext>
            </a:extLst>
          </p:cNvPr>
          <p:cNvSpPr/>
          <p:nvPr/>
        </p:nvSpPr>
        <p:spPr>
          <a:xfrm>
            <a:off x="210910" y="85122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DAILY STANDUP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3013791-9CBD-B84C-A357-7E6CD08D27AD}"/>
              </a:ext>
            </a:extLst>
          </p:cNvPr>
          <p:cNvSpPr/>
          <p:nvPr/>
        </p:nvSpPr>
        <p:spPr>
          <a:xfrm>
            <a:off x="1196230" y="85122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PRIORITIZE TEAM BACKLOG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764B9C5-73CB-C945-89E6-1BA050E5E890}"/>
              </a:ext>
            </a:extLst>
          </p:cNvPr>
          <p:cNvSpPr/>
          <p:nvPr/>
        </p:nvSpPr>
        <p:spPr>
          <a:xfrm>
            <a:off x="2181548" y="85122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RETRO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2FD7126-AF3B-454B-850D-A81754E40A28}"/>
              </a:ext>
            </a:extLst>
          </p:cNvPr>
          <p:cNvSpPr/>
          <p:nvPr/>
        </p:nvSpPr>
        <p:spPr>
          <a:xfrm>
            <a:off x="210910" y="136848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TEST THE SYSTEM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4EF303D-08EC-6242-90C1-BE1D2F2F3407}"/>
              </a:ext>
            </a:extLst>
          </p:cNvPr>
          <p:cNvSpPr/>
          <p:nvPr/>
        </p:nvSpPr>
        <p:spPr>
          <a:xfrm>
            <a:off x="1196229" y="136848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DEMO THE SYSTEM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09F33CE-478C-EA4A-8D0D-67ADC0B6A1C9}"/>
              </a:ext>
            </a:extLst>
          </p:cNvPr>
          <p:cNvSpPr/>
          <p:nvPr/>
        </p:nvSpPr>
        <p:spPr>
          <a:xfrm>
            <a:off x="2181547" y="136848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DEVELOP THE SYSTEM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F27414-BA3B-1D40-8A98-E3E00C84E42B}"/>
              </a:ext>
            </a:extLst>
          </p:cNvPr>
          <p:cNvSpPr/>
          <p:nvPr/>
        </p:nvSpPr>
        <p:spPr>
          <a:xfrm>
            <a:off x="210911" y="188573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ACCEPTS BUSINESS REQUIREMENT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7BAB5FC-DB2B-844A-9370-379B807FE3FB}"/>
              </a:ext>
            </a:extLst>
          </p:cNvPr>
          <p:cNvSpPr/>
          <p:nvPr/>
        </p:nvSpPr>
        <p:spPr>
          <a:xfrm>
            <a:off x="1196230" y="188573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COACH THE AGILE TEAM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320CFB3-9E67-6740-9E16-DC8BF774EFA1}"/>
              </a:ext>
            </a:extLst>
          </p:cNvPr>
          <p:cNvSpPr/>
          <p:nvPr/>
        </p:nvSpPr>
        <p:spPr>
          <a:xfrm>
            <a:off x="2181548" y="188573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BACKLOG REFINEMENT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3566B1C-724F-4645-986F-EB7CA45165B9}"/>
              </a:ext>
            </a:extLst>
          </p:cNvPr>
          <p:cNvSpPr/>
          <p:nvPr/>
        </p:nvSpPr>
        <p:spPr>
          <a:xfrm>
            <a:off x="210911" y="240299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CREATEs USER STORIES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E0084FF-3E1C-6A48-8386-08DE55FDE920}"/>
              </a:ext>
            </a:extLst>
          </p:cNvPr>
          <p:cNvSpPr/>
          <p:nvPr/>
        </p:nvSpPr>
        <p:spPr>
          <a:xfrm>
            <a:off x="1196230" y="240299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FACILITATE TEAM EVENTS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29141B2-C6C4-1545-B158-FCBD32C47945}"/>
              </a:ext>
            </a:extLst>
          </p:cNvPr>
          <p:cNvSpPr/>
          <p:nvPr/>
        </p:nvSpPr>
        <p:spPr>
          <a:xfrm>
            <a:off x="2181548" y="240299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COMMUNICATE WITH OTHER TEAMS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86E7CDE-A860-864D-9E54-E5F37C87D6E0}"/>
              </a:ext>
            </a:extLst>
          </p:cNvPr>
          <p:cNvSpPr/>
          <p:nvPr/>
        </p:nvSpPr>
        <p:spPr>
          <a:xfrm>
            <a:off x="210910" y="292025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IMPROVES THE PROCESS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9B39C87-952C-9C4B-A99F-6590F06DC9B9}"/>
              </a:ext>
            </a:extLst>
          </p:cNvPr>
          <p:cNvSpPr/>
          <p:nvPr/>
        </p:nvSpPr>
        <p:spPr>
          <a:xfrm>
            <a:off x="1196229" y="292025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ENSURE QUALITY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F80FF54-4BAF-6D41-8CEA-94686BE2EF36}"/>
              </a:ext>
            </a:extLst>
          </p:cNvPr>
          <p:cNvSpPr/>
          <p:nvPr/>
        </p:nvSpPr>
        <p:spPr>
          <a:xfrm>
            <a:off x="2181547" y="292025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REPRESENTS BUSINESS/USER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C25BCE3-CF66-F343-86F0-0D2290DAE514}"/>
              </a:ext>
            </a:extLst>
          </p:cNvPr>
          <p:cNvSpPr/>
          <p:nvPr/>
        </p:nvSpPr>
        <p:spPr>
          <a:xfrm>
            <a:off x="210910" y="343750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HELP REMOVE IMPEDIMENTS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CCC1E00-2508-5E4D-AC95-20F6327B5370}"/>
              </a:ext>
            </a:extLst>
          </p:cNvPr>
          <p:cNvSpPr/>
          <p:nvPr/>
        </p:nvSpPr>
        <p:spPr>
          <a:xfrm>
            <a:off x="1196229" y="343750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PLAN THE SPRINT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8390B4F-F8A0-734B-8B60-CC29036F1155}"/>
              </a:ext>
            </a:extLst>
          </p:cNvPr>
          <p:cNvSpPr/>
          <p:nvPr/>
        </p:nvSpPr>
        <p:spPr>
          <a:xfrm>
            <a:off x="2181547" y="343750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SCRUM OF SCRUMS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5BA7FC9-D33E-6C4D-91DD-74743DC530AE}"/>
              </a:ext>
            </a:extLst>
          </p:cNvPr>
          <p:cNvSpPr/>
          <p:nvPr/>
        </p:nvSpPr>
        <p:spPr>
          <a:xfrm>
            <a:off x="210911" y="395476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EXECUTES THE SPRINT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3B06E03-EBA6-5845-B79D-A5D009728FE3}"/>
              </a:ext>
            </a:extLst>
          </p:cNvPr>
          <p:cNvSpPr/>
          <p:nvPr/>
        </p:nvSpPr>
        <p:spPr>
          <a:xfrm>
            <a:off x="1196230" y="395476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SPRINT DEMO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F27E2FB-E8F6-1940-A798-BE1D08A229A4}"/>
              </a:ext>
            </a:extLst>
          </p:cNvPr>
          <p:cNvSpPr/>
          <p:nvPr/>
        </p:nvSpPr>
        <p:spPr>
          <a:xfrm>
            <a:off x="2181548" y="395476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PREPARES SPRINT DEMO AGENDA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F17CD05-2B36-0943-A7C8-BEFA3E53B0F1}"/>
              </a:ext>
            </a:extLst>
          </p:cNvPr>
          <p:cNvSpPr/>
          <p:nvPr/>
        </p:nvSpPr>
        <p:spPr>
          <a:xfrm>
            <a:off x="210911" y="447201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BREAKS DOWN INITIATIVES INTO EPICS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6E22734-D681-294A-931D-824865B74073}"/>
              </a:ext>
            </a:extLst>
          </p:cNvPr>
          <p:cNvSpPr/>
          <p:nvPr/>
        </p:nvSpPr>
        <p:spPr>
          <a:xfrm>
            <a:off x="1196230" y="447201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DEFINES ACCEPTANCE CRITERIA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C6D8288-5C21-3341-9EDD-51B0607DA21B}"/>
              </a:ext>
            </a:extLst>
          </p:cNvPr>
          <p:cNvSpPr/>
          <p:nvPr/>
        </p:nvSpPr>
        <p:spPr>
          <a:xfrm>
            <a:off x="2181548" y="447201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STARTS/ENDS SPRINTS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3FA6E6B-DC33-B14B-BB9F-8D95681AC0AF}"/>
              </a:ext>
            </a:extLst>
          </p:cNvPr>
          <p:cNvSpPr/>
          <p:nvPr/>
        </p:nvSpPr>
        <p:spPr>
          <a:xfrm>
            <a:off x="210910" y="498927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SETS SPRINT CAPACITY ALLOCATION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69D6E31-AB57-7F47-B816-6954665D0E8E}"/>
              </a:ext>
            </a:extLst>
          </p:cNvPr>
          <p:cNvSpPr/>
          <p:nvPr/>
        </p:nvSpPr>
        <p:spPr>
          <a:xfrm>
            <a:off x="1196229" y="498927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AUTHORS TEAM SPRINT METRICS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05259E0-2A23-B449-A79A-E76C5B2B48B7}"/>
              </a:ext>
            </a:extLst>
          </p:cNvPr>
          <p:cNvSpPr/>
          <p:nvPr/>
        </p:nvSpPr>
        <p:spPr>
          <a:xfrm>
            <a:off x="2181547" y="498927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OWNS PRODUCT BURN DOWN METRICS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A8EFEEE-F471-0944-AB6C-F7009AB93066}"/>
              </a:ext>
            </a:extLst>
          </p:cNvPr>
          <p:cNvSpPr/>
          <p:nvPr/>
        </p:nvSpPr>
        <p:spPr>
          <a:xfrm>
            <a:off x="210910" y="550653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TEAM PERFORMACE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95202E5-6E4B-DF4E-B7CF-005A3F949BFE}"/>
              </a:ext>
            </a:extLst>
          </p:cNvPr>
          <p:cNvSpPr/>
          <p:nvPr/>
        </p:nvSpPr>
        <p:spPr>
          <a:xfrm>
            <a:off x="1196229" y="550653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PRODUCT PROGRESS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97875B1-6284-F846-8124-35C37741DCB9}"/>
              </a:ext>
            </a:extLst>
          </p:cNvPr>
          <p:cNvSpPr/>
          <p:nvPr/>
        </p:nvSpPr>
        <p:spPr>
          <a:xfrm>
            <a:off x="2181547" y="550653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PROVIDES STORY POINT ESTIMATE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B98E6A2-59E5-DC41-9EC3-64A6410E0EF3}"/>
              </a:ext>
            </a:extLst>
          </p:cNvPr>
          <p:cNvSpPr/>
          <p:nvPr/>
        </p:nvSpPr>
        <p:spPr>
          <a:xfrm>
            <a:off x="210910" y="600984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DDF6848-04CA-D848-856F-A5B9A7EA2FE2}"/>
              </a:ext>
            </a:extLst>
          </p:cNvPr>
          <p:cNvSpPr/>
          <p:nvPr/>
        </p:nvSpPr>
        <p:spPr>
          <a:xfrm>
            <a:off x="1196229" y="602378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A38E4FC-4824-8848-B02C-98F475005CB1}"/>
              </a:ext>
            </a:extLst>
          </p:cNvPr>
          <p:cNvSpPr/>
          <p:nvPr/>
        </p:nvSpPr>
        <p:spPr>
          <a:xfrm>
            <a:off x="2181547" y="602378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E2B547B-9ACB-D049-B715-85064C68F7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Bug">
            <a:extLst>
              <a:ext uri="{FF2B5EF4-FFF2-40B4-BE49-F238E27FC236}">
                <a16:creationId xmlns:a16="http://schemas.microsoft.com/office/drawing/2014/main" id="{46651115-0624-BF4B-B85A-F7542BFE9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4944" y="3552311"/>
            <a:ext cx="214270" cy="214270"/>
          </a:xfrm>
          <a:prstGeom prst="rect">
            <a:avLst/>
          </a:prstGeom>
        </p:spPr>
      </p:pic>
      <p:pic>
        <p:nvPicPr>
          <p:cNvPr id="83" name="Graphic 82" descr="Bug">
            <a:extLst>
              <a:ext uri="{FF2B5EF4-FFF2-40B4-BE49-F238E27FC236}">
                <a16:creationId xmlns:a16="http://schemas.microsoft.com/office/drawing/2014/main" id="{37599669-FB8C-4544-B21B-D19CF76A0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9068" y="1190530"/>
            <a:ext cx="214270" cy="214270"/>
          </a:xfrm>
          <a:prstGeom prst="rect">
            <a:avLst/>
          </a:prstGeom>
        </p:spPr>
      </p:pic>
      <p:pic>
        <p:nvPicPr>
          <p:cNvPr id="84" name="Graphic 83" descr="Bug">
            <a:extLst>
              <a:ext uri="{FF2B5EF4-FFF2-40B4-BE49-F238E27FC236}">
                <a16:creationId xmlns:a16="http://schemas.microsoft.com/office/drawing/2014/main" id="{0E628D64-C433-D446-A655-01FE7404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5047" y="1220946"/>
            <a:ext cx="214270" cy="214270"/>
          </a:xfrm>
          <a:prstGeom prst="rect">
            <a:avLst/>
          </a:prstGeom>
        </p:spPr>
      </p:pic>
      <p:pic>
        <p:nvPicPr>
          <p:cNvPr id="85" name="Graphic 84" descr="Bug">
            <a:extLst>
              <a:ext uri="{FF2B5EF4-FFF2-40B4-BE49-F238E27FC236}">
                <a16:creationId xmlns:a16="http://schemas.microsoft.com/office/drawing/2014/main" id="{64015B83-372E-1347-BCDF-E4D171B03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2551" y="4188689"/>
            <a:ext cx="214270" cy="21427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A222653-7606-A94A-A214-4DCAF3063438}"/>
              </a:ext>
            </a:extLst>
          </p:cNvPr>
          <p:cNvGrpSpPr/>
          <p:nvPr/>
        </p:nvGrpSpPr>
        <p:grpSpPr>
          <a:xfrm>
            <a:off x="4341734" y="2017487"/>
            <a:ext cx="3613027" cy="2377747"/>
            <a:chOff x="4278752" y="1823697"/>
            <a:chExt cx="3613027" cy="2377747"/>
          </a:xfrm>
        </p:grpSpPr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0090786-A6CC-2840-9B62-DAE79A966CEA}"/>
                </a:ext>
              </a:extLst>
            </p:cNvPr>
            <p:cNvSpPr/>
            <p:nvPr/>
          </p:nvSpPr>
          <p:spPr>
            <a:xfrm>
              <a:off x="4278752" y="1870369"/>
              <a:ext cx="3562546" cy="2331075"/>
            </a:xfrm>
            <a:prstGeom prst="foldedCorne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Oswald" pitchFamily="2" charset="77"/>
                </a:rPr>
                <a:t>END OF SPRINT SUMMARY:</a:t>
              </a:r>
            </a:p>
            <a:p>
              <a:endParaRPr lang="en-US" dirty="0">
                <a:solidFill>
                  <a:schemeClr val="tx1"/>
                </a:solidFill>
                <a:latin typeface="Oswald" pitchFamily="2" charset="77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Oswald" pitchFamily="2" charset="77"/>
                </a:rPr>
                <a:t>      TOTAL DEFECTS CREATED:                                             </a:t>
              </a:r>
              <a:r>
                <a:rPr lang="en-US" sz="1200" dirty="0">
                  <a:solidFill>
                    <a:schemeClr val="tx1"/>
                  </a:solidFill>
                  <a:latin typeface="Oswald" pitchFamily="2" charset="77"/>
                </a:rPr>
                <a:t>04</a:t>
              </a:r>
            </a:p>
            <a:p>
              <a:endParaRPr lang="en-US" sz="1200" b="1" dirty="0">
                <a:solidFill>
                  <a:schemeClr val="tx1"/>
                </a:solidFill>
                <a:latin typeface="Oswald" pitchFamily="2" charset="77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Oswald" pitchFamily="2" charset="77"/>
                </a:rPr>
                <a:t>      TOTAL STORIES RESOLVED:</a:t>
              </a:r>
              <a:r>
                <a:rPr lang="en-US" sz="1200" dirty="0">
                  <a:solidFill>
                    <a:schemeClr val="tx1"/>
                  </a:solidFill>
                  <a:latin typeface="Oswald" pitchFamily="2" charset="77"/>
                </a:rPr>
                <a:t>                                           21</a:t>
              </a:r>
            </a:p>
            <a:p>
              <a:endParaRPr lang="en-US" sz="1200" dirty="0">
                <a:solidFill>
                  <a:schemeClr val="tx1"/>
                </a:solidFill>
                <a:latin typeface="Oswald" pitchFamily="2" charset="77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Oswald" pitchFamily="2" charset="77"/>
                </a:rPr>
                <a:t>      DEFECT TO  REESOLVED RATIO:</a:t>
              </a:r>
              <a:r>
                <a:rPr lang="en-US" sz="1200" dirty="0">
                  <a:solidFill>
                    <a:schemeClr val="tx1"/>
                  </a:solidFill>
                  <a:latin typeface="Oswald" pitchFamily="2" charset="77"/>
                </a:rPr>
                <a:t>                                  16%</a:t>
              </a:r>
            </a:p>
            <a:p>
              <a:endParaRPr lang="en-US" sz="800" dirty="0">
                <a:solidFill>
                  <a:schemeClr val="tx1"/>
                </a:solidFill>
                <a:latin typeface="Oswald" pitchFamily="2" charset="77"/>
              </a:endParaRPr>
            </a:p>
            <a:p>
              <a:pPr algn="ctr"/>
              <a:r>
                <a:rPr lang="en-US" sz="800" u="sng" dirty="0">
                  <a:solidFill>
                    <a:schemeClr val="tx1"/>
                  </a:solidFill>
                  <a:latin typeface="Oswald" pitchFamily="2" charset="77"/>
                </a:rPr>
                <a:t>SEE YOUR RESULTS</a:t>
              </a:r>
            </a:p>
            <a:p>
              <a:pPr algn="ctr"/>
              <a:endParaRPr lang="en-US" sz="800" u="sng" dirty="0">
                <a:solidFill>
                  <a:schemeClr val="tx1"/>
                </a:solidFill>
                <a:latin typeface="Oswald" pitchFamily="2" charset="77"/>
              </a:endParaRPr>
            </a:p>
            <a:p>
              <a:pPr algn="ctr"/>
              <a:r>
                <a:rPr lang="en-US" sz="800" u="sng" dirty="0">
                  <a:solidFill>
                    <a:schemeClr val="tx1"/>
                  </a:solidFill>
                  <a:latin typeface="Oswald" pitchFamily="2" charset="77"/>
                </a:rPr>
                <a:t>TRY AGAIN?</a:t>
              </a:r>
            </a:p>
            <a:p>
              <a:pPr algn="ctr"/>
              <a:endParaRPr lang="en-US" sz="800" u="sng" dirty="0">
                <a:solidFill>
                  <a:schemeClr val="tx1"/>
                </a:solidFill>
                <a:latin typeface="Oswald" pitchFamily="2" charset="77"/>
              </a:endParaRPr>
            </a:p>
            <a:p>
              <a:pPr algn="ctr"/>
              <a:r>
                <a:rPr lang="en-US" sz="800" u="sng" dirty="0">
                  <a:solidFill>
                    <a:schemeClr val="tx1"/>
                  </a:solidFill>
                  <a:latin typeface="Oswald" pitchFamily="2" charset="77"/>
                </a:rPr>
                <a:t>SUBMIT YOUR SCORE AND FEEDBACK</a:t>
              </a:r>
            </a:p>
            <a:p>
              <a:endParaRPr lang="en-US" sz="1200" dirty="0">
                <a:solidFill>
                  <a:schemeClr val="tx1"/>
                </a:solidFill>
                <a:latin typeface="Oswald" pitchFamily="2" charset="77"/>
              </a:endParaRPr>
            </a:p>
            <a:p>
              <a:endParaRPr lang="en-US" sz="1200" dirty="0">
                <a:solidFill>
                  <a:schemeClr val="tx1"/>
                </a:solidFill>
                <a:latin typeface="Oswald" pitchFamily="2" charset="7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C3C2DA7-59A5-1745-B118-B32CAAD63F21}"/>
                </a:ext>
              </a:extLst>
            </p:cNvPr>
            <p:cNvSpPr txBox="1"/>
            <p:nvPr/>
          </p:nvSpPr>
          <p:spPr>
            <a:xfrm>
              <a:off x="7310035" y="1823697"/>
              <a:ext cx="5817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/>
                <a:t>Close </a:t>
              </a:r>
              <a:r>
                <a:rPr lang="en-US" sz="1000" dirty="0"/>
                <a:t>X</a:t>
              </a:r>
            </a:p>
          </p:txBody>
        </p:sp>
      </p:grpSp>
      <p:pic>
        <p:nvPicPr>
          <p:cNvPr id="87" name="Graphic 86" descr="Bug">
            <a:extLst>
              <a:ext uri="{FF2B5EF4-FFF2-40B4-BE49-F238E27FC236}">
                <a16:creationId xmlns:a16="http://schemas.microsoft.com/office/drawing/2014/main" id="{A0815424-A7F0-A04A-A83E-8BB3CD782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3026" y="2625005"/>
            <a:ext cx="214270" cy="214270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4C7CEC11-8210-8E4D-AA1B-E58F77CD9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026" y="2987081"/>
            <a:ext cx="221453" cy="221453"/>
          </a:xfrm>
          <a:prstGeom prst="rect">
            <a:avLst/>
          </a:prstGeom>
        </p:spPr>
      </p:pic>
      <p:pic>
        <p:nvPicPr>
          <p:cNvPr id="88" name="Graphic 87" descr="Statistics">
            <a:extLst>
              <a:ext uri="{FF2B5EF4-FFF2-40B4-BE49-F238E27FC236}">
                <a16:creationId xmlns:a16="http://schemas.microsoft.com/office/drawing/2014/main" id="{336F104D-8B85-6C4D-A310-0D5FBF863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06232" y="3355664"/>
            <a:ext cx="232756" cy="23275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2AF068B-87CF-4C46-AFAA-E4E1A32FD669}"/>
              </a:ext>
            </a:extLst>
          </p:cNvPr>
          <p:cNvSpPr txBox="1"/>
          <p:nvPr/>
        </p:nvSpPr>
        <p:spPr>
          <a:xfrm>
            <a:off x="2180958" y="280952"/>
            <a:ext cx="33618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When the user hits submit this overlay appears and the background is dimmed.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If the user hits close, the results page disappears so they can  see what’s behind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If they hit Try Again, the activity resets to the default state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Submit score and feedback should open up their default mail client with my email address </a:t>
            </a:r>
            <a:r>
              <a:rPr lang="en-US" sz="1000" dirty="0" err="1">
                <a:solidFill>
                  <a:srgbClr val="FF0000"/>
                </a:solidFill>
              </a:rPr>
              <a:t>drewpodwal@gmail.com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14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98E371-BFD6-F24B-BC32-EC6ABDA57F17}"/>
              </a:ext>
            </a:extLst>
          </p:cNvPr>
          <p:cNvSpPr/>
          <p:nvPr/>
        </p:nvSpPr>
        <p:spPr>
          <a:xfrm>
            <a:off x="7172442" y="2281515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ATTEND DAILY STANDUP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592E70-F638-4647-9538-3AC3BC8C5E74}"/>
              </a:ext>
            </a:extLst>
          </p:cNvPr>
          <p:cNvSpPr/>
          <p:nvPr/>
        </p:nvSpPr>
        <p:spPr>
          <a:xfrm>
            <a:off x="3594814" y="3525536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PRIORITIZE TEAM BACKLOG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335FFB-A9E9-BD47-AD50-6B1ED9BA2255}"/>
              </a:ext>
            </a:extLst>
          </p:cNvPr>
          <p:cNvSpPr/>
          <p:nvPr/>
        </p:nvSpPr>
        <p:spPr>
          <a:xfrm>
            <a:off x="6733348" y="2672556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ATTEND RETRO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2BCBDFC-93DA-8044-9DDE-29305EA6093C}"/>
              </a:ext>
            </a:extLst>
          </p:cNvPr>
          <p:cNvSpPr/>
          <p:nvPr/>
        </p:nvSpPr>
        <p:spPr>
          <a:xfrm>
            <a:off x="5832530" y="1059238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TEST THE SYSTEM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9C6108C-81FD-EC43-A83B-EA41DAF2F633}"/>
              </a:ext>
            </a:extLst>
          </p:cNvPr>
          <p:cNvSpPr/>
          <p:nvPr/>
        </p:nvSpPr>
        <p:spPr>
          <a:xfrm>
            <a:off x="7611536" y="2672555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DEMO THE SYSTEM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3867E8C-F056-5D42-A07B-79D1CF00D248}"/>
              </a:ext>
            </a:extLst>
          </p:cNvPr>
          <p:cNvSpPr/>
          <p:nvPr/>
        </p:nvSpPr>
        <p:spPr>
          <a:xfrm>
            <a:off x="8563658" y="1075544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DEVELOP THE SYSTEM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A0D3311-16E9-094D-9C0C-39E6F271DA82}"/>
              </a:ext>
            </a:extLst>
          </p:cNvPr>
          <p:cNvSpPr/>
          <p:nvPr/>
        </p:nvSpPr>
        <p:spPr>
          <a:xfrm>
            <a:off x="3922249" y="4002391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ACCEPTS BUSINESS REQUIREMENT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0E78A17-B263-D247-9605-582636789E40}"/>
              </a:ext>
            </a:extLst>
          </p:cNvPr>
          <p:cNvSpPr/>
          <p:nvPr/>
        </p:nvSpPr>
        <p:spPr>
          <a:xfrm>
            <a:off x="9217018" y="4060800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COACH THE AGILE TEAM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DCDD300-D80B-444D-A6DC-40ACA1452A42}"/>
              </a:ext>
            </a:extLst>
          </p:cNvPr>
          <p:cNvSpPr/>
          <p:nvPr/>
        </p:nvSpPr>
        <p:spPr>
          <a:xfrm>
            <a:off x="4954342" y="4101201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ATTEND PRODUCT BACKLOG REFINEMENT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A2C32B2-0390-FE4C-B625-C05CCE13144E}"/>
              </a:ext>
            </a:extLst>
          </p:cNvPr>
          <p:cNvSpPr/>
          <p:nvPr/>
        </p:nvSpPr>
        <p:spPr>
          <a:xfrm>
            <a:off x="5503590" y="2397831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CREATES USER STORIES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1BAB028-B3D9-4643-9D0C-2AAF8034D5EB}"/>
              </a:ext>
            </a:extLst>
          </p:cNvPr>
          <p:cNvSpPr/>
          <p:nvPr/>
        </p:nvSpPr>
        <p:spPr>
          <a:xfrm>
            <a:off x="9677234" y="3525536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FACILITATE TEAM EVENTS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6F34420-E558-994A-8027-5083153BA203}"/>
              </a:ext>
            </a:extLst>
          </p:cNvPr>
          <p:cNvSpPr/>
          <p:nvPr/>
        </p:nvSpPr>
        <p:spPr>
          <a:xfrm>
            <a:off x="6710718" y="3449970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COMMUNICATE WITH OTHER TEAMS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A7FE703-3DBB-7441-B182-DFA572D4D37A}"/>
              </a:ext>
            </a:extLst>
          </p:cNvPr>
          <p:cNvSpPr/>
          <p:nvPr/>
        </p:nvSpPr>
        <p:spPr>
          <a:xfrm>
            <a:off x="6626218" y="3026288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IMPROVES THE PROCESS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D1F6FCE-7F1E-1C4F-AF69-168E6935DAE8}"/>
              </a:ext>
            </a:extLst>
          </p:cNvPr>
          <p:cNvSpPr/>
          <p:nvPr/>
        </p:nvSpPr>
        <p:spPr>
          <a:xfrm>
            <a:off x="7804676" y="3066689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ENSURE QUALITY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A011A3-D406-334A-ADEE-AE0A8366A296}"/>
              </a:ext>
            </a:extLst>
          </p:cNvPr>
          <p:cNvSpPr/>
          <p:nvPr/>
        </p:nvSpPr>
        <p:spPr>
          <a:xfrm>
            <a:off x="4361343" y="4537655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REPRESENTS BUSINESS/USER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EABA5E7-76C1-B04E-A1B7-31037DBC717C}"/>
              </a:ext>
            </a:extLst>
          </p:cNvPr>
          <p:cNvSpPr/>
          <p:nvPr/>
        </p:nvSpPr>
        <p:spPr>
          <a:xfrm>
            <a:off x="10196301" y="4060800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HELP REMOVE IMPEDIMENTS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386EE65-C8A5-984D-9F68-94DAED792662}"/>
              </a:ext>
            </a:extLst>
          </p:cNvPr>
          <p:cNvSpPr/>
          <p:nvPr/>
        </p:nvSpPr>
        <p:spPr>
          <a:xfrm>
            <a:off x="7279572" y="3063595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PLAN THE SPRINT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23F3349-A2BD-0940-97A5-F456FF322CB3}"/>
              </a:ext>
            </a:extLst>
          </p:cNvPr>
          <p:cNvSpPr/>
          <p:nvPr/>
        </p:nvSpPr>
        <p:spPr>
          <a:xfrm>
            <a:off x="10614268" y="3521188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ATTENDS SCRUM OF SCRUMS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A4C0B41-DB19-234B-B0F3-CBE62217E723}"/>
              </a:ext>
            </a:extLst>
          </p:cNvPr>
          <p:cNvSpPr/>
          <p:nvPr/>
        </p:nvSpPr>
        <p:spPr>
          <a:xfrm>
            <a:off x="7214952" y="374371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EXECUTES THE SPRINT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BE543F7-CE61-1049-8FF4-619908279E56}"/>
              </a:ext>
            </a:extLst>
          </p:cNvPr>
          <p:cNvSpPr/>
          <p:nvPr/>
        </p:nvSpPr>
        <p:spPr>
          <a:xfrm>
            <a:off x="7932926" y="3442969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SPRINT DEMO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5B1ED0E-01BA-B142-A372-18CCCF3A03E4}"/>
              </a:ext>
            </a:extLst>
          </p:cNvPr>
          <p:cNvSpPr/>
          <p:nvPr/>
        </p:nvSpPr>
        <p:spPr>
          <a:xfrm>
            <a:off x="7315788" y="3713716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PREPARES SPRINT DEMO AGENDA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EEF1923-2D17-8C41-932B-926CEC02C214}"/>
              </a:ext>
            </a:extLst>
          </p:cNvPr>
          <p:cNvSpPr/>
          <p:nvPr/>
        </p:nvSpPr>
        <p:spPr>
          <a:xfrm>
            <a:off x="3954690" y="2930351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BREAKS DOWN INITIATIVES INTO EPICS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959D399-B651-1943-97AC-22B89B1F906D}"/>
              </a:ext>
            </a:extLst>
          </p:cNvPr>
          <p:cNvSpPr/>
          <p:nvPr/>
        </p:nvSpPr>
        <p:spPr>
          <a:xfrm>
            <a:off x="6042257" y="1853005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DEFINES ACCEPTANCE CRITERIA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C8EC04A-F8FF-E04F-B68E-8FE30E75D998}"/>
              </a:ext>
            </a:extLst>
          </p:cNvPr>
          <p:cNvSpPr/>
          <p:nvPr/>
        </p:nvSpPr>
        <p:spPr>
          <a:xfrm>
            <a:off x="10175174" y="4498516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STARTS/ENDS SPRINTS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2610A73-89F3-0942-8E85-63007454FF09}"/>
              </a:ext>
            </a:extLst>
          </p:cNvPr>
          <p:cNvSpPr/>
          <p:nvPr/>
        </p:nvSpPr>
        <p:spPr>
          <a:xfrm>
            <a:off x="4607296" y="3503143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SETS SPRINT CAPACITY ALLOCATION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3EFD6AF-B000-4645-B5DE-D04816DDBC03}"/>
              </a:ext>
            </a:extLst>
          </p:cNvPr>
          <p:cNvSpPr/>
          <p:nvPr/>
        </p:nvSpPr>
        <p:spPr>
          <a:xfrm>
            <a:off x="9099317" y="4578056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AUTHORS TEAM SPRINT METRICS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875BCD1-5366-3F45-B36F-1E5F66D2C59F}"/>
              </a:ext>
            </a:extLst>
          </p:cNvPr>
          <p:cNvSpPr/>
          <p:nvPr/>
        </p:nvSpPr>
        <p:spPr>
          <a:xfrm>
            <a:off x="4954342" y="5627197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OWNS PRODUCT BURN DOWN METRICS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C46E11B-5F79-1445-8679-0807CFDC022E}"/>
              </a:ext>
            </a:extLst>
          </p:cNvPr>
          <p:cNvSpPr/>
          <p:nvPr/>
        </p:nvSpPr>
        <p:spPr>
          <a:xfrm>
            <a:off x="10095206" y="2990272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CONTENT AUTHORITY IS TEAM PERFORMACE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DBA71A5-5376-2141-9F30-C17A1D0FD562}"/>
              </a:ext>
            </a:extLst>
          </p:cNvPr>
          <p:cNvSpPr/>
          <p:nvPr/>
        </p:nvSpPr>
        <p:spPr>
          <a:xfrm>
            <a:off x="6040760" y="5609593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CONTENT AUTHORITY IS PRODUCT PROGRESS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402DF43-B059-CA44-B9A7-810F56B5885D}"/>
              </a:ext>
            </a:extLst>
          </p:cNvPr>
          <p:cNvSpPr/>
          <p:nvPr/>
        </p:nvSpPr>
        <p:spPr>
          <a:xfrm>
            <a:off x="6395350" y="1257434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PROVIDES STORY POINT ESTIMATE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40103EC-232C-7A46-90B4-D98ADE191037}"/>
              </a:ext>
            </a:extLst>
          </p:cNvPr>
          <p:cNvSpPr/>
          <p:nvPr/>
        </p:nvSpPr>
        <p:spPr>
          <a:xfrm>
            <a:off x="5485484" y="4537654"/>
            <a:ext cx="878188" cy="4768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3671827-E817-884D-971B-AC1E7B4B672C}"/>
              </a:ext>
            </a:extLst>
          </p:cNvPr>
          <p:cNvSpPr/>
          <p:nvPr/>
        </p:nvSpPr>
        <p:spPr>
          <a:xfrm>
            <a:off x="7240342" y="4665544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COMMUNICATE WITH OTHER TEAMS TO RESOLVE DEPENDECIES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20E0FC5-5D2C-5B4D-B5F5-A7AB201FF22E}"/>
              </a:ext>
            </a:extLst>
          </p:cNvPr>
          <p:cNvSpPr/>
          <p:nvPr/>
        </p:nvSpPr>
        <p:spPr>
          <a:xfrm>
            <a:off x="11065436" y="4188689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HELPS THE TEAM TO IDENTIFY IMPEDIMENTS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4FD54FE-22AE-234C-AC04-AB617FE7F60D}"/>
              </a:ext>
            </a:extLst>
          </p:cNvPr>
          <p:cNvSpPr/>
          <p:nvPr/>
        </p:nvSpPr>
        <p:spPr>
          <a:xfrm>
            <a:off x="7932926" y="1266519"/>
            <a:ext cx="878188" cy="476855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b="1" dirty="0">
                <a:ln w="9525">
                  <a:noFill/>
                </a:ln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IDENTIFY &amp; ESCALATES TECH DEBT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19567B8-B748-1F4F-B461-9EC4DB557ACB}"/>
              </a:ext>
            </a:extLst>
          </p:cNvPr>
          <p:cNvSpPr/>
          <p:nvPr/>
        </p:nvSpPr>
        <p:spPr>
          <a:xfrm>
            <a:off x="210910" y="85122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DAILY STANDUP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3013791-9CBD-B84C-A357-7E6CD08D27AD}"/>
              </a:ext>
            </a:extLst>
          </p:cNvPr>
          <p:cNvSpPr/>
          <p:nvPr/>
        </p:nvSpPr>
        <p:spPr>
          <a:xfrm>
            <a:off x="1196230" y="85122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PRIORITIZE TEAM BACKLOG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764B9C5-73CB-C945-89E6-1BA050E5E890}"/>
              </a:ext>
            </a:extLst>
          </p:cNvPr>
          <p:cNvSpPr/>
          <p:nvPr/>
        </p:nvSpPr>
        <p:spPr>
          <a:xfrm>
            <a:off x="2181548" y="85122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RETRO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2FD7126-AF3B-454B-850D-A81754E40A28}"/>
              </a:ext>
            </a:extLst>
          </p:cNvPr>
          <p:cNvSpPr/>
          <p:nvPr/>
        </p:nvSpPr>
        <p:spPr>
          <a:xfrm>
            <a:off x="210910" y="136848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TEST THE SYSTEM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4EF303D-08EC-6242-90C1-BE1D2F2F3407}"/>
              </a:ext>
            </a:extLst>
          </p:cNvPr>
          <p:cNvSpPr/>
          <p:nvPr/>
        </p:nvSpPr>
        <p:spPr>
          <a:xfrm>
            <a:off x="1196229" y="136848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DEMO THE SYSTEM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09F33CE-478C-EA4A-8D0D-67ADC0B6A1C9}"/>
              </a:ext>
            </a:extLst>
          </p:cNvPr>
          <p:cNvSpPr/>
          <p:nvPr/>
        </p:nvSpPr>
        <p:spPr>
          <a:xfrm>
            <a:off x="2181547" y="136848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DEVELOP THE SYSTEM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F27414-BA3B-1D40-8A98-E3E00C84E42B}"/>
              </a:ext>
            </a:extLst>
          </p:cNvPr>
          <p:cNvSpPr/>
          <p:nvPr/>
        </p:nvSpPr>
        <p:spPr>
          <a:xfrm>
            <a:off x="210911" y="188573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ACCEPTS BUSINESS REQUIREMENT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7BAB5FC-DB2B-844A-9370-379B807FE3FB}"/>
              </a:ext>
            </a:extLst>
          </p:cNvPr>
          <p:cNvSpPr/>
          <p:nvPr/>
        </p:nvSpPr>
        <p:spPr>
          <a:xfrm>
            <a:off x="1196230" y="188573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COACH THE AGILE TEAM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320CFB3-9E67-6740-9E16-DC8BF774EFA1}"/>
              </a:ext>
            </a:extLst>
          </p:cNvPr>
          <p:cNvSpPr/>
          <p:nvPr/>
        </p:nvSpPr>
        <p:spPr>
          <a:xfrm>
            <a:off x="2181548" y="188573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BACKLOG REFINEMENT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3566B1C-724F-4645-986F-EB7CA45165B9}"/>
              </a:ext>
            </a:extLst>
          </p:cNvPr>
          <p:cNvSpPr/>
          <p:nvPr/>
        </p:nvSpPr>
        <p:spPr>
          <a:xfrm>
            <a:off x="210911" y="240299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CREATEs USER STORIES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E0084FF-3E1C-6A48-8386-08DE55FDE920}"/>
              </a:ext>
            </a:extLst>
          </p:cNvPr>
          <p:cNvSpPr/>
          <p:nvPr/>
        </p:nvSpPr>
        <p:spPr>
          <a:xfrm>
            <a:off x="1196230" y="240299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FACILITATE TEAM EVENTS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29141B2-C6C4-1545-B158-FCBD32C47945}"/>
              </a:ext>
            </a:extLst>
          </p:cNvPr>
          <p:cNvSpPr/>
          <p:nvPr/>
        </p:nvSpPr>
        <p:spPr>
          <a:xfrm>
            <a:off x="2181548" y="240299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COMMUNICATE WITH OTHER TEAMS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86E7CDE-A860-864D-9E54-E5F37C87D6E0}"/>
              </a:ext>
            </a:extLst>
          </p:cNvPr>
          <p:cNvSpPr/>
          <p:nvPr/>
        </p:nvSpPr>
        <p:spPr>
          <a:xfrm>
            <a:off x="210910" y="292025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IMPROVES THE PROCESS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9B39C87-952C-9C4B-A99F-6590F06DC9B9}"/>
              </a:ext>
            </a:extLst>
          </p:cNvPr>
          <p:cNvSpPr/>
          <p:nvPr/>
        </p:nvSpPr>
        <p:spPr>
          <a:xfrm>
            <a:off x="1196229" y="292025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ENSURE QUALITY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F80FF54-4BAF-6D41-8CEA-94686BE2EF36}"/>
              </a:ext>
            </a:extLst>
          </p:cNvPr>
          <p:cNvSpPr/>
          <p:nvPr/>
        </p:nvSpPr>
        <p:spPr>
          <a:xfrm>
            <a:off x="2181547" y="292025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REPRESENTS BUSINESS/USER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C25BCE3-CF66-F343-86F0-0D2290DAE514}"/>
              </a:ext>
            </a:extLst>
          </p:cNvPr>
          <p:cNvSpPr/>
          <p:nvPr/>
        </p:nvSpPr>
        <p:spPr>
          <a:xfrm>
            <a:off x="210910" y="343750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HELP REMOVE IMPEDIMENTS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CCC1E00-2508-5E4D-AC95-20F6327B5370}"/>
              </a:ext>
            </a:extLst>
          </p:cNvPr>
          <p:cNvSpPr/>
          <p:nvPr/>
        </p:nvSpPr>
        <p:spPr>
          <a:xfrm>
            <a:off x="1196229" y="343750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PLAN THE SPRINT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8390B4F-F8A0-734B-8B60-CC29036F1155}"/>
              </a:ext>
            </a:extLst>
          </p:cNvPr>
          <p:cNvSpPr/>
          <p:nvPr/>
        </p:nvSpPr>
        <p:spPr>
          <a:xfrm>
            <a:off x="2181547" y="343750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SCRUM OF SCRUMS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5BA7FC9-D33E-6C4D-91DD-74743DC530AE}"/>
              </a:ext>
            </a:extLst>
          </p:cNvPr>
          <p:cNvSpPr/>
          <p:nvPr/>
        </p:nvSpPr>
        <p:spPr>
          <a:xfrm>
            <a:off x="210911" y="395476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EXECUTES THE SPRINT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3B06E03-EBA6-5845-B79D-A5D009728FE3}"/>
              </a:ext>
            </a:extLst>
          </p:cNvPr>
          <p:cNvSpPr/>
          <p:nvPr/>
        </p:nvSpPr>
        <p:spPr>
          <a:xfrm>
            <a:off x="1196230" y="395476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SPRINT DEMO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F27E2FB-E8F6-1940-A798-BE1D08A229A4}"/>
              </a:ext>
            </a:extLst>
          </p:cNvPr>
          <p:cNvSpPr/>
          <p:nvPr/>
        </p:nvSpPr>
        <p:spPr>
          <a:xfrm>
            <a:off x="2181548" y="395476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PREPARES SPRINT DEMO AGENDA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F17CD05-2B36-0943-A7C8-BEFA3E53B0F1}"/>
              </a:ext>
            </a:extLst>
          </p:cNvPr>
          <p:cNvSpPr/>
          <p:nvPr/>
        </p:nvSpPr>
        <p:spPr>
          <a:xfrm>
            <a:off x="210911" y="447201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BREAKS DOWN INITIATIVES INTO EPICS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6E22734-D681-294A-931D-824865B74073}"/>
              </a:ext>
            </a:extLst>
          </p:cNvPr>
          <p:cNvSpPr/>
          <p:nvPr/>
        </p:nvSpPr>
        <p:spPr>
          <a:xfrm>
            <a:off x="1196230" y="447201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DEFINES ACCEPTANCE CRITERIA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C6D8288-5C21-3341-9EDD-51B0607DA21B}"/>
              </a:ext>
            </a:extLst>
          </p:cNvPr>
          <p:cNvSpPr/>
          <p:nvPr/>
        </p:nvSpPr>
        <p:spPr>
          <a:xfrm>
            <a:off x="2181548" y="447201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STARTS/ENDS SPRINTS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3FA6E6B-DC33-B14B-BB9F-8D95681AC0AF}"/>
              </a:ext>
            </a:extLst>
          </p:cNvPr>
          <p:cNvSpPr/>
          <p:nvPr/>
        </p:nvSpPr>
        <p:spPr>
          <a:xfrm>
            <a:off x="210910" y="498927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SETS SPRINT CAPACITY ALLOCATION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69D6E31-AB57-7F47-B816-6954665D0E8E}"/>
              </a:ext>
            </a:extLst>
          </p:cNvPr>
          <p:cNvSpPr/>
          <p:nvPr/>
        </p:nvSpPr>
        <p:spPr>
          <a:xfrm>
            <a:off x="1196229" y="498927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AUTHORS TEAM SPRINT METRICS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05259E0-2A23-B449-A79A-E76C5B2B48B7}"/>
              </a:ext>
            </a:extLst>
          </p:cNvPr>
          <p:cNvSpPr/>
          <p:nvPr/>
        </p:nvSpPr>
        <p:spPr>
          <a:xfrm>
            <a:off x="2181547" y="498927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OWNS PRODUCT BURN DOWN METRICS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A8EFEEE-F471-0944-AB6C-F7009AB93066}"/>
              </a:ext>
            </a:extLst>
          </p:cNvPr>
          <p:cNvSpPr/>
          <p:nvPr/>
        </p:nvSpPr>
        <p:spPr>
          <a:xfrm>
            <a:off x="210910" y="550653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TEAM PERFORMACE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95202E5-6E4B-DF4E-B7CF-005A3F949BFE}"/>
              </a:ext>
            </a:extLst>
          </p:cNvPr>
          <p:cNvSpPr/>
          <p:nvPr/>
        </p:nvSpPr>
        <p:spPr>
          <a:xfrm>
            <a:off x="1196229" y="550653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PRODUCT PROGRESS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97875B1-6284-F846-8124-35C37741DCB9}"/>
              </a:ext>
            </a:extLst>
          </p:cNvPr>
          <p:cNvSpPr/>
          <p:nvPr/>
        </p:nvSpPr>
        <p:spPr>
          <a:xfrm>
            <a:off x="2181547" y="5506531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PROVIDES STORY POINT ESTIMATE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B98E6A2-59E5-DC41-9EC3-64A6410E0EF3}"/>
              </a:ext>
            </a:extLst>
          </p:cNvPr>
          <p:cNvSpPr/>
          <p:nvPr/>
        </p:nvSpPr>
        <p:spPr>
          <a:xfrm>
            <a:off x="210910" y="600984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DDF6848-04CA-D848-856F-A5B9A7EA2FE2}"/>
              </a:ext>
            </a:extLst>
          </p:cNvPr>
          <p:cNvSpPr/>
          <p:nvPr/>
        </p:nvSpPr>
        <p:spPr>
          <a:xfrm>
            <a:off x="1196229" y="602378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A38E4FC-4824-8848-B02C-98F475005CB1}"/>
              </a:ext>
            </a:extLst>
          </p:cNvPr>
          <p:cNvSpPr/>
          <p:nvPr/>
        </p:nvSpPr>
        <p:spPr>
          <a:xfrm>
            <a:off x="2181547" y="602378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pic>
        <p:nvPicPr>
          <p:cNvPr id="5" name="Graphic 4" descr="Bug">
            <a:extLst>
              <a:ext uri="{FF2B5EF4-FFF2-40B4-BE49-F238E27FC236}">
                <a16:creationId xmlns:a16="http://schemas.microsoft.com/office/drawing/2014/main" id="{46651115-0624-BF4B-B85A-F7542BFE9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4944" y="3552311"/>
            <a:ext cx="214270" cy="214270"/>
          </a:xfrm>
          <a:prstGeom prst="rect">
            <a:avLst/>
          </a:prstGeom>
        </p:spPr>
      </p:pic>
      <p:pic>
        <p:nvPicPr>
          <p:cNvPr id="83" name="Graphic 82" descr="Bug">
            <a:extLst>
              <a:ext uri="{FF2B5EF4-FFF2-40B4-BE49-F238E27FC236}">
                <a16:creationId xmlns:a16="http://schemas.microsoft.com/office/drawing/2014/main" id="{37599669-FB8C-4544-B21B-D19CF76A0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9068" y="1190530"/>
            <a:ext cx="214270" cy="214270"/>
          </a:xfrm>
          <a:prstGeom prst="rect">
            <a:avLst/>
          </a:prstGeom>
        </p:spPr>
      </p:pic>
      <p:pic>
        <p:nvPicPr>
          <p:cNvPr id="84" name="Graphic 83" descr="Bug">
            <a:extLst>
              <a:ext uri="{FF2B5EF4-FFF2-40B4-BE49-F238E27FC236}">
                <a16:creationId xmlns:a16="http://schemas.microsoft.com/office/drawing/2014/main" id="{0E628D64-C433-D446-A655-01FE7404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5047" y="1220946"/>
            <a:ext cx="214270" cy="214270"/>
          </a:xfrm>
          <a:prstGeom prst="rect">
            <a:avLst/>
          </a:prstGeom>
        </p:spPr>
      </p:pic>
      <p:pic>
        <p:nvPicPr>
          <p:cNvPr id="85" name="Graphic 84" descr="Bug">
            <a:extLst>
              <a:ext uri="{FF2B5EF4-FFF2-40B4-BE49-F238E27FC236}">
                <a16:creationId xmlns:a16="http://schemas.microsoft.com/office/drawing/2014/main" id="{64015B83-372E-1347-BCDF-E4D171B03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2551" y="4188689"/>
            <a:ext cx="214270" cy="21427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2AF068B-87CF-4C46-AFAA-E4E1A32FD669}"/>
              </a:ext>
            </a:extLst>
          </p:cNvPr>
          <p:cNvSpPr txBox="1"/>
          <p:nvPr/>
        </p:nvSpPr>
        <p:spPr>
          <a:xfrm>
            <a:off x="8992182" y="112158"/>
            <a:ext cx="3361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This is what it would look like when they hit see results.  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The icons and correct answers should be clearly visible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From here they can hit submit to bring back the results overlay, or they can hit reset.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2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F9049886-999E-4244-B9C9-EC6BC16FD509}"/>
              </a:ext>
            </a:extLst>
          </p:cNvPr>
          <p:cNvSpPr/>
          <p:nvPr/>
        </p:nvSpPr>
        <p:spPr>
          <a:xfrm>
            <a:off x="223317" y="91438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DAILY STANDUP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85C44630-A9E2-104D-B7C9-AEC9462EFF86}"/>
              </a:ext>
            </a:extLst>
          </p:cNvPr>
          <p:cNvSpPr/>
          <p:nvPr/>
        </p:nvSpPr>
        <p:spPr>
          <a:xfrm>
            <a:off x="1208637" y="91438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PRIORITIZE TEAM BACKLOG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87AE82E4-6211-E145-9F45-C15E9D64996B}"/>
              </a:ext>
            </a:extLst>
          </p:cNvPr>
          <p:cNvSpPr/>
          <p:nvPr/>
        </p:nvSpPr>
        <p:spPr>
          <a:xfrm>
            <a:off x="2193955" y="91438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RETRO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AEEF317-F1CB-594C-BF19-D0BDBDDAA6C4}"/>
              </a:ext>
            </a:extLst>
          </p:cNvPr>
          <p:cNvSpPr/>
          <p:nvPr/>
        </p:nvSpPr>
        <p:spPr>
          <a:xfrm>
            <a:off x="223317" y="143163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TEST THE SYSTEM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38328C47-E88B-9C42-BE5E-025D2E403F82}"/>
              </a:ext>
            </a:extLst>
          </p:cNvPr>
          <p:cNvSpPr/>
          <p:nvPr/>
        </p:nvSpPr>
        <p:spPr>
          <a:xfrm>
            <a:off x="1208636" y="143163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DEMO THE SYSTEM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055CC343-E682-804A-8515-6CCF77287032}"/>
              </a:ext>
            </a:extLst>
          </p:cNvPr>
          <p:cNvSpPr/>
          <p:nvPr/>
        </p:nvSpPr>
        <p:spPr>
          <a:xfrm>
            <a:off x="2193954" y="143163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DEVELOP THE SYSTEM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E7C8D126-9799-494A-83B5-3DCFF9D6F2F6}"/>
              </a:ext>
            </a:extLst>
          </p:cNvPr>
          <p:cNvSpPr/>
          <p:nvPr/>
        </p:nvSpPr>
        <p:spPr>
          <a:xfrm>
            <a:off x="223318" y="194889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ACCEPTS BUSINESS REQUIREMENT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82E0293E-6DA0-8A46-8D4B-99BEC1B502B4}"/>
              </a:ext>
            </a:extLst>
          </p:cNvPr>
          <p:cNvSpPr/>
          <p:nvPr/>
        </p:nvSpPr>
        <p:spPr>
          <a:xfrm>
            <a:off x="1208637" y="194889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COACH THE AGILE TEAM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F9CAC1AC-E822-3F42-AF93-0397A531687E}"/>
              </a:ext>
            </a:extLst>
          </p:cNvPr>
          <p:cNvSpPr/>
          <p:nvPr/>
        </p:nvSpPr>
        <p:spPr>
          <a:xfrm>
            <a:off x="2193955" y="194889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BACKLOG REFINEMENT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4A590E01-FEC2-EE4B-93C8-AD5E21CC7CF4}"/>
              </a:ext>
            </a:extLst>
          </p:cNvPr>
          <p:cNvSpPr/>
          <p:nvPr/>
        </p:nvSpPr>
        <p:spPr>
          <a:xfrm>
            <a:off x="223318" y="246614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CREATEs USER STORIES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049E62FD-D6A8-0843-B4E5-1DA740D72671}"/>
              </a:ext>
            </a:extLst>
          </p:cNvPr>
          <p:cNvSpPr/>
          <p:nvPr/>
        </p:nvSpPr>
        <p:spPr>
          <a:xfrm>
            <a:off x="1208637" y="246614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FACILITATE TEAM EVENTS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1EC41F49-EAA4-4E4F-8C46-733657D0D49C}"/>
              </a:ext>
            </a:extLst>
          </p:cNvPr>
          <p:cNvSpPr/>
          <p:nvPr/>
        </p:nvSpPr>
        <p:spPr>
          <a:xfrm>
            <a:off x="2193955" y="246614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COMMUNICATE WITH OTHER TEAMS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47D6862-29AC-BC4F-81EC-A85F76DE94DB}"/>
              </a:ext>
            </a:extLst>
          </p:cNvPr>
          <p:cNvSpPr/>
          <p:nvPr/>
        </p:nvSpPr>
        <p:spPr>
          <a:xfrm>
            <a:off x="223317" y="298340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IMPROVES THE PROCESS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DC48949-E78A-344A-972F-4DD23468FBC6}"/>
              </a:ext>
            </a:extLst>
          </p:cNvPr>
          <p:cNvSpPr/>
          <p:nvPr/>
        </p:nvSpPr>
        <p:spPr>
          <a:xfrm>
            <a:off x="1208636" y="298340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ENSURE QUALITY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8B432DF2-AF84-CC40-9598-463C8C29104F}"/>
              </a:ext>
            </a:extLst>
          </p:cNvPr>
          <p:cNvSpPr/>
          <p:nvPr/>
        </p:nvSpPr>
        <p:spPr>
          <a:xfrm>
            <a:off x="2193954" y="2983404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REPRESENTS BUSINESS/USER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092E3459-E31B-684C-8105-25FBFBD50377}"/>
              </a:ext>
            </a:extLst>
          </p:cNvPr>
          <p:cNvSpPr/>
          <p:nvPr/>
        </p:nvSpPr>
        <p:spPr>
          <a:xfrm>
            <a:off x="223317" y="350066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HELP REMOVE IMPEDIMENTS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5EBFF2FF-9B1C-004E-9D1D-8FD77AD24040}"/>
              </a:ext>
            </a:extLst>
          </p:cNvPr>
          <p:cNvSpPr/>
          <p:nvPr/>
        </p:nvSpPr>
        <p:spPr>
          <a:xfrm>
            <a:off x="1208636" y="350066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PLAN THE SPRINT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200224F8-552A-6048-8486-27B0F6B56686}"/>
              </a:ext>
            </a:extLst>
          </p:cNvPr>
          <p:cNvSpPr/>
          <p:nvPr/>
        </p:nvSpPr>
        <p:spPr>
          <a:xfrm>
            <a:off x="2193954" y="350066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SCRUM OF SCRUMS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6B9EDB2C-2649-8348-8C04-0483C0BD5766}"/>
              </a:ext>
            </a:extLst>
          </p:cNvPr>
          <p:cNvSpPr/>
          <p:nvPr/>
        </p:nvSpPr>
        <p:spPr>
          <a:xfrm>
            <a:off x="223318" y="401791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EXECUTES THE SPRINT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D9171AD-297D-4144-8248-741445175352}"/>
              </a:ext>
            </a:extLst>
          </p:cNvPr>
          <p:cNvSpPr/>
          <p:nvPr/>
        </p:nvSpPr>
        <p:spPr>
          <a:xfrm>
            <a:off x="1208637" y="401791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SPRINT DEMO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C889D00D-A84A-F04B-B6D1-BF78270B6DC0}"/>
              </a:ext>
            </a:extLst>
          </p:cNvPr>
          <p:cNvSpPr/>
          <p:nvPr/>
        </p:nvSpPr>
        <p:spPr>
          <a:xfrm>
            <a:off x="2193955" y="4017916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PREPARES SPRINT DEMO AGENDA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CC6F9B66-2047-0844-B55B-218B639AC79E}"/>
              </a:ext>
            </a:extLst>
          </p:cNvPr>
          <p:cNvSpPr/>
          <p:nvPr/>
        </p:nvSpPr>
        <p:spPr>
          <a:xfrm>
            <a:off x="223318" y="453517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BREAKS DOWN INITIATIVES INTO EPICS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212947A-1908-0043-B58F-734F2E09EAC4}"/>
              </a:ext>
            </a:extLst>
          </p:cNvPr>
          <p:cNvSpPr/>
          <p:nvPr/>
        </p:nvSpPr>
        <p:spPr>
          <a:xfrm>
            <a:off x="1208637" y="453517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DEFINES ACCEPTANCE CRITERIA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E5AC6CC0-D707-E247-ACE9-EB35823B8CF8}"/>
              </a:ext>
            </a:extLst>
          </p:cNvPr>
          <p:cNvSpPr/>
          <p:nvPr/>
        </p:nvSpPr>
        <p:spPr>
          <a:xfrm>
            <a:off x="2193955" y="4535172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STARTS/ENDS SPRINTS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09AD0C31-6E86-C443-92F0-731A83F46428}"/>
              </a:ext>
            </a:extLst>
          </p:cNvPr>
          <p:cNvSpPr/>
          <p:nvPr/>
        </p:nvSpPr>
        <p:spPr>
          <a:xfrm>
            <a:off x="223317" y="505242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SETS SPRINT CAPACITY ALLOCATION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FDBE64FF-CC01-D046-B2A5-C81CA2453DE8}"/>
              </a:ext>
            </a:extLst>
          </p:cNvPr>
          <p:cNvSpPr/>
          <p:nvPr/>
        </p:nvSpPr>
        <p:spPr>
          <a:xfrm>
            <a:off x="1208636" y="505242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AUTHORS TEAM SPRINT METRICS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6C37BF0-A088-D04D-AA5E-B734472B2F59}"/>
              </a:ext>
            </a:extLst>
          </p:cNvPr>
          <p:cNvSpPr/>
          <p:nvPr/>
        </p:nvSpPr>
        <p:spPr>
          <a:xfrm>
            <a:off x="2193954" y="5052428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OWNS PRODUCT BURN DOWN METRICS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092A93F0-3078-F242-A4A4-DCD6D0CDBE17}"/>
              </a:ext>
            </a:extLst>
          </p:cNvPr>
          <p:cNvSpPr/>
          <p:nvPr/>
        </p:nvSpPr>
        <p:spPr>
          <a:xfrm>
            <a:off x="223317" y="556968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TEAM PERFORMACE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DAA3AE90-CE3C-BD47-AC00-E85BFA155750}"/>
              </a:ext>
            </a:extLst>
          </p:cNvPr>
          <p:cNvSpPr/>
          <p:nvPr/>
        </p:nvSpPr>
        <p:spPr>
          <a:xfrm>
            <a:off x="1208636" y="556968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PRODUCT PROGRESS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BA368228-0F2D-1541-B963-1814A4515506}"/>
              </a:ext>
            </a:extLst>
          </p:cNvPr>
          <p:cNvSpPr/>
          <p:nvPr/>
        </p:nvSpPr>
        <p:spPr>
          <a:xfrm>
            <a:off x="2193954" y="5569685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PROVIDES STORY POINT ESTIMATE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E97870DD-B273-924A-915B-A9795AF5D1A5}"/>
              </a:ext>
            </a:extLst>
          </p:cNvPr>
          <p:cNvSpPr/>
          <p:nvPr/>
        </p:nvSpPr>
        <p:spPr>
          <a:xfrm>
            <a:off x="223317" y="608694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9EAAF04-82C0-A548-9D8E-C0FED5954220}"/>
              </a:ext>
            </a:extLst>
          </p:cNvPr>
          <p:cNvSpPr/>
          <p:nvPr/>
        </p:nvSpPr>
        <p:spPr>
          <a:xfrm>
            <a:off x="262361" y="94537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DAILY STANDUP</a:t>
            </a: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2D4F1F59-A57D-9248-8D74-8E3CF92414F9}"/>
              </a:ext>
            </a:extLst>
          </p:cNvPr>
          <p:cNvSpPr/>
          <p:nvPr/>
        </p:nvSpPr>
        <p:spPr>
          <a:xfrm>
            <a:off x="1247680" y="94537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PRIORITIZE TEAM BACKLOG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CBD95761-2F16-2A41-B846-4F7F22E8318E}"/>
              </a:ext>
            </a:extLst>
          </p:cNvPr>
          <p:cNvSpPr/>
          <p:nvPr/>
        </p:nvSpPr>
        <p:spPr>
          <a:xfrm>
            <a:off x="2232998" y="94537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TEAM RETRO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D5D8AC91-70F7-004B-A42D-65397562EA01}"/>
              </a:ext>
            </a:extLst>
          </p:cNvPr>
          <p:cNvSpPr/>
          <p:nvPr/>
        </p:nvSpPr>
        <p:spPr>
          <a:xfrm>
            <a:off x="262361" y="1462629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TEST THE SYSTEM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CA6D2797-307F-C24B-B2D0-D54C1EA75EB3}"/>
              </a:ext>
            </a:extLst>
          </p:cNvPr>
          <p:cNvSpPr/>
          <p:nvPr/>
        </p:nvSpPr>
        <p:spPr>
          <a:xfrm>
            <a:off x="1247680" y="1462629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DEMO THE SYSTEM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3409D8BD-82D1-E448-BE4D-88406DBD36EF}"/>
              </a:ext>
            </a:extLst>
          </p:cNvPr>
          <p:cNvSpPr/>
          <p:nvPr/>
        </p:nvSpPr>
        <p:spPr>
          <a:xfrm>
            <a:off x="2232998" y="1462629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DEVELOP THE SYSTEM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31FCB0E4-B876-9A49-8DDC-1D1294DB6B7E}"/>
              </a:ext>
            </a:extLst>
          </p:cNvPr>
          <p:cNvSpPr/>
          <p:nvPr/>
        </p:nvSpPr>
        <p:spPr>
          <a:xfrm>
            <a:off x="262361" y="1979885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ACCEPTS BUSINESS REQUIREMENTS</a:t>
            </a: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34DC1F87-EC6F-3148-BC8A-9B636B656CEA}"/>
              </a:ext>
            </a:extLst>
          </p:cNvPr>
          <p:cNvSpPr/>
          <p:nvPr/>
        </p:nvSpPr>
        <p:spPr>
          <a:xfrm>
            <a:off x="1247680" y="1979885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COACHES THE AGILE TEAM</a:t>
            </a:r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0D0BABB5-674C-6342-B943-ACD4A4D54968}"/>
              </a:ext>
            </a:extLst>
          </p:cNvPr>
          <p:cNvSpPr/>
          <p:nvPr/>
        </p:nvSpPr>
        <p:spPr>
          <a:xfrm>
            <a:off x="2232998" y="1979885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 BACKLOG REFINEMENT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6E43AE3A-94EE-7A46-9ECB-1DCB7C8C3D8C}"/>
              </a:ext>
            </a:extLst>
          </p:cNvPr>
          <p:cNvSpPr/>
          <p:nvPr/>
        </p:nvSpPr>
        <p:spPr>
          <a:xfrm>
            <a:off x="262361" y="249714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CREATS USER STORIES</a:t>
            </a: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768FE155-A1DF-3B40-BE7A-0168DB6F3AB1}"/>
              </a:ext>
            </a:extLst>
          </p:cNvPr>
          <p:cNvSpPr/>
          <p:nvPr/>
        </p:nvSpPr>
        <p:spPr>
          <a:xfrm>
            <a:off x="1247680" y="249714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FACILITATES TEAM EVENTS</a:t>
            </a: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8B6F82AC-CB96-3B40-8134-A29201BCF4BC}"/>
              </a:ext>
            </a:extLst>
          </p:cNvPr>
          <p:cNvSpPr/>
          <p:nvPr/>
        </p:nvSpPr>
        <p:spPr>
          <a:xfrm>
            <a:off x="2232998" y="249714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COMMUNICATES WITH OTHER TEAMS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6CE87F76-C5F7-464E-9091-E4514657F888}"/>
              </a:ext>
            </a:extLst>
          </p:cNvPr>
          <p:cNvSpPr/>
          <p:nvPr/>
        </p:nvSpPr>
        <p:spPr>
          <a:xfrm>
            <a:off x="262361" y="3014397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IMPROVES THE PROCESS</a:t>
            </a: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6F9173F8-4BC4-E44D-91D8-E5A8B9597C27}"/>
              </a:ext>
            </a:extLst>
          </p:cNvPr>
          <p:cNvSpPr/>
          <p:nvPr/>
        </p:nvSpPr>
        <p:spPr>
          <a:xfrm>
            <a:off x="1247680" y="3014397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ENSURES QUALITY</a:t>
            </a:r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F41EB4B0-CD6D-324E-BB0A-511E383510D6}"/>
              </a:ext>
            </a:extLst>
          </p:cNvPr>
          <p:cNvSpPr/>
          <p:nvPr/>
        </p:nvSpPr>
        <p:spPr>
          <a:xfrm>
            <a:off x="2232998" y="3014397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REPRESENTS THE BUSINESS &amp; USERS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BDF4618F-C4C4-2647-A5E8-F438FFEA82DD}"/>
              </a:ext>
            </a:extLst>
          </p:cNvPr>
          <p:cNvSpPr/>
          <p:nvPr/>
        </p:nvSpPr>
        <p:spPr>
          <a:xfrm>
            <a:off x="262361" y="353165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HELPS TO REMOVE IMPEDIMENTS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B6C464F2-B2F9-3445-90A1-D17FF1E55E00}"/>
              </a:ext>
            </a:extLst>
          </p:cNvPr>
          <p:cNvSpPr/>
          <p:nvPr/>
        </p:nvSpPr>
        <p:spPr>
          <a:xfrm>
            <a:off x="1247680" y="353165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PLANS THE SPRINT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0660770D-5AF1-9243-B70B-A039817102CB}"/>
              </a:ext>
            </a:extLst>
          </p:cNvPr>
          <p:cNvSpPr/>
          <p:nvPr/>
        </p:nvSpPr>
        <p:spPr>
          <a:xfrm>
            <a:off x="2232998" y="353165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ATTENDS SCRUM OF SCRUMS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E4725082-6D8A-DE4A-9EBE-9A78D0C255EA}"/>
              </a:ext>
            </a:extLst>
          </p:cNvPr>
          <p:cNvSpPr/>
          <p:nvPr/>
        </p:nvSpPr>
        <p:spPr>
          <a:xfrm>
            <a:off x="262361" y="4043888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EXECUTES THE SPRINT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DA6C5572-7CEB-7D44-AEB3-C6A070D6501D}"/>
              </a:ext>
            </a:extLst>
          </p:cNvPr>
          <p:cNvSpPr/>
          <p:nvPr/>
        </p:nvSpPr>
        <p:spPr>
          <a:xfrm>
            <a:off x="1247680" y="4043888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PREPARES SPRINT DEMO AGENDA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A4FACB4F-E201-0841-AE39-91C6CE189A2C}"/>
              </a:ext>
            </a:extLst>
          </p:cNvPr>
          <p:cNvSpPr/>
          <p:nvPr/>
        </p:nvSpPr>
        <p:spPr>
          <a:xfrm>
            <a:off x="2232998" y="4043888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6613BD60-A6BF-E347-860E-E237C5391F88}"/>
              </a:ext>
            </a:extLst>
          </p:cNvPr>
          <p:cNvSpPr/>
          <p:nvPr/>
        </p:nvSpPr>
        <p:spPr>
          <a:xfrm>
            <a:off x="262361" y="4561144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BREAKS DOWN INITIATIVES INTO EPICS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2157AC5A-DD49-0D4F-AFF7-AE7A798C947F}"/>
              </a:ext>
            </a:extLst>
          </p:cNvPr>
          <p:cNvSpPr/>
          <p:nvPr/>
        </p:nvSpPr>
        <p:spPr>
          <a:xfrm>
            <a:off x="1247680" y="4561144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DEFINES ACCEPTANCE CRITERIA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F6C18228-B06E-5343-844F-DADF32B8BE75}"/>
              </a:ext>
            </a:extLst>
          </p:cNvPr>
          <p:cNvSpPr/>
          <p:nvPr/>
        </p:nvSpPr>
        <p:spPr>
          <a:xfrm>
            <a:off x="2232998" y="4561144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START/ENDS THE SPRINT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A296093A-25BE-CE4A-8563-D5E6774AF790}"/>
              </a:ext>
            </a:extLst>
          </p:cNvPr>
          <p:cNvSpPr/>
          <p:nvPr/>
        </p:nvSpPr>
        <p:spPr>
          <a:xfrm>
            <a:off x="262361" y="508342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SETS SPRINT CAPACITY ALLOCATION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ADF50BE8-696D-9646-85D9-5A9ACC898599}"/>
              </a:ext>
            </a:extLst>
          </p:cNvPr>
          <p:cNvSpPr/>
          <p:nvPr/>
        </p:nvSpPr>
        <p:spPr>
          <a:xfrm>
            <a:off x="1247680" y="508342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AUTHORS TEAM SPRINT METRICS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A72498AB-5CDB-D44D-8B2D-422D46020379}"/>
              </a:ext>
            </a:extLst>
          </p:cNvPr>
          <p:cNvSpPr/>
          <p:nvPr/>
        </p:nvSpPr>
        <p:spPr>
          <a:xfrm>
            <a:off x="2232998" y="5083421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OWNS PRODUCT BURN DOWN METRICS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7D2654E1-4198-AA4F-AE81-241E8499707A}"/>
              </a:ext>
            </a:extLst>
          </p:cNvPr>
          <p:cNvSpPr/>
          <p:nvPr/>
        </p:nvSpPr>
        <p:spPr>
          <a:xfrm>
            <a:off x="262361" y="5600678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TEAM PERFORMANCE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9EAC3AF9-8A72-954B-8777-3080EE20E854}"/>
              </a:ext>
            </a:extLst>
          </p:cNvPr>
          <p:cNvSpPr/>
          <p:nvPr/>
        </p:nvSpPr>
        <p:spPr>
          <a:xfrm>
            <a:off x="1247680" y="5600678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CONTENT AUTHORITY IS PRODUCT PROGRESS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AC1A068B-100D-6B46-9585-4D9C3148CB80}"/>
              </a:ext>
            </a:extLst>
          </p:cNvPr>
          <p:cNvSpPr/>
          <p:nvPr/>
        </p:nvSpPr>
        <p:spPr>
          <a:xfrm>
            <a:off x="2232998" y="5600678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PROVIDES STORY POINT ESTIMATE</a:t>
            </a:r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FAF33DF6-D777-1444-8586-3B057C5CBE58}"/>
              </a:ext>
            </a:extLst>
          </p:cNvPr>
          <p:cNvSpPr/>
          <p:nvPr/>
        </p:nvSpPr>
        <p:spPr>
          <a:xfrm>
            <a:off x="1208636" y="608694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FB9639F3-0573-9B4D-BF76-273F398FD5E9}"/>
              </a:ext>
            </a:extLst>
          </p:cNvPr>
          <p:cNvSpPr/>
          <p:nvPr/>
        </p:nvSpPr>
        <p:spPr>
          <a:xfrm>
            <a:off x="2193954" y="6086940"/>
            <a:ext cx="878188" cy="4768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bevelT w="57150" h="57150" prst="slope"/>
            <a:bevelB w="127000" h="254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458CC652-F4C6-8B41-BCD5-848FA2A98520}"/>
              </a:ext>
            </a:extLst>
          </p:cNvPr>
          <p:cNvSpPr/>
          <p:nvPr/>
        </p:nvSpPr>
        <p:spPr>
          <a:xfrm>
            <a:off x="262361" y="611793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erican Typewriter" panose="02090604020004020304" pitchFamily="18" charset="77"/>
              </a:rPr>
              <a:t>SEEKS OUT STAKEHOLDERS FOR STORY DETAILS</a:t>
            </a: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7726907B-3115-F14B-B4AC-FAEAB03D512F}"/>
              </a:ext>
            </a:extLst>
          </p:cNvPr>
          <p:cNvSpPr/>
          <p:nvPr/>
        </p:nvSpPr>
        <p:spPr>
          <a:xfrm>
            <a:off x="1247680" y="611793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205E0E63-ED58-C34D-9A43-63323E3DA691}"/>
              </a:ext>
            </a:extLst>
          </p:cNvPr>
          <p:cNvSpPr/>
          <p:nvPr/>
        </p:nvSpPr>
        <p:spPr>
          <a:xfrm>
            <a:off x="2232998" y="6117933"/>
            <a:ext cx="800100" cy="4148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extrusionH="44450" contourW="12700" prstMaterial="metal">
            <a:extrusionClr>
              <a:schemeClr val="bg1">
                <a:lumMod val="85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3769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2221</Words>
  <Application>Microsoft Macintosh PowerPoint</Application>
  <PresentationFormat>Widescreen</PresentationFormat>
  <Paragraphs>560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American Typewriter</vt:lpstr>
      <vt:lpstr>Arial</vt:lpstr>
      <vt:lpstr>Calibri</vt:lpstr>
      <vt:lpstr>Calibri Light</vt:lpstr>
      <vt:lpstr>Oswald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Podwal</dc:creator>
  <cp:lastModifiedBy>Drew Podwal</cp:lastModifiedBy>
  <cp:revision>28</cp:revision>
  <dcterms:created xsi:type="dcterms:W3CDTF">2020-03-26T17:32:03Z</dcterms:created>
  <dcterms:modified xsi:type="dcterms:W3CDTF">2020-03-30T00:46:38Z</dcterms:modified>
</cp:coreProperties>
</file>