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72" r:id="rId10"/>
    <p:sldId id="273" r:id="rId11"/>
    <p:sldId id="274" r:id="rId12"/>
    <p:sldId id="275" r:id="rId13"/>
    <p:sldId id="276" r:id="rId14"/>
    <p:sldId id="264" r:id="rId15"/>
    <p:sldId id="265" r:id="rId16"/>
    <p:sldId id="277" r:id="rId17"/>
    <p:sldId id="278" r:id="rId18"/>
    <p:sldId id="279" r:id="rId19"/>
    <p:sldId id="266" r:id="rId20"/>
    <p:sldId id="267" r:id="rId21"/>
    <p:sldId id="280" r:id="rId22"/>
    <p:sldId id="268" r:id="rId23"/>
    <p:sldId id="269" r:id="rId24"/>
    <p:sldId id="270" r:id="rId25"/>
    <p:sldId id="271" r:id="rId26"/>
  </p:sldIdLst>
  <p:sldSz cx="18288000" cy="10287000"/>
  <p:notesSz cx="6858000" cy="9144000"/>
  <p:embeddedFontLst>
    <p:embeddedFont>
      <p:font typeface="AC Fat Bamboo" panose="020B0604020202020204" charset="0"/>
      <p:regular r:id="rId27"/>
    </p:embeddedFont>
    <p:embeddedFont>
      <p:font typeface="Bodoni Bk BT" panose="02070603070706020303" pitchFamily="18" charset="0"/>
      <p:regular r:id="rId28"/>
      <p:italic r:id="rId29"/>
    </p:embeddedFont>
    <p:embeddedFont>
      <p:font typeface="Calibri" panose="020F0502020204030204" pitchFamily="34" charset="0"/>
      <p:regular r:id="rId30"/>
      <p:bold r:id="rId31"/>
      <p:italic r:id="rId32"/>
      <p:boldItalic r:id="rId33"/>
    </p:embeddedFont>
    <p:embeddedFont>
      <p:font typeface="Childos Arabic Semi-Bold" panose="020B0604020202020204" charset="-78"/>
      <p:regular r:id="rId34"/>
    </p:embeddedFont>
    <p:embeddedFont>
      <p:font typeface="Lucida Handwriting" panose="03010101010101010101" pitchFamily="66" charset="0"/>
      <p:regular r:id="rId35"/>
    </p:embeddedFont>
    <p:embeddedFont>
      <p:font typeface="Pangolin" panose="020B0604020202020204" charset="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67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2.sv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2.sv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2.sv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2.sv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svg"/><Relationship Id="rId7" Type="http://schemas.openxmlformats.org/officeDocument/2006/relationships/image" Target="../media/image2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4.sv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32.sv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32.sv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32.sv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32.sv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2.svg"/><Relationship Id="rId7" Type="http://schemas.openxmlformats.org/officeDocument/2006/relationships/image" Target="../media/image3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50.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2.svg"/><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32.sv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32.sv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2.svg"/><Relationship Id="rId7" Type="http://schemas.openxmlformats.org/officeDocument/2006/relationships/image" Target="../media/image1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32.svg"/><Relationship Id="rId4" Type="http://schemas.openxmlformats.org/officeDocument/2006/relationships/image" Target="../media/image31.png"/><Relationship Id="rId9" Type="http://schemas.openxmlformats.org/officeDocument/2006/relationships/image" Target="../media/image54.png"/></Relationships>
</file>

<file path=ppt/slides/_rels/slide2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2.svg"/><Relationship Id="rId7"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32.sv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2.sv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0.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0.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svg"/><Relationship Id="rId7"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svg"/><Relationship Id="rId7" Type="http://schemas.openxmlformats.org/officeDocument/2006/relationships/image" Target="../media/image24.svg"/><Relationship Id="rId12"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9.png"/><Relationship Id="rId5" Type="http://schemas.openxmlformats.org/officeDocument/2006/relationships/image" Target="../media/image22.svg"/><Relationship Id="rId10" Type="http://schemas.openxmlformats.org/officeDocument/2006/relationships/image" Target="../media/image28.png"/><Relationship Id="rId4" Type="http://schemas.openxmlformats.org/officeDocument/2006/relationships/image" Target="../media/image21.png"/><Relationship Id="rId9" Type="http://schemas.openxmlformats.org/officeDocument/2006/relationships/image" Target="../media/image26.sv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2.sv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2.sv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27805" y="-846543"/>
            <a:ext cx="20743610" cy="11980086"/>
            <a:chOff x="0" y="0"/>
            <a:chExt cx="27658147" cy="15973448"/>
          </a:xfrm>
        </p:grpSpPr>
        <p:sp>
          <p:nvSpPr>
            <p:cNvPr id="3" name="Freeform 3"/>
            <p:cNvSpPr/>
            <p:nvPr/>
          </p:nvSpPr>
          <p:spPr>
            <a:xfrm rot="5400000">
              <a:off x="18615233" y="8448407"/>
              <a:ext cx="13222916" cy="1827167"/>
            </a:xfrm>
            <a:custGeom>
              <a:avLst/>
              <a:gdLst/>
              <a:ahLst/>
              <a:cxnLst/>
              <a:rect l="l" t="t" r="r" b="b"/>
              <a:pathLst>
                <a:path w="13222916" h="1827167">
                  <a:moveTo>
                    <a:pt x="0" y="0"/>
                  </a:moveTo>
                  <a:lnTo>
                    <a:pt x="13222915" y="0"/>
                  </a:lnTo>
                  <a:lnTo>
                    <a:pt x="13222915" y="1827166"/>
                  </a:lnTo>
                  <a:lnTo>
                    <a:pt x="0" y="18271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0800000">
              <a:off x="14435232" y="12985476"/>
              <a:ext cx="13222916" cy="1827167"/>
            </a:xfrm>
            <a:custGeom>
              <a:avLst/>
              <a:gdLst/>
              <a:ahLst/>
              <a:cxnLst/>
              <a:rect l="l" t="t" r="r" b="b"/>
              <a:pathLst>
                <a:path w="13222916" h="1827167">
                  <a:moveTo>
                    <a:pt x="0" y="0"/>
                  </a:moveTo>
                  <a:lnTo>
                    <a:pt x="13222915" y="0"/>
                  </a:lnTo>
                  <a:lnTo>
                    <a:pt x="13222915" y="1827167"/>
                  </a:lnTo>
                  <a:lnTo>
                    <a:pt x="0" y="18271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5400000">
              <a:off x="-4249990" y="5793279"/>
              <a:ext cx="13444318" cy="1857760"/>
            </a:xfrm>
            <a:custGeom>
              <a:avLst/>
              <a:gdLst/>
              <a:ahLst/>
              <a:cxnLst/>
              <a:rect l="l" t="t" r="r" b="b"/>
              <a:pathLst>
                <a:path w="13444318" h="1857760">
                  <a:moveTo>
                    <a:pt x="0" y="0"/>
                  </a:moveTo>
                  <a:lnTo>
                    <a:pt x="13444317" y="0"/>
                  </a:lnTo>
                  <a:lnTo>
                    <a:pt x="13444317" y="1857760"/>
                  </a:lnTo>
                  <a:lnTo>
                    <a:pt x="0" y="18577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0" y="1180241"/>
              <a:ext cx="13444318" cy="1857760"/>
            </a:xfrm>
            <a:custGeom>
              <a:avLst/>
              <a:gdLst/>
              <a:ahLst/>
              <a:cxnLst/>
              <a:rect l="l" t="t" r="r" b="b"/>
              <a:pathLst>
                <a:path w="13444318" h="1857760">
                  <a:moveTo>
                    <a:pt x="0" y="0"/>
                  </a:moveTo>
                  <a:lnTo>
                    <a:pt x="13444318" y="0"/>
                  </a:lnTo>
                  <a:lnTo>
                    <a:pt x="13444318" y="1857760"/>
                  </a:lnTo>
                  <a:lnTo>
                    <a:pt x="0" y="18577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8680824" y="613757"/>
              <a:ext cx="8294766" cy="1857760"/>
            </a:xfrm>
            <a:custGeom>
              <a:avLst/>
              <a:gdLst/>
              <a:ahLst/>
              <a:cxnLst/>
              <a:rect l="l" t="t" r="r" b="b"/>
              <a:pathLst>
                <a:path w="8294766" h="1857760">
                  <a:moveTo>
                    <a:pt x="0" y="0"/>
                  </a:moveTo>
                  <a:lnTo>
                    <a:pt x="8294766" y="0"/>
                  </a:lnTo>
                  <a:lnTo>
                    <a:pt x="8294766" y="1857761"/>
                  </a:lnTo>
                  <a:lnTo>
                    <a:pt x="0" y="1857761"/>
                  </a:lnTo>
                  <a:lnTo>
                    <a:pt x="0" y="0"/>
                  </a:lnTo>
                  <a:close/>
                </a:path>
              </a:pathLst>
            </a:custGeom>
            <a:blipFill>
              <a:blip r:embed="rId2">
                <a:extLst>
                  <a:ext uri="{96DAC541-7B7A-43D3-8B79-37D633B846F1}">
                    <asvg:svgBlip xmlns:asvg="http://schemas.microsoft.com/office/drawing/2016/SVG/main" r:embed="rId3"/>
                  </a:ext>
                </a:extLst>
              </a:blip>
              <a:stretch>
                <a:fillRect l="-62081"/>
              </a:stretch>
            </a:blipFill>
          </p:spPr>
        </p:sp>
        <p:sp>
          <p:nvSpPr>
            <p:cNvPr id="8" name="Freeform 8"/>
            <p:cNvSpPr/>
            <p:nvPr/>
          </p:nvSpPr>
          <p:spPr>
            <a:xfrm rot="-10800000">
              <a:off x="7400281" y="12970180"/>
              <a:ext cx="8294766" cy="1857760"/>
            </a:xfrm>
            <a:custGeom>
              <a:avLst/>
              <a:gdLst/>
              <a:ahLst/>
              <a:cxnLst/>
              <a:rect l="l" t="t" r="r" b="b"/>
              <a:pathLst>
                <a:path w="8294766" h="1857760">
                  <a:moveTo>
                    <a:pt x="0" y="0"/>
                  </a:moveTo>
                  <a:lnTo>
                    <a:pt x="8294766" y="0"/>
                  </a:lnTo>
                  <a:lnTo>
                    <a:pt x="8294766" y="1857760"/>
                  </a:lnTo>
                  <a:lnTo>
                    <a:pt x="0" y="1857760"/>
                  </a:lnTo>
                  <a:lnTo>
                    <a:pt x="0" y="0"/>
                  </a:lnTo>
                  <a:close/>
                </a:path>
              </a:pathLst>
            </a:custGeom>
            <a:blipFill>
              <a:blip r:embed="rId2">
                <a:extLst>
                  <a:ext uri="{96DAC541-7B7A-43D3-8B79-37D633B846F1}">
                    <asvg:svgBlip xmlns:asvg="http://schemas.microsoft.com/office/drawing/2016/SVG/main" r:embed="rId3"/>
                  </a:ext>
                </a:extLst>
              </a:blip>
              <a:stretch>
                <a:fillRect l="-62081"/>
              </a:stretch>
            </a:blipFill>
          </p:spPr>
        </p:sp>
        <p:sp>
          <p:nvSpPr>
            <p:cNvPr id="9" name="Freeform 9"/>
            <p:cNvSpPr/>
            <p:nvPr/>
          </p:nvSpPr>
          <p:spPr>
            <a:xfrm rot="-10800000">
              <a:off x="2700621" y="14115688"/>
              <a:ext cx="8294766" cy="1857760"/>
            </a:xfrm>
            <a:custGeom>
              <a:avLst/>
              <a:gdLst/>
              <a:ahLst/>
              <a:cxnLst/>
              <a:rect l="l" t="t" r="r" b="b"/>
              <a:pathLst>
                <a:path w="8294766" h="1857760">
                  <a:moveTo>
                    <a:pt x="0" y="0"/>
                  </a:moveTo>
                  <a:lnTo>
                    <a:pt x="8294766" y="0"/>
                  </a:lnTo>
                  <a:lnTo>
                    <a:pt x="8294766" y="1857760"/>
                  </a:lnTo>
                  <a:lnTo>
                    <a:pt x="0" y="1857760"/>
                  </a:lnTo>
                  <a:lnTo>
                    <a:pt x="0" y="0"/>
                  </a:lnTo>
                  <a:close/>
                </a:path>
              </a:pathLst>
            </a:custGeom>
            <a:blipFill>
              <a:blip r:embed="rId2">
                <a:extLst>
                  <a:ext uri="{96DAC541-7B7A-43D3-8B79-37D633B846F1}">
                    <asvg:svgBlip xmlns:asvg="http://schemas.microsoft.com/office/drawing/2016/SVG/main" r:embed="rId3"/>
                  </a:ext>
                </a:extLst>
              </a:blip>
              <a:stretch>
                <a:fillRect l="-62081"/>
              </a:stretch>
            </a:blipFill>
          </p:spPr>
        </p:sp>
        <p:sp>
          <p:nvSpPr>
            <p:cNvPr id="10" name="Freeform 10"/>
            <p:cNvSpPr/>
            <p:nvPr/>
          </p:nvSpPr>
          <p:spPr>
            <a:xfrm>
              <a:off x="15720447" y="38100"/>
              <a:ext cx="8294766" cy="1857760"/>
            </a:xfrm>
            <a:custGeom>
              <a:avLst/>
              <a:gdLst/>
              <a:ahLst/>
              <a:cxnLst/>
              <a:rect l="l" t="t" r="r" b="b"/>
              <a:pathLst>
                <a:path w="8294766" h="1857760">
                  <a:moveTo>
                    <a:pt x="0" y="0"/>
                  </a:moveTo>
                  <a:lnTo>
                    <a:pt x="8294765" y="0"/>
                  </a:lnTo>
                  <a:lnTo>
                    <a:pt x="8294765" y="1857760"/>
                  </a:lnTo>
                  <a:lnTo>
                    <a:pt x="0" y="1857760"/>
                  </a:lnTo>
                  <a:lnTo>
                    <a:pt x="0" y="0"/>
                  </a:lnTo>
                  <a:close/>
                </a:path>
              </a:pathLst>
            </a:custGeom>
            <a:blipFill>
              <a:blip r:embed="rId2">
                <a:extLst>
                  <a:ext uri="{96DAC541-7B7A-43D3-8B79-37D633B846F1}">
                    <asvg:svgBlip xmlns:asvg="http://schemas.microsoft.com/office/drawing/2016/SVG/main" r:embed="rId3"/>
                  </a:ext>
                </a:extLst>
              </a:blip>
              <a:stretch>
                <a:fillRect l="-62081"/>
              </a:stretch>
            </a:blipFill>
          </p:spPr>
        </p:sp>
      </p:grpSp>
      <p:sp>
        <p:nvSpPr>
          <p:cNvPr id="11" name="Freeform 11"/>
          <p:cNvSpPr/>
          <p:nvPr/>
        </p:nvSpPr>
        <p:spPr>
          <a:xfrm>
            <a:off x="15652869" y="5973442"/>
            <a:ext cx="1606431" cy="1889119"/>
          </a:xfrm>
          <a:custGeom>
            <a:avLst/>
            <a:gdLst/>
            <a:ahLst/>
            <a:cxnLst/>
            <a:rect l="l" t="t" r="r" b="b"/>
            <a:pathLst>
              <a:path w="1606431" h="1889119">
                <a:moveTo>
                  <a:pt x="0" y="0"/>
                </a:moveTo>
                <a:lnTo>
                  <a:pt x="1606431" y="0"/>
                </a:lnTo>
                <a:lnTo>
                  <a:pt x="1606431" y="1889119"/>
                </a:lnTo>
                <a:lnTo>
                  <a:pt x="0" y="18891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TextBox 12"/>
          <p:cNvSpPr txBox="1"/>
          <p:nvPr/>
        </p:nvSpPr>
        <p:spPr>
          <a:xfrm>
            <a:off x="3686712" y="3545132"/>
            <a:ext cx="11823814" cy="242831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0" tIns="0" rIns="0" bIns="0" rtlCol="0" anchor="t">
            <a:spAutoFit/>
          </a:bodyPr>
          <a:lstStyle/>
          <a:p>
            <a:pPr algn="ctr">
              <a:lnSpc>
                <a:spcPts val="8931"/>
              </a:lnSpc>
            </a:pPr>
            <a:r>
              <a:rPr lang="en-US" sz="9502" spc="1339" dirty="0">
                <a:solidFill>
                  <a:srgbClr val="32676E"/>
                </a:solidFill>
                <a:latin typeface="AC Fat Bamboo"/>
              </a:rPr>
              <a:t>“</a:t>
            </a:r>
            <a:r>
              <a:rPr lang="en-US" sz="9502" spc="1339" dirty="0" err="1">
                <a:solidFill>
                  <a:srgbClr val="32676E"/>
                </a:solidFill>
                <a:latin typeface="AC Fat Bamboo"/>
              </a:rPr>
              <a:t>Aplikasi</a:t>
            </a:r>
            <a:r>
              <a:rPr lang="en-US" sz="9502" spc="1339" dirty="0">
                <a:solidFill>
                  <a:srgbClr val="32676E"/>
                </a:solidFill>
                <a:latin typeface="AC Fat Bamboo"/>
              </a:rPr>
              <a:t> </a:t>
            </a:r>
            <a:r>
              <a:rPr lang="en-US" sz="9502" spc="1339" dirty="0" err="1">
                <a:solidFill>
                  <a:srgbClr val="32676E"/>
                </a:solidFill>
                <a:latin typeface="AC Fat Bamboo"/>
              </a:rPr>
              <a:t>Sederhana</a:t>
            </a:r>
            <a:r>
              <a:rPr lang="en-US" sz="9502" spc="1339" dirty="0">
                <a:solidFill>
                  <a:srgbClr val="32676E"/>
                </a:solidFill>
                <a:latin typeface="AC Fat Bamboo"/>
              </a:rPr>
              <a:t> </a:t>
            </a:r>
            <a:r>
              <a:rPr lang="en-US" sz="9502" spc="1339" dirty="0" err="1">
                <a:solidFill>
                  <a:srgbClr val="32676E"/>
                </a:solidFill>
                <a:latin typeface="AC Fat Bamboo"/>
              </a:rPr>
              <a:t>Konsultasi</a:t>
            </a:r>
            <a:r>
              <a:rPr lang="en-US" sz="9502" spc="1339" dirty="0">
                <a:solidFill>
                  <a:srgbClr val="32676E"/>
                </a:solidFill>
                <a:latin typeface="AC Fat Bamboo"/>
              </a:rPr>
              <a:t> </a:t>
            </a:r>
            <a:r>
              <a:rPr lang="en-US" sz="9502" spc="1339" dirty="0" err="1">
                <a:solidFill>
                  <a:srgbClr val="32676E"/>
                </a:solidFill>
                <a:latin typeface="AC Fat Bamboo"/>
              </a:rPr>
              <a:t>Psikiater</a:t>
            </a:r>
            <a:r>
              <a:rPr lang="en-US" sz="9502" spc="1339" dirty="0">
                <a:solidFill>
                  <a:srgbClr val="32676E"/>
                </a:solidFill>
                <a:latin typeface="AC Fat Bamboo"/>
              </a:rPr>
              <a:t>”</a:t>
            </a:r>
          </a:p>
        </p:txBody>
      </p:sp>
      <p:sp>
        <p:nvSpPr>
          <p:cNvPr id="13" name="TextBox 13"/>
          <p:cNvSpPr txBox="1"/>
          <p:nvPr/>
        </p:nvSpPr>
        <p:spPr>
          <a:xfrm>
            <a:off x="3776515" y="1174598"/>
            <a:ext cx="10734970" cy="1635761"/>
          </a:xfrm>
          <a:prstGeom prst="rect">
            <a:avLst/>
          </a:prstGeom>
        </p:spPr>
        <p:txBody>
          <a:bodyPr lIns="0" tIns="0" rIns="0" bIns="0" rtlCol="0" anchor="t">
            <a:spAutoFit/>
          </a:bodyPr>
          <a:lstStyle/>
          <a:p>
            <a:pPr algn="ctr">
              <a:lnSpc>
                <a:spcPts val="6439"/>
              </a:lnSpc>
            </a:pPr>
            <a:r>
              <a:rPr lang="en-US" sz="4599" spc="1140">
                <a:solidFill>
                  <a:srgbClr val="514847"/>
                </a:solidFill>
                <a:latin typeface="Childos Arabic Semi-Bold"/>
              </a:rPr>
              <a:t>PEMROGRAMAN BERORIENTASI OBJEK</a:t>
            </a:r>
          </a:p>
        </p:txBody>
      </p:sp>
      <p:sp>
        <p:nvSpPr>
          <p:cNvPr id="14" name="Freeform 14"/>
          <p:cNvSpPr/>
          <p:nvPr/>
        </p:nvSpPr>
        <p:spPr>
          <a:xfrm rot="4674825">
            <a:off x="9338535" y="-548508"/>
            <a:ext cx="1323050" cy="2489906"/>
          </a:xfrm>
          <a:custGeom>
            <a:avLst/>
            <a:gdLst/>
            <a:ahLst/>
            <a:cxnLst/>
            <a:rect l="l" t="t" r="r" b="b"/>
            <a:pathLst>
              <a:path w="1323050" h="2489906">
                <a:moveTo>
                  <a:pt x="0" y="0"/>
                </a:moveTo>
                <a:lnTo>
                  <a:pt x="1323049" y="0"/>
                </a:lnTo>
                <a:lnTo>
                  <a:pt x="1323049" y="2489906"/>
                </a:lnTo>
                <a:lnTo>
                  <a:pt x="0" y="24899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a:off x="2022647" y="1603979"/>
            <a:ext cx="1521083" cy="1788753"/>
          </a:xfrm>
          <a:custGeom>
            <a:avLst/>
            <a:gdLst/>
            <a:ahLst/>
            <a:cxnLst/>
            <a:rect l="l" t="t" r="r" b="b"/>
            <a:pathLst>
              <a:path w="1521083" h="1788753">
                <a:moveTo>
                  <a:pt x="0" y="0"/>
                </a:moveTo>
                <a:lnTo>
                  <a:pt x="1521084" y="0"/>
                </a:lnTo>
                <a:lnTo>
                  <a:pt x="1521084" y="1788753"/>
                </a:lnTo>
                <a:lnTo>
                  <a:pt x="0" y="17887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TextBox 16"/>
          <p:cNvSpPr txBox="1"/>
          <p:nvPr/>
        </p:nvSpPr>
        <p:spPr>
          <a:xfrm>
            <a:off x="1028700" y="6818938"/>
            <a:ext cx="16137533" cy="1982470"/>
          </a:xfrm>
          <a:prstGeom prst="rect">
            <a:avLst/>
          </a:prstGeom>
        </p:spPr>
        <p:txBody>
          <a:bodyPr lIns="0" tIns="0" rIns="0" bIns="0" rtlCol="0" anchor="t">
            <a:spAutoFit/>
          </a:bodyPr>
          <a:lstStyle/>
          <a:p>
            <a:pPr>
              <a:lnSpc>
                <a:spcPts val="5179"/>
              </a:lnSpc>
            </a:pPr>
            <a:r>
              <a:rPr lang="en-US" sz="3699" spc="917">
                <a:solidFill>
                  <a:srgbClr val="514847"/>
                </a:solidFill>
                <a:latin typeface="Childos Arabic Semi-Bold"/>
              </a:rPr>
              <a:t>NAMA: DYANTI SALMA SALSABIELA</a:t>
            </a:r>
          </a:p>
          <a:p>
            <a:pPr>
              <a:lnSpc>
                <a:spcPts val="5179"/>
              </a:lnSpc>
            </a:pPr>
            <a:r>
              <a:rPr lang="en-US" sz="3699" spc="917">
                <a:solidFill>
                  <a:srgbClr val="514847"/>
                </a:solidFill>
                <a:latin typeface="Childos Arabic Semi-Bold"/>
              </a:rPr>
              <a:t>NIM  : 2200018376 (H)</a:t>
            </a:r>
          </a:p>
          <a:p>
            <a:pPr>
              <a:lnSpc>
                <a:spcPts val="5179"/>
              </a:lnSpc>
            </a:pPr>
            <a:r>
              <a:rPr lang="en-US" sz="3699" spc="917">
                <a:solidFill>
                  <a:srgbClr val="514847"/>
                </a:solidFill>
                <a:latin typeface="Childos Arabic Semi-Bold"/>
              </a:rPr>
              <a:t>HTTPS://GITHUB.COM/DYANTISALSA/TA_PBO_376.GIT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1925866" y="4783644"/>
            <a:ext cx="11213627" cy="1549519"/>
          </a:xfrm>
          <a:custGeom>
            <a:avLst/>
            <a:gdLst/>
            <a:ahLst/>
            <a:cxnLst/>
            <a:rect l="l" t="t" r="r" b="b"/>
            <a:pathLst>
              <a:path w="11213627" h="1549519">
                <a:moveTo>
                  <a:pt x="0" y="0"/>
                </a:moveTo>
                <a:lnTo>
                  <a:pt x="11213627" y="0"/>
                </a:lnTo>
                <a:lnTo>
                  <a:pt x="1121362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3302987" y="8447015"/>
            <a:ext cx="7467218" cy="1549519"/>
          </a:xfrm>
          <a:custGeom>
            <a:avLst/>
            <a:gdLst/>
            <a:ahLst/>
            <a:cxnLst/>
            <a:rect l="l" t="t" r="r" b="b"/>
            <a:pathLst>
              <a:path w="7467218" h="1549519">
                <a:moveTo>
                  <a:pt x="0" y="0"/>
                </a:moveTo>
                <a:lnTo>
                  <a:pt x="7467217" y="0"/>
                </a:lnTo>
                <a:lnTo>
                  <a:pt x="746721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l="-50171"/>
            </a:stretch>
          </a:blipFill>
        </p:spPr>
      </p:sp>
      <p:sp>
        <p:nvSpPr>
          <p:cNvPr id="4" name="Freeform 4"/>
          <p:cNvSpPr/>
          <p:nvPr/>
        </p:nvSpPr>
        <p:spPr>
          <a:xfrm>
            <a:off x="-393186" y="0"/>
            <a:ext cx="11213627" cy="1549519"/>
          </a:xfrm>
          <a:custGeom>
            <a:avLst/>
            <a:gdLst/>
            <a:ahLst/>
            <a:cxnLst/>
            <a:rect l="l" t="t" r="r" b="b"/>
            <a:pathLst>
              <a:path w="11213627" h="1549519">
                <a:moveTo>
                  <a:pt x="0" y="0"/>
                </a:moveTo>
                <a:lnTo>
                  <a:pt x="11213628" y="0"/>
                </a:lnTo>
                <a:lnTo>
                  <a:pt x="1121362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1791188" y="711490"/>
            <a:ext cx="12584415" cy="184121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0" rIns="0" bIns="0" rtlCol="0" anchor="t">
            <a:spAutoFit/>
          </a:bodyPr>
          <a:lstStyle/>
          <a:p>
            <a:pPr marL="0" lvl="0" indent="0" algn="ctr">
              <a:lnSpc>
                <a:spcPts val="16100"/>
              </a:lnSpc>
              <a:spcBef>
                <a:spcPct val="0"/>
              </a:spcBef>
            </a:pPr>
            <a:r>
              <a:rPr lang="en-US" sz="9000" spc="1207" dirty="0">
                <a:solidFill>
                  <a:schemeClr val="accent6">
                    <a:lumMod val="50000"/>
                  </a:schemeClr>
                </a:solidFill>
                <a:latin typeface="Bodoni Bk BT" panose="02070603070706020303" pitchFamily="18" charset="0"/>
              </a:rPr>
              <a:t>CODINGAN</a:t>
            </a:r>
          </a:p>
        </p:txBody>
      </p:sp>
      <p:sp>
        <p:nvSpPr>
          <p:cNvPr id="6" name="Freeform 6"/>
          <p:cNvSpPr/>
          <p:nvPr/>
        </p:nvSpPr>
        <p:spPr>
          <a:xfrm>
            <a:off x="14819235" y="1028700"/>
            <a:ext cx="1561078" cy="1835786"/>
          </a:xfrm>
          <a:custGeom>
            <a:avLst/>
            <a:gdLst/>
            <a:ahLst/>
            <a:cxnLst/>
            <a:rect l="l" t="t" r="r" b="b"/>
            <a:pathLst>
              <a:path w="1561078" h="1835786">
                <a:moveTo>
                  <a:pt x="0" y="0"/>
                </a:moveTo>
                <a:lnTo>
                  <a:pt x="1561078" y="0"/>
                </a:lnTo>
                <a:lnTo>
                  <a:pt x="1561078" y="1835786"/>
                </a:lnTo>
                <a:lnTo>
                  <a:pt x="0" y="18357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13672058" y="4008734"/>
            <a:ext cx="4863259" cy="653415"/>
          </a:xfrm>
          <a:prstGeom prst="rect">
            <a:avLst/>
          </a:prstGeom>
        </p:spPr>
        <p:txBody>
          <a:bodyPr lIns="0" tIns="0" rIns="0" bIns="0" rtlCol="0" anchor="t">
            <a:spAutoFit/>
          </a:bodyPr>
          <a:lstStyle/>
          <a:p>
            <a:pPr>
              <a:lnSpc>
                <a:spcPts val="5459"/>
              </a:lnSpc>
              <a:spcBef>
                <a:spcPct val="0"/>
              </a:spcBef>
            </a:pPr>
            <a:r>
              <a:rPr lang="en-US" sz="3899">
                <a:solidFill>
                  <a:srgbClr val="000000"/>
                </a:solidFill>
                <a:latin typeface="Pangolin"/>
              </a:rPr>
              <a:t>KonsultasiGUI.java</a:t>
            </a:r>
          </a:p>
        </p:txBody>
      </p:sp>
      <p:pic>
        <p:nvPicPr>
          <p:cNvPr id="9" name="Picture 8">
            <a:extLst>
              <a:ext uri="{FF2B5EF4-FFF2-40B4-BE49-F238E27FC236}">
                <a16:creationId xmlns:a16="http://schemas.microsoft.com/office/drawing/2014/main" id="{F96E9321-FA1E-FE08-B59E-F41B5AE43F44}"/>
              </a:ext>
            </a:extLst>
          </p:cNvPr>
          <p:cNvPicPr>
            <a:picLocks noChangeAspect="1"/>
          </p:cNvPicPr>
          <p:nvPr/>
        </p:nvPicPr>
        <p:blipFill rotWithShape="1">
          <a:blip r:embed="rId6"/>
          <a:srcRect b="6886"/>
          <a:stretch/>
        </p:blipFill>
        <p:spPr>
          <a:xfrm>
            <a:off x="430622" y="2603260"/>
            <a:ext cx="13013558" cy="7188440"/>
          </a:xfrm>
          <a:prstGeom prst="rect">
            <a:avLst/>
          </a:prstGeom>
        </p:spPr>
      </p:pic>
    </p:spTree>
    <p:extLst>
      <p:ext uri="{BB962C8B-B14F-4D97-AF65-F5344CB8AC3E}">
        <p14:creationId xmlns:p14="http://schemas.microsoft.com/office/powerpoint/2010/main" val="4086066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1925866" y="4783644"/>
            <a:ext cx="11213627" cy="1549519"/>
          </a:xfrm>
          <a:custGeom>
            <a:avLst/>
            <a:gdLst/>
            <a:ahLst/>
            <a:cxnLst/>
            <a:rect l="l" t="t" r="r" b="b"/>
            <a:pathLst>
              <a:path w="11213627" h="1549519">
                <a:moveTo>
                  <a:pt x="0" y="0"/>
                </a:moveTo>
                <a:lnTo>
                  <a:pt x="11213627" y="0"/>
                </a:lnTo>
                <a:lnTo>
                  <a:pt x="1121362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3302987" y="8447015"/>
            <a:ext cx="7467218" cy="1549519"/>
          </a:xfrm>
          <a:custGeom>
            <a:avLst/>
            <a:gdLst/>
            <a:ahLst/>
            <a:cxnLst/>
            <a:rect l="l" t="t" r="r" b="b"/>
            <a:pathLst>
              <a:path w="7467218" h="1549519">
                <a:moveTo>
                  <a:pt x="0" y="0"/>
                </a:moveTo>
                <a:lnTo>
                  <a:pt x="7467217" y="0"/>
                </a:lnTo>
                <a:lnTo>
                  <a:pt x="746721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l="-50171"/>
            </a:stretch>
          </a:blipFill>
        </p:spPr>
      </p:sp>
      <p:sp>
        <p:nvSpPr>
          <p:cNvPr id="4" name="Freeform 4"/>
          <p:cNvSpPr/>
          <p:nvPr/>
        </p:nvSpPr>
        <p:spPr>
          <a:xfrm>
            <a:off x="-393186" y="0"/>
            <a:ext cx="11213627" cy="1549519"/>
          </a:xfrm>
          <a:custGeom>
            <a:avLst/>
            <a:gdLst/>
            <a:ahLst/>
            <a:cxnLst/>
            <a:rect l="l" t="t" r="r" b="b"/>
            <a:pathLst>
              <a:path w="11213627" h="1549519">
                <a:moveTo>
                  <a:pt x="0" y="0"/>
                </a:moveTo>
                <a:lnTo>
                  <a:pt x="11213628" y="0"/>
                </a:lnTo>
                <a:lnTo>
                  <a:pt x="1121362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1791188" y="711490"/>
            <a:ext cx="12584415" cy="184121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0" rIns="0" bIns="0" rtlCol="0" anchor="t">
            <a:spAutoFit/>
          </a:bodyPr>
          <a:lstStyle/>
          <a:p>
            <a:pPr marL="0" lvl="0" indent="0" algn="ctr">
              <a:lnSpc>
                <a:spcPts val="16100"/>
              </a:lnSpc>
              <a:spcBef>
                <a:spcPct val="0"/>
              </a:spcBef>
            </a:pPr>
            <a:r>
              <a:rPr lang="en-US" sz="9000" spc="1207" dirty="0">
                <a:solidFill>
                  <a:schemeClr val="accent6">
                    <a:lumMod val="50000"/>
                  </a:schemeClr>
                </a:solidFill>
                <a:latin typeface="Bodoni Bk BT" panose="02070603070706020303" pitchFamily="18" charset="0"/>
              </a:rPr>
              <a:t>CODINGAN</a:t>
            </a:r>
          </a:p>
        </p:txBody>
      </p:sp>
      <p:sp>
        <p:nvSpPr>
          <p:cNvPr id="6" name="Freeform 6"/>
          <p:cNvSpPr/>
          <p:nvPr/>
        </p:nvSpPr>
        <p:spPr>
          <a:xfrm>
            <a:off x="14819235" y="1028700"/>
            <a:ext cx="1561078" cy="1835786"/>
          </a:xfrm>
          <a:custGeom>
            <a:avLst/>
            <a:gdLst/>
            <a:ahLst/>
            <a:cxnLst/>
            <a:rect l="l" t="t" r="r" b="b"/>
            <a:pathLst>
              <a:path w="1561078" h="1835786">
                <a:moveTo>
                  <a:pt x="0" y="0"/>
                </a:moveTo>
                <a:lnTo>
                  <a:pt x="1561078" y="0"/>
                </a:lnTo>
                <a:lnTo>
                  <a:pt x="1561078" y="1835786"/>
                </a:lnTo>
                <a:lnTo>
                  <a:pt x="0" y="18357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13672058" y="4008734"/>
            <a:ext cx="4863259" cy="653415"/>
          </a:xfrm>
          <a:prstGeom prst="rect">
            <a:avLst/>
          </a:prstGeom>
        </p:spPr>
        <p:txBody>
          <a:bodyPr lIns="0" tIns="0" rIns="0" bIns="0" rtlCol="0" anchor="t">
            <a:spAutoFit/>
          </a:bodyPr>
          <a:lstStyle/>
          <a:p>
            <a:pPr>
              <a:lnSpc>
                <a:spcPts val="5459"/>
              </a:lnSpc>
              <a:spcBef>
                <a:spcPct val="0"/>
              </a:spcBef>
            </a:pPr>
            <a:r>
              <a:rPr lang="en-US" sz="3899">
                <a:solidFill>
                  <a:srgbClr val="000000"/>
                </a:solidFill>
                <a:latin typeface="Pangolin"/>
              </a:rPr>
              <a:t>KonsultasiGUI.java</a:t>
            </a:r>
          </a:p>
        </p:txBody>
      </p:sp>
      <p:pic>
        <p:nvPicPr>
          <p:cNvPr id="10" name="Picture 9">
            <a:extLst>
              <a:ext uri="{FF2B5EF4-FFF2-40B4-BE49-F238E27FC236}">
                <a16:creationId xmlns:a16="http://schemas.microsoft.com/office/drawing/2014/main" id="{9BC042F5-0C00-5762-FB04-C370EC87AB9B}"/>
              </a:ext>
            </a:extLst>
          </p:cNvPr>
          <p:cNvPicPr>
            <a:picLocks noChangeAspect="1"/>
          </p:cNvPicPr>
          <p:nvPr/>
        </p:nvPicPr>
        <p:blipFill rotWithShape="1">
          <a:blip r:embed="rId6"/>
          <a:srcRect b="6689"/>
          <a:stretch/>
        </p:blipFill>
        <p:spPr>
          <a:xfrm>
            <a:off x="573296" y="2476500"/>
            <a:ext cx="12870884" cy="7467219"/>
          </a:xfrm>
          <a:prstGeom prst="rect">
            <a:avLst/>
          </a:prstGeom>
        </p:spPr>
      </p:pic>
    </p:spTree>
    <p:extLst>
      <p:ext uri="{BB962C8B-B14F-4D97-AF65-F5344CB8AC3E}">
        <p14:creationId xmlns:p14="http://schemas.microsoft.com/office/powerpoint/2010/main" val="801381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1925866" y="4783644"/>
            <a:ext cx="11213627" cy="1549519"/>
          </a:xfrm>
          <a:custGeom>
            <a:avLst/>
            <a:gdLst/>
            <a:ahLst/>
            <a:cxnLst/>
            <a:rect l="l" t="t" r="r" b="b"/>
            <a:pathLst>
              <a:path w="11213627" h="1549519">
                <a:moveTo>
                  <a:pt x="0" y="0"/>
                </a:moveTo>
                <a:lnTo>
                  <a:pt x="11213627" y="0"/>
                </a:lnTo>
                <a:lnTo>
                  <a:pt x="1121362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3302987" y="8447015"/>
            <a:ext cx="7467218" cy="1549519"/>
          </a:xfrm>
          <a:custGeom>
            <a:avLst/>
            <a:gdLst/>
            <a:ahLst/>
            <a:cxnLst/>
            <a:rect l="l" t="t" r="r" b="b"/>
            <a:pathLst>
              <a:path w="7467218" h="1549519">
                <a:moveTo>
                  <a:pt x="0" y="0"/>
                </a:moveTo>
                <a:lnTo>
                  <a:pt x="7467217" y="0"/>
                </a:lnTo>
                <a:lnTo>
                  <a:pt x="746721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l="-50171"/>
            </a:stretch>
          </a:blipFill>
        </p:spPr>
      </p:sp>
      <p:sp>
        <p:nvSpPr>
          <p:cNvPr id="4" name="Freeform 4"/>
          <p:cNvSpPr/>
          <p:nvPr/>
        </p:nvSpPr>
        <p:spPr>
          <a:xfrm>
            <a:off x="-393186" y="0"/>
            <a:ext cx="11213627" cy="1549519"/>
          </a:xfrm>
          <a:custGeom>
            <a:avLst/>
            <a:gdLst/>
            <a:ahLst/>
            <a:cxnLst/>
            <a:rect l="l" t="t" r="r" b="b"/>
            <a:pathLst>
              <a:path w="11213627" h="1549519">
                <a:moveTo>
                  <a:pt x="0" y="0"/>
                </a:moveTo>
                <a:lnTo>
                  <a:pt x="11213628" y="0"/>
                </a:lnTo>
                <a:lnTo>
                  <a:pt x="1121362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1791188" y="635290"/>
            <a:ext cx="12584415" cy="184121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0" rIns="0" bIns="0" rtlCol="0" anchor="t">
            <a:spAutoFit/>
          </a:bodyPr>
          <a:lstStyle/>
          <a:p>
            <a:pPr marL="0" lvl="0" indent="0" algn="ctr">
              <a:lnSpc>
                <a:spcPts val="16100"/>
              </a:lnSpc>
              <a:spcBef>
                <a:spcPct val="0"/>
              </a:spcBef>
            </a:pPr>
            <a:r>
              <a:rPr lang="en-US" sz="9000" spc="1207" dirty="0">
                <a:solidFill>
                  <a:schemeClr val="accent6">
                    <a:lumMod val="50000"/>
                  </a:schemeClr>
                </a:solidFill>
                <a:latin typeface="Bodoni Bk BT" panose="02070603070706020303" pitchFamily="18" charset="0"/>
              </a:rPr>
              <a:t>CODINGAN</a:t>
            </a:r>
          </a:p>
        </p:txBody>
      </p:sp>
      <p:sp>
        <p:nvSpPr>
          <p:cNvPr id="6" name="Freeform 6"/>
          <p:cNvSpPr/>
          <p:nvPr/>
        </p:nvSpPr>
        <p:spPr>
          <a:xfrm>
            <a:off x="14819235" y="1028700"/>
            <a:ext cx="1561078" cy="1835786"/>
          </a:xfrm>
          <a:custGeom>
            <a:avLst/>
            <a:gdLst/>
            <a:ahLst/>
            <a:cxnLst/>
            <a:rect l="l" t="t" r="r" b="b"/>
            <a:pathLst>
              <a:path w="1561078" h="1835786">
                <a:moveTo>
                  <a:pt x="0" y="0"/>
                </a:moveTo>
                <a:lnTo>
                  <a:pt x="1561078" y="0"/>
                </a:lnTo>
                <a:lnTo>
                  <a:pt x="1561078" y="1835786"/>
                </a:lnTo>
                <a:lnTo>
                  <a:pt x="0" y="18357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13672058" y="4008734"/>
            <a:ext cx="4863259" cy="653415"/>
          </a:xfrm>
          <a:prstGeom prst="rect">
            <a:avLst/>
          </a:prstGeom>
        </p:spPr>
        <p:txBody>
          <a:bodyPr lIns="0" tIns="0" rIns="0" bIns="0" rtlCol="0" anchor="t">
            <a:spAutoFit/>
          </a:bodyPr>
          <a:lstStyle/>
          <a:p>
            <a:pPr>
              <a:lnSpc>
                <a:spcPts val="5459"/>
              </a:lnSpc>
              <a:spcBef>
                <a:spcPct val="0"/>
              </a:spcBef>
            </a:pPr>
            <a:r>
              <a:rPr lang="en-US" sz="3899">
                <a:solidFill>
                  <a:srgbClr val="000000"/>
                </a:solidFill>
                <a:latin typeface="Pangolin"/>
              </a:rPr>
              <a:t>KonsultasiGUI.java</a:t>
            </a:r>
          </a:p>
        </p:txBody>
      </p:sp>
      <p:pic>
        <p:nvPicPr>
          <p:cNvPr id="9" name="Picture 8">
            <a:extLst>
              <a:ext uri="{FF2B5EF4-FFF2-40B4-BE49-F238E27FC236}">
                <a16:creationId xmlns:a16="http://schemas.microsoft.com/office/drawing/2014/main" id="{39161ADC-A75C-A1A6-87C3-99C937CE6E03}"/>
              </a:ext>
            </a:extLst>
          </p:cNvPr>
          <p:cNvPicPr>
            <a:picLocks noChangeAspect="1"/>
          </p:cNvPicPr>
          <p:nvPr/>
        </p:nvPicPr>
        <p:blipFill rotWithShape="1">
          <a:blip r:embed="rId6"/>
          <a:srcRect b="7123"/>
          <a:stretch/>
        </p:blipFill>
        <p:spPr>
          <a:xfrm>
            <a:off x="419735" y="2453252"/>
            <a:ext cx="13025611" cy="7338448"/>
          </a:xfrm>
          <a:prstGeom prst="rect">
            <a:avLst/>
          </a:prstGeom>
        </p:spPr>
      </p:pic>
    </p:spTree>
    <p:extLst>
      <p:ext uri="{BB962C8B-B14F-4D97-AF65-F5344CB8AC3E}">
        <p14:creationId xmlns:p14="http://schemas.microsoft.com/office/powerpoint/2010/main" val="973330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1925866" y="4783644"/>
            <a:ext cx="11213627" cy="1549519"/>
          </a:xfrm>
          <a:custGeom>
            <a:avLst/>
            <a:gdLst/>
            <a:ahLst/>
            <a:cxnLst/>
            <a:rect l="l" t="t" r="r" b="b"/>
            <a:pathLst>
              <a:path w="11213627" h="1549519">
                <a:moveTo>
                  <a:pt x="0" y="0"/>
                </a:moveTo>
                <a:lnTo>
                  <a:pt x="11213627" y="0"/>
                </a:lnTo>
                <a:lnTo>
                  <a:pt x="1121362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3302987" y="8447015"/>
            <a:ext cx="7467218" cy="1549519"/>
          </a:xfrm>
          <a:custGeom>
            <a:avLst/>
            <a:gdLst/>
            <a:ahLst/>
            <a:cxnLst/>
            <a:rect l="l" t="t" r="r" b="b"/>
            <a:pathLst>
              <a:path w="7467218" h="1549519">
                <a:moveTo>
                  <a:pt x="0" y="0"/>
                </a:moveTo>
                <a:lnTo>
                  <a:pt x="7467217" y="0"/>
                </a:lnTo>
                <a:lnTo>
                  <a:pt x="746721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l="-50171"/>
            </a:stretch>
          </a:blipFill>
        </p:spPr>
      </p:sp>
      <p:sp>
        <p:nvSpPr>
          <p:cNvPr id="4" name="Freeform 4"/>
          <p:cNvSpPr/>
          <p:nvPr/>
        </p:nvSpPr>
        <p:spPr>
          <a:xfrm>
            <a:off x="-393186" y="0"/>
            <a:ext cx="11213627" cy="1549519"/>
          </a:xfrm>
          <a:custGeom>
            <a:avLst/>
            <a:gdLst/>
            <a:ahLst/>
            <a:cxnLst/>
            <a:rect l="l" t="t" r="r" b="b"/>
            <a:pathLst>
              <a:path w="11213627" h="1549519">
                <a:moveTo>
                  <a:pt x="0" y="0"/>
                </a:moveTo>
                <a:lnTo>
                  <a:pt x="11213628" y="0"/>
                </a:lnTo>
                <a:lnTo>
                  <a:pt x="1121362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1791188" y="559090"/>
            <a:ext cx="12584415" cy="184121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0" rIns="0" bIns="0" rtlCol="0" anchor="t">
            <a:spAutoFit/>
          </a:bodyPr>
          <a:lstStyle/>
          <a:p>
            <a:pPr marL="0" lvl="0" indent="0" algn="ctr">
              <a:lnSpc>
                <a:spcPts val="16100"/>
              </a:lnSpc>
              <a:spcBef>
                <a:spcPct val="0"/>
              </a:spcBef>
            </a:pPr>
            <a:r>
              <a:rPr lang="en-US" sz="9000" spc="1207" dirty="0">
                <a:solidFill>
                  <a:schemeClr val="accent6">
                    <a:lumMod val="50000"/>
                  </a:schemeClr>
                </a:solidFill>
                <a:latin typeface="Bodoni Bk BT" panose="02070603070706020303" pitchFamily="18" charset="0"/>
              </a:rPr>
              <a:t>CODINGAN</a:t>
            </a:r>
          </a:p>
        </p:txBody>
      </p:sp>
      <p:sp>
        <p:nvSpPr>
          <p:cNvPr id="6" name="Freeform 6"/>
          <p:cNvSpPr/>
          <p:nvPr/>
        </p:nvSpPr>
        <p:spPr>
          <a:xfrm>
            <a:off x="14819235" y="1028700"/>
            <a:ext cx="1561078" cy="1835786"/>
          </a:xfrm>
          <a:custGeom>
            <a:avLst/>
            <a:gdLst/>
            <a:ahLst/>
            <a:cxnLst/>
            <a:rect l="l" t="t" r="r" b="b"/>
            <a:pathLst>
              <a:path w="1561078" h="1835786">
                <a:moveTo>
                  <a:pt x="0" y="0"/>
                </a:moveTo>
                <a:lnTo>
                  <a:pt x="1561078" y="0"/>
                </a:lnTo>
                <a:lnTo>
                  <a:pt x="1561078" y="1835786"/>
                </a:lnTo>
                <a:lnTo>
                  <a:pt x="0" y="18357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13672058" y="4008734"/>
            <a:ext cx="4863259" cy="653415"/>
          </a:xfrm>
          <a:prstGeom prst="rect">
            <a:avLst/>
          </a:prstGeom>
        </p:spPr>
        <p:txBody>
          <a:bodyPr lIns="0" tIns="0" rIns="0" bIns="0" rtlCol="0" anchor="t">
            <a:spAutoFit/>
          </a:bodyPr>
          <a:lstStyle/>
          <a:p>
            <a:pPr>
              <a:lnSpc>
                <a:spcPts val="5459"/>
              </a:lnSpc>
              <a:spcBef>
                <a:spcPct val="0"/>
              </a:spcBef>
            </a:pPr>
            <a:r>
              <a:rPr lang="en-US" sz="3899">
                <a:solidFill>
                  <a:srgbClr val="000000"/>
                </a:solidFill>
                <a:latin typeface="Pangolin"/>
              </a:rPr>
              <a:t>KonsultasiGUI.java</a:t>
            </a:r>
          </a:p>
        </p:txBody>
      </p:sp>
      <p:pic>
        <p:nvPicPr>
          <p:cNvPr id="10" name="Picture 9">
            <a:extLst>
              <a:ext uri="{FF2B5EF4-FFF2-40B4-BE49-F238E27FC236}">
                <a16:creationId xmlns:a16="http://schemas.microsoft.com/office/drawing/2014/main" id="{6E7562B6-1B6A-633A-C601-063136C9C6CC}"/>
              </a:ext>
            </a:extLst>
          </p:cNvPr>
          <p:cNvPicPr>
            <a:picLocks noChangeAspect="1"/>
          </p:cNvPicPr>
          <p:nvPr/>
        </p:nvPicPr>
        <p:blipFill rotWithShape="1">
          <a:blip r:embed="rId6"/>
          <a:srcRect b="6514"/>
          <a:stretch/>
        </p:blipFill>
        <p:spPr>
          <a:xfrm>
            <a:off x="380999" y="2393730"/>
            <a:ext cx="13102255" cy="7397970"/>
          </a:xfrm>
          <a:prstGeom prst="rect">
            <a:avLst/>
          </a:prstGeom>
        </p:spPr>
      </p:pic>
    </p:spTree>
    <p:extLst>
      <p:ext uri="{BB962C8B-B14F-4D97-AF65-F5344CB8AC3E}">
        <p14:creationId xmlns:p14="http://schemas.microsoft.com/office/powerpoint/2010/main" val="2830637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1925866" y="4783644"/>
            <a:ext cx="11213627" cy="1549519"/>
          </a:xfrm>
          <a:custGeom>
            <a:avLst/>
            <a:gdLst/>
            <a:ahLst/>
            <a:cxnLst/>
            <a:rect l="l" t="t" r="r" b="b"/>
            <a:pathLst>
              <a:path w="11213627" h="1549519">
                <a:moveTo>
                  <a:pt x="0" y="0"/>
                </a:moveTo>
                <a:lnTo>
                  <a:pt x="11213627" y="0"/>
                </a:lnTo>
                <a:lnTo>
                  <a:pt x="1121362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3302987" y="8447015"/>
            <a:ext cx="7467218" cy="1549519"/>
          </a:xfrm>
          <a:custGeom>
            <a:avLst/>
            <a:gdLst/>
            <a:ahLst/>
            <a:cxnLst/>
            <a:rect l="l" t="t" r="r" b="b"/>
            <a:pathLst>
              <a:path w="7467218" h="1549519">
                <a:moveTo>
                  <a:pt x="0" y="0"/>
                </a:moveTo>
                <a:lnTo>
                  <a:pt x="7467217" y="0"/>
                </a:lnTo>
                <a:lnTo>
                  <a:pt x="746721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l="-50171"/>
            </a:stretch>
          </a:blipFill>
        </p:spPr>
      </p:sp>
      <p:sp>
        <p:nvSpPr>
          <p:cNvPr id="4" name="Freeform 4"/>
          <p:cNvSpPr/>
          <p:nvPr/>
        </p:nvSpPr>
        <p:spPr>
          <a:xfrm>
            <a:off x="-393186" y="0"/>
            <a:ext cx="11213627" cy="1549519"/>
          </a:xfrm>
          <a:custGeom>
            <a:avLst/>
            <a:gdLst/>
            <a:ahLst/>
            <a:cxnLst/>
            <a:rect l="l" t="t" r="r" b="b"/>
            <a:pathLst>
              <a:path w="11213627" h="1549519">
                <a:moveTo>
                  <a:pt x="0" y="0"/>
                </a:moveTo>
                <a:lnTo>
                  <a:pt x="11213628" y="0"/>
                </a:lnTo>
                <a:lnTo>
                  <a:pt x="1121362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1763974" y="711490"/>
            <a:ext cx="12584415" cy="184121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0" rIns="0" bIns="0" rtlCol="0" anchor="t">
            <a:spAutoFit/>
          </a:bodyPr>
          <a:lstStyle/>
          <a:p>
            <a:pPr marL="0" lvl="0" indent="0" algn="ctr">
              <a:lnSpc>
                <a:spcPts val="16100"/>
              </a:lnSpc>
              <a:spcBef>
                <a:spcPct val="0"/>
              </a:spcBef>
            </a:pPr>
            <a:r>
              <a:rPr lang="en-US" sz="9000" spc="1207" dirty="0">
                <a:solidFill>
                  <a:schemeClr val="accent6">
                    <a:lumMod val="50000"/>
                  </a:schemeClr>
                </a:solidFill>
                <a:latin typeface="Bodoni Bk BT" panose="02070603070706020303" pitchFamily="18" charset="0"/>
              </a:rPr>
              <a:t>CODINGAN</a:t>
            </a:r>
          </a:p>
        </p:txBody>
      </p:sp>
      <p:sp>
        <p:nvSpPr>
          <p:cNvPr id="6" name="Freeform 6"/>
          <p:cNvSpPr/>
          <p:nvPr/>
        </p:nvSpPr>
        <p:spPr>
          <a:xfrm>
            <a:off x="430622" y="2521007"/>
            <a:ext cx="12482830" cy="3319902"/>
          </a:xfrm>
          <a:custGeom>
            <a:avLst/>
            <a:gdLst/>
            <a:ahLst/>
            <a:cxnLst/>
            <a:rect l="l" t="t" r="r" b="b"/>
            <a:pathLst>
              <a:path w="12482830" h="3319902">
                <a:moveTo>
                  <a:pt x="0" y="0"/>
                </a:moveTo>
                <a:lnTo>
                  <a:pt x="12482829" y="0"/>
                </a:lnTo>
                <a:lnTo>
                  <a:pt x="12482829" y="3319901"/>
                </a:lnTo>
                <a:lnTo>
                  <a:pt x="0" y="3319901"/>
                </a:lnTo>
                <a:lnTo>
                  <a:pt x="0" y="0"/>
                </a:lnTo>
                <a:close/>
              </a:path>
            </a:pathLst>
          </a:custGeom>
          <a:blipFill>
            <a:blip r:embed="rId4"/>
            <a:stretch>
              <a:fillRect/>
            </a:stretch>
          </a:blipFill>
        </p:spPr>
      </p:sp>
      <p:sp>
        <p:nvSpPr>
          <p:cNvPr id="7" name="Freeform 7"/>
          <p:cNvSpPr/>
          <p:nvPr/>
        </p:nvSpPr>
        <p:spPr>
          <a:xfrm>
            <a:off x="724932" y="5973837"/>
            <a:ext cx="10384502" cy="4085446"/>
          </a:xfrm>
          <a:custGeom>
            <a:avLst/>
            <a:gdLst/>
            <a:ahLst/>
            <a:cxnLst/>
            <a:rect l="l" t="t" r="r" b="b"/>
            <a:pathLst>
              <a:path w="10384502" h="4085446">
                <a:moveTo>
                  <a:pt x="0" y="0"/>
                </a:moveTo>
                <a:lnTo>
                  <a:pt x="10384501" y="0"/>
                </a:lnTo>
                <a:lnTo>
                  <a:pt x="10384501" y="4085446"/>
                </a:lnTo>
                <a:lnTo>
                  <a:pt x="0" y="4085446"/>
                </a:lnTo>
                <a:lnTo>
                  <a:pt x="0" y="0"/>
                </a:lnTo>
                <a:close/>
              </a:path>
            </a:pathLst>
          </a:custGeom>
          <a:blipFill>
            <a:blip r:embed="rId5"/>
            <a:stretch>
              <a:fillRect l="-20580" t="-8776" b="-2083"/>
            </a:stretch>
          </a:blipFill>
        </p:spPr>
      </p:sp>
      <p:sp>
        <p:nvSpPr>
          <p:cNvPr id="8" name="TextBox 8"/>
          <p:cNvSpPr txBox="1"/>
          <p:nvPr/>
        </p:nvSpPr>
        <p:spPr>
          <a:xfrm>
            <a:off x="11465130" y="7656515"/>
            <a:ext cx="5794170" cy="653415"/>
          </a:xfrm>
          <a:prstGeom prst="rect">
            <a:avLst/>
          </a:prstGeom>
        </p:spPr>
        <p:txBody>
          <a:bodyPr lIns="0" tIns="0" rIns="0" bIns="0" rtlCol="0" anchor="t">
            <a:spAutoFit/>
          </a:bodyPr>
          <a:lstStyle/>
          <a:p>
            <a:pPr>
              <a:lnSpc>
                <a:spcPts val="5459"/>
              </a:lnSpc>
              <a:spcBef>
                <a:spcPct val="0"/>
              </a:spcBef>
            </a:pPr>
            <a:r>
              <a:rPr lang="en-US" sz="3899">
                <a:solidFill>
                  <a:srgbClr val="000000"/>
                </a:solidFill>
                <a:latin typeface="Pangolin"/>
              </a:rPr>
              <a:t>OutputStreamAdapter.java</a:t>
            </a:r>
          </a:p>
        </p:txBody>
      </p:sp>
      <p:sp>
        <p:nvSpPr>
          <p:cNvPr id="9" name="TextBox 9"/>
          <p:cNvSpPr txBox="1"/>
          <p:nvPr/>
        </p:nvSpPr>
        <p:spPr>
          <a:xfrm>
            <a:off x="13294451" y="3281320"/>
            <a:ext cx="3964849" cy="653415"/>
          </a:xfrm>
          <a:prstGeom prst="rect">
            <a:avLst/>
          </a:prstGeom>
        </p:spPr>
        <p:txBody>
          <a:bodyPr lIns="0" tIns="0" rIns="0" bIns="0" rtlCol="0" anchor="t">
            <a:spAutoFit/>
          </a:bodyPr>
          <a:lstStyle/>
          <a:p>
            <a:pPr>
              <a:lnSpc>
                <a:spcPts val="5459"/>
              </a:lnSpc>
              <a:spcBef>
                <a:spcPct val="0"/>
              </a:spcBef>
            </a:pPr>
            <a:r>
              <a:rPr lang="en-US" sz="3899">
                <a:solidFill>
                  <a:srgbClr val="000000"/>
                </a:solidFill>
                <a:latin typeface="Pangolin"/>
              </a:rPr>
              <a:t>Output.java</a:t>
            </a:r>
          </a:p>
        </p:txBody>
      </p:sp>
      <p:sp>
        <p:nvSpPr>
          <p:cNvPr id="10" name="Freeform 10"/>
          <p:cNvSpPr/>
          <p:nvPr/>
        </p:nvSpPr>
        <p:spPr>
          <a:xfrm rot="-8185014">
            <a:off x="14950127" y="1755069"/>
            <a:ext cx="2392752" cy="714158"/>
          </a:xfrm>
          <a:custGeom>
            <a:avLst/>
            <a:gdLst/>
            <a:ahLst/>
            <a:cxnLst/>
            <a:rect l="l" t="t" r="r" b="b"/>
            <a:pathLst>
              <a:path w="2392752" h="714158">
                <a:moveTo>
                  <a:pt x="0" y="0"/>
                </a:moveTo>
                <a:lnTo>
                  <a:pt x="2392751" y="0"/>
                </a:lnTo>
                <a:lnTo>
                  <a:pt x="2392751" y="714157"/>
                </a:lnTo>
                <a:lnTo>
                  <a:pt x="0" y="71415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rot="-8185014">
            <a:off x="15102527" y="1907469"/>
            <a:ext cx="2392752" cy="714158"/>
          </a:xfrm>
          <a:custGeom>
            <a:avLst/>
            <a:gdLst/>
            <a:ahLst/>
            <a:cxnLst/>
            <a:rect l="l" t="t" r="r" b="b"/>
            <a:pathLst>
              <a:path w="2392752" h="714158">
                <a:moveTo>
                  <a:pt x="0" y="0"/>
                </a:moveTo>
                <a:lnTo>
                  <a:pt x="2392751" y="0"/>
                </a:lnTo>
                <a:lnTo>
                  <a:pt x="2392751" y="714157"/>
                </a:lnTo>
                <a:lnTo>
                  <a:pt x="0" y="714157"/>
                </a:lnTo>
                <a:lnTo>
                  <a:pt x="0" y="0"/>
                </a:lnTo>
                <a:close/>
              </a:path>
            </a:pathLst>
          </a:custGeom>
          <a:blipFill>
            <a:blip r:embed="rId8">
              <a:alphaModFix amt="78000"/>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1925866" y="4783644"/>
            <a:ext cx="11213627" cy="1549519"/>
          </a:xfrm>
          <a:custGeom>
            <a:avLst/>
            <a:gdLst/>
            <a:ahLst/>
            <a:cxnLst/>
            <a:rect l="l" t="t" r="r" b="b"/>
            <a:pathLst>
              <a:path w="11213627" h="1549519">
                <a:moveTo>
                  <a:pt x="0" y="0"/>
                </a:moveTo>
                <a:lnTo>
                  <a:pt x="11213627" y="0"/>
                </a:lnTo>
                <a:lnTo>
                  <a:pt x="1121362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3302987" y="8447015"/>
            <a:ext cx="7467218" cy="1549519"/>
          </a:xfrm>
          <a:custGeom>
            <a:avLst/>
            <a:gdLst/>
            <a:ahLst/>
            <a:cxnLst/>
            <a:rect l="l" t="t" r="r" b="b"/>
            <a:pathLst>
              <a:path w="7467218" h="1549519">
                <a:moveTo>
                  <a:pt x="0" y="0"/>
                </a:moveTo>
                <a:lnTo>
                  <a:pt x="7467217" y="0"/>
                </a:lnTo>
                <a:lnTo>
                  <a:pt x="746721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l="-50171"/>
            </a:stretch>
          </a:blipFill>
        </p:spPr>
      </p:sp>
      <p:sp>
        <p:nvSpPr>
          <p:cNvPr id="4" name="Freeform 4"/>
          <p:cNvSpPr/>
          <p:nvPr/>
        </p:nvSpPr>
        <p:spPr>
          <a:xfrm>
            <a:off x="-393186" y="0"/>
            <a:ext cx="11213627" cy="1549519"/>
          </a:xfrm>
          <a:custGeom>
            <a:avLst/>
            <a:gdLst/>
            <a:ahLst/>
            <a:cxnLst/>
            <a:rect l="l" t="t" r="r" b="b"/>
            <a:pathLst>
              <a:path w="11213627" h="1549519">
                <a:moveTo>
                  <a:pt x="0" y="0"/>
                </a:moveTo>
                <a:lnTo>
                  <a:pt x="11213628" y="0"/>
                </a:lnTo>
                <a:lnTo>
                  <a:pt x="1121362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2851793" y="1016290"/>
            <a:ext cx="12584415" cy="184121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0" rIns="0" bIns="0" rtlCol="0" anchor="t">
            <a:spAutoFit/>
          </a:bodyPr>
          <a:lstStyle/>
          <a:p>
            <a:pPr marL="0" lvl="0" indent="0" algn="ctr">
              <a:lnSpc>
                <a:spcPts val="16100"/>
              </a:lnSpc>
              <a:spcBef>
                <a:spcPct val="0"/>
              </a:spcBef>
            </a:pPr>
            <a:r>
              <a:rPr lang="en-US" sz="9000" spc="1207" dirty="0">
                <a:solidFill>
                  <a:schemeClr val="accent6">
                    <a:lumMod val="50000"/>
                  </a:schemeClr>
                </a:solidFill>
                <a:latin typeface="Bodoni Bk BT" panose="02070603070706020303" pitchFamily="18" charset="0"/>
              </a:rPr>
              <a:t>CODINGAN</a:t>
            </a:r>
          </a:p>
        </p:txBody>
      </p:sp>
      <p:sp>
        <p:nvSpPr>
          <p:cNvPr id="6" name="Freeform 6"/>
          <p:cNvSpPr/>
          <p:nvPr/>
        </p:nvSpPr>
        <p:spPr>
          <a:xfrm>
            <a:off x="14819235" y="1028700"/>
            <a:ext cx="1561078" cy="1835786"/>
          </a:xfrm>
          <a:custGeom>
            <a:avLst/>
            <a:gdLst/>
            <a:ahLst/>
            <a:cxnLst/>
            <a:rect l="l" t="t" r="r" b="b"/>
            <a:pathLst>
              <a:path w="1561078" h="1835786">
                <a:moveTo>
                  <a:pt x="0" y="0"/>
                </a:moveTo>
                <a:lnTo>
                  <a:pt x="1561078" y="0"/>
                </a:lnTo>
                <a:lnTo>
                  <a:pt x="1561078" y="1835786"/>
                </a:lnTo>
                <a:lnTo>
                  <a:pt x="0" y="18357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205382" y="3009900"/>
            <a:ext cx="13365087" cy="6781800"/>
          </a:xfrm>
          <a:custGeom>
            <a:avLst/>
            <a:gdLst/>
            <a:ahLst/>
            <a:cxnLst/>
            <a:rect l="l" t="t" r="r" b="b"/>
            <a:pathLst>
              <a:path w="12271812" h="6109796">
                <a:moveTo>
                  <a:pt x="0" y="0"/>
                </a:moveTo>
                <a:lnTo>
                  <a:pt x="12271811" y="0"/>
                </a:lnTo>
                <a:lnTo>
                  <a:pt x="12271811" y="6109796"/>
                </a:lnTo>
                <a:lnTo>
                  <a:pt x="0" y="6109796"/>
                </a:lnTo>
                <a:lnTo>
                  <a:pt x="0" y="0"/>
                </a:lnTo>
                <a:close/>
              </a:path>
            </a:pathLst>
          </a:custGeom>
          <a:blipFill>
            <a:blip r:embed="rId6"/>
            <a:stretch>
              <a:fillRect/>
            </a:stretch>
          </a:blipFill>
        </p:spPr>
      </p:sp>
      <p:sp>
        <p:nvSpPr>
          <p:cNvPr id="8" name="TextBox 8"/>
          <p:cNvSpPr txBox="1"/>
          <p:nvPr/>
        </p:nvSpPr>
        <p:spPr>
          <a:xfrm>
            <a:off x="14819235" y="4490085"/>
            <a:ext cx="3964849" cy="653415"/>
          </a:xfrm>
          <a:prstGeom prst="rect">
            <a:avLst/>
          </a:prstGeom>
        </p:spPr>
        <p:txBody>
          <a:bodyPr lIns="0" tIns="0" rIns="0" bIns="0" rtlCol="0" anchor="t">
            <a:spAutoFit/>
          </a:bodyPr>
          <a:lstStyle/>
          <a:p>
            <a:pPr>
              <a:lnSpc>
                <a:spcPts val="5459"/>
              </a:lnSpc>
              <a:spcBef>
                <a:spcPct val="0"/>
              </a:spcBef>
            </a:pPr>
            <a:r>
              <a:rPr lang="en-US" sz="3899">
                <a:solidFill>
                  <a:srgbClr val="000000"/>
                </a:solidFill>
                <a:latin typeface="Pangolin"/>
              </a:rPr>
              <a:t>Pasien.java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1925866" y="4783644"/>
            <a:ext cx="11213627" cy="1549519"/>
          </a:xfrm>
          <a:custGeom>
            <a:avLst/>
            <a:gdLst/>
            <a:ahLst/>
            <a:cxnLst/>
            <a:rect l="l" t="t" r="r" b="b"/>
            <a:pathLst>
              <a:path w="11213627" h="1549519">
                <a:moveTo>
                  <a:pt x="0" y="0"/>
                </a:moveTo>
                <a:lnTo>
                  <a:pt x="11213627" y="0"/>
                </a:lnTo>
                <a:lnTo>
                  <a:pt x="1121362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3302987" y="8447015"/>
            <a:ext cx="7467218" cy="1549519"/>
          </a:xfrm>
          <a:custGeom>
            <a:avLst/>
            <a:gdLst/>
            <a:ahLst/>
            <a:cxnLst/>
            <a:rect l="l" t="t" r="r" b="b"/>
            <a:pathLst>
              <a:path w="7467218" h="1549519">
                <a:moveTo>
                  <a:pt x="0" y="0"/>
                </a:moveTo>
                <a:lnTo>
                  <a:pt x="7467217" y="0"/>
                </a:lnTo>
                <a:lnTo>
                  <a:pt x="746721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l="-50171"/>
            </a:stretch>
          </a:blipFill>
        </p:spPr>
      </p:sp>
      <p:sp>
        <p:nvSpPr>
          <p:cNvPr id="4" name="Freeform 4"/>
          <p:cNvSpPr/>
          <p:nvPr/>
        </p:nvSpPr>
        <p:spPr>
          <a:xfrm>
            <a:off x="-393186" y="0"/>
            <a:ext cx="11213627" cy="1549519"/>
          </a:xfrm>
          <a:custGeom>
            <a:avLst/>
            <a:gdLst/>
            <a:ahLst/>
            <a:cxnLst/>
            <a:rect l="l" t="t" r="r" b="b"/>
            <a:pathLst>
              <a:path w="11213627" h="1549519">
                <a:moveTo>
                  <a:pt x="0" y="0"/>
                </a:moveTo>
                <a:lnTo>
                  <a:pt x="11213628" y="0"/>
                </a:lnTo>
                <a:lnTo>
                  <a:pt x="1121362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2851793" y="863890"/>
            <a:ext cx="12584415" cy="184121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0" rIns="0" bIns="0" rtlCol="0" anchor="t">
            <a:spAutoFit/>
          </a:bodyPr>
          <a:lstStyle/>
          <a:p>
            <a:pPr marL="0" lvl="0" indent="0" algn="ctr">
              <a:lnSpc>
                <a:spcPts val="16100"/>
              </a:lnSpc>
              <a:spcBef>
                <a:spcPct val="0"/>
              </a:spcBef>
            </a:pPr>
            <a:r>
              <a:rPr lang="en-US" sz="9000" spc="1207" dirty="0">
                <a:solidFill>
                  <a:schemeClr val="accent6">
                    <a:lumMod val="50000"/>
                  </a:schemeClr>
                </a:solidFill>
                <a:latin typeface="Bodoni Bk BT" panose="02070603070706020303" pitchFamily="18" charset="0"/>
              </a:rPr>
              <a:t>CODINGAN</a:t>
            </a:r>
          </a:p>
        </p:txBody>
      </p:sp>
      <p:sp>
        <p:nvSpPr>
          <p:cNvPr id="6" name="Freeform 6"/>
          <p:cNvSpPr/>
          <p:nvPr/>
        </p:nvSpPr>
        <p:spPr>
          <a:xfrm>
            <a:off x="14819235" y="1028700"/>
            <a:ext cx="1561078" cy="1835786"/>
          </a:xfrm>
          <a:custGeom>
            <a:avLst/>
            <a:gdLst/>
            <a:ahLst/>
            <a:cxnLst/>
            <a:rect l="l" t="t" r="r" b="b"/>
            <a:pathLst>
              <a:path w="1561078" h="1835786">
                <a:moveTo>
                  <a:pt x="0" y="0"/>
                </a:moveTo>
                <a:lnTo>
                  <a:pt x="1561078" y="0"/>
                </a:lnTo>
                <a:lnTo>
                  <a:pt x="1561078" y="1835786"/>
                </a:lnTo>
                <a:lnTo>
                  <a:pt x="0" y="18357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14819235" y="4490085"/>
            <a:ext cx="3964849" cy="653415"/>
          </a:xfrm>
          <a:prstGeom prst="rect">
            <a:avLst/>
          </a:prstGeom>
        </p:spPr>
        <p:txBody>
          <a:bodyPr lIns="0" tIns="0" rIns="0" bIns="0" rtlCol="0" anchor="t">
            <a:spAutoFit/>
          </a:bodyPr>
          <a:lstStyle/>
          <a:p>
            <a:pPr>
              <a:lnSpc>
                <a:spcPts val="5459"/>
              </a:lnSpc>
              <a:spcBef>
                <a:spcPct val="0"/>
              </a:spcBef>
            </a:pPr>
            <a:r>
              <a:rPr lang="en-US" sz="3899">
                <a:solidFill>
                  <a:srgbClr val="000000"/>
                </a:solidFill>
                <a:latin typeface="Pangolin"/>
              </a:rPr>
              <a:t>Pasien.java</a:t>
            </a:r>
          </a:p>
        </p:txBody>
      </p:sp>
      <p:pic>
        <p:nvPicPr>
          <p:cNvPr id="10" name="Picture 9">
            <a:extLst>
              <a:ext uri="{FF2B5EF4-FFF2-40B4-BE49-F238E27FC236}">
                <a16:creationId xmlns:a16="http://schemas.microsoft.com/office/drawing/2014/main" id="{A14AA400-8037-0BD2-BEA1-5EF20A105150}"/>
              </a:ext>
            </a:extLst>
          </p:cNvPr>
          <p:cNvPicPr>
            <a:picLocks noChangeAspect="1"/>
          </p:cNvPicPr>
          <p:nvPr/>
        </p:nvPicPr>
        <p:blipFill rotWithShape="1">
          <a:blip r:embed="rId6"/>
          <a:srcRect b="6857"/>
          <a:stretch/>
        </p:blipFill>
        <p:spPr>
          <a:xfrm>
            <a:off x="1566660" y="2732314"/>
            <a:ext cx="12987540" cy="7135586"/>
          </a:xfrm>
          <a:prstGeom prst="rect">
            <a:avLst/>
          </a:prstGeom>
        </p:spPr>
      </p:pic>
    </p:spTree>
    <p:extLst>
      <p:ext uri="{BB962C8B-B14F-4D97-AF65-F5344CB8AC3E}">
        <p14:creationId xmlns:p14="http://schemas.microsoft.com/office/powerpoint/2010/main" val="1961322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1925866" y="4783644"/>
            <a:ext cx="11213627" cy="1549519"/>
          </a:xfrm>
          <a:custGeom>
            <a:avLst/>
            <a:gdLst/>
            <a:ahLst/>
            <a:cxnLst/>
            <a:rect l="l" t="t" r="r" b="b"/>
            <a:pathLst>
              <a:path w="11213627" h="1549519">
                <a:moveTo>
                  <a:pt x="0" y="0"/>
                </a:moveTo>
                <a:lnTo>
                  <a:pt x="11213627" y="0"/>
                </a:lnTo>
                <a:lnTo>
                  <a:pt x="1121362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3302987" y="8447015"/>
            <a:ext cx="7467218" cy="1549519"/>
          </a:xfrm>
          <a:custGeom>
            <a:avLst/>
            <a:gdLst/>
            <a:ahLst/>
            <a:cxnLst/>
            <a:rect l="l" t="t" r="r" b="b"/>
            <a:pathLst>
              <a:path w="7467218" h="1549519">
                <a:moveTo>
                  <a:pt x="0" y="0"/>
                </a:moveTo>
                <a:lnTo>
                  <a:pt x="7467217" y="0"/>
                </a:lnTo>
                <a:lnTo>
                  <a:pt x="746721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l="-50171"/>
            </a:stretch>
          </a:blipFill>
        </p:spPr>
      </p:sp>
      <p:sp>
        <p:nvSpPr>
          <p:cNvPr id="4" name="Freeform 4"/>
          <p:cNvSpPr/>
          <p:nvPr/>
        </p:nvSpPr>
        <p:spPr>
          <a:xfrm>
            <a:off x="-393186" y="0"/>
            <a:ext cx="11213627" cy="1549519"/>
          </a:xfrm>
          <a:custGeom>
            <a:avLst/>
            <a:gdLst/>
            <a:ahLst/>
            <a:cxnLst/>
            <a:rect l="l" t="t" r="r" b="b"/>
            <a:pathLst>
              <a:path w="11213627" h="1549519">
                <a:moveTo>
                  <a:pt x="0" y="0"/>
                </a:moveTo>
                <a:lnTo>
                  <a:pt x="11213628" y="0"/>
                </a:lnTo>
                <a:lnTo>
                  <a:pt x="1121362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2851793" y="940090"/>
            <a:ext cx="12584415" cy="184121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0" rIns="0" bIns="0" rtlCol="0" anchor="t">
            <a:spAutoFit/>
          </a:bodyPr>
          <a:lstStyle/>
          <a:p>
            <a:pPr marL="0" lvl="0" indent="0" algn="ctr">
              <a:lnSpc>
                <a:spcPts val="16100"/>
              </a:lnSpc>
              <a:spcBef>
                <a:spcPct val="0"/>
              </a:spcBef>
            </a:pPr>
            <a:r>
              <a:rPr lang="en-US" sz="9000" spc="1207" dirty="0">
                <a:solidFill>
                  <a:schemeClr val="accent6">
                    <a:lumMod val="50000"/>
                  </a:schemeClr>
                </a:solidFill>
                <a:latin typeface="Bodoni Bk BT" panose="02070603070706020303" pitchFamily="18" charset="0"/>
              </a:rPr>
              <a:t>CODINGAN</a:t>
            </a:r>
          </a:p>
        </p:txBody>
      </p:sp>
      <p:sp>
        <p:nvSpPr>
          <p:cNvPr id="6" name="Freeform 6"/>
          <p:cNvSpPr/>
          <p:nvPr/>
        </p:nvSpPr>
        <p:spPr>
          <a:xfrm>
            <a:off x="14819235" y="1028700"/>
            <a:ext cx="1561078" cy="1835786"/>
          </a:xfrm>
          <a:custGeom>
            <a:avLst/>
            <a:gdLst/>
            <a:ahLst/>
            <a:cxnLst/>
            <a:rect l="l" t="t" r="r" b="b"/>
            <a:pathLst>
              <a:path w="1561078" h="1835786">
                <a:moveTo>
                  <a:pt x="0" y="0"/>
                </a:moveTo>
                <a:lnTo>
                  <a:pt x="1561078" y="0"/>
                </a:lnTo>
                <a:lnTo>
                  <a:pt x="1561078" y="1835786"/>
                </a:lnTo>
                <a:lnTo>
                  <a:pt x="0" y="18357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14819235" y="4490085"/>
            <a:ext cx="3964849" cy="653415"/>
          </a:xfrm>
          <a:prstGeom prst="rect">
            <a:avLst/>
          </a:prstGeom>
        </p:spPr>
        <p:txBody>
          <a:bodyPr lIns="0" tIns="0" rIns="0" bIns="0" rtlCol="0" anchor="t">
            <a:spAutoFit/>
          </a:bodyPr>
          <a:lstStyle/>
          <a:p>
            <a:pPr>
              <a:lnSpc>
                <a:spcPts val="5459"/>
              </a:lnSpc>
              <a:spcBef>
                <a:spcPct val="0"/>
              </a:spcBef>
            </a:pPr>
            <a:r>
              <a:rPr lang="en-US" sz="3899">
                <a:solidFill>
                  <a:srgbClr val="000000"/>
                </a:solidFill>
                <a:latin typeface="Pangolin"/>
              </a:rPr>
              <a:t>Pasien.java</a:t>
            </a:r>
          </a:p>
        </p:txBody>
      </p:sp>
      <p:pic>
        <p:nvPicPr>
          <p:cNvPr id="9" name="Picture 8">
            <a:extLst>
              <a:ext uri="{FF2B5EF4-FFF2-40B4-BE49-F238E27FC236}">
                <a16:creationId xmlns:a16="http://schemas.microsoft.com/office/drawing/2014/main" id="{0DA6B5E2-3429-74DB-3097-1350360BF18D}"/>
              </a:ext>
            </a:extLst>
          </p:cNvPr>
          <p:cNvPicPr>
            <a:picLocks noChangeAspect="1"/>
          </p:cNvPicPr>
          <p:nvPr/>
        </p:nvPicPr>
        <p:blipFill rotWithShape="1">
          <a:blip r:embed="rId6"/>
          <a:srcRect b="7273"/>
          <a:stretch/>
        </p:blipFill>
        <p:spPr>
          <a:xfrm>
            <a:off x="1022053" y="2788287"/>
            <a:ext cx="13419575" cy="7079614"/>
          </a:xfrm>
          <a:prstGeom prst="rect">
            <a:avLst/>
          </a:prstGeom>
        </p:spPr>
      </p:pic>
    </p:spTree>
    <p:extLst>
      <p:ext uri="{BB962C8B-B14F-4D97-AF65-F5344CB8AC3E}">
        <p14:creationId xmlns:p14="http://schemas.microsoft.com/office/powerpoint/2010/main" val="3995122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1925866" y="4783644"/>
            <a:ext cx="11213627" cy="1549519"/>
          </a:xfrm>
          <a:custGeom>
            <a:avLst/>
            <a:gdLst/>
            <a:ahLst/>
            <a:cxnLst/>
            <a:rect l="l" t="t" r="r" b="b"/>
            <a:pathLst>
              <a:path w="11213627" h="1549519">
                <a:moveTo>
                  <a:pt x="0" y="0"/>
                </a:moveTo>
                <a:lnTo>
                  <a:pt x="11213627" y="0"/>
                </a:lnTo>
                <a:lnTo>
                  <a:pt x="1121362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3302987" y="8447015"/>
            <a:ext cx="7467218" cy="1549519"/>
          </a:xfrm>
          <a:custGeom>
            <a:avLst/>
            <a:gdLst/>
            <a:ahLst/>
            <a:cxnLst/>
            <a:rect l="l" t="t" r="r" b="b"/>
            <a:pathLst>
              <a:path w="7467218" h="1549519">
                <a:moveTo>
                  <a:pt x="0" y="0"/>
                </a:moveTo>
                <a:lnTo>
                  <a:pt x="7467217" y="0"/>
                </a:lnTo>
                <a:lnTo>
                  <a:pt x="746721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l="-50171"/>
            </a:stretch>
          </a:blipFill>
        </p:spPr>
      </p:sp>
      <p:sp>
        <p:nvSpPr>
          <p:cNvPr id="4" name="Freeform 4"/>
          <p:cNvSpPr/>
          <p:nvPr/>
        </p:nvSpPr>
        <p:spPr>
          <a:xfrm>
            <a:off x="-393186" y="0"/>
            <a:ext cx="11213627" cy="1549519"/>
          </a:xfrm>
          <a:custGeom>
            <a:avLst/>
            <a:gdLst/>
            <a:ahLst/>
            <a:cxnLst/>
            <a:rect l="l" t="t" r="r" b="b"/>
            <a:pathLst>
              <a:path w="11213627" h="1549519">
                <a:moveTo>
                  <a:pt x="0" y="0"/>
                </a:moveTo>
                <a:lnTo>
                  <a:pt x="11213628" y="0"/>
                </a:lnTo>
                <a:lnTo>
                  <a:pt x="1121362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2851793" y="940090"/>
            <a:ext cx="12584415" cy="184121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0" rIns="0" bIns="0" rtlCol="0" anchor="t">
            <a:spAutoFit/>
          </a:bodyPr>
          <a:lstStyle/>
          <a:p>
            <a:pPr marL="0" lvl="0" indent="0" algn="ctr">
              <a:lnSpc>
                <a:spcPts val="16100"/>
              </a:lnSpc>
              <a:spcBef>
                <a:spcPct val="0"/>
              </a:spcBef>
            </a:pPr>
            <a:r>
              <a:rPr lang="en-US" sz="9000" spc="1207" dirty="0">
                <a:solidFill>
                  <a:schemeClr val="accent6">
                    <a:lumMod val="50000"/>
                  </a:schemeClr>
                </a:solidFill>
                <a:latin typeface="Bodoni Bk BT" panose="02070603070706020303" pitchFamily="18" charset="0"/>
              </a:rPr>
              <a:t>CODINGAN</a:t>
            </a:r>
          </a:p>
        </p:txBody>
      </p:sp>
      <p:sp>
        <p:nvSpPr>
          <p:cNvPr id="6" name="Freeform 6"/>
          <p:cNvSpPr/>
          <p:nvPr/>
        </p:nvSpPr>
        <p:spPr>
          <a:xfrm>
            <a:off x="14819235" y="1028700"/>
            <a:ext cx="1561078" cy="1835786"/>
          </a:xfrm>
          <a:custGeom>
            <a:avLst/>
            <a:gdLst/>
            <a:ahLst/>
            <a:cxnLst/>
            <a:rect l="l" t="t" r="r" b="b"/>
            <a:pathLst>
              <a:path w="1561078" h="1835786">
                <a:moveTo>
                  <a:pt x="0" y="0"/>
                </a:moveTo>
                <a:lnTo>
                  <a:pt x="1561078" y="0"/>
                </a:lnTo>
                <a:lnTo>
                  <a:pt x="1561078" y="1835786"/>
                </a:lnTo>
                <a:lnTo>
                  <a:pt x="0" y="18357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14819235" y="4490085"/>
            <a:ext cx="3964849" cy="653415"/>
          </a:xfrm>
          <a:prstGeom prst="rect">
            <a:avLst/>
          </a:prstGeom>
        </p:spPr>
        <p:txBody>
          <a:bodyPr lIns="0" tIns="0" rIns="0" bIns="0" rtlCol="0" anchor="t">
            <a:spAutoFit/>
          </a:bodyPr>
          <a:lstStyle/>
          <a:p>
            <a:pPr>
              <a:lnSpc>
                <a:spcPts val="5459"/>
              </a:lnSpc>
              <a:spcBef>
                <a:spcPct val="0"/>
              </a:spcBef>
            </a:pPr>
            <a:r>
              <a:rPr lang="en-US" sz="3899">
                <a:solidFill>
                  <a:srgbClr val="000000"/>
                </a:solidFill>
                <a:latin typeface="Pangolin"/>
              </a:rPr>
              <a:t>Pasien.java</a:t>
            </a:r>
          </a:p>
        </p:txBody>
      </p:sp>
      <p:pic>
        <p:nvPicPr>
          <p:cNvPr id="10" name="Picture 9">
            <a:extLst>
              <a:ext uri="{FF2B5EF4-FFF2-40B4-BE49-F238E27FC236}">
                <a16:creationId xmlns:a16="http://schemas.microsoft.com/office/drawing/2014/main" id="{075EE35D-D629-8581-B26A-825B6A72ECA6}"/>
              </a:ext>
            </a:extLst>
          </p:cNvPr>
          <p:cNvPicPr>
            <a:picLocks noChangeAspect="1"/>
          </p:cNvPicPr>
          <p:nvPr/>
        </p:nvPicPr>
        <p:blipFill rotWithShape="1">
          <a:blip r:embed="rId6"/>
          <a:srcRect b="6225"/>
          <a:stretch/>
        </p:blipFill>
        <p:spPr>
          <a:xfrm>
            <a:off x="914400" y="2705100"/>
            <a:ext cx="13672489" cy="7467220"/>
          </a:xfrm>
          <a:prstGeom prst="rect">
            <a:avLst/>
          </a:prstGeom>
        </p:spPr>
      </p:pic>
    </p:spTree>
    <p:extLst>
      <p:ext uri="{BB962C8B-B14F-4D97-AF65-F5344CB8AC3E}">
        <p14:creationId xmlns:p14="http://schemas.microsoft.com/office/powerpoint/2010/main" val="2213112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1925866" y="4783644"/>
            <a:ext cx="11213627" cy="1549519"/>
          </a:xfrm>
          <a:custGeom>
            <a:avLst/>
            <a:gdLst/>
            <a:ahLst/>
            <a:cxnLst/>
            <a:rect l="l" t="t" r="r" b="b"/>
            <a:pathLst>
              <a:path w="11213627" h="1549519">
                <a:moveTo>
                  <a:pt x="0" y="0"/>
                </a:moveTo>
                <a:lnTo>
                  <a:pt x="11213627" y="0"/>
                </a:lnTo>
                <a:lnTo>
                  <a:pt x="1121362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3302987" y="8447015"/>
            <a:ext cx="7467218" cy="1549519"/>
          </a:xfrm>
          <a:custGeom>
            <a:avLst/>
            <a:gdLst/>
            <a:ahLst/>
            <a:cxnLst/>
            <a:rect l="l" t="t" r="r" b="b"/>
            <a:pathLst>
              <a:path w="7467218" h="1549519">
                <a:moveTo>
                  <a:pt x="0" y="0"/>
                </a:moveTo>
                <a:lnTo>
                  <a:pt x="7467217" y="0"/>
                </a:lnTo>
                <a:lnTo>
                  <a:pt x="746721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l="-50171"/>
            </a:stretch>
          </a:blipFill>
        </p:spPr>
      </p:sp>
      <p:sp>
        <p:nvSpPr>
          <p:cNvPr id="4" name="Freeform 4"/>
          <p:cNvSpPr/>
          <p:nvPr/>
        </p:nvSpPr>
        <p:spPr>
          <a:xfrm>
            <a:off x="-393186" y="0"/>
            <a:ext cx="11213627" cy="1549519"/>
          </a:xfrm>
          <a:custGeom>
            <a:avLst/>
            <a:gdLst/>
            <a:ahLst/>
            <a:cxnLst/>
            <a:rect l="l" t="t" r="r" b="b"/>
            <a:pathLst>
              <a:path w="11213627" h="1549519">
                <a:moveTo>
                  <a:pt x="0" y="0"/>
                </a:moveTo>
                <a:lnTo>
                  <a:pt x="11213628" y="0"/>
                </a:lnTo>
                <a:lnTo>
                  <a:pt x="1121362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3517626" y="566981"/>
            <a:ext cx="3392004" cy="3392004"/>
          </a:xfrm>
          <a:custGeom>
            <a:avLst/>
            <a:gdLst/>
            <a:ahLst/>
            <a:cxnLst/>
            <a:rect l="l" t="t" r="r" b="b"/>
            <a:pathLst>
              <a:path w="3392004" h="3392004">
                <a:moveTo>
                  <a:pt x="0" y="0"/>
                </a:moveTo>
                <a:lnTo>
                  <a:pt x="3392004" y="0"/>
                </a:lnTo>
                <a:lnTo>
                  <a:pt x="3392004" y="3392005"/>
                </a:lnTo>
                <a:lnTo>
                  <a:pt x="0" y="3392005"/>
                </a:lnTo>
                <a:lnTo>
                  <a:pt x="0" y="0"/>
                </a:lnTo>
                <a:close/>
              </a:path>
            </a:pathLst>
          </a:custGeom>
          <a:blipFill>
            <a:blip r:embed="rId4">
              <a:alphaModFix amt="65000"/>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2851793" y="1016290"/>
            <a:ext cx="12584415" cy="184121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0" rIns="0" bIns="0" rtlCol="0" anchor="t">
            <a:spAutoFit/>
          </a:bodyPr>
          <a:lstStyle/>
          <a:p>
            <a:pPr marL="0" lvl="0" indent="0" algn="ctr">
              <a:lnSpc>
                <a:spcPts val="16100"/>
              </a:lnSpc>
              <a:spcBef>
                <a:spcPct val="0"/>
              </a:spcBef>
            </a:pPr>
            <a:r>
              <a:rPr lang="en-US" sz="9000" spc="1207" dirty="0">
                <a:solidFill>
                  <a:schemeClr val="accent6">
                    <a:lumMod val="50000"/>
                  </a:schemeClr>
                </a:solidFill>
                <a:latin typeface="Bodoni Bk BT" panose="02070603070706020303" pitchFamily="18" charset="0"/>
              </a:rPr>
              <a:t>CODINGAN</a:t>
            </a:r>
          </a:p>
        </p:txBody>
      </p:sp>
      <p:sp>
        <p:nvSpPr>
          <p:cNvPr id="7" name="Freeform 7"/>
          <p:cNvSpPr/>
          <p:nvPr/>
        </p:nvSpPr>
        <p:spPr>
          <a:xfrm>
            <a:off x="14819235" y="1028700"/>
            <a:ext cx="1561078" cy="1835786"/>
          </a:xfrm>
          <a:custGeom>
            <a:avLst/>
            <a:gdLst/>
            <a:ahLst/>
            <a:cxnLst/>
            <a:rect l="l" t="t" r="r" b="b"/>
            <a:pathLst>
              <a:path w="1561078" h="1835786">
                <a:moveTo>
                  <a:pt x="0" y="0"/>
                </a:moveTo>
                <a:lnTo>
                  <a:pt x="1561078" y="0"/>
                </a:lnTo>
                <a:lnTo>
                  <a:pt x="1561078" y="1835786"/>
                </a:lnTo>
                <a:lnTo>
                  <a:pt x="0" y="183578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741490" y="3067841"/>
            <a:ext cx="11715744" cy="1782289"/>
          </a:xfrm>
          <a:custGeom>
            <a:avLst/>
            <a:gdLst/>
            <a:ahLst/>
            <a:cxnLst/>
            <a:rect l="l" t="t" r="r" b="b"/>
            <a:pathLst>
              <a:path w="11715744" h="1782289">
                <a:moveTo>
                  <a:pt x="0" y="0"/>
                </a:moveTo>
                <a:lnTo>
                  <a:pt x="11715745" y="0"/>
                </a:lnTo>
                <a:lnTo>
                  <a:pt x="11715745" y="1782289"/>
                </a:lnTo>
                <a:lnTo>
                  <a:pt x="0" y="1782289"/>
                </a:lnTo>
                <a:lnTo>
                  <a:pt x="0" y="0"/>
                </a:lnTo>
                <a:close/>
              </a:path>
            </a:pathLst>
          </a:custGeom>
          <a:blipFill>
            <a:blip r:embed="rId8"/>
            <a:stretch>
              <a:fillRect/>
            </a:stretch>
          </a:blipFill>
        </p:spPr>
      </p:sp>
      <p:sp>
        <p:nvSpPr>
          <p:cNvPr id="9" name="Freeform 9"/>
          <p:cNvSpPr/>
          <p:nvPr/>
        </p:nvSpPr>
        <p:spPr>
          <a:xfrm>
            <a:off x="1028700" y="5488166"/>
            <a:ext cx="11715744" cy="4212683"/>
          </a:xfrm>
          <a:custGeom>
            <a:avLst/>
            <a:gdLst/>
            <a:ahLst/>
            <a:cxnLst/>
            <a:rect l="l" t="t" r="r" b="b"/>
            <a:pathLst>
              <a:path w="11715744" h="4212683">
                <a:moveTo>
                  <a:pt x="0" y="0"/>
                </a:moveTo>
                <a:lnTo>
                  <a:pt x="11715744" y="0"/>
                </a:lnTo>
                <a:lnTo>
                  <a:pt x="11715744" y="4212683"/>
                </a:lnTo>
                <a:lnTo>
                  <a:pt x="0" y="4212683"/>
                </a:lnTo>
                <a:lnTo>
                  <a:pt x="0" y="0"/>
                </a:lnTo>
                <a:close/>
              </a:path>
            </a:pathLst>
          </a:custGeom>
          <a:blipFill>
            <a:blip r:embed="rId9"/>
            <a:stretch>
              <a:fillRect/>
            </a:stretch>
          </a:blipFill>
        </p:spPr>
      </p:sp>
      <p:sp>
        <p:nvSpPr>
          <p:cNvPr id="10" name="TextBox 10"/>
          <p:cNvSpPr txBox="1"/>
          <p:nvPr/>
        </p:nvSpPr>
        <p:spPr>
          <a:xfrm>
            <a:off x="12836810" y="3256040"/>
            <a:ext cx="3964849" cy="1339215"/>
          </a:xfrm>
          <a:prstGeom prst="rect">
            <a:avLst/>
          </a:prstGeom>
        </p:spPr>
        <p:txBody>
          <a:bodyPr lIns="0" tIns="0" rIns="0" bIns="0" rtlCol="0" anchor="t">
            <a:spAutoFit/>
          </a:bodyPr>
          <a:lstStyle/>
          <a:p>
            <a:pPr>
              <a:lnSpc>
                <a:spcPts val="5459"/>
              </a:lnSpc>
              <a:spcBef>
                <a:spcPct val="0"/>
              </a:spcBef>
            </a:pPr>
            <a:r>
              <a:rPr lang="en-US" sz="3899">
                <a:solidFill>
                  <a:srgbClr val="000000"/>
                </a:solidFill>
                <a:latin typeface="Pangolin"/>
              </a:rPr>
              <a:t>Pelanggan.java (Interface)</a:t>
            </a:r>
          </a:p>
        </p:txBody>
      </p:sp>
      <p:sp>
        <p:nvSpPr>
          <p:cNvPr id="11" name="TextBox 11"/>
          <p:cNvSpPr txBox="1"/>
          <p:nvPr/>
        </p:nvSpPr>
        <p:spPr>
          <a:xfrm>
            <a:off x="13294451" y="6636712"/>
            <a:ext cx="3964849" cy="653415"/>
          </a:xfrm>
          <a:prstGeom prst="rect">
            <a:avLst/>
          </a:prstGeom>
        </p:spPr>
        <p:txBody>
          <a:bodyPr lIns="0" tIns="0" rIns="0" bIns="0" rtlCol="0" anchor="t">
            <a:spAutoFit/>
          </a:bodyPr>
          <a:lstStyle/>
          <a:p>
            <a:pPr>
              <a:lnSpc>
                <a:spcPts val="5459"/>
              </a:lnSpc>
              <a:spcBef>
                <a:spcPct val="0"/>
              </a:spcBef>
            </a:pPr>
            <a:r>
              <a:rPr lang="en-US" sz="3899">
                <a:solidFill>
                  <a:srgbClr val="000000"/>
                </a:solidFill>
                <a:latin typeface="Pangolin"/>
              </a:rPr>
              <a:t>Pesan.java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820442" y="2507961"/>
            <a:ext cx="8647187" cy="8647187"/>
            <a:chOff x="0" y="0"/>
            <a:chExt cx="11529582" cy="11529582"/>
          </a:xfrm>
        </p:grpSpPr>
        <p:sp>
          <p:nvSpPr>
            <p:cNvPr id="3" name="Freeform 3"/>
            <p:cNvSpPr/>
            <p:nvPr/>
          </p:nvSpPr>
          <p:spPr>
            <a:xfrm rot="5400000">
              <a:off x="3644708" y="4968202"/>
              <a:ext cx="11529582" cy="1593179"/>
            </a:xfrm>
            <a:custGeom>
              <a:avLst/>
              <a:gdLst/>
              <a:ahLst/>
              <a:cxnLst/>
              <a:rect l="l" t="t" r="r" b="b"/>
              <a:pathLst>
                <a:path w="11529582" h="1593179">
                  <a:moveTo>
                    <a:pt x="0" y="0"/>
                  </a:moveTo>
                  <a:lnTo>
                    <a:pt x="11529582" y="0"/>
                  </a:lnTo>
                  <a:lnTo>
                    <a:pt x="11529582" y="1593178"/>
                  </a:lnTo>
                  <a:lnTo>
                    <a:pt x="0" y="15931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0800000">
              <a:off x="0" y="8924252"/>
              <a:ext cx="11529582" cy="1593179"/>
            </a:xfrm>
            <a:custGeom>
              <a:avLst/>
              <a:gdLst/>
              <a:ahLst/>
              <a:cxnLst/>
              <a:rect l="l" t="t" r="r" b="b"/>
              <a:pathLst>
                <a:path w="11529582" h="1593179">
                  <a:moveTo>
                    <a:pt x="0" y="0"/>
                  </a:moveTo>
                  <a:lnTo>
                    <a:pt x="11529582" y="0"/>
                  </a:lnTo>
                  <a:lnTo>
                    <a:pt x="11529582" y="1593179"/>
                  </a:lnTo>
                  <a:lnTo>
                    <a:pt x="0" y="15931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3389298" y="1028700"/>
            <a:ext cx="11560800" cy="11560800"/>
            <a:chOff x="0" y="0"/>
            <a:chExt cx="15414400" cy="15414400"/>
          </a:xfrm>
        </p:grpSpPr>
        <p:sp>
          <p:nvSpPr>
            <p:cNvPr id="6" name="Freeform 6"/>
            <p:cNvSpPr/>
            <p:nvPr/>
          </p:nvSpPr>
          <p:spPr>
            <a:xfrm rot="2700000">
              <a:off x="2257387" y="2257387"/>
              <a:ext cx="10899627" cy="10899627"/>
            </a:xfrm>
            <a:custGeom>
              <a:avLst/>
              <a:gdLst/>
              <a:ahLst/>
              <a:cxnLst/>
              <a:rect l="l" t="t" r="r" b="b"/>
              <a:pathLst>
                <a:path w="10899627" h="10899627">
                  <a:moveTo>
                    <a:pt x="0" y="0"/>
                  </a:moveTo>
                  <a:lnTo>
                    <a:pt x="10899626" y="0"/>
                  </a:lnTo>
                  <a:lnTo>
                    <a:pt x="10899626" y="10899626"/>
                  </a:lnTo>
                  <a:lnTo>
                    <a:pt x="0" y="10899626"/>
                  </a:lnTo>
                  <a:lnTo>
                    <a:pt x="0" y="0"/>
                  </a:lnTo>
                  <a:close/>
                </a:path>
              </a:pathLst>
            </a:custGeom>
            <a:blipFill>
              <a:blip r:embed="rId4">
                <a:alphaModFix amt="58000"/>
                <a:extLst>
                  <a:ext uri="{96DAC541-7B7A-43D3-8B79-37D633B846F1}">
                    <asvg:svgBlip xmlns:asvg="http://schemas.microsoft.com/office/drawing/2016/SVG/main" r:embed="rId5"/>
                  </a:ext>
                </a:extLst>
              </a:blip>
              <a:stretch>
                <a:fillRect/>
              </a:stretch>
            </a:blipFill>
          </p:spPr>
        </p:sp>
        <p:sp>
          <p:nvSpPr>
            <p:cNvPr id="7" name="Freeform 7"/>
            <p:cNvSpPr/>
            <p:nvPr/>
          </p:nvSpPr>
          <p:spPr>
            <a:xfrm>
              <a:off x="395635" y="2655359"/>
              <a:ext cx="5074481" cy="4789042"/>
            </a:xfrm>
            <a:custGeom>
              <a:avLst/>
              <a:gdLst/>
              <a:ahLst/>
              <a:cxnLst/>
              <a:rect l="l" t="t" r="r" b="b"/>
              <a:pathLst>
                <a:path w="5074481" h="4789042">
                  <a:moveTo>
                    <a:pt x="0" y="0"/>
                  </a:moveTo>
                  <a:lnTo>
                    <a:pt x="5074482" y="0"/>
                  </a:lnTo>
                  <a:lnTo>
                    <a:pt x="5074482" y="4789042"/>
                  </a:lnTo>
                  <a:lnTo>
                    <a:pt x="0" y="4789042"/>
                  </a:lnTo>
                  <a:lnTo>
                    <a:pt x="0" y="0"/>
                  </a:lnTo>
                  <a:close/>
                </a:path>
              </a:pathLst>
            </a:custGeom>
            <a:blipFill>
              <a:blip r:embed="rId6">
                <a:alphaModFix amt="41000"/>
                <a:extLst>
                  <a:ext uri="{96DAC541-7B7A-43D3-8B79-37D633B846F1}">
                    <asvg:svgBlip xmlns:asvg="http://schemas.microsoft.com/office/drawing/2016/SVG/main" r:embed="rId7"/>
                  </a:ext>
                </a:extLst>
              </a:blip>
              <a:stretch>
                <a:fillRect/>
              </a:stretch>
            </a:blipFill>
          </p:spPr>
        </p:sp>
        <p:sp>
          <p:nvSpPr>
            <p:cNvPr id="8" name="Freeform 8"/>
            <p:cNvSpPr/>
            <p:nvPr/>
          </p:nvSpPr>
          <p:spPr>
            <a:xfrm rot="-9503582">
              <a:off x="11126651" y="7021660"/>
              <a:ext cx="3072634" cy="2899799"/>
            </a:xfrm>
            <a:custGeom>
              <a:avLst/>
              <a:gdLst/>
              <a:ahLst/>
              <a:cxnLst/>
              <a:rect l="l" t="t" r="r" b="b"/>
              <a:pathLst>
                <a:path w="3072634" h="2899799">
                  <a:moveTo>
                    <a:pt x="0" y="0"/>
                  </a:moveTo>
                  <a:lnTo>
                    <a:pt x="3072635" y="0"/>
                  </a:lnTo>
                  <a:lnTo>
                    <a:pt x="3072635" y="2899799"/>
                  </a:lnTo>
                  <a:lnTo>
                    <a:pt x="0" y="2899799"/>
                  </a:lnTo>
                  <a:lnTo>
                    <a:pt x="0" y="0"/>
                  </a:lnTo>
                  <a:close/>
                </a:path>
              </a:pathLst>
            </a:custGeom>
            <a:blipFill>
              <a:blip r:embed="rId8">
                <a:alphaModFix amt="76000"/>
                <a:extLst>
                  <a:ext uri="{96DAC541-7B7A-43D3-8B79-37D633B846F1}">
                    <asvg:svgBlip xmlns:asvg="http://schemas.microsoft.com/office/drawing/2016/SVG/main" r:embed="rId9"/>
                  </a:ext>
                </a:extLst>
              </a:blip>
              <a:stretch>
                <a:fillRect/>
              </a:stretch>
            </a:blipFill>
          </p:spPr>
        </p:sp>
      </p:grpSp>
      <p:sp>
        <p:nvSpPr>
          <p:cNvPr id="9" name="Freeform 9"/>
          <p:cNvSpPr/>
          <p:nvPr/>
        </p:nvSpPr>
        <p:spPr>
          <a:xfrm rot="-5400000">
            <a:off x="-3352035" y="7706000"/>
            <a:ext cx="7467218" cy="1549519"/>
          </a:xfrm>
          <a:custGeom>
            <a:avLst/>
            <a:gdLst/>
            <a:ahLst/>
            <a:cxnLst/>
            <a:rect l="l" t="t" r="r" b="b"/>
            <a:pathLst>
              <a:path w="7467218" h="1549519">
                <a:moveTo>
                  <a:pt x="0" y="0"/>
                </a:moveTo>
                <a:lnTo>
                  <a:pt x="7467218" y="0"/>
                </a:lnTo>
                <a:lnTo>
                  <a:pt x="746721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l="-50171"/>
            </a:stretch>
          </a:blipFill>
        </p:spPr>
      </p:sp>
      <p:sp>
        <p:nvSpPr>
          <p:cNvPr id="10" name="Freeform 10"/>
          <p:cNvSpPr/>
          <p:nvPr/>
        </p:nvSpPr>
        <p:spPr>
          <a:xfrm>
            <a:off x="-393186" y="0"/>
            <a:ext cx="11213627" cy="1549519"/>
          </a:xfrm>
          <a:custGeom>
            <a:avLst/>
            <a:gdLst/>
            <a:ahLst/>
            <a:cxnLst/>
            <a:rect l="l" t="t" r="r" b="b"/>
            <a:pathLst>
              <a:path w="11213627" h="1549519">
                <a:moveTo>
                  <a:pt x="0" y="0"/>
                </a:moveTo>
                <a:lnTo>
                  <a:pt x="11213628" y="0"/>
                </a:lnTo>
                <a:lnTo>
                  <a:pt x="1121362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1"/>
          <p:cNvSpPr txBox="1"/>
          <p:nvPr/>
        </p:nvSpPr>
        <p:spPr>
          <a:xfrm>
            <a:off x="3988755" y="1113056"/>
            <a:ext cx="9793633" cy="191424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0" rIns="0" bIns="0" rtlCol="0" anchor="t">
            <a:spAutoFit/>
          </a:bodyPr>
          <a:lstStyle/>
          <a:p>
            <a:pPr algn="ctr">
              <a:lnSpc>
                <a:spcPts val="16100"/>
              </a:lnSpc>
              <a:spcBef>
                <a:spcPct val="0"/>
              </a:spcBef>
            </a:pPr>
            <a:r>
              <a:rPr lang="en-US" sz="11500" spc="1012" dirty="0">
                <a:solidFill>
                  <a:schemeClr val="accent6">
                    <a:lumMod val="50000"/>
                  </a:schemeClr>
                </a:solidFill>
                <a:latin typeface="Bodoni Bk BT" panose="02070603070706020303" pitchFamily="18" charset="0"/>
              </a:rPr>
              <a:t>DESKRIPSI</a:t>
            </a:r>
          </a:p>
        </p:txBody>
      </p:sp>
      <p:sp>
        <p:nvSpPr>
          <p:cNvPr id="12" name="TextBox 12"/>
          <p:cNvSpPr txBox="1"/>
          <p:nvPr/>
        </p:nvSpPr>
        <p:spPr>
          <a:xfrm>
            <a:off x="2946279" y="3549984"/>
            <a:ext cx="12446837" cy="6229351"/>
          </a:xfrm>
          <a:prstGeom prst="rect">
            <a:avLst/>
          </a:prstGeom>
        </p:spPr>
        <p:txBody>
          <a:bodyPr lIns="0" tIns="0" rIns="0" bIns="0" rtlCol="0" anchor="t">
            <a:spAutoFit/>
          </a:bodyPr>
          <a:lstStyle/>
          <a:p>
            <a:pPr algn="just">
              <a:lnSpc>
                <a:spcPts val="5599"/>
              </a:lnSpc>
            </a:pPr>
            <a:r>
              <a:rPr lang="en-US" sz="3999">
                <a:solidFill>
                  <a:srgbClr val="000000"/>
                </a:solidFill>
                <a:latin typeface="Pangolin"/>
              </a:rPr>
              <a:t>Aplikasi Sederhana Konsultasi Psikiater merupakan sebuah program berbasis GUI yang memungkinkan pasien untuk melakukan konsultasi psikologis dengan seorang psikiater. Aplikasi ini memfasilitasi komunikasi antara pasien dan psikiater melalui pertukaran pesan di dalam GUI. Pasien dapat memulai sesi konsultasi, mengirimkan keluhan, dan berkomunikasi dengan psikiater melalui antarmuka yang nyaman.</a:t>
            </a:r>
          </a:p>
          <a:p>
            <a:pPr algn="just">
              <a:lnSpc>
                <a:spcPts val="4899"/>
              </a:lnSpc>
              <a:spcBef>
                <a:spcPct val="0"/>
              </a:spcBef>
            </a:pPr>
            <a:endParaRPr lang="en-US" sz="3999">
              <a:solidFill>
                <a:srgbClr val="000000"/>
              </a:solidFill>
              <a:latin typeface="Pangolin"/>
            </a:endParaRPr>
          </a:p>
        </p:txBody>
      </p:sp>
      <p:sp>
        <p:nvSpPr>
          <p:cNvPr id="13" name="Freeform 13"/>
          <p:cNvSpPr/>
          <p:nvPr/>
        </p:nvSpPr>
        <p:spPr>
          <a:xfrm rot="1323373">
            <a:off x="-183636" y="4036099"/>
            <a:ext cx="2424672" cy="978686"/>
          </a:xfrm>
          <a:custGeom>
            <a:avLst/>
            <a:gdLst/>
            <a:ahLst/>
            <a:cxnLst/>
            <a:rect l="l" t="t" r="r" b="b"/>
            <a:pathLst>
              <a:path w="2424672" h="978686">
                <a:moveTo>
                  <a:pt x="0" y="0"/>
                </a:moveTo>
                <a:lnTo>
                  <a:pt x="2424672" y="0"/>
                </a:lnTo>
                <a:lnTo>
                  <a:pt x="2424672" y="978686"/>
                </a:lnTo>
                <a:lnTo>
                  <a:pt x="0" y="97868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15144035" y="2130294"/>
            <a:ext cx="1145853" cy="1486365"/>
          </a:xfrm>
          <a:custGeom>
            <a:avLst/>
            <a:gdLst/>
            <a:ahLst/>
            <a:cxnLst/>
            <a:rect l="l" t="t" r="r" b="b"/>
            <a:pathLst>
              <a:path w="1145853" h="1486365">
                <a:moveTo>
                  <a:pt x="0" y="0"/>
                </a:moveTo>
                <a:lnTo>
                  <a:pt x="1145853" y="0"/>
                </a:lnTo>
                <a:lnTo>
                  <a:pt x="1145853" y="1486365"/>
                </a:lnTo>
                <a:lnTo>
                  <a:pt x="0" y="148636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1925866" y="4783644"/>
            <a:ext cx="11213627" cy="1549519"/>
          </a:xfrm>
          <a:custGeom>
            <a:avLst/>
            <a:gdLst/>
            <a:ahLst/>
            <a:cxnLst/>
            <a:rect l="l" t="t" r="r" b="b"/>
            <a:pathLst>
              <a:path w="11213627" h="1549519">
                <a:moveTo>
                  <a:pt x="0" y="0"/>
                </a:moveTo>
                <a:lnTo>
                  <a:pt x="11213627" y="0"/>
                </a:lnTo>
                <a:lnTo>
                  <a:pt x="1121362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3302987" y="8447015"/>
            <a:ext cx="7467218" cy="1549519"/>
          </a:xfrm>
          <a:custGeom>
            <a:avLst/>
            <a:gdLst/>
            <a:ahLst/>
            <a:cxnLst/>
            <a:rect l="l" t="t" r="r" b="b"/>
            <a:pathLst>
              <a:path w="7467218" h="1549519">
                <a:moveTo>
                  <a:pt x="0" y="0"/>
                </a:moveTo>
                <a:lnTo>
                  <a:pt x="7467217" y="0"/>
                </a:lnTo>
                <a:lnTo>
                  <a:pt x="746721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l="-50171"/>
            </a:stretch>
          </a:blipFill>
        </p:spPr>
      </p:sp>
      <p:sp>
        <p:nvSpPr>
          <p:cNvPr id="4" name="Freeform 4"/>
          <p:cNvSpPr/>
          <p:nvPr/>
        </p:nvSpPr>
        <p:spPr>
          <a:xfrm>
            <a:off x="-393186" y="0"/>
            <a:ext cx="11213627" cy="1549519"/>
          </a:xfrm>
          <a:custGeom>
            <a:avLst/>
            <a:gdLst/>
            <a:ahLst/>
            <a:cxnLst/>
            <a:rect l="l" t="t" r="r" b="b"/>
            <a:pathLst>
              <a:path w="11213627" h="1549519">
                <a:moveTo>
                  <a:pt x="0" y="0"/>
                </a:moveTo>
                <a:lnTo>
                  <a:pt x="11213628" y="0"/>
                </a:lnTo>
                <a:lnTo>
                  <a:pt x="1121362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2234820" y="1092490"/>
            <a:ext cx="12584415" cy="184121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0" rIns="0" bIns="0" rtlCol="0" anchor="t">
            <a:spAutoFit/>
          </a:bodyPr>
          <a:lstStyle/>
          <a:p>
            <a:pPr marL="0" lvl="0" indent="0" algn="ctr">
              <a:lnSpc>
                <a:spcPts val="16100"/>
              </a:lnSpc>
              <a:spcBef>
                <a:spcPct val="0"/>
              </a:spcBef>
            </a:pPr>
            <a:r>
              <a:rPr lang="en-US" sz="9000" spc="1207" dirty="0">
                <a:solidFill>
                  <a:schemeClr val="accent6">
                    <a:lumMod val="50000"/>
                  </a:schemeClr>
                </a:solidFill>
                <a:latin typeface="Bodoni Bk BT" panose="02070603070706020303" pitchFamily="18" charset="0"/>
              </a:rPr>
              <a:t>CODINGAN</a:t>
            </a:r>
          </a:p>
        </p:txBody>
      </p:sp>
      <p:sp>
        <p:nvSpPr>
          <p:cNvPr id="6" name="Freeform 6"/>
          <p:cNvSpPr/>
          <p:nvPr/>
        </p:nvSpPr>
        <p:spPr>
          <a:xfrm>
            <a:off x="14819235" y="1028700"/>
            <a:ext cx="1561078" cy="1835786"/>
          </a:xfrm>
          <a:custGeom>
            <a:avLst/>
            <a:gdLst/>
            <a:ahLst/>
            <a:cxnLst/>
            <a:rect l="l" t="t" r="r" b="b"/>
            <a:pathLst>
              <a:path w="1561078" h="1835786">
                <a:moveTo>
                  <a:pt x="0" y="0"/>
                </a:moveTo>
                <a:lnTo>
                  <a:pt x="1561078" y="0"/>
                </a:lnTo>
                <a:lnTo>
                  <a:pt x="1561078" y="1835786"/>
                </a:lnTo>
                <a:lnTo>
                  <a:pt x="0" y="18357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914399" y="3009900"/>
            <a:ext cx="13179207" cy="6857999"/>
          </a:xfrm>
          <a:custGeom>
            <a:avLst/>
            <a:gdLst/>
            <a:ahLst/>
            <a:cxnLst/>
            <a:rect l="l" t="t" r="r" b="b"/>
            <a:pathLst>
              <a:path w="11218590" h="5862099">
                <a:moveTo>
                  <a:pt x="0" y="0"/>
                </a:moveTo>
                <a:lnTo>
                  <a:pt x="11218590" y="0"/>
                </a:lnTo>
                <a:lnTo>
                  <a:pt x="11218590" y="5862099"/>
                </a:lnTo>
                <a:lnTo>
                  <a:pt x="0" y="5862099"/>
                </a:lnTo>
                <a:lnTo>
                  <a:pt x="0" y="0"/>
                </a:lnTo>
                <a:close/>
              </a:path>
            </a:pathLst>
          </a:custGeom>
          <a:blipFill>
            <a:blip r:embed="rId6"/>
            <a:stretch>
              <a:fillRect t="-1036" b="-6662"/>
            </a:stretch>
          </a:blipFill>
        </p:spPr>
      </p:sp>
      <p:sp>
        <p:nvSpPr>
          <p:cNvPr id="8" name="TextBox 8"/>
          <p:cNvSpPr txBox="1"/>
          <p:nvPr/>
        </p:nvSpPr>
        <p:spPr>
          <a:xfrm>
            <a:off x="14397888" y="4816792"/>
            <a:ext cx="3964849" cy="653415"/>
          </a:xfrm>
          <a:prstGeom prst="rect">
            <a:avLst/>
          </a:prstGeom>
        </p:spPr>
        <p:txBody>
          <a:bodyPr lIns="0" tIns="0" rIns="0" bIns="0" rtlCol="0" anchor="t">
            <a:spAutoFit/>
          </a:bodyPr>
          <a:lstStyle/>
          <a:p>
            <a:pPr>
              <a:lnSpc>
                <a:spcPts val="5459"/>
              </a:lnSpc>
              <a:spcBef>
                <a:spcPct val="0"/>
              </a:spcBef>
            </a:pPr>
            <a:r>
              <a:rPr lang="en-US" sz="3899" dirty="0">
                <a:solidFill>
                  <a:srgbClr val="000000"/>
                </a:solidFill>
                <a:latin typeface="Pangolin"/>
              </a:rPr>
              <a:t>Psikiater.java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1925866" y="4783644"/>
            <a:ext cx="11213627" cy="1549519"/>
          </a:xfrm>
          <a:custGeom>
            <a:avLst/>
            <a:gdLst/>
            <a:ahLst/>
            <a:cxnLst/>
            <a:rect l="l" t="t" r="r" b="b"/>
            <a:pathLst>
              <a:path w="11213627" h="1549519">
                <a:moveTo>
                  <a:pt x="0" y="0"/>
                </a:moveTo>
                <a:lnTo>
                  <a:pt x="11213627" y="0"/>
                </a:lnTo>
                <a:lnTo>
                  <a:pt x="1121362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3302987" y="8447015"/>
            <a:ext cx="7467218" cy="1549519"/>
          </a:xfrm>
          <a:custGeom>
            <a:avLst/>
            <a:gdLst/>
            <a:ahLst/>
            <a:cxnLst/>
            <a:rect l="l" t="t" r="r" b="b"/>
            <a:pathLst>
              <a:path w="7467218" h="1549519">
                <a:moveTo>
                  <a:pt x="0" y="0"/>
                </a:moveTo>
                <a:lnTo>
                  <a:pt x="7467217" y="0"/>
                </a:lnTo>
                <a:lnTo>
                  <a:pt x="746721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l="-50171"/>
            </a:stretch>
          </a:blipFill>
        </p:spPr>
      </p:sp>
      <p:sp>
        <p:nvSpPr>
          <p:cNvPr id="4" name="Freeform 4"/>
          <p:cNvSpPr/>
          <p:nvPr/>
        </p:nvSpPr>
        <p:spPr>
          <a:xfrm>
            <a:off x="-393186" y="0"/>
            <a:ext cx="11213627" cy="1549519"/>
          </a:xfrm>
          <a:custGeom>
            <a:avLst/>
            <a:gdLst/>
            <a:ahLst/>
            <a:cxnLst/>
            <a:rect l="l" t="t" r="r" b="b"/>
            <a:pathLst>
              <a:path w="11213627" h="1549519">
                <a:moveTo>
                  <a:pt x="0" y="0"/>
                </a:moveTo>
                <a:lnTo>
                  <a:pt x="11213628" y="0"/>
                </a:lnTo>
                <a:lnTo>
                  <a:pt x="1121362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2234820" y="952500"/>
            <a:ext cx="12584415" cy="184121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0" rIns="0" bIns="0" rtlCol="0" anchor="t">
            <a:spAutoFit/>
          </a:bodyPr>
          <a:lstStyle/>
          <a:p>
            <a:pPr marL="0" lvl="0" indent="0" algn="ctr">
              <a:lnSpc>
                <a:spcPts val="16100"/>
              </a:lnSpc>
              <a:spcBef>
                <a:spcPct val="0"/>
              </a:spcBef>
            </a:pPr>
            <a:r>
              <a:rPr lang="en-US" sz="9000" spc="1207" dirty="0">
                <a:solidFill>
                  <a:schemeClr val="accent6">
                    <a:lumMod val="50000"/>
                  </a:schemeClr>
                </a:solidFill>
                <a:latin typeface="Bodoni Bk BT" panose="02070603070706020303" pitchFamily="18" charset="0"/>
              </a:rPr>
              <a:t>CODINGAN</a:t>
            </a:r>
          </a:p>
        </p:txBody>
      </p:sp>
      <p:sp>
        <p:nvSpPr>
          <p:cNvPr id="6" name="Freeform 6"/>
          <p:cNvSpPr/>
          <p:nvPr/>
        </p:nvSpPr>
        <p:spPr>
          <a:xfrm>
            <a:off x="14819235" y="1028700"/>
            <a:ext cx="1561078" cy="1835786"/>
          </a:xfrm>
          <a:custGeom>
            <a:avLst/>
            <a:gdLst/>
            <a:ahLst/>
            <a:cxnLst/>
            <a:rect l="l" t="t" r="r" b="b"/>
            <a:pathLst>
              <a:path w="1561078" h="1835786">
                <a:moveTo>
                  <a:pt x="0" y="0"/>
                </a:moveTo>
                <a:lnTo>
                  <a:pt x="1561078" y="0"/>
                </a:lnTo>
                <a:lnTo>
                  <a:pt x="1561078" y="1835786"/>
                </a:lnTo>
                <a:lnTo>
                  <a:pt x="0" y="18357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14430343" y="4727139"/>
            <a:ext cx="3964849" cy="653415"/>
          </a:xfrm>
          <a:prstGeom prst="rect">
            <a:avLst/>
          </a:prstGeom>
        </p:spPr>
        <p:txBody>
          <a:bodyPr lIns="0" tIns="0" rIns="0" bIns="0" rtlCol="0" anchor="t">
            <a:spAutoFit/>
          </a:bodyPr>
          <a:lstStyle/>
          <a:p>
            <a:pPr>
              <a:lnSpc>
                <a:spcPts val="5459"/>
              </a:lnSpc>
              <a:spcBef>
                <a:spcPct val="0"/>
              </a:spcBef>
            </a:pPr>
            <a:r>
              <a:rPr lang="en-US" sz="3899" dirty="0">
                <a:solidFill>
                  <a:srgbClr val="000000"/>
                </a:solidFill>
                <a:latin typeface="Pangolin"/>
              </a:rPr>
              <a:t>Psikiater.java</a:t>
            </a:r>
          </a:p>
        </p:txBody>
      </p:sp>
      <p:pic>
        <p:nvPicPr>
          <p:cNvPr id="10" name="Picture 9">
            <a:extLst>
              <a:ext uri="{FF2B5EF4-FFF2-40B4-BE49-F238E27FC236}">
                <a16:creationId xmlns:a16="http://schemas.microsoft.com/office/drawing/2014/main" id="{C0C04166-350F-34F4-CD46-C2D0B6C2F712}"/>
              </a:ext>
            </a:extLst>
          </p:cNvPr>
          <p:cNvPicPr>
            <a:picLocks noChangeAspect="1"/>
          </p:cNvPicPr>
          <p:nvPr/>
        </p:nvPicPr>
        <p:blipFill rotWithShape="1">
          <a:blip r:embed="rId6"/>
          <a:srcRect b="6512"/>
          <a:stretch/>
        </p:blipFill>
        <p:spPr>
          <a:xfrm>
            <a:off x="685800" y="2859043"/>
            <a:ext cx="13388707" cy="7139109"/>
          </a:xfrm>
          <a:prstGeom prst="rect">
            <a:avLst/>
          </a:prstGeom>
        </p:spPr>
      </p:pic>
    </p:spTree>
    <p:extLst>
      <p:ext uri="{BB962C8B-B14F-4D97-AF65-F5344CB8AC3E}">
        <p14:creationId xmlns:p14="http://schemas.microsoft.com/office/powerpoint/2010/main" val="1773949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1925866" y="4783644"/>
            <a:ext cx="11213627" cy="1549519"/>
          </a:xfrm>
          <a:custGeom>
            <a:avLst/>
            <a:gdLst/>
            <a:ahLst/>
            <a:cxnLst/>
            <a:rect l="l" t="t" r="r" b="b"/>
            <a:pathLst>
              <a:path w="11213627" h="1549519">
                <a:moveTo>
                  <a:pt x="0" y="0"/>
                </a:moveTo>
                <a:lnTo>
                  <a:pt x="11213627" y="0"/>
                </a:lnTo>
                <a:lnTo>
                  <a:pt x="1121362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3302987" y="8447015"/>
            <a:ext cx="7467218" cy="1549519"/>
          </a:xfrm>
          <a:custGeom>
            <a:avLst/>
            <a:gdLst/>
            <a:ahLst/>
            <a:cxnLst/>
            <a:rect l="l" t="t" r="r" b="b"/>
            <a:pathLst>
              <a:path w="7467218" h="1549519">
                <a:moveTo>
                  <a:pt x="0" y="0"/>
                </a:moveTo>
                <a:lnTo>
                  <a:pt x="7467217" y="0"/>
                </a:lnTo>
                <a:lnTo>
                  <a:pt x="746721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l="-50171"/>
            </a:stretch>
          </a:blipFill>
        </p:spPr>
      </p:sp>
      <p:sp>
        <p:nvSpPr>
          <p:cNvPr id="4" name="Freeform 4"/>
          <p:cNvSpPr/>
          <p:nvPr/>
        </p:nvSpPr>
        <p:spPr>
          <a:xfrm>
            <a:off x="-393186" y="0"/>
            <a:ext cx="11213627" cy="1549519"/>
          </a:xfrm>
          <a:custGeom>
            <a:avLst/>
            <a:gdLst/>
            <a:ahLst/>
            <a:cxnLst/>
            <a:rect l="l" t="t" r="r" b="b"/>
            <a:pathLst>
              <a:path w="11213627" h="1549519">
                <a:moveTo>
                  <a:pt x="0" y="0"/>
                </a:moveTo>
                <a:lnTo>
                  <a:pt x="11213628" y="0"/>
                </a:lnTo>
                <a:lnTo>
                  <a:pt x="1121362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2851793" y="886551"/>
            <a:ext cx="12584415" cy="189474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0" rIns="0" bIns="0" rtlCol="0" anchor="t">
            <a:spAutoFit/>
          </a:bodyPr>
          <a:lstStyle/>
          <a:p>
            <a:pPr marL="0" lvl="0" indent="0" algn="ctr">
              <a:lnSpc>
                <a:spcPts val="16100"/>
              </a:lnSpc>
              <a:spcBef>
                <a:spcPct val="0"/>
              </a:spcBef>
            </a:pPr>
            <a:r>
              <a:rPr lang="en-US" sz="9000" spc="1207" dirty="0">
                <a:solidFill>
                  <a:schemeClr val="accent6">
                    <a:lumMod val="50000"/>
                  </a:schemeClr>
                </a:solidFill>
                <a:latin typeface="Bodoni Bk BT" panose="02070603070706020303" pitchFamily="18" charset="0"/>
              </a:rPr>
              <a:t>CODINGAN</a:t>
            </a:r>
          </a:p>
        </p:txBody>
      </p:sp>
      <p:sp>
        <p:nvSpPr>
          <p:cNvPr id="6" name="Freeform 6"/>
          <p:cNvSpPr/>
          <p:nvPr/>
        </p:nvSpPr>
        <p:spPr>
          <a:xfrm>
            <a:off x="14819235" y="1028700"/>
            <a:ext cx="1561078" cy="1835786"/>
          </a:xfrm>
          <a:custGeom>
            <a:avLst/>
            <a:gdLst/>
            <a:ahLst/>
            <a:cxnLst/>
            <a:rect l="l" t="t" r="r" b="b"/>
            <a:pathLst>
              <a:path w="1561078" h="1835786">
                <a:moveTo>
                  <a:pt x="0" y="0"/>
                </a:moveTo>
                <a:lnTo>
                  <a:pt x="1561078" y="0"/>
                </a:lnTo>
                <a:lnTo>
                  <a:pt x="1561078" y="1835786"/>
                </a:lnTo>
                <a:lnTo>
                  <a:pt x="0" y="18357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6890418" y="6684445"/>
            <a:ext cx="3392004" cy="3392004"/>
          </a:xfrm>
          <a:custGeom>
            <a:avLst/>
            <a:gdLst/>
            <a:ahLst/>
            <a:cxnLst/>
            <a:rect l="l" t="t" r="r" b="b"/>
            <a:pathLst>
              <a:path w="3392004" h="3392004">
                <a:moveTo>
                  <a:pt x="0" y="0"/>
                </a:moveTo>
                <a:lnTo>
                  <a:pt x="3392004" y="0"/>
                </a:lnTo>
                <a:lnTo>
                  <a:pt x="3392004" y="3392005"/>
                </a:lnTo>
                <a:lnTo>
                  <a:pt x="0" y="339200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368149" y="2864486"/>
            <a:ext cx="8775851" cy="4068590"/>
          </a:xfrm>
          <a:custGeom>
            <a:avLst/>
            <a:gdLst/>
            <a:ahLst/>
            <a:cxnLst/>
            <a:rect l="l" t="t" r="r" b="b"/>
            <a:pathLst>
              <a:path w="8775851" h="4068590">
                <a:moveTo>
                  <a:pt x="0" y="0"/>
                </a:moveTo>
                <a:lnTo>
                  <a:pt x="8775851" y="0"/>
                </a:lnTo>
                <a:lnTo>
                  <a:pt x="8775851" y="4068589"/>
                </a:lnTo>
                <a:lnTo>
                  <a:pt x="0" y="4068589"/>
                </a:lnTo>
                <a:lnTo>
                  <a:pt x="0" y="0"/>
                </a:lnTo>
                <a:close/>
              </a:path>
            </a:pathLst>
          </a:custGeom>
          <a:blipFill>
            <a:blip r:embed="rId8"/>
            <a:stretch>
              <a:fillRect l="-22071"/>
            </a:stretch>
          </a:blipFill>
        </p:spPr>
      </p:sp>
      <p:sp>
        <p:nvSpPr>
          <p:cNvPr id="9" name="Freeform 9"/>
          <p:cNvSpPr/>
          <p:nvPr/>
        </p:nvSpPr>
        <p:spPr>
          <a:xfrm>
            <a:off x="9448800" y="5488165"/>
            <a:ext cx="9550904" cy="4437027"/>
          </a:xfrm>
          <a:custGeom>
            <a:avLst/>
            <a:gdLst/>
            <a:ahLst/>
            <a:cxnLst/>
            <a:rect l="l" t="t" r="r" b="b"/>
            <a:pathLst>
              <a:path w="9550904" h="4437027">
                <a:moveTo>
                  <a:pt x="0" y="0"/>
                </a:moveTo>
                <a:lnTo>
                  <a:pt x="9550904" y="0"/>
                </a:lnTo>
                <a:lnTo>
                  <a:pt x="9550904" y="4437026"/>
                </a:lnTo>
                <a:lnTo>
                  <a:pt x="0" y="4437026"/>
                </a:lnTo>
                <a:lnTo>
                  <a:pt x="0" y="0"/>
                </a:lnTo>
                <a:close/>
              </a:path>
            </a:pathLst>
          </a:custGeom>
          <a:blipFill>
            <a:blip r:embed="rId9"/>
            <a:stretch>
              <a:fillRect l="-22666"/>
            </a:stretch>
          </a:blipFill>
        </p:spPr>
        <p:txBody>
          <a:bodyPr/>
          <a:lstStyle/>
          <a:p>
            <a:endParaRPr lang="en-ID" dirty="0"/>
          </a:p>
        </p:txBody>
      </p:sp>
      <p:sp>
        <p:nvSpPr>
          <p:cNvPr id="10" name="TextBox 10"/>
          <p:cNvSpPr txBox="1"/>
          <p:nvPr/>
        </p:nvSpPr>
        <p:spPr>
          <a:xfrm>
            <a:off x="9680928" y="3557406"/>
            <a:ext cx="3964849" cy="653415"/>
          </a:xfrm>
          <a:prstGeom prst="rect">
            <a:avLst/>
          </a:prstGeom>
        </p:spPr>
        <p:txBody>
          <a:bodyPr lIns="0" tIns="0" rIns="0" bIns="0" rtlCol="0" anchor="t">
            <a:spAutoFit/>
          </a:bodyPr>
          <a:lstStyle/>
          <a:p>
            <a:pPr>
              <a:lnSpc>
                <a:spcPts val="5459"/>
              </a:lnSpc>
              <a:spcBef>
                <a:spcPct val="0"/>
              </a:spcBef>
            </a:pPr>
            <a:r>
              <a:rPr lang="en-US" sz="3899">
                <a:solidFill>
                  <a:srgbClr val="000000"/>
                </a:solidFill>
                <a:latin typeface="Pangolin"/>
              </a:rPr>
              <a:t>PsikiaterAnak.java</a:t>
            </a:r>
          </a:p>
        </p:txBody>
      </p:sp>
      <p:sp>
        <p:nvSpPr>
          <p:cNvPr id="11" name="TextBox 11"/>
          <p:cNvSpPr txBox="1"/>
          <p:nvPr/>
        </p:nvSpPr>
        <p:spPr>
          <a:xfrm>
            <a:off x="4756075" y="7727032"/>
            <a:ext cx="4268686" cy="653415"/>
          </a:xfrm>
          <a:prstGeom prst="rect">
            <a:avLst/>
          </a:prstGeom>
        </p:spPr>
        <p:txBody>
          <a:bodyPr lIns="0" tIns="0" rIns="0" bIns="0" rtlCol="0" anchor="t">
            <a:spAutoFit/>
          </a:bodyPr>
          <a:lstStyle/>
          <a:p>
            <a:pPr>
              <a:lnSpc>
                <a:spcPts val="5459"/>
              </a:lnSpc>
              <a:spcBef>
                <a:spcPct val="0"/>
              </a:spcBef>
            </a:pPr>
            <a:r>
              <a:rPr lang="en-US" sz="3899">
                <a:solidFill>
                  <a:srgbClr val="000000"/>
                </a:solidFill>
                <a:latin typeface="Pangolin"/>
              </a:rPr>
              <a:t>PsikiaterDewasa.java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1925866" y="4783644"/>
            <a:ext cx="11213627" cy="1549519"/>
          </a:xfrm>
          <a:custGeom>
            <a:avLst/>
            <a:gdLst/>
            <a:ahLst/>
            <a:cxnLst/>
            <a:rect l="l" t="t" r="r" b="b"/>
            <a:pathLst>
              <a:path w="11213627" h="1549519">
                <a:moveTo>
                  <a:pt x="0" y="0"/>
                </a:moveTo>
                <a:lnTo>
                  <a:pt x="11213627" y="0"/>
                </a:lnTo>
                <a:lnTo>
                  <a:pt x="1121362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3302987" y="8447015"/>
            <a:ext cx="7467218" cy="1549519"/>
          </a:xfrm>
          <a:custGeom>
            <a:avLst/>
            <a:gdLst/>
            <a:ahLst/>
            <a:cxnLst/>
            <a:rect l="l" t="t" r="r" b="b"/>
            <a:pathLst>
              <a:path w="7467218" h="1549519">
                <a:moveTo>
                  <a:pt x="0" y="0"/>
                </a:moveTo>
                <a:lnTo>
                  <a:pt x="7467217" y="0"/>
                </a:lnTo>
                <a:lnTo>
                  <a:pt x="746721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l="-50171"/>
            </a:stretch>
          </a:blipFill>
        </p:spPr>
      </p:sp>
      <p:sp>
        <p:nvSpPr>
          <p:cNvPr id="4" name="Freeform 4"/>
          <p:cNvSpPr/>
          <p:nvPr/>
        </p:nvSpPr>
        <p:spPr>
          <a:xfrm>
            <a:off x="-393186" y="0"/>
            <a:ext cx="11213627" cy="1549519"/>
          </a:xfrm>
          <a:custGeom>
            <a:avLst/>
            <a:gdLst/>
            <a:ahLst/>
            <a:cxnLst/>
            <a:rect l="l" t="t" r="r" b="b"/>
            <a:pathLst>
              <a:path w="11213627" h="1549519">
                <a:moveTo>
                  <a:pt x="0" y="0"/>
                </a:moveTo>
                <a:lnTo>
                  <a:pt x="11213628" y="0"/>
                </a:lnTo>
                <a:lnTo>
                  <a:pt x="1121362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5698222" y="586857"/>
            <a:ext cx="1561078" cy="1835786"/>
          </a:xfrm>
          <a:custGeom>
            <a:avLst/>
            <a:gdLst/>
            <a:ahLst/>
            <a:cxnLst/>
            <a:rect l="l" t="t" r="r" b="b"/>
            <a:pathLst>
              <a:path w="1561078" h="1835786">
                <a:moveTo>
                  <a:pt x="0" y="0"/>
                </a:moveTo>
                <a:lnTo>
                  <a:pt x="1561078" y="0"/>
                </a:lnTo>
                <a:lnTo>
                  <a:pt x="1561078" y="1835786"/>
                </a:lnTo>
                <a:lnTo>
                  <a:pt x="0" y="18357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2527094" y="2759530"/>
            <a:ext cx="13159012" cy="6811538"/>
          </a:xfrm>
          <a:custGeom>
            <a:avLst/>
            <a:gdLst/>
            <a:ahLst/>
            <a:cxnLst/>
            <a:rect l="l" t="t" r="r" b="b"/>
            <a:pathLst>
              <a:path w="13159012" h="6811538">
                <a:moveTo>
                  <a:pt x="0" y="0"/>
                </a:moveTo>
                <a:lnTo>
                  <a:pt x="13159011" y="0"/>
                </a:lnTo>
                <a:lnTo>
                  <a:pt x="13159011" y="6811538"/>
                </a:lnTo>
                <a:lnTo>
                  <a:pt x="0" y="6811538"/>
                </a:lnTo>
                <a:lnTo>
                  <a:pt x="0" y="0"/>
                </a:lnTo>
                <a:close/>
              </a:path>
            </a:pathLst>
          </a:custGeom>
          <a:blipFill>
            <a:blip r:embed="rId6"/>
            <a:stretch>
              <a:fillRect t="-2841" b="-5877"/>
            </a:stretch>
          </a:blipFill>
        </p:spPr>
      </p:sp>
      <p:sp>
        <p:nvSpPr>
          <p:cNvPr id="7" name="TextBox 7"/>
          <p:cNvSpPr txBox="1"/>
          <p:nvPr/>
        </p:nvSpPr>
        <p:spPr>
          <a:xfrm>
            <a:off x="2851793" y="940090"/>
            <a:ext cx="12584415" cy="184121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0" rIns="0" bIns="0" rtlCol="0" anchor="t">
            <a:spAutoFit/>
          </a:bodyPr>
          <a:lstStyle/>
          <a:p>
            <a:pPr marL="0" lvl="0" indent="0" algn="ctr">
              <a:lnSpc>
                <a:spcPts val="16100"/>
              </a:lnSpc>
              <a:spcBef>
                <a:spcPct val="0"/>
              </a:spcBef>
            </a:pPr>
            <a:r>
              <a:rPr lang="en-US" sz="9000" spc="1207" dirty="0">
                <a:solidFill>
                  <a:schemeClr val="accent6">
                    <a:lumMod val="50000"/>
                  </a:schemeClr>
                </a:solidFill>
                <a:latin typeface="Bodoni Bk BT" panose="02070603070706020303" pitchFamily="18" charset="0"/>
              </a:rPr>
              <a:t>OUTPUTAN</a:t>
            </a:r>
          </a:p>
        </p:txBody>
      </p:sp>
      <p:sp>
        <p:nvSpPr>
          <p:cNvPr id="8" name="Freeform 8"/>
          <p:cNvSpPr/>
          <p:nvPr/>
        </p:nvSpPr>
        <p:spPr>
          <a:xfrm rot="-1022156">
            <a:off x="165627" y="1394927"/>
            <a:ext cx="1264913" cy="1320118"/>
          </a:xfrm>
          <a:custGeom>
            <a:avLst/>
            <a:gdLst/>
            <a:ahLst/>
            <a:cxnLst/>
            <a:rect l="l" t="t" r="r" b="b"/>
            <a:pathLst>
              <a:path w="1264913" h="1320118">
                <a:moveTo>
                  <a:pt x="0" y="0"/>
                </a:moveTo>
                <a:lnTo>
                  <a:pt x="1264913" y="0"/>
                </a:lnTo>
                <a:lnTo>
                  <a:pt x="1264913" y="1320118"/>
                </a:lnTo>
                <a:lnTo>
                  <a:pt x="0" y="132011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1925866" y="4783644"/>
            <a:ext cx="11213627" cy="1549519"/>
          </a:xfrm>
          <a:custGeom>
            <a:avLst/>
            <a:gdLst/>
            <a:ahLst/>
            <a:cxnLst/>
            <a:rect l="l" t="t" r="r" b="b"/>
            <a:pathLst>
              <a:path w="11213627" h="1549519">
                <a:moveTo>
                  <a:pt x="0" y="0"/>
                </a:moveTo>
                <a:lnTo>
                  <a:pt x="11213627" y="0"/>
                </a:lnTo>
                <a:lnTo>
                  <a:pt x="1121362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3302987" y="8447015"/>
            <a:ext cx="7467218" cy="1549519"/>
          </a:xfrm>
          <a:custGeom>
            <a:avLst/>
            <a:gdLst/>
            <a:ahLst/>
            <a:cxnLst/>
            <a:rect l="l" t="t" r="r" b="b"/>
            <a:pathLst>
              <a:path w="7467218" h="1549519">
                <a:moveTo>
                  <a:pt x="0" y="0"/>
                </a:moveTo>
                <a:lnTo>
                  <a:pt x="7467217" y="0"/>
                </a:lnTo>
                <a:lnTo>
                  <a:pt x="746721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l="-50171"/>
            </a:stretch>
          </a:blipFill>
        </p:spPr>
      </p:sp>
      <p:sp>
        <p:nvSpPr>
          <p:cNvPr id="4" name="Freeform 4"/>
          <p:cNvSpPr/>
          <p:nvPr/>
        </p:nvSpPr>
        <p:spPr>
          <a:xfrm>
            <a:off x="-393186" y="0"/>
            <a:ext cx="11213627" cy="1549519"/>
          </a:xfrm>
          <a:custGeom>
            <a:avLst/>
            <a:gdLst/>
            <a:ahLst/>
            <a:cxnLst/>
            <a:rect l="l" t="t" r="r" b="b"/>
            <a:pathLst>
              <a:path w="11213627" h="1549519">
                <a:moveTo>
                  <a:pt x="0" y="0"/>
                </a:moveTo>
                <a:lnTo>
                  <a:pt x="11213628" y="0"/>
                </a:lnTo>
                <a:lnTo>
                  <a:pt x="1121362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840728" y="2502019"/>
            <a:ext cx="14016320" cy="7289681"/>
          </a:xfrm>
          <a:custGeom>
            <a:avLst/>
            <a:gdLst/>
            <a:ahLst/>
            <a:cxnLst/>
            <a:rect l="l" t="t" r="r" b="b"/>
            <a:pathLst>
              <a:path w="14016320" h="7475863">
                <a:moveTo>
                  <a:pt x="0" y="0"/>
                </a:moveTo>
                <a:lnTo>
                  <a:pt x="14016320" y="0"/>
                </a:lnTo>
                <a:lnTo>
                  <a:pt x="14016320" y="7475863"/>
                </a:lnTo>
                <a:lnTo>
                  <a:pt x="0" y="7475863"/>
                </a:lnTo>
                <a:lnTo>
                  <a:pt x="0" y="0"/>
                </a:lnTo>
                <a:close/>
              </a:path>
            </a:pathLst>
          </a:custGeom>
          <a:blipFill>
            <a:blip r:embed="rId4"/>
            <a:stretch>
              <a:fillRect b="-5511"/>
            </a:stretch>
          </a:blipFill>
        </p:spPr>
      </p:sp>
      <p:sp>
        <p:nvSpPr>
          <p:cNvPr id="6" name="TextBox 6"/>
          <p:cNvSpPr txBox="1"/>
          <p:nvPr/>
        </p:nvSpPr>
        <p:spPr>
          <a:xfrm>
            <a:off x="430622" y="1016947"/>
            <a:ext cx="17102058" cy="130715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0" rIns="0" bIns="0" rtlCol="0" anchor="t">
            <a:spAutoFit/>
          </a:bodyPr>
          <a:lstStyle/>
          <a:p>
            <a:pPr marL="0" lvl="0" indent="0" algn="ctr">
              <a:lnSpc>
                <a:spcPts val="11901"/>
              </a:lnSpc>
              <a:spcBef>
                <a:spcPct val="0"/>
              </a:spcBef>
            </a:pPr>
            <a:r>
              <a:rPr lang="en-US" sz="5000" spc="892" dirty="0">
                <a:solidFill>
                  <a:schemeClr val="accent6">
                    <a:lumMod val="50000"/>
                  </a:schemeClr>
                </a:solidFill>
                <a:latin typeface="Bodoni Bk BT" panose="02070603070706020303" pitchFamily="18" charset="0"/>
              </a:rPr>
              <a:t>BUKTI UNGGAHAN KE AKUN GITHUB</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1925866" y="4783644"/>
            <a:ext cx="11213627" cy="1549519"/>
          </a:xfrm>
          <a:custGeom>
            <a:avLst/>
            <a:gdLst/>
            <a:ahLst/>
            <a:cxnLst/>
            <a:rect l="l" t="t" r="r" b="b"/>
            <a:pathLst>
              <a:path w="11213627" h="1549519">
                <a:moveTo>
                  <a:pt x="0" y="0"/>
                </a:moveTo>
                <a:lnTo>
                  <a:pt x="11213627" y="0"/>
                </a:lnTo>
                <a:lnTo>
                  <a:pt x="1121362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3291759" y="6262818"/>
            <a:ext cx="7467218" cy="1549519"/>
          </a:xfrm>
          <a:custGeom>
            <a:avLst/>
            <a:gdLst/>
            <a:ahLst/>
            <a:cxnLst/>
            <a:rect l="l" t="t" r="r" b="b"/>
            <a:pathLst>
              <a:path w="7467218" h="1549519">
                <a:moveTo>
                  <a:pt x="0" y="0"/>
                </a:moveTo>
                <a:lnTo>
                  <a:pt x="7467218" y="0"/>
                </a:lnTo>
                <a:lnTo>
                  <a:pt x="7467218"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l="-50171"/>
            </a:stretch>
          </a:blipFill>
        </p:spPr>
      </p:sp>
      <p:sp>
        <p:nvSpPr>
          <p:cNvPr id="4" name="Freeform 4"/>
          <p:cNvSpPr/>
          <p:nvPr/>
        </p:nvSpPr>
        <p:spPr>
          <a:xfrm>
            <a:off x="-393186" y="0"/>
            <a:ext cx="11213627" cy="1549519"/>
          </a:xfrm>
          <a:custGeom>
            <a:avLst/>
            <a:gdLst/>
            <a:ahLst/>
            <a:cxnLst/>
            <a:rect l="l" t="t" r="r" b="b"/>
            <a:pathLst>
              <a:path w="11213627" h="1549519">
                <a:moveTo>
                  <a:pt x="0" y="0"/>
                </a:moveTo>
                <a:lnTo>
                  <a:pt x="11213628" y="0"/>
                </a:lnTo>
                <a:lnTo>
                  <a:pt x="1121362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3018173" y="3595975"/>
            <a:ext cx="12383503" cy="2125582"/>
          </a:xfrm>
          <a:prstGeom prst="rect">
            <a:avLst/>
          </a:prstGeom>
        </p:spPr>
        <p:txBody>
          <a:bodyPr lIns="0" tIns="0" rIns="0" bIns="0" rtlCol="0" anchor="t">
            <a:spAutoFit/>
          </a:bodyPr>
          <a:lstStyle/>
          <a:p>
            <a:pPr marL="0" lvl="0" indent="0" algn="ctr">
              <a:lnSpc>
                <a:spcPts val="18057"/>
              </a:lnSpc>
              <a:spcBef>
                <a:spcPct val="0"/>
              </a:spcBef>
            </a:pPr>
            <a:r>
              <a:rPr lang="en-US" sz="10000" spc="619" dirty="0">
                <a:solidFill>
                  <a:srgbClr val="000000"/>
                </a:solidFill>
                <a:latin typeface="Lucida Handwriting" panose="03010101010101010101" pitchFamily="66" charset="0"/>
              </a:rPr>
              <a:t>TERIMA KASIH</a:t>
            </a:r>
          </a:p>
        </p:txBody>
      </p:sp>
      <p:sp>
        <p:nvSpPr>
          <p:cNvPr id="6" name="TextBox 6"/>
          <p:cNvSpPr txBox="1"/>
          <p:nvPr/>
        </p:nvSpPr>
        <p:spPr>
          <a:xfrm>
            <a:off x="3299529" y="6033679"/>
            <a:ext cx="11820790" cy="1029381"/>
          </a:xfrm>
          <a:prstGeom prst="rect">
            <a:avLst/>
          </a:prstGeom>
        </p:spPr>
        <p:txBody>
          <a:bodyPr lIns="0" tIns="0" rIns="0" bIns="0" rtlCol="0" anchor="t">
            <a:spAutoFit/>
          </a:bodyPr>
          <a:lstStyle/>
          <a:p>
            <a:pPr algn="ctr">
              <a:lnSpc>
                <a:spcPts val="4185"/>
              </a:lnSpc>
            </a:pPr>
            <a:r>
              <a:rPr lang="en-US" sz="2989">
                <a:solidFill>
                  <a:srgbClr val="000000"/>
                </a:solidFill>
                <a:latin typeface="Pangolin"/>
              </a:rPr>
              <a:t>~DYANTI SALMA SALSABIELA~</a:t>
            </a:r>
          </a:p>
          <a:p>
            <a:pPr algn="ctr">
              <a:lnSpc>
                <a:spcPts val="4185"/>
              </a:lnSpc>
              <a:spcBef>
                <a:spcPct val="0"/>
              </a:spcBef>
            </a:pPr>
            <a:r>
              <a:rPr lang="en-US" sz="2989">
                <a:solidFill>
                  <a:srgbClr val="000000"/>
                </a:solidFill>
                <a:latin typeface="Pangolin"/>
              </a:rPr>
              <a:t>~2200018376~</a:t>
            </a:r>
          </a:p>
        </p:txBody>
      </p:sp>
      <p:sp>
        <p:nvSpPr>
          <p:cNvPr id="7" name="Freeform 7"/>
          <p:cNvSpPr/>
          <p:nvPr/>
        </p:nvSpPr>
        <p:spPr>
          <a:xfrm>
            <a:off x="8689254" y="7607525"/>
            <a:ext cx="909492" cy="1069538"/>
          </a:xfrm>
          <a:custGeom>
            <a:avLst/>
            <a:gdLst/>
            <a:ahLst/>
            <a:cxnLst/>
            <a:rect l="l" t="t" r="r" b="b"/>
            <a:pathLst>
              <a:path w="909492" h="1069538">
                <a:moveTo>
                  <a:pt x="0" y="0"/>
                </a:moveTo>
                <a:lnTo>
                  <a:pt x="909492" y="0"/>
                </a:lnTo>
                <a:lnTo>
                  <a:pt x="909492" y="1069538"/>
                </a:lnTo>
                <a:lnTo>
                  <a:pt x="0" y="10695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8689254" y="2377306"/>
            <a:ext cx="909492" cy="1069538"/>
          </a:xfrm>
          <a:custGeom>
            <a:avLst/>
            <a:gdLst/>
            <a:ahLst/>
            <a:cxnLst/>
            <a:rect l="l" t="t" r="r" b="b"/>
            <a:pathLst>
              <a:path w="909492" h="1069538">
                <a:moveTo>
                  <a:pt x="0" y="0"/>
                </a:moveTo>
                <a:lnTo>
                  <a:pt x="909492" y="0"/>
                </a:lnTo>
                <a:lnTo>
                  <a:pt x="909492" y="1069538"/>
                </a:lnTo>
                <a:lnTo>
                  <a:pt x="0" y="10695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502485" y="2159422"/>
            <a:ext cx="3392004" cy="3392004"/>
          </a:xfrm>
          <a:custGeom>
            <a:avLst/>
            <a:gdLst/>
            <a:ahLst/>
            <a:cxnLst/>
            <a:rect l="l" t="t" r="r" b="b"/>
            <a:pathLst>
              <a:path w="3392004" h="3392004">
                <a:moveTo>
                  <a:pt x="0" y="0"/>
                </a:moveTo>
                <a:lnTo>
                  <a:pt x="3392004" y="0"/>
                </a:lnTo>
                <a:lnTo>
                  <a:pt x="3392004" y="3392005"/>
                </a:lnTo>
                <a:lnTo>
                  <a:pt x="0" y="33920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56669" y="924278"/>
            <a:ext cx="18821400" cy="193322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0" tIns="0" rIns="0" bIns="0" rtlCol="0" anchor="t">
            <a:spAutoFit/>
          </a:bodyPr>
          <a:lstStyle/>
          <a:p>
            <a:pPr marL="0" lvl="0" indent="0" algn="ctr">
              <a:lnSpc>
                <a:spcPts val="16100"/>
              </a:lnSpc>
              <a:spcBef>
                <a:spcPct val="0"/>
              </a:spcBef>
            </a:pPr>
            <a:r>
              <a:rPr lang="en-US" sz="10000" spc="1104" dirty="0">
                <a:solidFill>
                  <a:schemeClr val="accent6">
                    <a:lumMod val="50000"/>
                  </a:schemeClr>
                </a:solidFill>
                <a:latin typeface="Bodoni Bk BT" panose="02070603070706020303" pitchFamily="18" charset="0"/>
              </a:rPr>
              <a:t>FITUR-FITUR APLIKASI</a:t>
            </a:r>
          </a:p>
        </p:txBody>
      </p:sp>
      <p:sp>
        <p:nvSpPr>
          <p:cNvPr id="4" name="Freeform 4"/>
          <p:cNvSpPr/>
          <p:nvPr/>
        </p:nvSpPr>
        <p:spPr>
          <a:xfrm>
            <a:off x="-393186" y="0"/>
            <a:ext cx="11213627" cy="1549519"/>
          </a:xfrm>
          <a:custGeom>
            <a:avLst/>
            <a:gdLst/>
            <a:ahLst/>
            <a:cxnLst/>
            <a:rect l="l" t="t" r="r" b="b"/>
            <a:pathLst>
              <a:path w="11213627" h="1549519">
                <a:moveTo>
                  <a:pt x="0" y="0"/>
                </a:moveTo>
                <a:lnTo>
                  <a:pt x="11213628" y="0"/>
                </a:lnTo>
                <a:lnTo>
                  <a:pt x="11213628" y="1549519"/>
                </a:lnTo>
                <a:lnTo>
                  <a:pt x="0" y="15495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400000">
            <a:off x="11925866" y="4783644"/>
            <a:ext cx="11213627" cy="1549519"/>
          </a:xfrm>
          <a:custGeom>
            <a:avLst/>
            <a:gdLst/>
            <a:ahLst/>
            <a:cxnLst/>
            <a:rect l="l" t="t" r="r" b="b"/>
            <a:pathLst>
              <a:path w="11213627" h="1549519">
                <a:moveTo>
                  <a:pt x="0" y="0"/>
                </a:moveTo>
                <a:lnTo>
                  <a:pt x="11213627" y="0"/>
                </a:lnTo>
                <a:lnTo>
                  <a:pt x="11213627" y="1549520"/>
                </a:lnTo>
                <a:lnTo>
                  <a:pt x="0" y="15495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5400000">
            <a:off x="-3291759" y="6262818"/>
            <a:ext cx="7467218" cy="1549519"/>
          </a:xfrm>
          <a:custGeom>
            <a:avLst/>
            <a:gdLst/>
            <a:ahLst/>
            <a:cxnLst/>
            <a:rect l="l" t="t" r="r" b="b"/>
            <a:pathLst>
              <a:path w="7467218" h="1549519">
                <a:moveTo>
                  <a:pt x="0" y="0"/>
                </a:moveTo>
                <a:lnTo>
                  <a:pt x="7467218" y="0"/>
                </a:lnTo>
                <a:lnTo>
                  <a:pt x="7467218" y="1549520"/>
                </a:lnTo>
                <a:lnTo>
                  <a:pt x="0" y="1549520"/>
                </a:lnTo>
                <a:lnTo>
                  <a:pt x="0" y="0"/>
                </a:lnTo>
                <a:close/>
              </a:path>
            </a:pathLst>
          </a:custGeom>
          <a:blipFill>
            <a:blip r:embed="rId4">
              <a:extLst>
                <a:ext uri="{96DAC541-7B7A-43D3-8B79-37D633B846F1}">
                  <asvg:svgBlip xmlns:asvg="http://schemas.microsoft.com/office/drawing/2016/SVG/main" r:embed="rId5"/>
                </a:ext>
              </a:extLst>
            </a:blip>
            <a:stretch>
              <a:fillRect l="-50171"/>
            </a:stretch>
          </a:blipFill>
        </p:spPr>
      </p:sp>
      <p:sp>
        <p:nvSpPr>
          <p:cNvPr id="7" name="Freeform 7"/>
          <p:cNvSpPr/>
          <p:nvPr/>
        </p:nvSpPr>
        <p:spPr>
          <a:xfrm>
            <a:off x="13157451" y="5741927"/>
            <a:ext cx="2831125" cy="3706873"/>
          </a:xfrm>
          <a:custGeom>
            <a:avLst/>
            <a:gdLst/>
            <a:ahLst/>
            <a:cxnLst/>
            <a:rect l="l" t="t" r="r" b="b"/>
            <a:pathLst>
              <a:path w="2831125" h="3706873">
                <a:moveTo>
                  <a:pt x="0" y="0"/>
                </a:moveTo>
                <a:lnTo>
                  <a:pt x="2831124" y="0"/>
                </a:lnTo>
                <a:lnTo>
                  <a:pt x="2831124" y="3706873"/>
                </a:lnTo>
                <a:lnTo>
                  <a:pt x="0" y="370687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2502485" y="3390900"/>
            <a:ext cx="14255435" cy="5495926"/>
          </a:xfrm>
          <a:prstGeom prst="rect">
            <a:avLst/>
          </a:prstGeom>
        </p:spPr>
        <p:txBody>
          <a:bodyPr lIns="0" tIns="0" rIns="0" bIns="0" rtlCol="0" anchor="t">
            <a:spAutoFit/>
          </a:bodyPr>
          <a:lstStyle/>
          <a:p>
            <a:pPr marL="971544" lvl="1" indent="-485772">
              <a:lnSpc>
                <a:spcPts val="6299"/>
              </a:lnSpc>
              <a:buFont typeface="Arial"/>
              <a:buChar char="•"/>
            </a:pPr>
            <a:r>
              <a:rPr lang="en-US" sz="4499" dirty="0">
                <a:solidFill>
                  <a:srgbClr val="000000"/>
                </a:solidFill>
                <a:latin typeface="Pangolin"/>
              </a:rPr>
              <a:t>TOMBOL UNTUK MEMULAI KONSULTASI</a:t>
            </a:r>
          </a:p>
          <a:p>
            <a:pPr marL="971544" lvl="1" indent="-485772">
              <a:lnSpc>
                <a:spcPts val="6299"/>
              </a:lnSpc>
              <a:buFont typeface="Arial"/>
              <a:buChar char="•"/>
            </a:pPr>
            <a:r>
              <a:rPr lang="en-US" sz="4499" dirty="0">
                <a:solidFill>
                  <a:srgbClr val="000000"/>
                </a:solidFill>
                <a:latin typeface="Pangolin"/>
              </a:rPr>
              <a:t>PENGISIAN DATA PASIEN</a:t>
            </a:r>
          </a:p>
          <a:p>
            <a:pPr marL="971544" lvl="1" indent="-485772">
              <a:lnSpc>
                <a:spcPts val="6299"/>
              </a:lnSpc>
              <a:buFont typeface="Arial"/>
              <a:buChar char="•"/>
            </a:pPr>
            <a:r>
              <a:rPr lang="en-US" sz="4499" dirty="0">
                <a:solidFill>
                  <a:srgbClr val="000000"/>
                </a:solidFill>
                <a:latin typeface="Pangolin"/>
              </a:rPr>
              <a:t>PENENTUAN PSIKIATER</a:t>
            </a:r>
          </a:p>
          <a:p>
            <a:pPr marL="971544" lvl="1" indent="-485772">
              <a:lnSpc>
                <a:spcPts val="6299"/>
              </a:lnSpc>
              <a:buFont typeface="Arial"/>
              <a:buChar char="•"/>
            </a:pPr>
            <a:r>
              <a:rPr lang="en-US" sz="4499" dirty="0">
                <a:solidFill>
                  <a:srgbClr val="000000"/>
                </a:solidFill>
                <a:latin typeface="Pangolin"/>
              </a:rPr>
              <a:t>TAMPILAN YANG BERISI DATA PASIEN, PSIKIATER, KELUHAN, DAN JUGA RIWAYAT PASIEN</a:t>
            </a:r>
          </a:p>
          <a:p>
            <a:pPr marL="971544" lvl="1" indent="-485772">
              <a:lnSpc>
                <a:spcPts val="6299"/>
              </a:lnSpc>
              <a:buFont typeface="Arial"/>
              <a:buChar char="•"/>
            </a:pPr>
            <a:r>
              <a:rPr lang="en-US" sz="4499" dirty="0">
                <a:solidFill>
                  <a:srgbClr val="000000"/>
                </a:solidFill>
                <a:latin typeface="Pangolin"/>
              </a:rPr>
              <a:t>KIRIM PESAN (CHAT ANTAR PASIEN DAN PSIKIATER)</a:t>
            </a:r>
          </a:p>
          <a:p>
            <a:pPr marL="971544" lvl="1" indent="-485772">
              <a:lnSpc>
                <a:spcPts val="6299"/>
              </a:lnSpc>
              <a:buFont typeface="Arial"/>
              <a:buChar char="•"/>
            </a:pPr>
            <a:r>
              <a:rPr lang="en-US" sz="4499" dirty="0">
                <a:solidFill>
                  <a:srgbClr val="000000"/>
                </a:solidFill>
                <a:latin typeface="Pangolin"/>
              </a:rPr>
              <a:t>RIWAYAT KONSULTASI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502485" y="2095500"/>
            <a:ext cx="3392004" cy="3392004"/>
          </a:xfrm>
          <a:custGeom>
            <a:avLst/>
            <a:gdLst/>
            <a:ahLst/>
            <a:cxnLst/>
            <a:rect l="l" t="t" r="r" b="b"/>
            <a:pathLst>
              <a:path w="3392004" h="3392004">
                <a:moveTo>
                  <a:pt x="0" y="0"/>
                </a:moveTo>
                <a:lnTo>
                  <a:pt x="3392004" y="0"/>
                </a:lnTo>
                <a:lnTo>
                  <a:pt x="3392004" y="3392005"/>
                </a:lnTo>
                <a:lnTo>
                  <a:pt x="0" y="33920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054696" y="1233880"/>
            <a:ext cx="13865137" cy="193322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0" rIns="0" bIns="0" rtlCol="0" anchor="t">
            <a:spAutoFit/>
          </a:bodyPr>
          <a:lstStyle/>
          <a:p>
            <a:pPr marL="0" lvl="0" indent="0" algn="ctr">
              <a:lnSpc>
                <a:spcPts val="16100"/>
              </a:lnSpc>
              <a:spcBef>
                <a:spcPct val="0"/>
              </a:spcBef>
            </a:pPr>
            <a:r>
              <a:rPr lang="en-US" sz="10000" spc="1104" dirty="0">
                <a:solidFill>
                  <a:schemeClr val="accent6">
                    <a:lumMod val="50000"/>
                  </a:schemeClr>
                </a:solidFill>
                <a:latin typeface="Bodoni Bk BT" panose="02070603070706020303" pitchFamily="18" charset="0"/>
              </a:rPr>
              <a:t>ALUR APLIKASI</a:t>
            </a:r>
          </a:p>
        </p:txBody>
      </p:sp>
      <p:sp>
        <p:nvSpPr>
          <p:cNvPr id="4" name="Freeform 4"/>
          <p:cNvSpPr/>
          <p:nvPr/>
        </p:nvSpPr>
        <p:spPr>
          <a:xfrm>
            <a:off x="-393186" y="0"/>
            <a:ext cx="11213627" cy="1549519"/>
          </a:xfrm>
          <a:custGeom>
            <a:avLst/>
            <a:gdLst/>
            <a:ahLst/>
            <a:cxnLst/>
            <a:rect l="l" t="t" r="r" b="b"/>
            <a:pathLst>
              <a:path w="11213627" h="1549519">
                <a:moveTo>
                  <a:pt x="0" y="0"/>
                </a:moveTo>
                <a:lnTo>
                  <a:pt x="11213628" y="0"/>
                </a:lnTo>
                <a:lnTo>
                  <a:pt x="11213628" y="1549519"/>
                </a:lnTo>
                <a:lnTo>
                  <a:pt x="0" y="15495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400000">
            <a:off x="11925866" y="4783644"/>
            <a:ext cx="11213627" cy="1549519"/>
          </a:xfrm>
          <a:custGeom>
            <a:avLst/>
            <a:gdLst/>
            <a:ahLst/>
            <a:cxnLst/>
            <a:rect l="l" t="t" r="r" b="b"/>
            <a:pathLst>
              <a:path w="11213627" h="1549519">
                <a:moveTo>
                  <a:pt x="0" y="0"/>
                </a:moveTo>
                <a:lnTo>
                  <a:pt x="11213627" y="0"/>
                </a:lnTo>
                <a:lnTo>
                  <a:pt x="11213627" y="1549520"/>
                </a:lnTo>
                <a:lnTo>
                  <a:pt x="0" y="15495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5400000">
            <a:off x="-3291759" y="6262818"/>
            <a:ext cx="7467218" cy="1549519"/>
          </a:xfrm>
          <a:custGeom>
            <a:avLst/>
            <a:gdLst/>
            <a:ahLst/>
            <a:cxnLst/>
            <a:rect l="l" t="t" r="r" b="b"/>
            <a:pathLst>
              <a:path w="7467218" h="1549519">
                <a:moveTo>
                  <a:pt x="0" y="0"/>
                </a:moveTo>
                <a:lnTo>
                  <a:pt x="7467218" y="0"/>
                </a:lnTo>
                <a:lnTo>
                  <a:pt x="7467218" y="1549520"/>
                </a:lnTo>
                <a:lnTo>
                  <a:pt x="0" y="1549520"/>
                </a:lnTo>
                <a:lnTo>
                  <a:pt x="0" y="0"/>
                </a:lnTo>
                <a:close/>
              </a:path>
            </a:pathLst>
          </a:custGeom>
          <a:blipFill>
            <a:blip r:embed="rId4">
              <a:extLst>
                <a:ext uri="{96DAC541-7B7A-43D3-8B79-37D633B846F1}">
                  <asvg:svgBlip xmlns:asvg="http://schemas.microsoft.com/office/drawing/2016/SVG/main" r:embed="rId5"/>
                </a:ext>
              </a:extLst>
            </a:blip>
            <a:stretch>
              <a:fillRect l="-50171"/>
            </a:stretch>
          </a:blipFill>
        </p:spPr>
      </p:sp>
      <p:sp>
        <p:nvSpPr>
          <p:cNvPr id="7" name="TextBox 7"/>
          <p:cNvSpPr txBox="1"/>
          <p:nvPr/>
        </p:nvSpPr>
        <p:spPr>
          <a:xfrm>
            <a:off x="5079482" y="3779224"/>
            <a:ext cx="7815566" cy="5495926"/>
          </a:xfrm>
          <a:prstGeom prst="rect">
            <a:avLst/>
          </a:prstGeom>
        </p:spPr>
        <p:txBody>
          <a:bodyPr lIns="0" tIns="0" rIns="0" bIns="0" rtlCol="0" anchor="t">
            <a:spAutoFit/>
          </a:bodyPr>
          <a:lstStyle/>
          <a:p>
            <a:pPr marL="971544" lvl="1" indent="-485772">
              <a:lnSpc>
                <a:spcPts val="6299"/>
              </a:lnSpc>
              <a:buFont typeface="Arial"/>
              <a:buChar char="•"/>
            </a:pPr>
            <a:r>
              <a:rPr lang="en-US" sz="4499">
                <a:solidFill>
                  <a:srgbClr val="000000"/>
                </a:solidFill>
                <a:latin typeface="Pangolin"/>
              </a:rPr>
              <a:t>INISIALISASI APLIKASI</a:t>
            </a:r>
          </a:p>
          <a:p>
            <a:pPr marL="971544" lvl="1" indent="-485772">
              <a:lnSpc>
                <a:spcPts val="6299"/>
              </a:lnSpc>
              <a:buFont typeface="Arial"/>
              <a:buChar char="•"/>
            </a:pPr>
            <a:r>
              <a:rPr lang="en-US" sz="4499">
                <a:solidFill>
                  <a:srgbClr val="000000"/>
                </a:solidFill>
                <a:latin typeface="Pangolin"/>
              </a:rPr>
              <a:t>MULAI KONSULTASI</a:t>
            </a:r>
          </a:p>
          <a:p>
            <a:pPr marL="971544" lvl="1" indent="-485772">
              <a:lnSpc>
                <a:spcPts val="6299"/>
              </a:lnSpc>
              <a:buFont typeface="Arial"/>
              <a:buChar char="•"/>
            </a:pPr>
            <a:r>
              <a:rPr lang="en-US" sz="4499">
                <a:solidFill>
                  <a:srgbClr val="000000"/>
                </a:solidFill>
                <a:latin typeface="Pangolin"/>
              </a:rPr>
              <a:t>PENENTUAN PSIKIATER</a:t>
            </a:r>
          </a:p>
          <a:p>
            <a:pPr marL="971544" lvl="1" indent="-485772">
              <a:lnSpc>
                <a:spcPts val="6299"/>
              </a:lnSpc>
              <a:buFont typeface="Arial"/>
              <a:buChar char="•"/>
            </a:pPr>
            <a:r>
              <a:rPr lang="en-US" sz="4499">
                <a:solidFill>
                  <a:srgbClr val="000000"/>
                </a:solidFill>
                <a:latin typeface="Pangolin"/>
              </a:rPr>
              <a:t>SESI KONSULTASI</a:t>
            </a:r>
          </a:p>
          <a:p>
            <a:pPr marL="971544" lvl="1" indent="-485772">
              <a:lnSpc>
                <a:spcPts val="6299"/>
              </a:lnSpc>
              <a:buFont typeface="Arial"/>
              <a:buChar char="•"/>
            </a:pPr>
            <a:r>
              <a:rPr lang="en-US" sz="4499">
                <a:solidFill>
                  <a:srgbClr val="000000"/>
                </a:solidFill>
                <a:latin typeface="Pangolin"/>
              </a:rPr>
              <a:t>KIRIM PESAN</a:t>
            </a:r>
          </a:p>
          <a:p>
            <a:pPr marL="971544" lvl="1" indent="-485772">
              <a:lnSpc>
                <a:spcPts val="6299"/>
              </a:lnSpc>
              <a:buFont typeface="Arial"/>
              <a:buChar char="•"/>
            </a:pPr>
            <a:r>
              <a:rPr lang="en-US" sz="4499">
                <a:solidFill>
                  <a:srgbClr val="000000"/>
                </a:solidFill>
                <a:latin typeface="Pangolin"/>
              </a:rPr>
              <a:t>RIWAYAT KONSULTASI</a:t>
            </a:r>
          </a:p>
          <a:p>
            <a:pPr marL="971544" lvl="1" indent="-485772">
              <a:lnSpc>
                <a:spcPts val="6299"/>
              </a:lnSpc>
              <a:buFont typeface="Arial"/>
              <a:buChar char="•"/>
            </a:pPr>
            <a:r>
              <a:rPr lang="en-US" sz="4499">
                <a:solidFill>
                  <a:srgbClr val="000000"/>
                </a:solidFill>
                <a:latin typeface="Pangolin"/>
              </a:rPr>
              <a:t>KONSULTASI SELESAI</a:t>
            </a:r>
          </a:p>
        </p:txBody>
      </p:sp>
      <p:sp>
        <p:nvSpPr>
          <p:cNvPr id="8" name="Freeform 8"/>
          <p:cNvSpPr/>
          <p:nvPr/>
        </p:nvSpPr>
        <p:spPr>
          <a:xfrm>
            <a:off x="13157451" y="5780027"/>
            <a:ext cx="2831125" cy="3706873"/>
          </a:xfrm>
          <a:custGeom>
            <a:avLst/>
            <a:gdLst/>
            <a:ahLst/>
            <a:cxnLst/>
            <a:rect l="l" t="t" r="r" b="b"/>
            <a:pathLst>
              <a:path w="2831125" h="3706873">
                <a:moveTo>
                  <a:pt x="0" y="0"/>
                </a:moveTo>
                <a:lnTo>
                  <a:pt x="2831124" y="0"/>
                </a:lnTo>
                <a:lnTo>
                  <a:pt x="2831124" y="3706873"/>
                </a:lnTo>
                <a:lnTo>
                  <a:pt x="0" y="370687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710112" y="2758709"/>
            <a:ext cx="8647187" cy="8647187"/>
            <a:chOff x="0" y="0"/>
            <a:chExt cx="11529582" cy="11529582"/>
          </a:xfrm>
        </p:grpSpPr>
        <p:sp>
          <p:nvSpPr>
            <p:cNvPr id="3" name="Freeform 3"/>
            <p:cNvSpPr/>
            <p:nvPr/>
          </p:nvSpPr>
          <p:spPr>
            <a:xfrm rot="5400000">
              <a:off x="3644708" y="4968202"/>
              <a:ext cx="11529582" cy="1593179"/>
            </a:xfrm>
            <a:custGeom>
              <a:avLst/>
              <a:gdLst/>
              <a:ahLst/>
              <a:cxnLst/>
              <a:rect l="l" t="t" r="r" b="b"/>
              <a:pathLst>
                <a:path w="11529582" h="1593179">
                  <a:moveTo>
                    <a:pt x="0" y="0"/>
                  </a:moveTo>
                  <a:lnTo>
                    <a:pt x="11529582" y="0"/>
                  </a:lnTo>
                  <a:lnTo>
                    <a:pt x="11529582" y="1593178"/>
                  </a:lnTo>
                  <a:lnTo>
                    <a:pt x="0" y="15931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0800000">
              <a:off x="0" y="8924252"/>
              <a:ext cx="11529582" cy="1593179"/>
            </a:xfrm>
            <a:custGeom>
              <a:avLst/>
              <a:gdLst/>
              <a:ahLst/>
              <a:cxnLst/>
              <a:rect l="l" t="t" r="r" b="b"/>
              <a:pathLst>
                <a:path w="11529582" h="1593179">
                  <a:moveTo>
                    <a:pt x="0" y="0"/>
                  </a:moveTo>
                  <a:lnTo>
                    <a:pt x="11529582" y="0"/>
                  </a:lnTo>
                  <a:lnTo>
                    <a:pt x="11529582" y="1593179"/>
                  </a:lnTo>
                  <a:lnTo>
                    <a:pt x="0" y="15931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5" name="Freeform 5"/>
          <p:cNvSpPr/>
          <p:nvPr/>
        </p:nvSpPr>
        <p:spPr>
          <a:xfrm rot="-5400000">
            <a:off x="-3352035" y="7706000"/>
            <a:ext cx="7467218" cy="1549519"/>
          </a:xfrm>
          <a:custGeom>
            <a:avLst/>
            <a:gdLst/>
            <a:ahLst/>
            <a:cxnLst/>
            <a:rect l="l" t="t" r="r" b="b"/>
            <a:pathLst>
              <a:path w="7467218" h="1549519">
                <a:moveTo>
                  <a:pt x="0" y="0"/>
                </a:moveTo>
                <a:lnTo>
                  <a:pt x="7467218" y="0"/>
                </a:lnTo>
                <a:lnTo>
                  <a:pt x="746721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l="-50171"/>
            </a:stretch>
          </a:blipFill>
        </p:spPr>
      </p:sp>
      <p:sp>
        <p:nvSpPr>
          <p:cNvPr id="6" name="Freeform 6"/>
          <p:cNvSpPr/>
          <p:nvPr/>
        </p:nvSpPr>
        <p:spPr>
          <a:xfrm>
            <a:off x="-4954208" y="-433694"/>
            <a:ext cx="11213627" cy="1549519"/>
          </a:xfrm>
          <a:custGeom>
            <a:avLst/>
            <a:gdLst/>
            <a:ahLst/>
            <a:cxnLst/>
            <a:rect l="l" t="t" r="r" b="b"/>
            <a:pathLst>
              <a:path w="11213627" h="1549519">
                <a:moveTo>
                  <a:pt x="0" y="0"/>
                </a:moveTo>
                <a:lnTo>
                  <a:pt x="11213628" y="0"/>
                </a:lnTo>
                <a:lnTo>
                  <a:pt x="11213628"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2941507" y="689722"/>
            <a:ext cx="12404985" cy="184121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0" rIns="0" bIns="0" rtlCol="0" anchor="t">
            <a:spAutoFit/>
          </a:bodyPr>
          <a:lstStyle/>
          <a:p>
            <a:pPr marL="0" lvl="0" indent="0" algn="ctr">
              <a:lnSpc>
                <a:spcPts val="16100"/>
              </a:lnSpc>
            </a:pPr>
            <a:r>
              <a:rPr lang="en-US" sz="9000" spc="1253" dirty="0">
                <a:solidFill>
                  <a:schemeClr val="accent6">
                    <a:lumMod val="50000"/>
                  </a:schemeClr>
                </a:solidFill>
                <a:latin typeface="Bodoni Bk BT" panose="02070603070706020303" pitchFamily="18" charset="0"/>
              </a:rPr>
              <a:t>DIAGRAM CLASS</a:t>
            </a:r>
          </a:p>
        </p:txBody>
      </p:sp>
      <p:sp>
        <p:nvSpPr>
          <p:cNvPr id="8" name="Freeform 8"/>
          <p:cNvSpPr/>
          <p:nvPr/>
        </p:nvSpPr>
        <p:spPr>
          <a:xfrm>
            <a:off x="1674494" y="1278317"/>
            <a:ext cx="1106919" cy="1374836"/>
          </a:xfrm>
          <a:custGeom>
            <a:avLst/>
            <a:gdLst/>
            <a:ahLst/>
            <a:cxnLst/>
            <a:rect l="l" t="t" r="r" b="b"/>
            <a:pathLst>
              <a:path w="1106919" h="1374836">
                <a:moveTo>
                  <a:pt x="0" y="0"/>
                </a:moveTo>
                <a:lnTo>
                  <a:pt x="1106919" y="0"/>
                </a:lnTo>
                <a:lnTo>
                  <a:pt x="1106919" y="1374835"/>
                </a:lnTo>
                <a:lnTo>
                  <a:pt x="0" y="13748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1022156">
            <a:off x="547201" y="2261158"/>
            <a:ext cx="1264913" cy="1320118"/>
          </a:xfrm>
          <a:custGeom>
            <a:avLst/>
            <a:gdLst/>
            <a:ahLst/>
            <a:cxnLst/>
            <a:rect l="l" t="t" r="r" b="b"/>
            <a:pathLst>
              <a:path w="1264913" h="1320118">
                <a:moveTo>
                  <a:pt x="0" y="0"/>
                </a:moveTo>
                <a:lnTo>
                  <a:pt x="1264913" y="0"/>
                </a:lnTo>
                <a:lnTo>
                  <a:pt x="1264913" y="1320118"/>
                </a:lnTo>
                <a:lnTo>
                  <a:pt x="0" y="13201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rot="-8185014">
            <a:off x="15466231" y="2558280"/>
            <a:ext cx="2392752" cy="714158"/>
          </a:xfrm>
          <a:custGeom>
            <a:avLst/>
            <a:gdLst/>
            <a:ahLst/>
            <a:cxnLst/>
            <a:rect l="l" t="t" r="r" b="b"/>
            <a:pathLst>
              <a:path w="2392752" h="714158">
                <a:moveTo>
                  <a:pt x="0" y="0"/>
                </a:moveTo>
                <a:lnTo>
                  <a:pt x="2392751" y="0"/>
                </a:lnTo>
                <a:lnTo>
                  <a:pt x="2392751" y="714157"/>
                </a:lnTo>
                <a:lnTo>
                  <a:pt x="0" y="71415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16442404" y="461490"/>
            <a:ext cx="1106919" cy="1374836"/>
          </a:xfrm>
          <a:custGeom>
            <a:avLst/>
            <a:gdLst/>
            <a:ahLst/>
            <a:cxnLst/>
            <a:rect l="l" t="t" r="r" b="b"/>
            <a:pathLst>
              <a:path w="1106919" h="1374836">
                <a:moveTo>
                  <a:pt x="0" y="0"/>
                </a:moveTo>
                <a:lnTo>
                  <a:pt x="1106919" y="0"/>
                </a:lnTo>
                <a:lnTo>
                  <a:pt x="1106919" y="1374835"/>
                </a:lnTo>
                <a:lnTo>
                  <a:pt x="0" y="13748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3578706" y="2915359"/>
            <a:ext cx="11070098" cy="6816776"/>
          </a:xfrm>
          <a:custGeom>
            <a:avLst/>
            <a:gdLst/>
            <a:ahLst/>
            <a:cxnLst/>
            <a:rect l="l" t="t" r="r" b="b"/>
            <a:pathLst>
              <a:path w="11070098" h="6816776">
                <a:moveTo>
                  <a:pt x="0" y="0"/>
                </a:moveTo>
                <a:lnTo>
                  <a:pt x="11070098" y="0"/>
                </a:lnTo>
                <a:lnTo>
                  <a:pt x="11070098" y="6816776"/>
                </a:lnTo>
                <a:lnTo>
                  <a:pt x="0" y="6816776"/>
                </a:lnTo>
                <a:lnTo>
                  <a:pt x="0" y="0"/>
                </a:lnTo>
                <a:close/>
              </a:path>
            </a:pathLst>
          </a:custGeom>
          <a:blipFill>
            <a:blip r:embed="rId10"/>
            <a:stretch>
              <a:fillRect t="-3019" b="-3580"/>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710112" y="2758709"/>
            <a:ext cx="8647187" cy="8647187"/>
            <a:chOff x="0" y="0"/>
            <a:chExt cx="11529582" cy="11529582"/>
          </a:xfrm>
        </p:grpSpPr>
        <p:sp>
          <p:nvSpPr>
            <p:cNvPr id="3" name="Freeform 3"/>
            <p:cNvSpPr/>
            <p:nvPr/>
          </p:nvSpPr>
          <p:spPr>
            <a:xfrm rot="5400000">
              <a:off x="3644708" y="4968202"/>
              <a:ext cx="11529582" cy="1593179"/>
            </a:xfrm>
            <a:custGeom>
              <a:avLst/>
              <a:gdLst/>
              <a:ahLst/>
              <a:cxnLst/>
              <a:rect l="l" t="t" r="r" b="b"/>
              <a:pathLst>
                <a:path w="11529582" h="1593179">
                  <a:moveTo>
                    <a:pt x="0" y="0"/>
                  </a:moveTo>
                  <a:lnTo>
                    <a:pt x="11529582" y="0"/>
                  </a:lnTo>
                  <a:lnTo>
                    <a:pt x="11529582" y="1593178"/>
                  </a:lnTo>
                  <a:lnTo>
                    <a:pt x="0" y="15931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0800000">
              <a:off x="0" y="8924252"/>
              <a:ext cx="11529582" cy="1593179"/>
            </a:xfrm>
            <a:custGeom>
              <a:avLst/>
              <a:gdLst/>
              <a:ahLst/>
              <a:cxnLst/>
              <a:rect l="l" t="t" r="r" b="b"/>
              <a:pathLst>
                <a:path w="11529582" h="1593179">
                  <a:moveTo>
                    <a:pt x="0" y="0"/>
                  </a:moveTo>
                  <a:lnTo>
                    <a:pt x="11529582" y="0"/>
                  </a:lnTo>
                  <a:lnTo>
                    <a:pt x="11529582" y="1593179"/>
                  </a:lnTo>
                  <a:lnTo>
                    <a:pt x="0" y="15931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5" name="Freeform 5"/>
          <p:cNvSpPr/>
          <p:nvPr/>
        </p:nvSpPr>
        <p:spPr>
          <a:xfrm rot="-5400000">
            <a:off x="-3352035" y="7706000"/>
            <a:ext cx="7467218" cy="1549519"/>
          </a:xfrm>
          <a:custGeom>
            <a:avLst/>
            <a:gdLst/>
            <a:ahLst/>
            <a:cxnLst/>
            <a:rect l="l" t="t" r="r" b="b"/>
            <a:pathLst>
              <a:path w="7467218" h="1549519">
                <a:moveTo>
                  <a:pt x="0" y="0"/>
                </a:moveTo>
                <a:lnTo>
                  <a:pt x="7467218" y="0"/>
                </a:lnTo>
                <a:lnTo>
                  <a:pt x="746721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l="-50171"/>
            </a:stretch>
          </a:blipFill>
        </p:spPr>
      </p:sp>
      <p:sp>
        <p:nvSpPr>
          <p:cNvPr id="6" name="Freeform 6"/>
          <p:cNvSpPr/>
          <p:nvPr/>
        </p:nvSpPr>
        <p:spPr>
          <a:xfrm>
            <a:off x="-4954208" y="-433694"/>
            <a:ext cx="11213627" cy="1549519"/>
          </a:xfrm>
          <a:custGeom>
            <a:avLst/>
            <a:gdLst/>
            <a:ahLst/>
            <a:cxnLst/>
            <a:rect l="l" t="t" r="r" b="b"/>
            <a:pathLst>
              <a:path w="11213627" h="1549519">
                <a:moveTo>
                  <a:pt x="0" y="0"/>
                </a:moveTo>
                <a:lnTo>
                  <a:pt x="11213628" y="0"/>
                </a:lnTo>
                <a:lnTo>
                  <a:pt x="11213628"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0" y="639352"/>
            <a:ext cx="18975724" cy="184121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0" rIns="0" bIns="0" rtlCol="0" anchor="t">
            <a:spAutoFit/>
          </a:bodyPr>
          <a:lstStyle/>
          <a:p>
            <a:pPr marL="0" lvl="0" indent="0" algn="ctr">
              <a:lnSpc>
                <a:spcPts val="16100"/>
              </a:lnSpc>
            </a:pPr>
            <a:r>
              <a:rPr lang="en-US" sz="9000" spc="1253" dirty="0">
                <a:solidFill>
                  <a:schemeClr val="accent6">
                    <a:lumMod val="50000"/>
                  </a:schemeClr>
                </a:solidFill>
                <a:latin typeface="Bodoni Bk BT" panose="02070603070706020303" pitchFamily="18" charset="0"/>
              </a:rPr>
              <a:t>RANCANGAN (UI)</a:t>
            </a:r>
          </a:p>
        </p:txBody>
      </p:sp>
      <p:sp>
        <p:nvSpPr>
          <p:cNvPr id="8" name="Freeform 8"/>
          <p:cNvSpPr/>
          <p:nvPr/>
        </p:nvSpPr>
        <p:spPr>
          <a:xfrm>
            <a:off x="2130250" y="461490"/>
            <a:ext cx="1106919" cy="1374836"/>
          </a:xfrm>
          <a:custGeom>
            <a:avLst/>
            <a:gdLst/>
            <a:ahLst/>
            <a:cxnLst/>
            <a:rect l="l" t="t" r="r" b="b"/>
            <a:pathLst>
              <a:path w="1106919" h="1374836">
                <a:moveTo>
                  <a:pt x="0" y="0"/>
                </a:moveTo>
                <a:lnTo>
                  <a:pt x="1106919" y="0"/>
                </a:lnTo>
                <a:lnTo>
                  <a:pt x="1106919" y="1374835"/>
                </a:lnTo>
                <a:lnTo>
                  <a:pt x="0" y="13748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1022156">
            <a:off x="165627" y="1394927"/>
            <a:ext cx="1264913" cy="1320118"/>
          </a:xfrm>
          <a:custGeom>
            <a:avLst/>
            <a:gdLst/>
            <a:ahLst/>
            <a:cxnLst/>
            <a:rect l="l" t="t" r="r" b="b"/>
            <a:pathLst>
              <a:path w="1264913" h="1320118">
                <a:moveTo>
                  <a:pt x="0" y="0"/>
                </a:moveTo>
                <a:lnTo>
                  <a:pt x="1264913" y="0"/>
                </a:lnTo>
                <a:lnTo>
                  <a:pt x="1264913" y="1320118"/>
                </a:lnTo>
                <a:lnTo>
                  <a:pt x="0" y="13201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rot="-8185014">
            <a:off x="16223221" y="2235661"/>
            <a:ext cx="2392752" cy="714158"/>
          </a:xfrm>
          <a:custGeom>
            <a:avLst/>
            <a:gdLst/>
            <a:ahLst/>
            <a:cxnLst/>
            <a:rect l="l" t="t" r="r" b="b"/>
            <a:pathLst>
              <a:path w="2392752" h="714158">
                <a:moveTo>
                  <a:pt x="0" y="0"/>
                </a:moveTo>
                <a:lnTo>
                  <a:pt x="2392751" y="0"/>
                </a:lnTo>
                <a:lnTo>
                  <a:pt x="2392751" y="714157"/>
                </a:lnTo>
                <a:lnTo>
                  <a:pt x="0" y="71415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16660317" y="146608"/>
            <a:ext cx="1106919" cy="1374836"/>
          </a:xfrm>
          <a:custGeom>
            <a:avLst/>
            <a:gdLst/>
            <a:ahLst/>
            <a:cxnLst/>
            <a:rect l="l" t="t" r="r" b="b"/>
            <a:pathLst>
              <a:path w="1106919" h="1374836">
                <a:moveTo>
                  <a:pt x="0" y="0"/>
                </a:moveTo>
                <a:lnTo>
                  <a:pt x="1106919" y="0"/>
                </a:lnTo>
                <a:lnTo>
                  <a:pt x="1106919" y="1374835"/>
                </a:lnTo>
                <a:lnTo>
                  <a:pt x="0" y="13748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652606" y="2871374"/>
            <a:ext cx="6786766" cy="3647525"/>
          </a:xfrm>
          <a:custGeom>
            <a:avLst/>
            <a:gdLst/>
            <a:ahLst/>
            <a:cxnLst/>
            <a:rect l="l" t="t" r="r" b="b"/>
            <a:pathLst>
              <a:path w="6786766" h="3647525">
                <a:moveTo>
                  <a:pt x="0" y="0"/>
                </a:moveTo>
                <a:lnTo>
                  <a:pt x="6786766" y="0"/>
                </a:lnTo>
                <a:lnTo>
                  <a:pt x="6786766" y="3647525"/>
                </a:lnTo>
                <a:lnTo>
                  <a:pt x="0" y="3647525"/>
                </a:lnTo>
                <a:lnTo>
                  <a:pt x="0" y="0"/>
                </a:lnTo>
                <a:close/>
              </a:path>
            </a:pathLst>
          </a:custGeom>
          <a:blipFill>
            <a:blip r:embed="rId10"/>
            <a:stretch>
              <a:fillRect b="-4711"/>
            </a:stretch>
          </a:blipFill>
        </p:spPr>
      </p:sp>
      <p:sp>
        <p:nvSpPr>
          <p:cNvPr id="13" name="Freeform 13"/>
          <p:cNvSpPr/>
          <p:nvPr/>
        </p:nvSpPr>
        <p:spPr>
          <a:xfrm>
            <a:off x="10710112" y="2784797"/>
            <a:ext cx="7187318" cy="3734102"/>
          </a:xfrm>
          <a:custGeom>
            <a:avLst/>
            <a:gdLst/>
            <a:ahLst/>
            <a:cxnLst/>
            <a:rect l="l" t="t" r="r" b="b"/>
            <a:pathLst>
              <a:path w="7187318" h="3734102">
                <a:moveTo>
                  <a:pt x="0" y="0"/>
                </a:moveTo>
                <a:lnTo>
                  <a:pt x="7187318" y="0"/>
                </a:lnTo>
                <a:lnTo>
                  <a:pt x="7187318" y="3734102"/>
                </a:lnTo>
                <a:lnTo>
                  <a:pt x="0" y="3734102"/>
                </a:lnTo>
                <a:lnTo>
                  <a:pt x="0" y="0"/>
                </a:lnTo>
                <a:close/>
              </a:path>
            </a:pathLst>
          </a:custGeom>
          <a:blipFill>
            <a:blip r:embed="rId11"/>
            <a:stretch>
              <a:fillRect b="-8319"/>
            </a:stretch>
          </a:blipFill>
        </p:spPr>
      </p:sp>
      <p:sp>
        <p:nvSpPr>
          <p:cNvPr id="14" name="Freeform 14"/>
          <p:cNvSpPr/>
          <p:nvPr/>
        </p:nvSpPr>
        <p:spPr>
          <a:xfrm>
            <a:off x="4907188" y="5485143"/>
            <a:ext cx="8473624" cy="4488426"/>
          </a:xfrm>
          <a:custGeom>
            <a:avLst/>
            <a:gdLst/>
            <a:ahLst/>
            <a:cxnLst/>
            <a:rect l="l" t="t" r="r" b="b"/>
            <a:pathLst>
              <a:path w="8473624" h="4488426">
                <a:moveTo>
                  <a:pt x="0" y="0"/>
                </a:moveTo>
                <a:lnTo>
                  <a:pt x="8473624" y="0"/>
                </a:lnTo>
                <a:lnTo>
                  <a:pt x="8473624" y="4488425"/>
                </a:lnTo>
                <a:lnTo>
                  <a:pt x="0" y="4488425"/>
                </a:lnTo>
                <a:lnTo>
                  <a:pt x="0" y="0"/>
                </a:lnTo>
                <a:close/>
              </a:path>
            </a:pathLst>
          </a:custGeom>
          <a:blipFill>
            <a:blip r:embed="rId12"/>
            <a:stretch>
              <a:fillRect b="-6243"/>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1925866" y="4783644"/>
            <a:ext cx="11213627" cy="1549519"/>
          </a:xfrm>
          <a:custGeom>
            <a:avLst/>
            <a:gdLst/>
            <a:ahLst/>
            <a:cxnLst/>
            <a:rect l="l" t="t" r="r" b="b"/>
            <a:pathLst>
              <a:path w="11213627" h="1549519">
                <a:moveTo>
                  <a:pt x="0" y="0"/>
                </a:moveTo>
                <a:lnTo>
                  <a:pt x="11213627" y="0"/>
                </a:lnTo>
                <a:lnTo>
                  <a:pt x="1121362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3302987" y="8447015"/>
            <a:ext cx="7467218" cy="1549519"/>
          </a:xfrm>
          <a:custGeom>
            <a:avLst/>
            <a:gdLst/>
            <a:ahLst/>
            <a:cxnLst/>
            <a:rect l="l" t="t" r="r" b="b"/>
            <a:pathLst>
              <a:path w="7467218" h="1549519">
                <a:moveTo>
                  <a:pt x="0" y="0"/>
                </a:moveTo>
                <a:lnTo>
                  <a:pt x="7467217" y="0"/>
                </a:lnTo>
                <a:lnTo>
                  <a:pt x="746721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l="-50171"/>
            </a:stretch>
          </a:blipFill>
        </p:spPr>
      </p:sp>
      <p:sp>
        <p:nvSpPr>
          <p:cNvPr id="4" name="Freeform 4"/>
          <p:cNvSpPr/>
          <p:nvPr/>
        </p:nvSpPr>
        <p:spPr>
          <a:xfrm>
            <a:off x="-393186" y="0"/>
            <a:ext cx="11213627" cy="1549519"/>
          </a:xfrm>
          <a:custGeom>
            <a:avLst/>
            <a:gdLst/>
            <a:ahLst/>
            <a:cxnLst/>
            <a:rect l="l" t="t" r="r" b="b"/>
            <a:pathLst>
              <a:path w="11213627" h="1549519">
                <a:moveTo>
                  <a:pt x="0" y="0"/>
                </a:moveTo>
                <a:lnTo>
                  <a:pt x="11213628" y="0"/>
                </a:lnTo>
                <a:lnTo>
                  <a:pt x="1121362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2696357" y="863890"/>
            <a:ext cx="12584415" cy="184121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0" rIns="0" bIns="0" rtlCol="0" anchor="t">
            <a:spAutoFit/>
          </a:bodyPr>
          <a:lstStyle/>
          <a:p>
            <a:pPr marL="0" lvl="0" indent="0" algn="ctr">
              <a:lnSpc>
                <a:spcPts val="16100"/>
              </a:lnSpc>
              <a:spcBef>
                <a:spcPct val="0"/>
              </a:spcBef>
            </a:pPr>
            <a:r>
              <a:rPr lang="en-US" sz="9000" spc="1207" dirty="0">
                <a:solidFill>
                  <a:schemeClr val="accent6">
                    <a:lumMod val="50000"/>
                  </a:schemeClr>
                </a:solidFill>
                <a:latin typeface="Bodoni Bk BT" panose="02070603070706020303" pitchFamily="18" charset="0"/>
              </a:rPr>
              <a:t>CODINGAN</a:t>
            </a:r>
          </a:p>
        </p:txBody>
      </p:sp>
      <p:sp>
        <p:nvSpPr>
          <p:cNvPr id="6" name="Freeform 6"/>
          <p:cNvSpPr/>
          <p:nvPr/>
        </p:nvSpPr>
        <p:spPr>
          <a:xfrm>
            <a:off x="14819235" y="1028700"/>
            <a:ext cx="1561078" cy="1835786"/>
          </a:xfrm>
          <a:custGeom>
            <a:avLst/>
            <a:gdLst/>
            <a:ahLst/>
            <a:cxnLst/>
            <a:rect l="l" t="t" r="r" b="b"/>
            <a:pathLst>
              <a:path w="1561078" h="1835786">
                <a:moveTo>
                  <a:pt x="0" y="0"/>
                </a:moveTo>
                <a:lnTo>
                  <a:pt x="1561078" y="0"/>
                </a:lnTo>
                <a:lnTo>
                  <a:pt x="1561078" y="1835786"/>
                </a:lnTo>
                <a:lnTo>
                  <a:pt x="0" y="18357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610443" y="2826386"/>
            <a:ext cx="12139444" cy="3732233"/>
          </a:xfrm>
          <a:custGeom>
            <a:avLst/>
            <a:gdLst/>
            <a:ahLst/>
            <a:cxnLst/>
            <a:rect l="l" t="t" r="r" b="b"/>
            <a:pathLst>
              <a:path w="12139444" h="3732233">
                <a:moveTo>
                  <a:pt x="0" y="0"/>
                </a:moveTo>
                <a:lnTo>
                  <a:pt x="12139444" y="0"/>
                </a:lnTo>
                <a:lnTo>
                  <a:pt x="12139444" y="3732233"/>
                </a:lnTo>
                <a:lnTo>
                  <a:pt x="0" y="3732233"/>
                </a:lnTo>
                <a:lnTo>
                  <a:pt x="0" y="0"/>
                </a:lnTo>
                <a:close/>
              </a:path>
            </a:pathLst>
          </a:custGeom>
          <a:blipFill>
            <a:blip r:embed="rId6"/>
            <a:stretch>
              <a:fillRect/>
            </a:stretch>
          </a:blipFill>
        </p:spPr>
        <p:txBody>
          <a:bodyPr/>
          <a:lstStyle/>
          <a:p>
            <a:endParaRPr lang="en-ID" dirty="0"/>
          </a:p>
        </p:txBody>
      </p:sp>
      <p:sp>
        <p:nvSpPr>
          <p:cNvPr id="8" name="Freeform 8"/>
          <p:cNvSpPr/>
          <p:nvPr/>
        </p:nvSpPr>
        <p:spPr>
          <a:xfrm>
            <a:off x="801988" y="6832305"/>
            <a:ext cx="12351294" cy="2549097"/>
          </a:xfrm>
          <a:custGeom>
            <a:avLst/>
            <a:gdLst/>
            <a:ahLst/>
            <a:cxnLst/>
            <a:rect l="l" t="t" r="r" b="b"/>
            <a:pathLst>
              <a:path w="12351294" h="2549097">
                <a:moveTo>
                  <a:pt x="0" y="0"/>
                </a:moveTo>
                <a:lnTo>
                  <a:pt x="12351294" y="0"/>
                </a:lnTo>
                <a:lnTo>
                  <a:pt x="12351294" y="2549097"/>
                </a:lnTo>
                <a:lnTo>
                  <a:pt x="0" y="2549097"/>
                </a:lnTo>
                <a:lnTo>
                  <a:pt x="0" y="0"/>
                </a:lnTo>
                <a:close/>
              </a:path>
            </a:pathLst>
          </a:custGeom>
          <a:blipFill>
            <a:blip r:embed="rId7"/>
            <a:stretch>
              <a:fillRect/>
            </a:stretch>
          </a:blipFill>
        </p:spPr>
      </p:sp>
      <p:sp>
        <p:nvSpPr>
          <p:cNvPr id="9" name="TextBox 9"/>
          <p:cNvSpPr txBox="1"/>
          <p:nvPr/>
        </p:nvSpPr>
        <p:spPr>
          <a:xfrm>
            <a:off x="13127494" y="3843634"/>
            <a:ext cx="4863259" cy="653415"/>
          </a:xfrm>
          <a:prstGeom prst="rect">
            <a:avLst/>
          </a:prstGeom>
        </p:spPr>
        <p:txBody>
          <a:bodyPr lIns="0" tIns="0" rIns="0" bIns="0" rtlCol="0" anchor="t">
            <a:spAutoFit/>
          </a:bodyPr>
          <a:lstStyle/>
          <a:p>
            <a:pPr>
              <a:lnSpc>
                <a:spcPts val="5459"/>
              </a:lnSpc>
              <a:spcBef>
                <a:spcPct val="0"/>
              </a:spcBef>
            </a:pPr>
            <a:r>
              <a:rPr lang="en-US" sz="3899" dirty="0">
                <a:solidFill>
                  <a:srgbClr val="000000"/>
                </a:solidFill>
                <a:latin typeface="Pangolin"/>
              </a:rPr>
              <a:t>AplikasiKonsultasi.java</a:t>
            </a:r>
          </a:p>
        </p:txBody>
      </p:sp>
      <p:sp>
        <p:nvSpPr>
          <p:cNvPr id="10" name="TextBox 10"/>
          <p:cNvSpPr txBox="1"/>
          <p:nvPr/>
        </p:nvSpPr>
        <p:spPr>
          <a:xfrm>
            <a:off x="13444180" y="7437245"/>
            <a:ext cx="4863259" cy="1339215"/>
          </a:xfrm>
          <a:prstGeom prst="rect">
            <a:avLst/>
          </a:prstGeom>
        </p:spPr>
        <p:txBody>
          <a:bodyPr lIns="0" tIns="0" rIns="0" bIns="0" rtlCol="0" anchor="t">
            <a:spAutoFit/>
          </a:bodyPr>
          <a:lstStyle/>
          <a:p>
            <a:pPr>
              <a:lnSpc>
                <a:spcPts val="5459"/>
              </a:lnSpc>
              <a:spcBef>
                <a:spcPct val="0"/>
              </a:spcBef>
            </a:pPr>
            <a:r>
              <a:rPr lang="en-US" sz="3899" dirty="0">
                <a:solidFill>
                  <a:srgbClr val="000000"/>
                </a:solidFill>
                <a:latin typeface="Pangolin"/>
              </a:rPr>
              <a:t>Konsultasi.java (Interface)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1925866" y="4783644"/>
            <a:ext cx="11213627" cy="1549519"/>
          </a:xfrm>
          <a:custGeom>
            <a:avLst/>
            <a:gdLst/>
            <a:ahLst/>
            <a:cxnLst/>
            <a:rect l="l" t="t" r="r" b="b"/>
            <a:pathLst>
              <a:path w="11213627" h="1549519">
                <a:moveTo>
                  <a:pt x="0" y="0"/>
                </a:moveTo>
                <a:lnTo>
                  <a:pt x="11213627" y="0"/>
                </a:lnTo>
                <a:lnTo>
                  <a:pt x="1121362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3302987" y="8447015"/>
            <a:ext cx="7467218" cy="1549519"/>
          </a:xfrm>
          <a:custGeom>
            <a:avLst/>
            <a:gdLst/>
            <a:ahLst/>
            <a:cxnLst/>
            <a:rect l="l" t="t" r="r" b="b"/>
            <a:pathLst>
              <a:path w="7467218" h="1549519">
                <a:moveTo>
                  <a:pt x="0" y="0"/>
                </a:moveTo>
                <a:lnTo>
                  <a:pt x="7467217" y="0"/>
                </a:lnTo>
                <a:lnTo>
                  <a:pt x="746721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l="-50171"/>
            </a:stretch>
          </a:blipFill>
        </p:spPr>
      </p:sp>
      <p:sp>
        <p:nvSpPr>
          <p:cNvPr id="4" name="Freeform 4"/>
          <p:cNvSpPr/>
          <p:nvPr/>
        </p:nvSpPr>
        <p:spPr>
          <a:xfrm>
            <a:off x="-393186" y="0"/>
            <a:ext cx="11213627" cy="1549519"/>
          </a:xfrm>
          <a:custGeom>
            <a:avLst/>
            <a:gdLst/>
            <a:ahLst/>
            <a:cxnLst/>
            <a:rect l="l" t="t" r="r" b="b"/>
            <a:pathLst>
              <a:path w="11213627" h="1549519">
                <a:moveTo>
                  <a:pt x="0" y="0"/>
                </a:moveTo>
                <a:lnTo>
                  <a:pt x="11213628" y="0"/>
                </a:lnTo>
                <a:lnTo>
                  <a:pt x="1121362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1791188" y="635290"/>
            <a:ext cx="12584415" cy="184121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0" rIns="0" bIns="0" rtlCol="0" anchor="t">
            <a:spAutoFit/>
          </a:bodyPr>
          <a:lstStyle/>
          <a:p>
            <a:pPr marL="0" lvl="0" indent="0" algn="ctr">
              <a:lnSpc>
                <a:spcPts val="16100"/>
              </a:lnSpc>
              <a:spcBef>
                <a:spcPct val="0"/>
              </a:spcBef>
            </a:pPr>
            <a:r>
              <a:rPr lang="en-US" sz="9000" spc="1207" dirty="0">
                <a:solidFill>
                  <a:schemeClr val="accent6">
                    <a:lumMod val="50000"/>
                  </a:schemeClr>
                </a:solidFill>
                <a:latin typeface="Bodoni Bk BT" panose="02070603070706020303" pitchFamily="18" charset="0"/>
              </a:rPr>
              <a:t>CODINGAN</a:t>
            </a:r>
          </a:p>
        </p:txBody>
      </p:sp>
      <p:sp>
        <p:nvSpPr>
          <p:cNvPr id="6" name="Freeform 6"/>
          <p:cNvSpPr/>
          <p:nvPr/>
        </p:nvSpPr>
        <p:spPr>
          <a:xfrm>
            <a:off x="14819235" y="1028700"/>
            <a:ext cx="1561078" cy="1835786"/>
          </a:xfrm>
          <a:custGeom>
            <a:avLst/>
            <a:gdLst/>
            <a:ahLst/>
            <a:cxnLst/>
            <a:rect l="l" t="t" r="r" b="b"/>
            <a:pathLst>
              <a:path w="1561078" h="1835786">
                <a:moveTo>
                  <a:pt x="0" y="0"/>
                </a:moveTo>
                <a:lnTo>
                  <a:pt x="1561078" y="0"/>
                </a:lnTo>
                <a:lnTo>
                  <a:pt x="1561078" y="1835786"/>
                </a:lnTo>
                <a:lnTo>
                  <a:pt x="0" y="18357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816130" y="2549142"/>
            <a:ext cx="12628050" cy="6709158"/>
          </a:xfrm>
          <a:custGeom>
            <a:avLst/>
            <a:gdLst/>
            <a:ahLst/>
            <a:cxnLst/>
            <a:rect l="l" t="t" r="r" b="b"/>
            <a:pathLst>
              <a:path w="12628050" h="6709158">
                <a:moveTo>
                  <a:pt x="0" y="0"/>
                </a:moveTo>
                <a:lnTo>
                  <a:pt x="12628050" y="0"/>
                </a:lnTo>
                <a:lnTo>
                  <a:pt x="12628050" y="6709158"/>
                </a:lnTo>
                <a:lnTo>
                  <a:pt x="0" y="6709158"/>
                </a:lnTo>
                <a:lnTo>
                  <a:pt x="0" y="0"/>
                </a:lnTo>
                <a:close/>
              </a:path>
            </a:pathLst>
          </a:custGeom>
          <a:blipFill>
            <a:blip r:embed="rId6"/>
            <a:stretch>
              <a:fillRect b="-5860"/>
            </a:stretch>
          </a:blipFill>
        </p:spPr>
      </p:sp>
      <p:sp>
        <p:nvSpPr>
          <p:cNvPr id="8" name="TextBox 8"/>
          <p:cNvSpPr txBox="1"/>
          <p:nvPr/>
        </p:nvSpPr>
        <p:spPr>
          <a:xfrm>
            <a:off x="13672058" y="4008734"/>
            <a:ext cx="4863259" cy="653415"/>
          </a:xfrm>
          <a:prstGeom prst="rect">
            <a:avLst/>
          </a:prstGeom>
        </p:spPr>
        <p:txBody>
          <a:bodyPr lIns="0" tIns="0" rIns="0" bIns="0" rtlCol="0" anchor="t">
            <a:spAutoFit/>
          </a:bodyPr>
          <a:lstStyle/>
          <a:p>
            <a:pPr>
              <a:lnSpc>
                <a:spcPts val="5459"/>
              </a:lnSpc>
              <a:spcBef>
                <a:spcPct val="0"/>
              </a:spcBef>
            </a:pPr>
            <a:r>
              <a:rPr lang="en-US" sz="3899">
                <a:solidFill>
                  <a:srgbClr val="000000"/>
                </a:solidFill>
                <a:latin typeface="Pangolin"/>
              </a:rPr>
              <a:t>KonsultasiGUI.java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1925866" y="4783644"/>
            <a:ext cx="11213627" cy="1549519"/>
          </a:xfrm>
          <a:custGeom>
            <a:avLst/>
            <a:gdLst/>
            <a:ahLst/>
            <a:cxnLst/>
            <a:rect l="l" t="t" r="r" b="b"/>
            <a:pathLst>
              <a:path w="11213627" h="1549519">
                <a:moveTo>
                  <a:pt x="0" y="0"/>
                </a:moveTo>
                <a:lnTo>
                  <a:pt x="11213627" y="0"/>
                </a:lnTo>
                <a:lnTo>
                  <a:pt x="1121362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3302987" y="8447015"/>
            <a:ext cx="7467218" cy="1549519"/>
          </a:xfrm>
          <a:custGeom>
            <a:avLst/>
            <a:gdLst/>
            <a:ahLst/>
            <a:cxnLst/>
            <a:rect l="l" t="t" r="r" b="b"/>
            <a:pathLst>
              <a:path w="7467218" h="1549519">
                <a:moveTo>
                  <a:pt x="0" y="0"/>
                </a:moveTo>
                <a:lnTo>
                  <a:pt x="7467217" y="0"/>
                </a:lnTo>
                <a:lnTo>
                  <a:pt x="7467217" y="1549520"/>
                </a:lnTo>
                <a:lnTo>
                  <a:pt x="0" y="1549520"/>
                </a:lnTo>
                <a:lnTo>
                  <a:pt x="0" y="0"/>
                </a:lnTo>
                <a:close/>
              </a:path>
            </a:pathLst>
          </a:custGeom>
          <a:blipFill>
            <a:blip r:embed="rId2">
              <a:extLst>
                <a:ext uri="{96DAC541-7B7A-43D3-8B79-37D633B846F1}">
                  <asvg:svgBlip xmlns:asvg="http://schemas.microsoft.com/office/drawing/2016/SVG/main" r:embed="rId3"/>
                </a:ext>
              </a:extLst>
            </a:blip>
            <a:stretch>
              <a:fillRect l="-50171"/>
            </a:stretch>
          </a:blipFill>
        </p:spPr>
      </p:sp>
      <p:sp>
        <p:nvSpPr>
          <p:cNvPr id="4" name="Freeform 4"/>
          <p:cNvSpPr/>
          <p:nvPr/>
        </p:nvSpPr>
        <p:spPr>
          <a:xfrm>
            <a:off x="-393186" y="0"/>
            <a:ext cx="11213627" cy="1549519"/>
          </a:xfrm>
          <a:custGeom>
            <a:avLst/>
            <a:gdLst/>
            <a:ahLst/>
            <a:cxnLst/>
            <a:rect l="l" t="t" r="r" b="b"/>
            <a:pathLst>
              <a:path w="11213627" h="1549519">
                <a:moveTo>
                  <a:pt x="0" y="0"/>
                </a:moveTo>
                <a:lnTo>
                  <a:pt x="11213628" y="0"/>
                </a:lnTo>
                <a:lnTo>
                  <a:pt x="11213628" y="1549519"/>
                </a:lnTo>
                <a:lnTo>
                  <a:pt x="0" y="15495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1791188" y="711490"/>
            <a:ext cx="12584415" cy="184121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0" rIns="0" bIns="0" rtlCol="0" anchor="t">
            <a:spAutoFit/>
          </a:bodyPr>
          <a:lstStyle/>
          <a:p>
            <a:pPr marL="0" lvl="0" indent="0" algn="ctr">
              <a:lnSpc>
                <a:spcPts val="16100"/>
              </a:lnSpc>
              <a:spcBef>
                <a:spcPct val="0"/>
              </a:spcBef>
            </a:pPr>
            <a:r>
              <a:rPr lang="en-US" sz="9000" spc="1207" dirty="0">
                <a:solidFill>
                  <a:schemeClr val="accent6">
                    <a:lumMod val="50000"/>
                  </a:schemeClr>
                </a:solidFill>
                <a:latin typeface="Bodoni Bk BT" panose="02070603070706020303" pitchFamily="18" charset="0"/>
              </a:rPr>
              <a:t>CODINGAN</a:t>
            </a:r>
          </a:p>
        </p:txBody>
      </p:sp>
      <p:sp>
        <p:nvSpPr>
          <p:cNvPr id="6" name="Freeform 6"/>
          <p:cNvSpPr/>
          <p:nvPr/>
        </p:nvSpPr>
        <p:spPr>
          <a:xfrm>
            <a:off x="14819235" y="1028700"/>
            <a:ext cx="1561078" cy="1835786"/>
          </a:xfrm>
          <a:custGeom>
            <a:avLst/>
            <a:gdLst/>
            <a:ahLst/>
            <a:cxnLst/>
            <a:rect l="l" t="t" r="r" b="b"/>
            <a:pathLst>
              <a:path w="1561078" h="1835786">
                <a:moveTo>
                  <a:pt x="0" y="0"/>
                </a:moveTo>
                <a:lnTo>
                  <a:pt x="1561078" y="0"/>
                </a:lnTo>
                <a:lnTo>
                  <a:pt x="1561078" y="1835786"/>
                </a:lnTo>
                <a:lnTo>
                  <a:pt x="0" y="18357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13672058" y="4008734"/>
            <a:ext cx="4863259" cy="653415"/>
          </a:xfrm>
          <a:prstGeom prst="rect">
            <a:avLst/>
          </a:prstGeom>
        </p:spPr>
        <p:txBody>
          <a:bodyPr lIns="0" tIns="0" rIns="0" bIns="0" rtlCol="0" anchor="t">
            <a:spAutoFit/>
          </a:bodyPr>
          <a:lstStyle/>
          <a:p>
            <a:pPr>
              <a:lnSpc>
                <a:spcPts val="5459"/>
              </a:lnSpc>
              <a:spcBef>
                <a:spcPct val="0"/>
              </a:spcBef>
            </a:pPr>
            <a:r>
              <a:rPr lang="en-US" sz="3899">
                <a:solidFill>
                  <a:srgbClr val="000000"/>
                </a:solidFill>
                <a:latin typeface="Pangolin"/>
              </a:rPr>
              <a:t>KonsultasiGUI.java</a:t>
            </a:r>
          </a:p>
        </p:txBody>
      </p:sp>
      <p:pic>
        <p:nvPicPr>
          <p:cNvPr id="10" name="Picture 9">
            <a:extLst>
              <a:ext uri="{FF2B5EF4-FFF2-40B4-BE49-F238E27FC236}">
                <a16:creationId xmlns:a16="http://schemas.microsoft.com/office/drawing/2014/main" id="{406999E5-D051-9838-2928-7022F77BFF78}"/>
              </a:ext>
            </a:extLst>
          </p:cNvPr>
          <p:cNvPicPr>
            <a:picLocks noChangeAspect="1"/>
          </p:cNvPicPr>
          <p:nvPr/>
        </p:nvPicPr>
        <p:blipFill rotWithShape="1">
          <a:blip r:embed="rId6"/>
          <a:srcRect b="6033"/>
          <a:stretch/>
        </p:blipFill>
        <p:spPr>
          <a:xfrm>
            <a:off x="238781" y="2565110"/>
            <a:ext cx="13244474" cy="7226590"/>
          </a:xfrm>
          <a:prstGeom prst="rect">
            <a:avLst/>
          </a:prstGeom>
        </p:spPr>
      </p:pic>
    </p:spTree>
    <p:extLst>
      <p:ext uri="{BB962C8B-B14F-4D97-AF65-F5344CB8AC3E}">
        <p14:creationId xmlns:p14="http://schemas.microsoft.com/office/powerpoint/2010/main" val="278297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245</Words>
  <Application>Microsoft Office PowerPoint</Application>
  <PresentationFormat>Custom</PresentationFormat>
  <Paragraphs>65</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Lucida Handwriting</vt:lpstr>
      <vt:lpstr>AC Fat Bamboo</vt:lpstr>
      <vt:lpstr>Arial</vt:lpstr>
      <vt:lpstr>Bodoni Bk BT</vt:lpstr>
      <vt:lpstr>Calibri</vt:lpstr>
      <vt:lpstr>Pangolin</vt:lpstr>
      <vt:lpstr>Childos Arabic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PBO2023-TA-FilePresentasi-H-2200018376-Dyanti Salma Salsabiela-Aplikasi Sederhana Konsultasi Psikiater</dc:title>
  <cp:lastModifiedBy>dyanti salsa</cp:lastModifiedBy>
  <cp:revision>4</cp:revision>
  <dcterms:created xsi:type="dcterms:W3CDTF">2006-08-16T00:00:00Z</dcterms:created>
  <dcterms:modified xsi:type="dcterms:W3CDTF">2024-01-07T10:03:31Z</dcterms:modified>
  <dc:identifier>DAF5Lz6Bkfk</dc:identifier>
</cp:coreProperties>
</file>