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84" r:id="rId3"/>
    <p:sldId id="285" r:id="rId4"/>
    <p:sldId id="261" r:id="rId5"/>
    <p:sldId id="286" r:id="rId6"/>
    <p:sldId id="290" r:id="rId7"/>
    <p:sldId id="291" r:id="rId8"/>
    <p:sldId id="292" r:id="rId9"/>
    <p:sldId id="293" r:id="rId10"/>
    <p:sldId id="294" r:id="rId11"/>
    <p:sldId id="295" r:id="rId12"/>
    <p:sldId id="296" r:id="rId13"/>
    <p:sldId id="297" r:id="rId14"/>
    <p:sldId id="298" r:id="rId15"/>
    <p:sldId id="299" r:id="rId16"/>
    <p:sldId id="300" r:id="rId17"/>
    <p:sldId id="278" r:id="rId18"/>
    <p:sldId id="301" r:id="rId19"/>
    <p:sldId id="302"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B31489-EFEE-4391-AEF1-2707D9837251}">
          <p14:sldIdLst>
            <p14:sldId id="257"/>
          </p14:sldIdLst>
        </p14:section>
        <p14:section name="Abstract" id="{2F293969-CF29-4C1F-A699-A6E2A36C3BA6}">
          <p14:sldIdLst>
            <p14:sldId id="284"/>
          </p14:sldIdLst>
        </p14:section>
        <p14:section name="Introduction" id="{90C9E4BA-0B35-4BF2-A78F-54C38B422968}">
          <p14:sldIdLst>
            <p14:sldId id="285"/>
          </p14:sldIdLst>
        </p14:section>
        <p14:section name="Methods" id="{2B02DADB-1D05-47E6-8432-8628A2D759C9}">
          <p14:sldIdLst>
            <p14:sldId id="261"/>
            <p14:sldId id="286"/>
          </p14:sldIdLst>
        </p14:section>
        <p14:section name="Results" id="{7F4004E4-80B3-4913-A04E-3AF2391F1C25}">
          <p14:sldIdLst>
            <p14:sldId id="290"/>
            <p14:sldId id="291"/>
            <p14:sldId id="292"/>
            <p14:sldId id="293"/>
            <p14:sldId id="294"/>
            <p14:sldId id="295"/>
            <p14:sldId id="296"/>
            <p14:sldId id="297"/>
            <p14:sldId id="298"/>
            <p14:sldId id="299"/>
            <p14:sldId id="300"/>
          </p14:sldIdLst>
        </p14:section>
        <p14:section name="Discussion" id="{E912D6C5-E59D-4C4B-AFC3-D4EB802A759C}">
          <p14:sldIdLst>
            <p14:sldId id="278"/>
            <p14:sldId id="301"/>
          </p14:sldIdLst>
        </p14:section>
        <p14:section name="Conclusion" id="{1DB5F7E9-625E-4E03-9055-13C7EE2C33B7}">
          <p14:sldIdLst>
            <p14:sldId id="302"/>
          </p14:sldIdLst>
        </p14:section>
        <p14:section name="Citations" id="{48A66E72-CCBB-4540-B802-D3E3C20AD7D7}">
          <p14:sldIdLst>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5F0A"/>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varScale="1">
        <p:scale>
          <a:sx n="109" d="100"/>
          <a:sy n="109" d="100"/>
        </p:scale>
        <p:origin x="49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92EA7-858F-4B44-B015-877BFE5925AB}" type="datetimeFigureOut">
              <a:rPr lang="en-US" smtClean="0"/>
              <a:t>8/2/2019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2FB39-1398-40D8-9A7E-B2F7B9CEAD5C}" type="slidenum">
              <a:rPr lang="en-US" smtClean="0"/>
              <a:t>‹#›</a:t>
            </a:fld>
            <a:endParaRPr lang="en-US"/>
          </a:p>
        </p:txBody>
      </p:sp>
    </p:spTree>
    <p:extLst>
      <p:ext uri="{BB962C8B-B14F-4D97-AF65-F5344CB8AC3E}">
        <p14:creationId xmlns:p14="http://schemas.microsoft.com/office/powerpoint/2010/main" val="245185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Oh yeah, change the title. This one </a:t>
            </a:r>
            <a:r>
              <a:rPr lang="en-US"/>
              <a:t>is trash.</a:t>
            </a:r>
            <a:endParaRPr/>
          </a:p>
        </p:txBody>
      </p:sp>
    </p:spTree>
    <p:extLst>
      <p:ext uri="{BB962C8B-B14F-4D97-AF65-F5344CB8AC3E}">
        <p14:creationId xmlns:p14="http://schemas.microsoft.com/office/powerpoint/2010/main" val="19474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Shock</a:t>
            </a:r>
            <a:r>
              <a:rPr lang="en-US" baseline="0" dirty="0" smtClean="0"/>
              <a:t> and awe</a:t>
            </a:r>
            <a:endParaRPr lang="en-US" dirty="0"/>
          </a:p>
        </p:txBody>
      </p:sp>
      <p:sp>
        <p:nvSpPr>
          <p:cNvPr id="4" name="Slide Number Placeholder 3"/>
          <p:cNvSpPr>
            <a:spLocks noGrp="1"/>
          </p:cNvSpPr>
          <p:nvPr>
            <p:ph type="sldNum" sz="quarter" idx="10"/>
          </p:nvPr>
        </p:nvSpPr>
        <p:spPr/>
        <p:txBody>
          <a:bodyPr/>
          <a:lstStyle/>
          <a:p>
            <a:fld id="{DEA2FB39-1398-40D8-9A7E-B2F7B9CEAD5C}" type="slidenum">
              <a:rPr lang="en-US" smtClean="0"/>
              <a:t>7</a:t>
            </a:fld>
            <a:endParaRPr lang="en-US"/>
          </a:p>
        </p:txBody>
      </p:sp>
    </p:spTree>
    <p:extLst>
      <p:ext uri="{BB962C8B-B14F-4D97-AF65-F5344CB8AC3E}">
        <p14:creationId xmlns:p14="http://schemas.microsoft.com/office/powerpoint/2010/main" val="112561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A2FB39-1398-40D8-9A7E-B2F7B9CEAD5C}" type="slidenum">
              <a:rPr lang="en-US" smtClean="0"/>
              <a:t>8</a:t>
            </a:fld>
            <a:endParaRPr lang="en-US"/>
          </a:p>
        </p:txBody>
      </p:sp>
    </p:spTree>
    <p:extLst>
      <p:ext uri="{BB962C8B-B14F-4D97-AF65-F5344CB8AC3E}">
        <p14:creationId xmlns:p14="http://schemas.microsoft.com/office/powerpoint/2010/main" val="155674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 development; overall, developmental functions</a:t>
            </a:r>
          </a:p>
        </p:txBody>
      </p:sp>
      <p:sp>
        <p:nvSpPr>
          <p:cNvPr id="4" name="Slide Number Placeholder 3"/>
          <p:cNvSpPr>
            <a:spLocks noGrp="1"/>
          </p:cNvSpPr>
          <p:nvPr>
            <p:ph type="sldNum" sz="quarter" idx="5"/>
          </p:nvPr>
        </p:nvSpPr>
        <p:spPr/>
        <p:txBody>
          <a:bodyPr/>
          <a:lstStyle/>
          <a:p>
            <a:fld id="{DEA2FB39-1398-40D8-9A7E-B2F7B9CEAD5C}" type="slidenum">
              <a:rPr lang="en-US" smtClean="0"/>
              <a:t>12</a:t>
            </a:fld>
            <a:endParaRPr lang="en-US"/>
          </a:p>
        </p:txBody>
      </p:sp>
    </p:spTree>
    <p:extLst>
      <p:ext uri="{BB962C8B-B14F-4D97-AF65-F5344CB8AC3E}">
        <p14:creationId xmlns:p14="http://schemas.microsoft.com/office/powerpoint/2010/main" val="180894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A2FB39-1398-40D8-9A7E-B2F7B9CEAD5C}" type="slidenum">
              <a:rPr lang="en-US" smtClean="0"/>
              <a:t>13</a:t>
            </a:fld>
            <a:endParaRPr lang="en-US"/>
          </a:p>
        </p:txBody>
      </p:sp>
    </p:spTree>
    <p:extLst>
      <p:ext uri="{BB962C8B-B14F-4D97-AF65-F5344CB8AC3E}">
        <p14:creationId xmlns:p14="http://schemas.microsoft.com/office/powerpoint/2010/main" val="4034479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Fructose = sugar = related; emphasize more and downplay the fact that there’s only three (two) genes</a:t>
            </a:r>
          </a:p>
        </p:txBody>
      </p:sp>
      <p:sp>
        <p:nvSpPr>
          <p:cNvPr id="4" name="Slide Number Placeholder 3"/>
          <p:cNvSpPr>
            <a:spLocks noGrp="1"/>
          </p:cNvSpPr>
          <p:nvPr>
            <p:ph type="sldNum" sz="quarter" idx="5"/>
          </p:nvPr>
        </p:nvSpPr>
        <p:spPr/>
        <p:txBody>
          <a:bodyPr/>
          <a:lstStyle/>
          <a:p>
            <a:fld id="{DEA2FB39-1398-40D8-9A7E-B2F7B9CEAD5C}" type="slidenum">
              <a:rPr lang="en-US" smtClean="0"/>
              <a:t>15</a:t>
            </a:fld>
            <a:endParaRPr lang="en-US"/>
          </a:p>
        </p:txBody>
      </p:sp>
    </p:spTree>
    <p:extLst>
      <p:ext uri="{BB962C8B-B14F-4D97-AF65-F5344CB8AC3E}">
        <p14:creationId xmlns:p14="http://schemas.microsoft.com/office/powerpoint/2010/main" val="281126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 ._.</a:t>
            </a:r>
          </a:p>
        </p:txBody>
      </p:sp>
      <p:sp>
        <p:nvSpPr>
          <p:cNvPr id="4" name="Slide Number Placeholder 3"/>
          <p:cNvSpPr>
            <a:spLocks noGrp="1"/>
          </p:cNvSpPr>
          <p:nvPr>
            <p:ph type="sldNum" sz="quarter" idx="5"/>
          </p:nvPr>
        </p:nvSpPr>
        <p:spPr/>
        <p:txBody>
          <a:bodyPr/>
          <a:lstStyle/>
          <a:p>
            <a:fld id="{DEA2FB39-1398-40D8-9A7E-B2F7B9CEAD5C}" type="slidenum">
              <a:rPr lang="en-US" smtClean="0"/>
              <a:t>16</a:t>
            </a:fld>
            <a:endParaRPr lang="en-US"/>
          </a:p>
        </p:txBody>
      </p:sp>
    </p:spTree>
    <p:extLst>
      <p:ext uri="{BB962C8B-B14F-4D97-AF65-F5344CB8AC3E}">
        <p14:creationId xmlns:p14="http://schemas.microsoft.com/office/powerpoint/2010/main" val="226647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2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Right)">
    <p:spTree>
      <p:nvGrpSpPr>
        <p:cNvPr id="1" name=""/>
        <p:cNvGrpSpPr/>
        <p:nvPr/>
      </p:nvGrpSpPr>
      <p:grpSpPr>
        <a:xfrm>
          <a:off x="0" y="0"/>
          <a:ext cx="0" cy="0"/>
          <a:chOff x="0" y="0"/>
          <a:chExt cx="0" cy="0"/>
        </a:xfrm>
      </p:grpSpPr>
      <p:sp>
        <p:nvSpPr>
          <p:cNvPr id="8" name="Rectangle 7"/>
          <p:cNvSpPr/>
          <p:nvPr/>
        </p:nvSpPr>
        <p:spPr>
          <a:xfrm>
            <a:off x="814120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109205"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2020" y="594360"/>
            <a:ext cx="3200400" cy="62398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889686"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2020" y="1218341"/>
            <a:ext cx="3200400" cy="5078626"/>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542020" y="6461105"/>
            <a:ext cx="1771753" cy="365125"/>
          </a:xfrm>
        </p:spPr>
        <p:txBody>
          <a:bodyPr/>
          <a:lstStyle>
            <a:lvl1pPr algn="l">
              <a:defRPr/>
            </a:lvl1pPr>
          </a:lstStyle>
          <a:p>
            <a:fld id="{809CEF2D-C839-41A0-817E-03595D1CB546}" type="datetimeFigureOut">
              <a:rPr lang="en-US" smtClean="0"/>
              <a:t>8/2/2019</a:t>
            </a:fld>
            <a:endParaRPr lang="en-US"/>
          </a:p>
        </p:txBody>
      </p:sp>
      <p:sp>
        <p:nvSpPr>
          <p:cNvPr id="6" name="Footer Placeholder 5"/>
          <p:cNvSpPr>
            <a:spLocks noGrp="1"/>
          </p:cNvSpPr>
          <p:nvPr>
            <p:ph type="ftr" sz="quarter" idx="11"/>
          </p:nvPr>
        </p:nvSpPr>
        <p:spPr>
          <a:xfrm>
            <a:off x="889686" y="6461104"/>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0430395" y="6461105"/>
            <a:ext cx="1312025" cy="365125"/>
          </a:xfrm>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157514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5486400"/>
            <a:ext cx="12188825"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545439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593904"/>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09CEF2D-C839-41A0-817E-03595D1CB546}"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568296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036861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619432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9CEF2D-C839-41A0-817E-03595D1CB546}"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C9B5-9543-4447-B896-CFFB2C6D7835}" type="slidenum">
              <a:rPr lang="en-US" smtClean="0"/>
              <a:t>‹#›</a:t>
            </a:fld>
            <a:endParaRPr lang="en-US"/>
          </a:p>
        </p:txBody>
      </p:sp>
      <p:sp>
        <p:nvSpPr>
          <p:cNvPr id="6" name="Google Shape;71;p15"/>
          <p:cNvSpPr txBox="1">
            <a:spLocks noGrp="1"/>
          </p:cNvSpPr>
          <p:nvPr>
            <p:ph type="title"/>
          </p:nvPr>
        </p:nvSpPr>
        <p:spPr>
          <a:xfrm>
            <a:off x="1097280" y="593367"/>
            <a:ext cx="10058400" cy="763600"/>
          </a:xfrm>
          <a:prstGeom prst="rect">
            <a:avLst/>
          </a:prstGeom>
        </p:spPr>
        <p:txBody>
          <a:bodyPr spcFirstLastPara="1" vert="horz" wrap="square" lIns="121900" tIns="121900" rIns="121900" bIns="121900" rtlCol="0" anchor="t" anchorCtr="0">
            <a:noAutofit/>
          </a:bodyPr>
          <a:lstStyle/>
          <a:p>
            <a:endParaRPr dirty="0"/>
          </a:p>
        </p:txBody>
      </p:sp>
      <p:sp>
        <p:nvSpPr>
          <p:cNvPr id="8" name="Content Placeholder 2"/>
          <p:cNvSpPr>
            <a:spLocks noGrp="1"/>
          </p:cNvSpPr>
          <p:nvPr>
            <p:ph idx="13"/>
          </p:nvPr>
        </p:nvSpPr>
        <p:spPr>
          <a:xfrm>
            <a:off x="1097280" y="1845734"/>
            <a:ext cx="1005840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306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175389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aw Text">
    <p:spTree>
      <p:nvGrpSpPr>
        <p:cNvPr id="1" name=""/>
        <p:cNvGrpSpPr/>
        <p:nvPr/>
      </p:nvGrpSpPr>
      <p:grpSpPr>
        <a:xfrm>
          <a:off x="0" y="0"/>
          <a:ext cx="0" cy="0"/>
          <a:chOff x="0" y="0"/>
          <a:chExt cx="0" cy="0"/>
        </a:xfrm>
      </p:grpSpPr>
      <p:sp>
        <p:nvSpPr>
          <p:cNvPr id="8" name="Rectangle 7"/>
          <p:cNvSpPr/>
          <p:nvPr/>
        </p:nvSpPr>
        <p:spPr>
          <a:xfrm>
            <a:off x="16" y="0"/>
            <a:ext cx="77177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6426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rot="16200000">
            <a:off x="-3011836" y="3116116"/>
            <a:ext cx="6777131" cy="640456"/>
          </a:xfrm>
        </p:spPr>
        <p:txBody>
          <a:bodyPr anchor="b">
            <a:normAutofit/>
          </a:bodyPr>
          <a:lstStyle>
            <a:lvl1pPr algn="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895577" y="47777"/>
            <a:ext cx="11254477" cy="647885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95578" y="6585358"/>
            <a:ext cx="9811138" cy="239552"/>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0838030" y="6585358"/>
            <a:ext cx="1312025" cy="239552"/>
          </a:xfrm>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310591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18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CEF2D-C839-41A0-817E-03595D1CB546}"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13231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CEF2D-C839-41A0-817E-03595D1CB546}"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54533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CEF2D-C839-41A0-817E-03595D1CB546}"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42132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9CEF2D-C839-41A0-817E-03595D1CB546}" type="datetimeFigureOut">
              <a:rPr lang="en-US" smtClean="0"/>
              <a:t>8/2/2019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47961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60"/>
            <a:ext cx="3200400" cy="640456"/>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234816"/>
            <a:ext cx="3200400" cy="5070389"/>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9CEF2D-C839-41A0-817E-03595D1CB546}" type="datetimeFigureOut">
              <a:rPr lang="en-US" smtClean="0"/>
              <a:t>8/2/2019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400966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9CEF2D-C839-41A0-817E-03595D1CB546}" type="datetimeFigureOut">
              <a:rPr lang="en-US" smtClean="0"/>
              <a:t>8/2/2019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1AC9B5-9543-4447-B896-CFFB2C6D78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836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63" r:id="rId4"/>
    <p:sldLayoutId id="2147483664" r:id="rId5"/>
    <p:sldLayoutId id="2147483665" r:id="rId6"/>
    <p:sldLayoutId id="2147483666" r:id="rId7"/>
    <p:sldLayoutId id="2147483667" r:id="rId8"/>
    <p:sldLayoutId id="2147483668" r:id="rId9"/>
    <p:sldLayoutId id="2147483674" r:id="rId10"/>
    <p:sldLayoutId id="2147483669" r:id="rId11"/>
    <p:sldLayoutId id="2147483670" r:id="rId12"/>
    <p:sldLayoutId id="2147483671" r:id="rId13"/>
    <p:sldLayoutId id="2147483673"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image" Target="../media/image39.jpeg"/><Relationship Id="rId3" Type="http://schemas.openxmlformats.org/officeDocument/2006/relationships/image" Target="../media/image29.JPG"/><Relationship Id="rId7" Type="http://schemas.openxmlformats.org/officeDocument/2006/relationships/image" Target="../media/image33.jpeg"/><Relationship Id="rId12" Type="http://schemas.openxmlformats.org/officeDocument/2006/relationships/image" Target="../media/image38.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2.JPG"/><Relationship Id="rId11" Type="http://schemas.openxmlformats.org/officeDocument/2006/relationships/image" Target="../media/image37.jpeg"/><Relationship Id="rId5" Type="http://schemas.openxmlformats.org/officeDocument/2006/relationships/image" Target="../media/image31.JPG"/><Relationship Id="rId10" Type="http://schemas.openxmlformats.org/officeDocument/2006/relationships/image" Target="../media/image36.jpeg"/><Relationship Id="rId4" Type="http://schemas.openxmlformats.org/officeDocument/2006/relationships/image" Target="../media/image30.JPG"/><Relationship Id="rId9" Type="http://schemas.openxmlformats.org/officeDocument/2006/relationships/image" Target="../media/image35.jpeg"/><Relationship Id="rId14" Type="http://schemas.openxmlformats.org/officeDocument/2006/relationships/image" Target="../media/image4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vert="horz" wrap="square" lIns="121900" tIns="121900" rIns="121900" bIns="121900" rtlCol="0" anchor="b" anchorCtr="0">
            <a:noAutofit/>
          </a:bodyPr>
          <a:lstStyle/>
          <a:p>
            <a:pPr algn="ctr">
              <a:spcBef>
                <a:spcPts val="0"/>
              </a:spcBef>
            </a:pPr>
            <a:r>
              <a:rPr lang="en" sz="4800" dirty="0" smtClean="0"/>
              <a:t>Discovery of Two Genetic Functions Related to Cataractogenesis</a:t>
            </a:r>
            <a:endParaRPr sz="4800" dirty="0"/>
          </a:p>
        </p:txBody>
      </p:sp>
      <p:sp>
        <p:nvSpPr>
          <p:cNvPr id="55" name="Google Shape;55;p1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algn="ctr">
              <a:spcBef>
                <a:spcPts val="0"/>
              </a:spcBef>
              <a:spcAft>
                <a:spcPts val="0"/>
              </a:spcAft>
            </a:pPr>
            <a:endParaRPr dirty="0"/>
          </a:p>
        </p:txBody>
      </p:sp>
    </p:spTree>
    <p:extLst>
      <p:ext uri="{BB962C8B-B14F-4D97-AF65-F5344CB8AC3E}">
        <p14:creationId xmlns:p14="http://schemas.microsoft.com/office/powerpoint/2010/main" val="3753254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7-2</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This network shows many functions related to keratinization (insertion of keratin into skin/hair cells).</a:t>
            </a:r>
          </a:p>
          <a:p>
            <a:r>
              <a:rPr lang="en-US" dirty="0"/>
              <a:t>Keratin is present in the lens epithelium, and forms a significant part of its structural integrity (Quinlan et al, 1999). This network may imply that keratin in the epithelial and early fiber cells plays a role in later cataract formation.</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2468" y="731838"/>
            <a:ext cx="4965938" cy="5257800"/>
          </a:xfrm>
        </p:spPr>
      </p:pic>
      <p:pic>
        <p:nvPicPr>
          <p:cNvPr id="3" name="Picture 2"/>
          <p:cNvPicPr>
            <a:picLocks noChangeAspect="1"/>
          </p:cNvPicPr>
          <p:nvPr/>
        </p:nvPicPr>
        <p:blipFill>
          <a:blip r:embed="rId3"/>
          <a:stretch>
            <a:fillRect/>
          </a:stretch>
        </p:blipFill>
        <p:spPr>
          <a:xfrm>
            <a:off x="8406127" y="1115631"/>
            <a:ext cx="3472185" cy="2642023"/>
          </a:xfrm>
          <a:prstGeom prst="rect">
            <a:avLst/>
          </a:prstGeom>
        </p:spPr>
      </p:pic>
    </p:spTree>
    <p:extLst>
      <p:ext uri="{BB962C8B-B14F-4D97-AF65-F5344CB8AC3E}">
        <p14:creationId xmlns:p14="http://schemas.microsoft.com/office/powerpoint/2010/main" val="338039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8-1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smtClean="0"/>
              <a:t>The genes from cluster 8 fit into the same network as cluster 7. This cluster has a broader focus on eye development.</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00600" y="797347"/>
            <a:ext cx="6492875" cy="5126782"/>
          </a:xfrm>
        </p:spPr>
      </p:pic>
      <p:pic>
        <p:nvPicPr>
          <p:cNvPr id="7" name="Picture 6"/>
          <p:cNvPicPr>
            <a:picLocks noChangeAspect="1"/>
          </p:cNvPicPr>
          <p:nvPr/>
        </p:nvPicPr>
        <p:blipFill>
          <a:blip r:embed="rId3"/>
          <a:stretch>
            <a:fillRect/>
          </a:stretch>
        </p:blipFill>
        <p:spPr>
          <a:xfrm>
            <a:off x="321307" y="1234816"/>
            <a:ext cx="3472185" cy="2642023"/>
          </a:xfrm>
          <a:prstGeom prst="rect">
            <a:avLst/>
          </a:prstGeom>
        </p:spPr>
      </p:pic>
    </p:spTree>
    <p:extLst>
      <p:ext uri="{BB962C8B-B14F-4D97-AF65-F5344CB8AC3E}">
        <p14:creationId xmlns:p14="http://schemas.microsoft.com/office/powerpoint/2010/main" val="318829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8-2</a:t>
            </a:r>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network is related with organ development.</a:t>
            </a:r>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59208" y="868184"/>
            <a:ext cx="5752458" cy="4985108"/>
          </a:xfrm>
        </p:spPr>
      </p:pic>
      <p:pic>
        <p:nvPicPr>
          <p:cNvPr id="8" name="Picture 7"/>
          <p:cNvPicPr>
            <a:picLocks noChangeAspect="1"/>
          </p:cNvPicPr>
          <p:nvPr/>
        </p:nvPicPr>
        <p:blipFill>
          <a:blip r:embed="rId4"/>
          <a:stretch>
            <a:fillRect/>
          </a:stretch>
        </p:blipFill>
        <p:spPr>
          <a:xfrm>
            <a:off x="8406127" y="1218340"/>
            <a:ext cx="3472185" cy="2642023"/>
          </a:xfrm>
          <a:prstGeom prst="rect">
            <a:avLst/>
          </a:prstGeom>
        </p:spPr>
      </p:pic>
    </p:spTree>
    <p:extLst>
      <p:ext uri="{BB962C8B-B14F-4D97-AF65-F5344CB8AC3E}">
        <p14:creationId xmlns:p14="http://schemas.microsoft.com/office/powerpoint/2010/main" val="199806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20-1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 network related to metabolism, especially of sugars, fats, and amino acids. Fatty acids affect the expression of lutein, which is shown to prevent cataract formation (</a:t>
            </a:r>
            <a:r>
              <a:rPr lang="en-US" dirty="0" err="1"/>
              <a:t>Padmanabha</a:t>
            </a:r>
            <a:r>
              <a:rPr lang="en-US" dirty="0"/>
              <a:t> &amp; </a:t>
            </a:r>
            <a:r>
              <a:rPr lang="en-US" dirty="0" err="1"/>
              <a:t>Vallikannan</a:t>
            </a:r>
            <a:r>
              <a:rPr lang="en-US" dirty="0"/>
              <a:t>, 2018); sugars are known to cause cataract, since an increased blood sugar concentration affects the concentration of the fiber cell cytoplasm (</a:t>
            </a:r>
            <a:r>
              <a:rPr lang="en-US" dirty="0" err="1"/>
              <a:t>Pollreisz</a:t>
            </a:r>
            <a:r>
              <a:rPr lang="en-US" dirty="0"/>
              <a:t> &amp; Schmidt-</a:t>
            </a:r>
            <a:r>
              <a:rPr lang="en-US" dirty="0" err="1"/>
              <a:t>Erfurth</a:t>
            </a:r>
            <a:r>
              <a:rPr lang="en-US" dirty="0"/>
              <a:t>, 2010)</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04674" y="731838"/>
            <a:ext cx="4684727" cy="5257800"/>
          </a:xfrm>
        </p:spPr>
      </p:pic>
      <p:pic>
        <p:nvPicPr>
          <p:cNvPr id="5" name="Picture 4"/>
          <p:cNvPicPr>
            <a:picLocks noChangeAspect="1"/>
          </p:cNvPicPr>
          <p:nvPr/>
        </p:nvPicPr>
        <p:blipFill>
          <a:blip r:embed="rId4"/>
          <a:stretch>
            <a:fillRect/>
          </a:stretch>
        </p:blipFill>
        <p:spPr>
          <a:xfrm>
            <a:off x="317392" y="1122028"/>
            <a:ext cx="3480016" cy="2647982"/>
          </a:xfrm>
          <a:prstGeom prst="rect">
            <a:avLst/>
          </a:prstGeom>
        </p:spPr>
      </p:pic>
    </p:spTree>
    <p:extLst>
      <p:ext uri="{BB962C8B-B14F-4D97-AF65-F5344CB8AC3E}">
        <p14:creationId xmlns:p14="http://schemas.microsoft.com/office/powerpoint/2010/main" val="320355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21-1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This network is heavily centered around the TNF (tumor necrosis factor) gene, which has many functions varying from tissue regeneration to apoptosis (</a:t>
            </a:r>
            <a:r>
              <a:rPr lang="en-US" dirty="0" err="1"/>
              <a:t>Wajant</a:t>
            </a:r>
            <a:r>
              <a:rPr lang="en-US" dirty="0"/>
              <a:t>, et al). </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7483" y="731838"/>
            <a:ext cx="6235908" cy="5257800"/>
          </a:xfrm>
        </p:spPr>
      </p:pic>
      <p:pic>
        <p:nvPicPr>
          <p:cNvPr id="6" name="Picture 5"/>
          <p:cNvPicPr>
            <a:picLocks noChangeAspect="1"/>
          </p:cNvPicPr>
          <p:nvPr/>
        </p:nvPicPr>
        <p:blipFill>
          <a:blip r:embed="rId3"/>
          <a:stretch>
            <a:fillRect/>
          </a:stretch>
        </p:blipFill>
        <p:spPr>
          <a:xfrm>
            <a:off x="8402212" y="1109672"/>
            <a:ext cx="3480016" cy="2647982"/>
          </a:xfrm>
          <a:prstGeom prst="rect">
            <a:avLst/>
          </a:prstGeom>
        </p:spPr>
      </p:pic>
    </p:spTree>
    <p:extLst>
      <p:ext uri="{BB962C8B-B14F-4D97-AF65-F5344CB8AC3E}">
        <p14:creationId xmlns:p14="http://schemas.microsoft.com/office/powerpoint/2010/main" val="14044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Cluster 20 – fructose metabolism pathway</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19079" y="1846263"/>
            <a:ext cx="4369708" cy="4022725"/>
          </a:xfrm>
        </p:spPr>
      </p:pic>
      <p:sp>
        <p:nvSpPr>
          <p:cNvPr id="3" name="TextBox 2"/>
          <p:cNvSpPr txBox="1"/>
          <p:nvPr/>
        </p:nvSpPr>
        <p:spPr>
          <a:xfrm>
            <a:off x="6409592" y="1872762"/>
            <a:ext cx="3912577" cy="1477328"/>
          </a:xfrm>
          <a:prstGeom prst="rect">
            <a:avLst/>
          </a:prstGeom>
          <a:noFill/>
        </p:spPr>
        <p:txBody>
          <a:bodyPr wrap="square" rtlCol="0">
            <a:spAutoFit/>
          </a:bodyPr>
          <a:lstStyle/>
          <a:p>
            <a:r>
              <a:rPr lang="en-US" dirty="0" smtClean="0"/>
              <a:t>It has been shown that within non-diabetic patients, fructose levels are higher in those with senile cataract than those without (Gul et al, 2009). This pathway further confirms the finding.</a:t>
            </a:r>
            <a:endParaRPr lang="en-US" dirty="0"/>
          </a:p>
        </p:txBody>
      </p:sp>
    </p:spTree>
    <p:extLst>
      <p:ext uri="{BB962C8B-B14F-4D97-AF65-F5344CB8AC3E}">
        <p14:creationId xmlns:p14="http://schemas.microsoft.com/office/powerpoint/2010/main" val="387513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12" y="117230"/>
            <a:ext cx="4634280" cy="229186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685" y="121992"/>
            <a:ext cx="4641592" cy="22871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34" y="3264877"/>
            <a:ext cx="4624558" cy="22871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9294" y="3264877"/>
            <a:ext cx="4654375" cy="228710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3315" y="117230"/>
            <a:ext cx="1016376" cy="500796"/>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22420" y="762365"/>
            <a:ext cx="1017271" cy="500796"/>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44090" y="117230"/>
            <a:ext cx="977228" cy="301504"/>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44090" y="618026"/>
            <a:ext cx="1018193" cy="500796"/>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2420" y="3264877"/>
            <a:ext cx="1017271" cy="501719"/>
          </a:xfrm>
          <a:prstGeom prst="rect">
            <a:avLst/>
          </a:prstGeom>
        </p:spPr>
      </p:pic>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04020" y="3264876"/>
            <a:ext cx="1017298" cy="501719"/>
          </a:xfrm>
          <a:prstGeom prst="rect">
            <a:avLst/>
          </a:prstGeom>
        </p:spPr>
      </p:pic>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02171" y="3964964"/>
            <a:ext cx="1019147" cy="500796"/>
          </a:xfrm>
          <a:prstGeom prst="rect">
            <a:avLst/>
          </a:prstGeom>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02171" y="4664129"/>
            <a:ext cx="1017271" cy="501706"/>
          </a:xfrm>
          <a:prstGeom prst="rect">
            <a:avLst/>
          </a:prstGeom>
        </p:spPr>
      </p:pic>
      <p:sp>
        <p:nvSpPr>
          <p:cNvPr id="14" name="TextBox 13"/>
          <p:cNvSpPr txBox="1"/>
          <p:nvPr/>
        </p:nvSpPr>
        <p:spPr>
          <a:xfrm>
            <a:off x="110833" y="2467652"/>
            <a:ext cx="6178109" cy="461665"/>
          </a:xfrm>
          <a:prstGeom prst="rect">
            <a:avLst/>
          </a:prstGeom>
          <a:noFill/>
        </p:spPr>
        <p:txBody>
          <a:bodyPr wrap="square" rtlCol="0">
            <a:spAutoFit/>
          </a:bodyPr>
          <a:lstStyle/>
          <a:p>
            <a:r>
              <a:rPr lang="en-US" sz="1200" dirty="0" smtClean="0"/>
              <a:t>Cluster 7 disease/function maps. Small maps represent “ophthalmic disease” and “organismal injury and abnormalities”, respectively</a:t>
            </a:r>
            <a:endParaRPr lang="en-US" sz="1200" dirty="0"/>
          </a:p>
        </p:txBody>
      </p:sp>
      <p:sp>
        <p:nvSpPr>
          <p:cNvPr id="15" name="TextBox 14"/>
          <p:cNvSpPr txBox="1"/>
          <p:nvPr/>
        </p:nvSpPr>
        <p:spPr>
          <a:xfrm>
            <a:off x="1599" y="5551977"/>
            <a:ext cx="6178109" cy="461665"/>
          </a:xfrm>
          <a:prstGeom prst="rect">
            <a:avLst/>
          </a:prstGeom>
          <a:noFill/>
        </p:spPr>
        <p:txBody>
          <a:bodyPr wrap="square" rtlCol="0">
            <a:spAutoFit/>
          </a:bodyPr>
          <a:lstStyle/>
          <a:p>
            <a:r>
              <a:rPr lang="en-US" sz="1200" dirty="0" smtClean="0"/>
              <a:t>Cluster 20 disease/function map. Small map represents “small molecule biochemistry”, and the significant square represents “Metabolism of D-galactose”.</a:t>
            </a:r>
            <a:endParaRPr lang="en-US" sz="1200" dirty="0"/>
          </a:p>
        </p:txBody>
      </p:sp>
      <p:sp>
        <p:nvSpPr>
          <p:cNvPr id="16" name="TextBox 15"/>
          <p:cNvSpPr txBox="1"/>
          <p:nvPr/>
        </p:nvSpPr>
        <p:spPr>
          <a:xfrm>
            <a:off x="6375685" y="2471281"/>
            <a:ext cx="5743757" cy="461665"/>
          </a:xfrm>
          <a:prstGeom prst="rect">
            <a:avLst/>
          </a:prstGeom>
          <a:noFill/>
        </p:spPr>
        <p:txBody>
          <a:bodyPr wrap="square" rtlCol="0">
            <a:spAutoFit/>
          </a:bodyPr>
          <a:lstStyle/>
          <a:p>
            <a:r>
              <a:rPr lang="en-US" sz="1200" dirty="0" smtClean="0"/>
              <a:t>Cluster 8 disease/function maps. Small maps represent “ophthalmic disease” and “organismal injury and abnormalities”, respectively</a:t>
            </a:r>
            <a:endParaRPr lang="en-US" sz="1200" dirty="0"/>
          </a:p>
        </p:txBody>
      </p:sp>
      <p:sp>
        <p:nvSpPr>
          <p:cNvPr id="17" name="TextBox 16"/>
          <p:cNvSpPr txBox="1"/>
          <p:nvPr/>
        </p:nvSpPr>
        <p:spPr>
          <a:xfrm>
            <a:off x="6288942" y="5551976"/>
            <a:ext cx="5743757" cy="461665"/>
          </a:xfrm>
          <a:prstGeom prst="rect">
            <a:avLst/>
          </a:prstGeom>
          <a:noFill/>
        </p:spPr>
        <p:txBody>
          <a:bodyPr wrap="square" rtlCol="0">
            <a:spAutoFit/>
          </a:bodyPr>
          <a:lstStyle/>
          <a:p>
            <a:r>
              <a:rPr lang="en-US" sz="1200" dirty="0" smtClean="0"/>
              <a:t>Cluster 21 disease/function maps. Small maps represent “ophthalmic disease”, “organismal injury and abnormalities”, and “cellular migration”, respectively</a:t>
            </a:r>
            <a:endParaRPr lang="en-US" sz="1200" dirty="0"/>
          </a:p>
        </p:txBody>
      </p:sp>
    </p:spTree>
    <p:extLst>
      <p:ext uri="{BB962C8B-B14F-4D97-AF65-F5344CB8AC3E}">
        <p14:creationId xmlns:p14="http://schemas.microsoft.com/office/powerpoint/2010/main" val="276769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Discussion</a:t>
            </a:r>
          </a:p>
        </p:txBody>
      </p:sp>
    </p:spTree>
    <p:extLst>
      <p:ext uri="{BB962C8B-B14F-4D97-AF65-F5344CB8AC3E}">
        <p14:creationId xmlns:p14="http://schemas.microsoft.com/office/powerpoint/2010/main" val="247194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Of the 6 networks generated in IPA, three networks were related to expected cataract related functions, and one was found to describe broader organ development. Two of the networks, Network 7-2 and Network 21-1, demonstrate novel functions.</a:t>
            </a:r>
          </a:p>
          <a:p>
            <a:r>
              <a:rPr lang="en-US" dirty="0"/>
              <a:t>The prevalence of keratin genes and keratin-related functions within </a:t>
            </a:r>
            <a:r>
              <a:rPr lang="en-US" dirty="0" smtClean="0"/>
              <a:t>Network 7-2 implies </a:t>
            </a:r>
            <a:r>
              <a:rPr lang="en-US" dirty="0"/>
              <a:t>that keratin genes play a role in </a:t>
            </a:r>
            <a:r>
              <a:rPr lang="en-US" dirty="0" err="1"/>
              <a:t>cataractogenesis</a:t>
            </a:r>
            <a:r>
              <a:rPr lang="en-US" dirty="0"/>
              <a:t>. </a:t>
            </a:r>
            <a:r>
              <a:rPr lang="en-US" dirty="0" smtClean="0"/>
              <a:t>Keratin </a:t>
            </a:r>
            <a:r>
              <a:rPr lang="en-US" dirty="0"/>
              <a:t>is found in lens epithelial and young fiber </a:t>
            </a:r>
            <a:r>
              <a:rPr lang="en-US" dirty="0" smtClean="0"/>
              <a:t>cells </a:t>
            </a:r>
            <a:r>
              <a:rPr lang="en-US" dirty="0"/>
              <a:t>(Quinlan et al, 1999)</a:t>
            </a:r>
            <a:r>
              <a:rPr lang="en-US" dirty="0" smtClean="0"/>
              <a:t>, acting as a structural protein in the developing cell. This </a:t>
            </a:r>
            <a:r>
              <a:rPr lang="en-US" dirty="0"/>
              <a:t>presence may leave structural and/or chemical remnants that lead to development of </a:t>
            </a:r>
            <a:r>
              <a:rPr lang="en-US" dirty="0" smtClean="0"/>
              <a:t>cataract. Other </a:t>
            </a:r>
            <a:r>
              <a:rPr lang="en-US" dirty="0"/>
              <a:t>genes </a:t>
            </a:r>
            <a:r>
              <a:rPr lang="en-US" dirty="0" smtClean="0"/>
              <a:t>in this network </a:t>
            </a:r>
            <a:r>
              <a:rPr lang="en-US" dirty="0"/>
              <a:t>(LIM2, BFSP1, BFSP2) also encode lens structural proteins, reinforcing the hypothesis </a:t>
            </a:r>
            <a:r>
              <a:rPr lang="en-US" dirty="0" smtClean="0"/>
              <a:t>that the network is related to cell structure, and </a:t>
            </a:r>
            <a:r>
              <a:rPr lang="en-US" dirty="0"/>
              <a:t>the structural protein keratin is associated with cataract</a:t>
            </a:r>
            <a:r>
              <a:rPr lang="en-US" dirty="0" smtClean="0"/>
              <a:t>.</a:t>
            </a:r>
            <a:endParaRPr lang="en-US" dirty="0"/>
          </a:p>
          <a:p>
            <a:r>
              <a:rPr lang="en-US" dirty="0"/>
              <a:t>TNF affects many of the genes in </a:t>
            </a:r>
            <a:r>
              <a:rPr lang="en-US" dirty="0" smtClean="0"/>
              <a:t>Network 21-1; </a:t>
            </a:r>
            <a:r>
              <a:rPr lang="en-US" dirty="0"/>
              <a:t>it causes an increase in DEFB4A/DEFB4B and CHI3L1 genes, and it and CRYBA4/CRYBB2 are both impacted by D-galactose. </a:t>
            </a:r>
            <a:r>
              <a:rPr lang="en-US" dirty="0" smtClean="0"/>
              <a:t>The </a:t>
            </a:r>
            <a:r>
              <a:rPr lang="en-US" dirty="0"/>
              <a:t>DEFB4 genes encode </a:t>
            </a:r>
            <a:r>
              <a:rPr lang="en-US" dirty="0" err="1"/>
              <a:t>defensin</a:t>
            </a:r>
            <a:r>
              <a:rPr lang="en-US" dirty="0"/>
              <a:t> antimicrobial protein, and CHI3L1 encodes a chitin-</a:t>
            </a:r>
            <a:r>
              <a:rPr lang="en-US" dirty="0" err="1"/>
              <a:t>hydrolysing</a:t>
            </a:r>
            <a:r>
              <a:rPr lang="en-US" dirty="0"/>
              <a:t> enzyme; this may mean that antimicrobial pathways play a role in cataract, and may even imply that cataract is affected by microbial factors.</a:t>
            </a:r>
          </a:p>
          <a:p>
            <a:endParaRPr lang="en-US" dirty="0"/>
          </a:p>
          <a:p>
            <a:endParaRPr lang="en-US" dirty="0"/>
          </a:p>
        </p:txBody>
      </p:sp>
    </p:spTree>
    <p:extLst>
      <p:ext uri="{BB962C8B-B14F-4D97-AF65-F5344CB8AC3E}">
        <p14:creationId xmlns:p14="http://schemas.microsoft.com/office/powerpoint/2010/main" val="3087185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F18C-29BB-4C3D-BA5D-42FDB12450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3BBF61-6E16-4748-B4AB-8585E431704D}"/>
              </a:ext>
            </a:extLst>
          </p:cNvPr>
          <p:cNvSpPr>
            <a:spLocks noGrp="1"/>
          </p:cNvSpPr>
          <p:nvPr>
            <p:ph idx="1"/>
          </p:nvPr>
        </p:nvSpPr>
        <p:spPr/>
        <p:txBody>
          <a:bodyPr/>
          <a:lstStyle/>
          <a:p>
            <a:r>
              <a:rPr lang="en-US" dirty="0"/>
              <a:t>We have found two functions previously unassociated with </a:t>
            </a:r>
            <a:r>
              <a:rPr lang="en-US" dirty="0" err="1"/>
              <a:t>cataractogenesis</a:t>
            </a:r>
            <a:r>
              <a:rPr lang="en-US" dirty="0"/>
              <a:t>. The impact of keratin on epithelial and fiber cells may be an important factor in cataract formation during old age. In addition, the action of TNF genes and their impact on other genes may also influence cataract. Of course, further investigation is needed to confirm these links.</a:t>
            </a:r>
          </a:p>
          <a:p>
            <a:r>
              <a:rPr lang="en-US" dirty="0"/>
              <a:t>Cataract remains a highly prevalent problem around the world. Further elucidation of the causes and pathways leading to cataract can lead to development of therapies and treatments aimed at these causes, helping to prevent and ultimately treat cataracts non-surgically. Such a breakthrough will have large impacts on cataract prevalence, especially in third-world countries and among people with poor healthcare or socioeconomic status.</a:t>
            </a:r>
          </a:p>
          <a:p>
            <a:endParaRPr lang="en-US" dirty="0"/>
          </a:p>
        </p:txBody>
      </p:sp>
    </p:spTree>
    <p:extLst>
      <p:ext uri="{BB962C8B-B14F-4D97-AF65-F5344CB8AC3E}">
        <p14:creationId xmlns:p14="http://schemas.microsoft.com/office/powerpoint/2010/main" val="148076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D95F-53D4-4289-808E-BA42F55CEC78}"/>
              </a:ext>
            </a:extLst>
          </p:cNvPr>
          <p:cNvSpPr>
            <a:spLocks noGrp="1"/>
          </p:cNvSpPr>
          <p:nvPr>
            <p:ph type="title"/>
          </p:nvPr>
        </p:nvSpPr>
        <p:spPr/>
        <p:txBody>
          <a:bodyPr/>
          <a:lstStyle/>
          <a:p>
            <a:r>
              <a:rPr lang="en-US" dirty="0"/>
              <a:t>Abstract</a:t>
            </a:r>
          </a:p>
        </p:txBody>
      </p:sp>
      <p:sp>
        <p:nvSpPr>
          <p:cNvPr id="4" name="Content Placeholder 3"/>
          <p:cNvSpPr>
            <a:spLocks noGrp="1"/>
          </p:cNvSpPr>
          <p:nvPr>
            <p:ph idx="1"/>
          </p:nvPr>
        </p:nvSpPr>
        <p:spPr/>
        <p:txBody>
          <a:bodyPr/>
          <a:lstStyle/>
          <a:p>
            <a:r>
              <a:rPr lang="en-US" dirty="0" smtClean="0"/>
              <a:t>Cataract is the leading cause of vision impairment in the world, and a non-surgical therapy would revolutionize the treatment of this illness. The root causes of cataract, and the functions involved within </a:t>
            </a:r>
            <a:r>
              <a:rPr lang="en-US" dirty="0" err="1" smtClean="0"/>
              <a:t>cataractogenesis</a:t>
            </a:r>
            <a:r>
              <a:rPr lang="en-US" dirty="0" smtClean="0"/>
              <a:t>, are still not fully elucidated. We collected cataract-related genes and interactions from online databases and mapped these interactions in </a:t>
            </a:r>
            <a:r>
              <a:rPr lang="en-US" dirty="0" err="1" smtClean="0"/>
              <a:t>Cytoscape</a:t>
            </a:r>
            <a:r>
              <a:rPr lang="en-US" dirty="0" smtClean="0"/>
              <a:t>. Then, we clustered the networks and analyzed the clusters in various tools, including functional analysis in IPA. This functional analysis yielded two previously unassociated factors that may play a role in the etiology of cataract.</a:t>
            </a:r>
            <a:endParaRPr lang="en-US" dirty="0"/>
          </a:p>
        </p:txBody>
      </p:sp>
    </p:spTree>
    <p:extLst>
      <p:ext uri="{BB962C8B-B14F-4D97-AF65-F5344CB8AC3E}">
        <p14:creationId xmlns:p14="http://schemas.microsoft.com/office/powerpoint/2010/main" val="372908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 (new)</a:t>
            </a:r>
            <a:endParaRPr lang="en-US" dirty="0"/>
          </a:p>
        </p:txBody>
      </p:sp>
      <p:sp>
        <p:nvSpPr>
          <p:cNvPr id="3" name="Content Placeholder 2"/>
          <p:cNvSpPr>
            <a:spLocks noGrp="1"/>
          </p:cNvSpPr>
          <p:nvPr>
            <p:ph idx="1"/>
          </p:nvPr>
        </p:nvSpPr>
        <p:spPr/>
        <p:txBody>
          <a:bodyPr>
            <a:normAutofit fontScale="70000" lnSpcReduction="20000"/>
          </a:bodyPr>
          <a:lstStyle/>
          <a:p>
            <a:pPr marL="574675" indent="-457200">
              <a:buNone/>
            </a:pPr>
            <a:r>
              <a:rPr lang="en-US" dirty="0" err="1"/>
              <a:t>Ashburner</a:t>
            </a:r>
            <a:r>
              <a:rPr lang="en-US" dirty="0"/>
              <a:t>, Michael, et al. “Gene Ontology: Tool for the Unification of Biology.” </a:t>
            </a:r>
            <a:r>
              <a:rPr lang="en-US" i="1" dirty="0"/>
              <a:t>Nature Genetics</a:t>
            </a:r>
            <a:r>
              <a:rPr lang="en-US" dirty="0"/>
              <a:t>, vol. 25, no. 1, May 2000, pp. 25–29., doi:10.1038/75556.</a:t>
            </a:r>
          </a:p>
          <a:p>
            <a:pPr marL="574675" indent="-457200">
              <a:buNone/>
            </a:pPr>
            <a:r>
              <a:rPr lang="en-US" dirty="0" smtClean="0"/>
              <a:t>Congdon</a:t>
            </a:r>
            <a:r>
              <a:rPr lang="en-US" dirty="0"/>
              <a:t>, Nathan G. “Important Causes of Visual Impairment in the World Today.” </a:t>
            </a:r>
            <a:r>
              <a:rPr lang="en-US" i="1" dirty="0"/>
              <a:t>JAMA</a:t>
            </a:r>
            <a:r>
              <a:rPr lang="en-US" dirty="0"/>
              <a:t>, vol. 290, no. 15, 15 Oct. 2003, pp. 2057–2060., doi:10.1001/jama.290.15.2057</a:t>
            </a:r>
            <a:r>
              <a:rPr lang="en-US" dirty="0" smtClean="0"/>
              <a:t>.</a:t>
            </a:r>
            <a:r>
              <a:rPr lang="en-US" dirty="0"/>
              <a:t> </a:t>
            </a:r>
            <a:endParaRPr lang="en-US" dirty="0" smtClean="0"/>
          </a:p>
          <a:p>
            <a:pPr marL="574675" indent="-457200">
              <a:buNone/>
            </a:pPr>
            <a:r>
              <a:rPr lang="en-US" dirty="0" smtClean="0"/>
              <a:t>Dam</a:t>
            </a:r>
            <a:r>
              <a:rPr lang="en-US" dirty="0"/>
              <a:t>, Sipko Van, et al. “</a:t>
            </a:r>
            <a:r>
              <a:rPr lang="en-US" dirty="0" err="1"/>
              <a:t>GeneFriends</a:t>
            </a:r>
            <a:r>
              <a:rPr lang="en-US" dirty="0"/>
              <a:t>: An Online Co-Expression Analysis Tool to Identify Novel Gene Targets for Aging and Complex Diseases.” </a:t>
            </a:r>
            <a:r>
              <a:rPr lang="en-US" i="1" dirty="0"/>
              <a:t>BMC Genomics</a:t>
            </a:r>
            <a:r>
              <a:rPr lang="en-US" dirty="0"/>
              <a:t>, vol. 13, no. 1, 6 Oct. 2012, p. 535., doi:10.1186/1471-2164-13-535</a:t>
            </a:r>
            <a:r>
              <a:rPr lang="en-US" dirty="0" smtClean="0"/>
              <a:t>.</a:t>
            </a:r>
          </a:p>
          <a:p>
            <a:pPr marL="574675" indent="-457200">
              <a:buNone/>
            </a:pPr>
            <a:r>
              <a:rPr lang="en-US" dirty="0"/>
              <a:t>Gene [Internet]. Bethesda (MD): National Library of Medicine (US), National Center for Biotechnology Information; 2004 – </a:t>
            </a:r>
            <a:r>
              <a:rPr lang="en-US" dirty="0" smtClean="0"/>
              <a:t>cited 2019 Jun 27. </a:t>
            </a:r>
            <a:r>
              <a:rPr lang="en-US" dirty="0"/>
              <a:t>Available from: https://www.ncbi.nlm.nih.gov/gene/</a:t>
            </a:r>
          </a:p>
          <a:p>
            <a:pPr marL="574675" indent="-457200">
              <a:buNone/>
            </a:pPr>
            <a:r>
              <a:rPr lang="en-US" dirty="0" err="1"/>
              <a:t>Horwitz</a:t>
            </a:r>
            <a:r>
              <a:rPr lang="en-US" dirty="0"/>
              <a:t>, Joseph, et al. “Lens </a:t>
            </a:r>
            <a:r>
              <a:rPr lang="el-GR" dirty="0"/>
              <a:t>α-</a:t>
            </a:r>
            <a:r>
              <a:rPr lang="en-US" dirty="0" err="1"/>
              <a:t>Crystallin</a:t>
            </a:r>
            <a:r>
              <a:rPr lang="en-US" dirty="0"/>
              <a:t>: Function and Structure.” Eye, vol. 13, no. 3, 1999, pp. 403–408., doi:10.1038/eye.1999.114</a:t>
            </a:r>
            <a:r>
              <a:rPr lang="en-US" dirty="0" smtClean="0"/>
              <a:t>.</a:t>
            </a:r>
          </a:p>
          <a:p>
            <a:pPr marL="574675" indent="-457200">
              <a:buNone/>
            </a:pPr>
            <a:r>
              <a:rPr lang="en-US" dirty="0"/>
              <a:t>Huang, Da Wei, et al. “Bioinformatics Enrichment Tools: Paths toward the Comprehensive Functional Analysis of Large Gene Lists.” </a:t>
            </a:r>
            <a:r>
              <a:rPr lang="en-US" i="1" dirty="0"/>
              <a:t>Nucleic Acids Research</a:t>
            </a:r>
            <a:r>
              <a:rPr lang="en-US" dirty="0"/>
              <a:t>, vol. 37, no. 1, 25 Nov. 2008, pp. 1–13., doi:10.1093/</a:t>
            </a:r>
            <a:r>
              <a:rPr lang="en-US" dirty="0" err="1"/>
              <a:t>nar</a:t>
            </a:r>
            <a:r>
              <a:rPr lang="en-US" dirty="0"/>
              <a:t>/gkn923.</a:t>
            </a:r>
          </a:p>
          <a:p>
            <a:pPr marL="574675" indent="-457200">
              <a:buNone/>
            </a:pPr>
            <a:r>
              <a:rPr lang="en-US" dirty="0" smtClean="0"/>
              <a:t>Huang</a:t>
            </a:r>
            <a:r>
              <a:rPr lang="en-US" dirty="0"/>
              <a:t>, Da Wei, et al. “Systematic and Integrative Analysis of Large Gene Lists Using DAVID Bioinformatics Resources.” </a:t>
            </a:r>
            <a:r>
              <a:rPr lang="en-US" i="1" dirty="0"/>
              <a:t>Nature Protocols</a:t>
            </a:r>
            <a:r>
              <a:rPr lang="en-US" dirty="0"/>
              <a:t>, vol. 4, no. 1, 18 Dec. 2008, pp. 44–57., doi:10.1038/nprot.2008.211.</a:t>
            </a:r>
          </a:p>
          <a:p>
            <a:pPr marL="574675" indent="-457200">
              <a:buNone/>
            </a:pPr>
            <a:r>
              <a:rPr lang="en-US" dirty="0" err="1"/>
              <a:t>Krämer</a:t>
            </a:r>
            <a:r>
              <a:rPr lang="en-US" dirty="0"/>
              <a:t>, Andreas, et al. “Causal Analysis Approaches in Ingenuity Pathway Analysis.” </a:t>
            </a:r>
            <a:r>
              <a:rPr lang="en-US" i="1" dirty="0"/>
              <a:t>Bioinformatics</a:t>
            </a:r>
            <a:r>
              <a:rPr lang="en-US" dirty="0"/>
              <a:t>, vol. 30, no. 4, 13 Dec. 2013, pp. 523–530., doi:10.1093/bioinformatics/btt703.</a:t>
            </a:r>
          </a:p>
          <a:p>
            <a:pPr marL="574675" indent="-457200">
              <a:buNone/>
            </a:pPr>
            <a:r>
              <a:rPr lang="en-US" dirty="0" err="1" smtClean="0"/>
              <a:t>Maere</a:t>
            </a:r>
            <a:r>
              <a:rPr lang="en-US" dirty="0"/>
              <a:t>, Steven, et al. “</a:t>
            </a:r>
            <a:r>
              <a:rPr lang="en-US" dirty="0" err="1"/>
              <a:t>BiNGO</a:t>
            </a:r>
            <a:r>
              <a:rPr lang="en-US" dirty="0"/>
              <a:t>: a </a:t>
            </a:r>
            <a:r>
              <a:rPr lang="en-US" dirty="0" err="1"/>
              <a:t>Cytoscape</a:t>
            </a:r>
            <a:r>
              <a:rPr lang="en-US" dirty="0"/>
              <a:t> Plugin to Assess Overrepresentation of Gene Ontology Categories in Biological Networks.” </a:t>
            </a:r>
            <a:r>
              <a:rPr lang="en-US" i="1" dirty="0"/>
              <a:t>Bioinformatics</a:t>
            </a:r>
            <a:r>
              <a:rPr lang="en-US" dirty="0"/>
              <a:t>, vol. 21, no. 16, 21 Mar. 2005, pp. 3448–3449., doi:10.1093/bioinformatics/bti551.</a:t>
            </a:r>
          </a:p>
          <a:p>
            <a:pPr marL="574675" indent="-457200">
              <a:buNone/>
            </a:pPr>
            <a:r>
              <a:rPr lang="en-US" dirty="0" err="1" smtClean="0"/>
              <a:t>Nepusz</a:t>
            </a:r>
            <a:r>
              <a:rPr lang="en-US" dirty="0"/>
              <a:t>, </a:t>
            </a:r>
            <a:r>
              <a:rPr lang="en-US" dirty="0" err="1"/>
              <a:t>Tamás</a:t>
            </a:r>
            <a:r>
              <a:rPr lang="en-US" dirty="0"/>
              <a:t>, et al. “Detecting Overlapping Protein Complexes in Protein-Protein Interaction Networks.” </a:t>
            </a:r>
            <a:r>
              <a:rPr lang="en-US" i="1" dirty="0"/>
              <a:t>Nature Methods</a:t>
            </a:r>
            <a:r>
              <a:rPr lang="en-US" dirty="0"/>
              <a:t>, vol. 9, no. 5, 18 Mar. 2012, pp. 471–472., doi:10.1038/nmeth.1938.</a:t>
            </a:r>
          </a:p>
          <a:p>
            <a:pPr marL="574675" indent="-457200">
              <a:buNone/>
            </a:pPr>
            <a:r>
              <a:rPr lang="en-US" dirty="0" smtClean="0"/>
              <a:t>Shannon</a:t>
            </a:r>
            <a:r>
              <a:rPr lang="en-US" dirty="0"/>
              <a:t>, Paul, et al. “</a:t>
            </a:r>
            <a:r>
              <a:rPr lang="en-US" dirty="0" err="1"/>
              <a:t>Cytoscape</a:t>
            </a:r>
            <a:r>
              <a:rPr lang="en-US" dirty="0"/>
              <a:t>: A Software Environment for Integrated Models of </a:t>
            </a:r>
            <a:r>
              <a:rPr lang="en-US" dirty="0" err="1"/>
              <a:t>Biomolecular</a:t>
            </a:r>
            <a:r>
              <a:rPr lang="en-US" dirty="0"/>
              <a:t> Interaction Networks.” </a:t>
            </a:r>
            <a:r>
              <a:rPr lang="en-US" i="1" dirty="0"/>
              <a:t>Genome Research</a:t>
            </a:r>
            <a:r>
              <a:rPr lang="en-US" dirty="0"/>
              <a:t>, vol. 13, no. 11, 1 Nov. 2003, pp. 2498–2504., doi:10.1101/gr.1239303.</a:t>
            </a:r>
          </a:p>
          <a:p>
            <a:pPr marL="574675" indent="-457200">
              <a:buNone/>
            </a:pPr>
            <a:r>
              <a:rPr lang="en-US" dirty="0" smtClean="0"/>
              <a:t>The Gene Ontology Consortium. “The </a:t>
            </a:r>
            <a:r>
              <a:rPr lang="en-US" dirty="0"/>
              <a:t>Gene Ontology Resource: 20 Years and Still </a:t>
            </a:r>
            <a:r>
              <a:rPr lang="en-US" dirty="0" err="1"/>
              <a:t>GOing</a:t>
            </a:r>
            <a:r>
              <a:rPr lang="en-US" dirty="0"/>
              <a:t> Strong.” </a:t>
            </a:r>
            <a:r>
              <a:rPr lang="en-US" i="1" dirty="0"/>
              <a:t>Nucleic Acids Research</a:t>
            </a:r>
            <a:r>
              <a:rPr lang="en-US" dirty="0"/>
              <a:t>, vol. 47, no. D1, 8 Jan. 2018, pp. D330–D338., doi:10.1093/</a:t>
            </a:r>
            <a:r>
              <a:rPr lang="en-US" dirty="0" err="1"/>
              <a:t>nar</a:t>
            </a:r>
            <a:r>
              <a:rPr lang="en-US" dirty="0"/>
              <a:t>/gky1055.</a:t>
            </a:r>
          </a:p>
          <a:p>
            <a:pPr marL="574675" indent="-457200">
              <a:buNone/>
            </a:pPr>
            <a:r>
              <a:rPr lang="en-US" dirty="0" smtClean="0"/>
              <a:t>Truscott</a:t>
            </a:r>
            <a:r>
              <a:rPr lang="en-US" dirty="0"/>
              <a:t>, Roger </a:t>
            </a:r>
            <a:r>
              <a:rPr lang="en-US" dirty="0" err="1"/>
              <a:t>J.w</a:t>
            </a:r>
            <a:r>
              <a:rPr lang="en-US" dirty="0"/>
              <a:t>. “Age-Related Nuclear Cataract—Oxidation Is the Key.” Experimental Eye Research, vol. 80, no. 5, 26 Feb. 2005, pp. 709–725., doi:10.1016/j.exer.2004.12.007</a:t>
            </a:r>
            <a:r>
              <a:rPr lang="en-US" dirty="0" smtClean="0"/>
              <a:t>.</a:t>
            </a:r>
            <a:r>
              <a:rPr lang="en-US" dirty="0"/>
              <a:t> </a:t>
            </a:r>
            <a:endParaRPr lang="en-US" dirty="0" smtClean="0"/>
          </a:p>
          <a:p>
            <a:pPr marL="574675" indent="-457200">
              <a:buNone/>
            </a:pPr>
            <a:r>
              <a:rPr lang="en-US" dirty="0" smtClean="0"/>
              <a:t>Yu</a:t>
            </a:r>
            <a:r>
              <a:rPr lang="en-US" dirty="0"/>
              <a:t>, W., et al. “</a:t>
            </a:r>
            <a:r>
              <a:rPr lang="en-US" dirty="0" err="1"/>
              <a:t>Phenopedia</a:t>
            </a:r>
            <a:r>
              <a:rPr lang="en-US" dirty="0"/>
              <a:t> and </a:t>
            </a:r>
            <a:r>
              <a:rPr lang="en-US" dirty="0" err="1"/>
              <a:t>Genopedia</a:t>
            </a:r>
            <a:r>
              <a:rPr lang="en-US" dirty="0"/>
              <a:t>: Disease-Centered and Gene-Centered Views of the Evolving Knowledge of Human Genetic Associations.” </a:t>
            </a:r>
            <a:r>
              <a:rPr lang="en-US" i="1" dirty="0"/>
              <a:t>Bioinformatics</a:t>
            </a:r>
            <a:r>
              <a:rPr lang="en-US" dirty="0"/>
              <a:t>, vol. 26, no. 1, 27 Oct. 2009, pp. 145–146., doi:10.1093/bioinformatics/btp618.</a:t>
            </a:r>
          </a:p>
          <a:p>
            <a:pPr marL="574675" indent="-457200">
              <a:buNone/>
            </a:pPr>
            <a:endParaRPr lang="en-US" dirty="0"/>
          </a:p>
          <a:p>
            <a:pPr marL="574675" indent="-457200">
              <a:buNone/>
            </a:pPr>
            <a:endParaRPr lang="en-US" dirty="0"/>
          </a:p>
          <a:p>
            <a:endParaRPr lang="en-US" dirty="0"/>
          </a:p>
        </p:txBody>
      </p:sp>
    </p:spTree>
    <p:extLst>
      <p:ext uri="{BB962C8B-B14F-4D97-AF65-F5344CB8AC3E}">
        <p14:creationId xmlns:p14="http://schemas.microsoft.com/office/powerpoint/2010/main" val="378600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Cataract is the leading cause of visual impairment worldwide, with an estimated 17 million people affected by bilateral cataract (Congdon et al, 2003). Cataract results from aggregation of the </a:t>
            </a:r>
            <a:r>
              <a:rPr lang="en-US" dirty="0" err="1" smtClean="0"/>
              <a:t>crystallin</a:t>
            </a:r>
            <a:r>
              <a:rPr lang="en-US" dirty="0" smtClean="0"/>
              <a:t> proteins in the fiber cells of the eye lens, leading to opacification. The aggregation is a result of oxidation; with age, disease, or genetic mutation, reactive oxygen species can </a:t>
            </a:r>
            <a:r>
              <a:rPr lang="en-US" dirty="0" err="1" smtClean="0"/>
              <a:t>desolubilize</a:t>
            </a:r>
            <a:r>
              <a:rPr lang="en-US" dirty="0" smtClean="0"/>
              <a:t> the </a:t>
            </a:r>
            <a:r>
              <a:rPr lang="en-US" dirty="0" err="1" smtClean="0"/>
              <a:t>crystallins</a:t>
            </a:r>
            <a:r>
              <a:rPr lang="en-US" dirty="0" smtClean="0"/>
              <a:t> (Truscott, 2005). The </a:t>
            </a:r>
            <a:r>
              <a:rPr lang="en" dirty="0" smtClean="0"/>
              <a:t>α-crystallins of the eye perform a chaperone-like activity, stabilizing and resuspending these desolubilized proteins without truly renaturing them. As the fiber cells cannot produce their own proteins, this limited supply of α-crystallin is gradually depleted, with little to no α-crystallin remaining by age 50 (Horwitz et al, 1999). While the exact causes of cataract are not known, it is generally accepted that it is a multifactorial disease.</a:t>
            </a:r>
          </a:p>
          <a:p>
            <a:r>
              <a:rPr lang="en" dirty="0" smtClean="0"/>
              <a:t>Currently, the only approved treatment for cataract is surgical replacement of the cloudy lens with an artificial one. This is infeasible among people of lower socioeconomic status or in areas with poor healthcare. A non-surgical control measure would thus greatly reduce the prevalence of cataract. To find or create a drug suitable for this role, one must first elucidate the genetic functions leading to the onset of cataract. It is difficult to obtain lenses for experimentation, and evidence suggests that the etiology of human cataract </a:t>
            </a:r>
            <a:r>
              <a:rPr lang="en-US" dirty="0" smtClean="0"/>
              <a:t>is different from that in other, more easily obtainable animals (Truscott, 2005). Thus, using computational tools can provide significant insight and illuminate possible targets for further study.</a:t>
            </a:r>
            <a:endParaRPr lang="en" dirty="0" smtClean="0"/>
          </a:p>
          <a:p>
            <a:endParaRPr lang="en" dirty="0" smtClean="0"/>
          </a:p>
          <a:p>
            <a:endParaRPr lang="en-US" dirty="0"/>
          </a:p>
        </p:txBody>
      </p:sp>
    </p:spTree>
    <p:extLst>
      <p:ext uri="{BB962C8B-B14F-4D97-AF65-F5344CB8AC3E}">
        <p14:creationId xmlns:p14="http://schemas.microsoft.com/office/powerpoint/2010/main" val="222137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Methods</a:t>
            </a:r>
          </a:p>
        </p:txBody>
      </p:sp>
      <p:grpSp>
        <p:nvGrpSpPr>
          <p:cNvPr id="7" name="Group 6"/>
          <p:cNvGrpSpPr/>
          <p:nvPr/>
        </p:nvGrpSpPr>
        <p:grpSpPr>
          <a:xfrm>
            <a:off x="2962369" y="1078894"/>
            <a:ext cx="1737360" cy="2086495"/>
            <a:chOff x="1371600" y="1296785"/>
            <a:chExt cx="1280160" cy="1571106"/>
          </a:xfrm>
        </p:grpSpPr>
        <p:sp>
          <p:nvSpPr>
            <p:cNvPr id="2" name="Rounded Rectangle 1"/>
            <p:cNvSpPr/>
            <p:nvPr/>
          </p:nvSpPr>
          <p:spPr>
            <a:xfrm>
              <a:off x="1371600" y="1296785"/>
              <a:ext cx="1280160" cy="15711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Collection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481" y="1709922"/>
              <a:ext cx="563534" cy="5635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66" y="1492740"/>
              <a:ext cx="606829" cy="365653"/>
            </a:xfrm>
            <a:prstGeom prst="rect">
              <a:avLst/>
            </a:prstGeom>
          </p:spPr>
        </p:pic>
      </p:grpSp>
      <p:grpSp>
        <p:nvGrpSpPr>
          <p:cNvPr id="14" name="Group 13"/>
          <p:cNvGrpSpPr/>
          <p:nvPr/>
        </p:nvGrpSpPr>
        <p:grpSpPr>
          <a:xfrm>
            <a:off x="5276264" y="1078893"/>
            <a:ext cx="1737360" cy="2086495"/>
            <a:chOff x="4458579" y="656703"/>
            <a:chExt cx="1737360" cy="2086495"/>
          </a:xfrm>
        </p:grpSpPr>
        <p:sp>
          <p:nvSpPr>
            <p:cNvPr id="10" name="Rounded Rectangle 9"/>
            <p:cNvSpPr/>
            <p:nvPr/>
          </p:nvSpPr>
          <p:spPr>
            <a:xfrm>
              <a:off x="4458579" y="656703"/>
              <a:ext cx="1737360" cy="208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Clustering</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240" y="861170"/>
              <a:ext cx="589608" cy="48594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0400" y="1110146"/>
              <a:ext cx="731826" cy="73182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0044" y="1833815"/>
              <a:ext cx="421629" cy="416610"/>
            </a:xfrm>
            <a:prstGeom prst="rect">
              <a:avLst/>
            </a:prstGeom>
          </p:spPr>
        </p:pic>
      </p:grpSp>
      <p:grpSp>
        <p:nvGrpSpPr>
          <p:cNvPr id="21" name="Group 20"/>
          <p:cNvGrpSpPr/>
          <p:nvPr/>
        </p:nvGrpSpPr>
        <p:grpSpPr>
          <a:xfrm>
            <a:off x="7631732" y="2346032"/>
            <a:ext cx="1582599" cy="1582599"/>
            <a:chOff x="7238321" y="3153066"/>
            <a:chExt cx="1044861" cy="1044861"/>
          </a:xfrm>
        </p:grpSpPr>
        <p:sp>
          <p:nvSpPr>
            <p:cNvPr id="19" name="Oval 18"/>
            <p:cNvSpPr/>
            <p:nvPr/>
          </p:nvSpPr>
          <p:spPr>
            <a:xfrm>
              <a:off x="7238321" y="3153066"/>
              <a:ext cx="1044861" cy="1044861"/>
            </a:xfrm>
            <a:prstGeom prst="ellipse">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a:p>
            <a:p>
              <a:pPr algn="ctr"/>
              <a:r>
                <a:rPr lang="en-US" sz="1100" dirty="0">
                  <a:solidFill>
                    <a:schemeClr val="tx1"/>
                  </a:solidFill>
                </a:rPr>
                <a:t>Pathway Analysis</a:t>
              </a: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9887" y="3396581"/>
              <a:ext cx="641728" cy="163788"/>
            </a:xfrm>
            <a:prstGeom prst="rect">
              <a:avLst/>
            </a:prstGeom>
            <a:ln>
              <a:noFill/>
            </a:ln>
          </p:spPr>
        </p:pic>
      </p:grpSp>
      <p:cxnSp>
        <p:nvCxnSpPr>
          <p:cNvPr id="23" name="Straight Arrow Connector 22"/>
          <p:cNvCxnSpPr>
            <a:stCxn id="2" idx="3"/>
            <a:endCxn id="10" idx="1"/>
          </p:cNvCxnSpPr>
          <p:nvPr/>
        </p:nvCxnSpPr>
        <p:spPr>
          <a:xfrm flipV="1">
            <a:off x="4699729" y="2122141"/>
            <a:ext cx="5765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7631732" y="315650"/>
            <a:ext cx="1582599" cy="1582599"/>
            <a:chOff x="8395975" y="2086495"/>
            <a:chExt cx="1582599" cy="1582599"/>
          </a:xfrm>
        </p:grpSpPr>
        <p:sp>
          <p:nvSpPr>
            <p:cNvPr id="30" name="Oval 29"/>
            <p:cNvSpPr/>
            <p:nvPr/>
          </p:nvSpPr>
          <p:spPr>
            <a:xfrm>
              <a:off x="8395975" y="2086495"/>
              <a:ext cx="1582599" cy="1582599"/>
            </a:xfrm>
            <a:prstGeom prst="ellipse">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smtClean="0"/>
            </a:p>
            <a:p>
              <a:pPr algn="ctr"/>
              <a:endParaRPr lang="en-US" sz="1100" dirty="0"/>
            </a:p>
            <a:p>
              <a:pPr algn="ctr"/>
              <a:endParaRPr lang="en-US" sz="1100" dirty="0" smtClean="0"/>
            </a:p>
            <a:p>
              <a:pPr algn="ctr"/>
              <a:endParaRPr lang="en-US" sz="1100" dirty="0"/>
            </a:p>
            <a:p>
              <a:pPr algn="ctr"/>
              <a:endParaRPr lang="en-US" sz="1100" dirty="0"/>
            </a:p>
            <a:p>
              <a:pPr algn="ctr"/>
              <a:r>
                <a:rPr lang="en-US" sz="1100" dirty="0" smtClean="0">
                  <a:solidFill>
                    <a:schemeClr val="tx1"/>
                  </a:solidFill>
                </a:rPr>
                <a:t>Function Analysis</a:t>
              </a:r>
              <a:endParaRPr lang="en-US" sz="1100" dirty="0">
                <a:solidFill>
                  <a:schemeClr val="tx1"/>
                </a:solidFill>
              </a:endParaRPr>
            </a:p>
          </p:txBody>
        </p:sp>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28152" y="2242547"/>
              <a:ext cx="421146" cy="421146"/>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36796" y="2240436"/>
              <a:ext cx="609600" cy="609600"/>
            </a:xfrm>
            <a:prstGeom prst="rect">
              <a:avLst/>
            </a:prstGeom>
          </p:spPr>
        </p:pic>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97177" y="2663693"/>
              <a:ext cx="980194" cy="514601"/>
            </a:xfrm>
            <a:prstGeom prst="rect">
              <a:avLst/>
            </a:prstGeom>
          </p:spPr>
        </p:pic>
      </p:grpSp>
      <p:cxnSp>
        <p:nvCxnSpPr>
          <p:cNvPr id="41" name="Straight Arrow Connector 40"/>
          <p:cNvCxnSpPr>
            <a:stCxn id="10" idx="3"/>
            <a:endCxn id="30" idx="3"/>
          </p:cNvCxnSpPr>
          <p:nvPr/>
        </p:nvCxnSpPr>
        <p:spPr>
          <a:xfrm flipV="1">
            <a:off x="7013624" y="1666483"/>
            <a:ext cx="849874" cy="455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3"/>
            <a:endCxn id="19" idx="1"/>
          </p:cNvCxnSpPr>
          <p:nvPr/>
        </p:nvCxnSpPr>
        <p:spPr>
          <a:xfrm>
            <a:off x="7013624" y="2122141"/>
            <a:ext cx="849874" cy="45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03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Initial gene collection was performed through PubMed Gene and </a:t>
            </a:r>
            <a:r>
              <a:rPr lang="en-US" dirty="0" err="1" smtClean="0"/>
              <a:t>Phenopedia</a:t>
            </a:r>
            <a:r>
              <a:rPr lang="en-US" dirty="0" smtClean="0"/>
              <a:t> (Yu et al, 2009). Individual gene lists from each source were compiled and submitted to </a:t>
            </a:r>
            <a:r>
              <a:rPr lang="en-US" dirty="0" err="1" smtClean="0"/>
              <a:t>GeneFriends</a:t>
            </a:r>
            <a:r>
              <a:rPr lang="en-US" dirty="0" smtClean="0"/>
              <a:t> </a:t>
            </a:r>
            <a:r>
              <a:rPr lang="en-US" dirty="0" err="1" smtClean="0"/>
              <a:t>RNASeq</a:t>
            </a:r>
            <a:r>
              <a:rPr lang="en-US" dirty="0" smtClean="0"/>
              <a:t> (Dam et al, 2012), and the resulting .SIF files were imported into </a:t>
            </a:r>
            <a:r>
              <a:rPr lang="en-US" dirty="0" err="1" smtClean="0"/>
              <a:t>Cytoscape</a:t>
            </a:r>
            <a:r>
              <a:rPr lang="en-US" dirty="0" smtClean="0"/>
              <a:t> (Shannon et al, 2003). The generated networks were processed using the </a:t>
            </a:r>
            <a:r>
              <a:rPr lang="en-US" dirty="0" err="1" smtClean="0"/>
              <a:t>ClusterONE</a:t>
            </a:r>
            <a:r>
              <a:rPr lang="en-US" dirty="0" smtClean="0"/>
              <a:t> app (</a:t>
            </a:r>
            <a:r>
              <a:rPr lang="en-US" dirty="0" err="1" smtClean="0"/>
              <a:t>Nepusz</a:t>
            </a:r>
            <a:r>
              <a:rPr lang="en-US" dirty="0" smtClean="0"/>
              <a:t> et al, 2012). The resulting clusters were processed using the </a:t>
            </a:r>
            <a:r>
              <a:rPr lang="en-US" dirty="0" err="1" smtClean="0"/>
              <a:t>BinGO</a:t>
            </a:r>
            <a:r>
              <a:rPr lang="en-US" dirty="0" smtClean="0"/>
              <a:t> app (</a:t>
            </a:r>
            <a:r>
              <a:rPr lang="en-US" dirty="0" err="1" smtClean="0"/>
              <a:t>Maere</a:t>
            </a:r>
            <a:r>
              <a:rPr lang="en-US" dirty="0" smtClean="0"/>
              <a:t> et al, 2005), and extracted from </a:t>
            </a:r>
            <a:r>
              <a:rPr lang="en-US" dirty="0" err="1" smtClean="0"/>
              <a:t>Cytoscape</a:t>
            </a:r>
            <a:r>
              <a:rPr lang="en-US" dirty="0" smtClean="0"/>
              <a:t> and processed with </a:t>
            </a:r>
            <a:r>
              <a:rPr lang="en-US" dirty="0" err="1" smtClean="0"/>
              <a:t>GeneOntology</a:t>
            </a:r>
            <a:r>
              <a:rPr lang="en-US" dirty="0" smtClean="0"/>
              <a:t> (</a:t>
            </a:r>
            <a:r>
              <a:rPr lang="en-US" dirty="0" err="1" smtClean="0"/>
              <a:t>Ashburner</a:t>
            </a:r>
            <a:r>
              <a:rPr lang="en-US" dirty="0" smtClean="0"/>
              <a:t> et al, 2000. Networks were generated through Ingenuity Pathway Analysis (</a:t>
            </a:r>
            <a:r>
              <a:rPr lang="en-US" dirty="0" err="1"/>
              <a:t>Krämer</a:t>
            </a:r>
            <a:r>
              <a:rPr lang="en-US" dirty="0"/>
              <a:t> et al, 2013</a:t>
            </a:r>
            <a:r>
              <a:rPr lang="en-US" dirty="0" smtClean="0"/>
              <a:t>), and pathways were analyzed in </a:t>
            </a:r>
            <a:r>
              <a:rPr lang="en-US" dirty="0"/>
              <a:t>DAVID 6.8 (Huang et al, 2008</a:t>
            </a:r>
            <a:r>
              <a:rPr lang="en-US" dirty="0" smtClean="0"/>
              <a:t>). </a:t>
            </a:r>
          </a:p>
        </p:txBody>
      </p:sp>
    </p:spTree>
    <p:extLst>
      <p:ext uri="{BB962C8B-B14F-4D97-AF65-F5344CB8AC3E}">
        <p14:creationId xmlns:p14="http://schemas.microsoft.com/office/powerpoint/2010/main" val="375703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Results</a:t>
            </a:r>
          </a:p>
        </p:txBody>
      </p:sp>
    </p:spTree>
    <p:extLst>
      <p:ext uri="{BB962C8B-B14F-4D97-AF65-F5344CB8AC3E}">
        <p14:creationId xmlns:p14="http://schemas.microsoft.com/office/powerpoint/2010/main" val="360537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291" y="0"/>
            <a:ext cx="5280835" cy="507316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1701" y="0"/>
            <a:ext cx="5280835" cy="5073162"/>
          </a:xfrm>
          <a:prstGeom prst="rect">
            <a:avLst/>
          </a:prstGeom>
        </p:spPr>
      </p:pic>
      <p:sp>
        <p:nvSpPr>
          <p:cNvPr id="5" name="TextBox 4"/>
          <p:cNvSpPr txBox="1"/>
          <p:nvPr/>
        </p:nvSpPr>
        <p:spPr>
          <a:xfrm>
            <a:off x="650631" y="5073162"/>
            <a:ext cx="1909177" cy="369332"/>
          </a:xfrm>
          <a:prstGeom prst="rect">
            <a:avLst/>
          </a:prstGeom>
          <a:noFill/>
        </p:spPr>
        <p:txBody>
          <a:bodyPr wrap="none" rtlCol="0">
            <a:spAutoFit/>
          </a:bodyPr>
          <a:lstStyle/>
          <a:p>
            <a:r>
              <a:rPr lang="en-US" dirty="0" err="1" smtClean="0"/>
              <a:t>Phenopedia</a:t>
            </a:r>
            <a:r>
              <a:rPr lang="en-US" dirty="0" smtClean="0"/>
              <a:t> genes</a:t>
            </a:r>
            <a:endParaRPr lang="en-US" dirty="0"/>
          </a:p>
        </p:txBody>
      </p:sp>
      <p:sp>
        <p:nvSpPr>
          <p:cNvPr id="6" name="TextBox 5"/>
          <p:cNvSpPr txBox="1"/>
          <p:nvPr/>
        </p:nvSpPr>
        <p:spPr>
          <a:xfrm>
            <a:off x="7051432" y="5073162"/>
            <a:ext cx="1583767" cy="369332"/>
          </a:xfrm>
          <a:prstGeom prst="rect">
            <a:avLst/>
          </a:prstGeom>
          <a:noFill/>
        </p:spPr>
        <p:txBody>
          <a:bodyPr wrap="none" rtlCol="0">
            <a:spAutoFit/>
          </a:bodyPr>
          <a:lstStyle/>
          <a:p>
            <a:r>
              <a:rPr lang="en-US" dirty="0" smtClean="0"/>
              <a:t>PubMed genes</a:t>
            </a:r>
            <a:endParaRPr lang="en-US" dirty="0"/>
          </a:p>
        </p:txBody>
      </p:sp>
      <p:sp>
        <p:nvSpPr>
          <p:cNvPr id="8" name="TextBox 7"/>
          <p:cNvSpPr txBox="1"/>
          <p:nvPr/>
        </p:nvSpPr>
        <p:spPr>
          <a:xfrm>
            <a:off x="4730262" y="5593904"/>
            <a:ext cx="7312274" cy="923330"/>
          </a:xfrm>
          <a:prstGeom prst="rect">
            <a:avLst/>
          </a:prstGeom>
          <a:noFill/>
        </p:spPr>
        <p:txBody>
          <a:bodyPr wrap="square" rtlCol="0">
            <a:spAutoFit/>
          </a:bodyPr>
          <a:lstStyle/>
          <a:p>
            <a:r>
              <a:rPr lang="en-US" dirty="0" smtClean="0">
                <a:solidFill>
                  <a:schemeClr val="bg1"/>
                </a:solidFill>
              </a:rPr>
              <a:t>These are the two gene networks imported from </a:t>
            </a:r>
            <a:r>
              <a:rPr lang="en-US" dirty="0" err="1" smtClean="0">
                <a:solidFill>
                  <a:schemeClr val="bg1"/>
                </a:solidFill>
              </a:rPr>
              <a:t>GeneFriends</a:t>
            </a:r>
            <a:r>
              <a:rPr lang="en-US" dirty="0" smtClean="0">
                <a:solidFill>
                  <a:schemeClr val="bg1"/>
                </a:solidFill>
              </a:rPr>
              <a:t> into </a:t>
            </a:r>
            <a:r>
              <a:rPr lang="en-US" dirty="0" err="1" smtClean="0">
                <a:solidFill>
                  <a:schemeClr val="bg1"/>
                </a:solidFill>
              </a:rPr>
              <a:t>Cytoscape</a:t>
            </a:r>
            <a:r>
              <a:rPr lang="en-US" dirty="0" smtClean="0">
                <a:solidFill>
                  <a:schemeClr val="bg1"/>
                </a:solidFill>
              </a:rPr>
              <a:t>. The </a:t>
            </a:r>
            <a:r>
              <a:rPr lang="en-US" dirty="0" err="1" smtClean="0">
                <a:solidFill>
                  <a:schemeClr val="bg1"/>
                </a:solidFill>
              </a:rPr>
              <a:t>Phenopedia</a:t>
            </a:r>
            <a:r>
              <a:rPr lang="en-US" dirty="0" smtClean="0">
                <a:solidFill>
                  <a:schemeClr val="bg1"/>
                </a:solidFill>
              </a:rPr>
              <a:t> network contains 4366 genes, and the PubMed network contains 5592 genes.</a:t>
            </a:r>
            <a:endParaRPr lang="en-US" dirty="0">
              <a:solidFill>
                <a:schemeClr val="bg1"/>
              </a:solidFill>
            </a:endParaRPr>
          </a:p>
        </p:txBody>
      </p:sp>
    </p:spTree>
    <p:extLst>
      <p:ext uri="{BB962C8B-B14F-4D97-AF65-F5344CB8AC3E}">
        <p14:creationId xmlns:p14="http://schemas.microsoft.com/office/powerpoint/2010/main" val="277901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626229" y="1941943"/>
            <a:ext cx="3454478" cy="3299348"/>
          </a:xfrm>
          <a:prstGeom prst="rect">
            <a:avLst/>
          </a:prstGeom>
        </p:spPr>
      </p:pic>
      <p:pic>
        <p:nvPicPr>
          <p:cNvPr id="6" name="Picture 5"/>
          <p:cNvPicPr>
            <a:picLocks noChangeAspect="1"/>
          </p:cNvPicPr>
          <p:nvPr/>
        </p:nvPicPr>
        <p:blipFill>
          <a:blip r:embed="rId4"/>
          <a:stretch>
            <a:fillRect/>
          </a:stretch>
        </p:blipFill>
        <p:spPr>
          <a:xfrm>
            <a:off x="414704" y="193431"/>
            <a:ext cx="3723772" cy="2725615"/>
          </a:xfrm>
          <a:prstGeom prst="rect">
            <a:avLst/>
          </a:prstGeom>
        </p:spPr>
      </p:pic>
      <p:sp>
        <p:nvSpPr>
          <p:cNvPr id="2" name="Title 1"/>
          <p:cNvSpPr>
            <a:spLocks noGrp="1"/>
          </p:cNvSpPr>
          <p:nvPr>
            <p:ph type="title"/>
          </p:nvPr>
        </p:nvSpPr>
        <p:spPr/>
        <p:txBody>
          <a:bodyPr/>
          <a:lstStyle/>
          <a:p>
            <a:r>
              <a:rPr lang="en-US" dirty="0"/>
              <a:t>Clusters</a:t>
            </a:r>
          </a:p>
        </p:txBody>
      </p:sp>
      <p:sp>
        <p:nvSpPr>
          <p:cNvPr id="5" name="TextBox 4"/>
          <p:cNvSpPr txBox="1"/>
          <p:nvPr/>
        </p:nvSpPr>
        <p:spPr>
          <a:xfrm>
            <a:off x="1012015" y="1172088"/>
            <a:ext cx="2127738" cy="553998"/>
          </a:xfrm>
          <a:prstGeom prst="rect">
            <a:avLst/>
          </a:prstGeom>
          <a:noFill/>
        </p:spPr>
        <p:txBody>
          <a:bodyPr wrap="square" rtlCol="0">
            <a:spAutoFit/>
          </a:bodyPr>
          <a:lstStyle/>
          <a:p>
            <a:r>
              <a:rPr lang="en-US" dirty="0"/>
              <a:t>Cluster 7</a:t>
            </a:r>
          </a:p>
          <a:p>
            <a:r>
              <a:rPr lang="en-US" sz="1200" dirty="0"/>
              <a:t>p=2.896e-4</a:t>
            </a:r>
          </a:p>
        </p:txBody>
      </p:sp>
      <p:sp>
        <p:nvSpPr>
          <p:cNvPr id="8" name="TextBox 7"/>
          <p:cNvSpPr txBox="1"/>
          <p:nvPr/>
        </p:nvSpPr>
        <p:spPr>
          <a:xfrm>
            <a:off x="4094657" y="2541355"/>
            <a:ext cx="1009956" cy="553998"/>
          </a:xfrm>
          <a:prstGeom prst="rect">
            <a:avLst/>
          </a:prstGeom>
          <a:noFill/>
        </p:spPr>
        <p:txBody>
          <a:bodyPr wrap="none" rtlCol="0">
            <a:spAutoFit/>
          </a:bodyPr>
          <a:lstStyle/>
          <a:p>
            <a:r>
              <a:rPr lang="en-US" dirty="0"/>
              <a:t>Cluster 8</a:t>
            </a:r>
          </a:p>
          <a:p>
            <a:r>
              <a:rPr lang="en-US" sz="1200" dirty="0"/>
              <a:t>p=7.329e-7</a:t>
            </a:r>
          </a:p>
        </p:txBody>
      </p:sp>
      <p:pic>
        <p:nvPicPr>
          <p:cNvPr id="9" name="Picture 8"/>
          <p:cNvPicPr>
            <a:picLocks noChangeAspect="1"/>
          </p:cNvPicPr>
          <p:nvPr/>
        </p:nvPicPr>
        <p:blipFill>
          <a:blip r:embed="rId5"/>
          <a:stretch>
            <a:fillRect/>
          </a:stretch>
        </p:blipFill>
        <p:spPr>
          <a:xfrm>
            <a:off x="6878453" y="618090"/>
            <a:ext cx="1687790" cy="1691630"/>
          </a:xfrm>
          <a:prstGeom prst="rect">
            <a:avLst/>
          </a:prstGeom>
        </p:spPr>
      </p:pic>
      <p:sp>
        <p:nvSpPr>
          <p:cNvPr id="10" name="TextBox 9"/>
          <p:cNvSpPr txBox="1"/>
          <p:nvPr/>
        </p:nvSpPr>
        <p:spPr>
          <a:xfrm>
            <a:off x="6427177" y="618090"/>
            <a:ext cx="1126975" cy="553998"/>
          </a:xfrm>
          <a:prstGeom prst="rect">
            <a:avLst/>
          </a:prstGeom>
          <a:noFill/>
        </p:spPr>
        <p:txBody>
          <a:bodyPr wrap="none" rtlCol="0">
            <a:spAutoFit/>
          </a:bodyPr>
          <a:lstStyle/>
          <a:p>
            <a:r>
              <a:rPr lang="en-US" dirty="0"/>
              <a:t>Cluster 20</a:t>
            </a:r>
          </a:p>
          <a:p>
            <a:r>
              <a:rPr lang="en-US" sz="1200" dirty="0"/>
              <a:t>p=0.010</a:t>
            </a:r>
          </a:p>
        </p:txBody>
      </p:sp>
      <p:pic>
        <p:nvPicPr>
          <p:cNvPr id="11" name="Picture 10"/>
          <p:cNvPicPr>
            <a:picLocks noChangeAspect="1"/>
          </p:cNvPicPr>
          <p:nvPr/>
        </p:nvPicPr>
        <p:blipFill>
          <a:blip r:embed="rId6"/>
          <a:stretch>
            <a:fillRect/>
          </a:stretch>
        </p:blipFill>
        <p:spPr>
          <a:xfrm>
            <a:off x="9626420" y="3528403"/>
            <a:ext cx="1584123" cy="1460363"/>
          </a:xfrm>
          <a:prstGeom prst="rect">
            <a:avLst/>
          </a:prstGeom>
        </p:spPr>
      </p:pic>
      <p:sp>
        <p:nvSpPr>
          <p:cNvPr id="12" name="TextBox 11"/>
          <p:cNvSpPr txBox="1"/>
          <p:nvPr/>
        </p:nvSpPr>
        <p:spPr>
          <a:xfrm>
            <a:off x="9177229" y="3208737"/>
            <a:ext cx="1126975" cy="553998"/>
          </a:xfrm>
          <a:prstGeom prst="rect">
            <a:avLst/>
          </a:prstGeom>
          <a:noFill/>
        </p:spPr>
        <p:txBody>
          <a:bodyPr wrap="none" rtlCol="0">
            <a:spAutoFit/>
          </a:bodyPr>
          <a:lstStyle/>
          <a:p>
            <a:r>
              <a:rPr lang="en-US" dirty="0"/>
              <a:t>Cluster 21</a:t>
            </a:r>
          </a:p>
          <a:p>
            <a:r>
              <a:rPr lang="en-US" sz="1200" dirty="0"/>
              <a:t>p=0.021</a:t>
            </a:r>
          </a:p>
        </p:txBody>
      </p:sp>
    </p:spTree>
    <p:extLst>
      <p:ext uri="{BB962C8B-B14F-4D97-AF65-F5344CB8AC3E}">
        <p14:creationId xmlns:p14="http://schemas.microsoft.com/office/powerpoint/2010/main" val="8519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7-1</a:t>
            </a:r>
          </a:p>
        </p:txBody>
      </p:sp>
      <p:sp>
        <p:nvSpPr>
          <p:cNvPr id="4" name="Text Placeholder 3"/>
          <p:cNvSpPr>
            <a:spLocks noGrp="1"/>
          </p:cNvSpPr>
          <p:nvPr>
            <p:ph type="body" sz="half" idx="2"/>
          </p:nvPr>
        </p:nvSpPr>
        <p:spPr>
          <a:xfrm>
            <a:off x="457200" y="1234816"/>
            <a:ext cx="3200400" cy="50703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 standard cataract-related </a:t>
            </a:r>
            <a:r>
              <a:rPr lang="en-US" dirty="0" smtClean="0"/>
              <a:t>network, with a minor focus on eye and head development and disorders.</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58224" y="731838"/>
            <a:ext cx="5977627" cy="5257800"/>
          </a:xfrm>
        </p:spPr>
      </p:pic>
      <p:pic>
        <p:nvPicPr>
          <p:cNvPr id="9" name="Picture 8"/>
          <p:cNvPicPr>
            <a:picLocks noChangeAspect="1"/>
          </p:cNvPicPr>
          <p:nvPr/>
        </p:nvPicPr>
        <p:blipFill>
          <a:blip r:embed="rId3"/>
          <a:stretch>
            <a:fillRect/>
          </a:stretch>
        </p:blipFill>
        <p:spPr>
          <a:xfrm>
            <a:off x="321307" y="1127987"/>
            <a:ext cx="3472185" cy="2642023"/>
          </a:xfrm>
          <a:prstGeom prst="rect">
            <a:avLst/>
          </a:prstGeom>
        </p:spPr>
      </p:pic>
    </p:spTree>
    <p:extLst>
      <p:ext uri="{BB962C8B-B14F-4D97-AF65-F5344CB8AC3E}">
        <p14:creationId xmlns:p14="http://schemas.microsoft.com/office/powerpoint/2010/main" val="4517016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1507</TotalTime>
  <Words>1891</Words>
  <Application>Microsoft Office PowerPoint</Application>
  <PresentationFormat>Widescreen</PresentationFormat>
  <Paragraphs>145</Paragraphs>
  <Slides>20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Discovery of Two Genetic Functions Related to Cataractogenesis</vt:lpstr>
      <vt:lpstr>Abstract</vt:lpstr>
      <vt:lpstr>Introduction</vt:lpstr>
      <vt:lpstr>PowerPoint Presentation</vt:lpstr>
      <vt:lpstr>Methods</vt:lpstr>
      <vt:lpstr>PowerPoint Presentation</vt:lpstr>
      <vt:lpstr>Networks</vt:lpstr>
      <vt:lpstr>Clusters</vt:lpstr>
      <vt:lpstr>Network 7-1</vt:lpstr>
      <vt:lpstr>Network 7-2</vt:lpstr>
      <vt:lpstr>Network 8-1</vt:lpstr>
      <vt:lpstr>Network 8-2</vt:lpstr>
      <vt:lpstr>Network 20-1</vt:lpstr>
      <vt:lpstr>Network 21-1</vt:lpstr>
      <vt:lpstr>Cluster 20 – fructose metabolism pathway</vt:lpstr>
      <vt:lpstr>PowerPoint Presentation</vt:lpstr>
      <vt:lpstr>PowerPoint Presentation</vt:lpstr>
      <vt:lpstr>Discussion</vt:lpstr>
      <vt:lpstr>Conclusion</vt:lpstr>
      <vt:lpstr>Citations (new)</vt:lpstr>
    </vt:vector>
  </TitlesOfParts>
  <Company>SDSC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Cataract</dc:title>
  <dc:creator>Yao, Derrick</dc:creator>
  <cp:lastModifiedBy>Yao, Derrick</cp:lastModifiedBy>
  <cp:revision>81</cp:revision>
  <dcterms:created xsi:type="dcterms:W3CDTF">2019-07-25T22:26:12Z</dcterms:created>
  <dcterms:modified xsi:type="dcterms:W3CDTF">2019-08-03T00:09:58Z</dcterms:modified>
</cp:coreProperties>
</file>