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1d9bc1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1d9bc1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1d9bc1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1d9bc1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1d9bc1b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1d9bc1b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1d9bc1b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1d9bc1b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784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1d9bc1b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1d9bc1b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249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cef844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cef844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847919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847919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7201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86837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03075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446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42064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661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3816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8008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03006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834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58986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0722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31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Age-Related Cataract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 and Lens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311499"/>
            <a:ext cx="609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Lens is located in front of eye. Focuses light on back of eye.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To focus, we change the curvature of the lens (more or less spherical)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Three parts: capsule (outer elastic layer of cells), epithelium (cells that divide to produce fiber cells), fiber cells (clear, organelle-free cells)</a:t>
            </a:r>
            <a:endParaRPr sz="1800" dirty="0"/>
          </a:p>
        </p:txBody>
      </p:sp>
      <p:grpSp>
        <p:nvGrpSpPr>
          <p:cNvPr id="62" name="Google Shape;62;p14"/>
          <p:cNvGrpSpPr/>
          <p:nvPr/>
        </p:nvGrpSpPr>
        <p:grpSpPr>
          <a:xfrm>
            <a:off x="7137706" y="1152427"/>
            <a:ext cx="1857039" cy="1476327"/>
            <a:chOff x="5974025" y="1152475"/>
            <a:chExt cx="3021050" cy="2358350"/>
          </a:xfrm>
        </p:grpSpPr>
        <p:pic>
          <p:nvPicPr>
            <p:cNvPr id="63" name="Google Shape;63;p14"/>
            <p:cNvPicPr preferRelativeResize="0"/>
            <p:nvPr/>
          </p:nvPicPr>
          <p:blipFill rotWithShape="1">
            <a:blip r:embed="rId3">
              <a:alphaModFix/>
            </a:blip>
            <a:srcRect l="17300" r="18645"/>
            <a:stretch/>
          </p:blipFill>
          <p:spPr>
            <a:xfrm>
              <a:off x="5974025" y="1152475"/>
              <a:ext cx="3021050" cy="2358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4"/>
            <p:cNvSpPr/>
            <p:nvPr/>
          </p:nvSpPr>
          <p:spPr>
            <a:xfrm>
              <a:off x="6389498" y="1989877"/>
              <a:ext cx="282600" cy="686400"/>
            </a:xfrm>
            <a:prstGeom prst="ellipse">
              <a:avLst/>
            </a:prstGeom>
            <a:solidFill>
              <a:srgbClr val="FF0000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1300" y="2743842"/>
            <a:ext cx="2646549" cy="19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Fiber Cells and Crystallin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311501"/>
            <a:ext cx="565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Fiber cells' protein: 90% crystallin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Three types: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α-crystallin: Structural protein and "chaperone" (binds to proteins to stabilize and prevent aggregation, but doesn't refold them). Two units: αA, αB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β- and γ-crystallin: Structural protein, but otherwise no significant function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Fiber cells are organelle-free; proteins are permanent.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Glutathione (GSH): Anti-oxidant, prevents oxidation of the crystallins.</a:t>
            </a:r>
            <a:endParaRPr sz="1800" dirty="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025" y="1695371"/>
            <a:ext cx="2111950" cy="21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14346"/>
          <a:stretch/>
        </p:blipFill>
        <p:spPr>
          <a:xfrm>
            <a:off x="6763175" y="155475"/>
            <a:ext cx="2111950" cy="18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2239" y="3456154"/>
            <a:ext cx="2186200" cy="13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Cataracts</a:t>
            </a: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31150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Caused by buildup of unfolded crystallins (too much for α-crystallin to handle)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Oxidative damage is believed to play a large factor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Glutathione level falls due to 2 reasons:</a:t>
            </a:r>
            <a:endParaRPr sz="16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200" dirty="0"/>
              <a:t>Decreased efficiency of recycling GSH</a:t>
            </a:r>
            <a:endParaRPr sz="12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200" dirty="0"/>
              <a:t>Formation of "barrier" around the lens nucleus, preventing entry of GSH</a:t>
            </a:r>
            <a:endParaRPr sz="1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Reactive oxygen species damage crystallin, partially unfolding it.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This leads to protein-protein interactions and aggregation.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Over time, α-crystallin is used up, and unstabilized βγ-crystallin aggregates desolubilize and form opaque cataracts</a:t>
            </a:r>
            <a:r>
              <a:rPr lang="en" sz="1800" dirty="0" smtClean="0"/>
              <a:t>.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Cataracts</a:t>
            </a: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31150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There are 2 main factors that lead to cataract:</a:t>
            </a:r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650" dirty="0" smtClean="0"/>
              <a:t>1: Depletion of glutathione within the lens</a:t>
            </a:r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endParaRPr lang="en-US" sz="1650" dirty="0" smtClean="0"/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650" dirty="0" smtClean="0"/>
              <a:t>Glutathione levels decrease for two reasons: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350" dirty="0" smtClean="0"/>
              <a:t>Formation of a lens barrier: </a:t>
            </a:r>
            <a:endParaRPr lang="en-US" sz="1350" dirty="0" smtClean="0"/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350" dirty="0"/>
              <a:t>a</a:t>
            </a:r>
            <a:endParaRPr lang="en-US" sz="1350" dirty="0" smtClean="0"/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350" dirty="0" smtClean="0"/>
              <a:t>Decreased recycling efficiency: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350" dirty="0"/>
              <a:t>b</a:t>
            </a:r>
            <a:endParaRPr lang="en-US" sz="1350" dirty="0" smtClean="0"/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350" dirty="0" smtClean="0"/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endParaRPr lang="en-US" sz="1650" dirty="0" smtClean="0"/>
          </a:p>
          <a:p>
            <a:pPr marL="1028700" lvl="2" indent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156461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Cataracts</a:t>
            </a: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31150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There are 2 main factors that lead to cataract:</a:t>
            </a:r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650" dirty="0" smtClean="0"/>
              <a:t>2: </a:t>
            </a:r>
            <a:r>
              <a:rPr lang="en-US" sz="1650" dirty="0" err="1" smtClean="0"/>
              <a:t>Desolubilization</a:t>
            </a:r>
            <a:r>
              <a:rPr lang="en-US" sz="1650" dirty="0" smtClean="0"/>
              <a:t> of </a:t>
            </a:r>
            <a:r>
              <a:rPr lang="en-US" sz="1650" dirty="0" err="1" smtClean="0"/>
              <a:t>crystallin</a:t>
            </a:r>
            <a:r>
              <a:rPr lang="en-US" sz="1650" dirty="0" smtClean="0"/>
              <a:t> </a:t>
            </a:r>
            <a:r>
              <a:rPr lang="en-US" sz="1650" dirty="0" smtClean="0"/>
              <a:t>proteins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350" dirty="0" smtClean="0"/>
              <a:t>Cells have limited supply of proteins; eventually, </a:t>
            </a:r>
            <a:r>
              <a:rPr lang="en" sz="1400" dirty="0" smtClean="0"/>
              <a:t>α-crystallin runs out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254959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31149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Hypothesis: Cataracts are a result of a combination of genetic factors and environmental stresses.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Hypothesis: By increasing the concentration of α-crystallin and antioxidants, the development of cataracts can be mitigated.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/>
              <a:t>Hypothesis: A pre-existing cataract may be treatable by dissolving the protein aggregate, then binding the free proteins with α-crystallin.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31149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Basha, Eman, et al. “Small Heat Shock Proteins and α-Crystallins: Dynamic Proteins with Flexible Functions.” </a:t>
            </a:r>
            <a:r>
              <a:rPr lang="en" sz="1100" i="1" dirty="0">
                <a:solidFill>
                  <a:schemeClr val="dk1"/>
                </a:solidFill>
              </a:rPr>
              <a:t>Trends in Biochemical Sciences</a:t>
            </a:r>
            <a:r>
              <a:rPr lang="en" sz="1100" dirty="0">
                <a:solidFill>
                  <a:schemeClr val="dk1"/>
                </a:solidFill>
              </a:rPr>
              <a:t>, vol. 37, no. 3, Mar. 2012, pp. 106–117., doi:10.1016/j.tibs.2011.11.005.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Hejtmancik, J Fielding, and Marc Kantorow. “Molecular genetics of age-related cataract.” </a:t>
            </a:r>
            <a:r>
              <a:rPr lang="en" sz="1100" i="1" dirty="0">
                <a:solidFill>
                  <a:schemeClr val="dk1"/>
                </a:solidFill>
              </a:rPr>
              <a:t>Experimental eye research</a:t>
            </a:r>
            <a:r>
              <a:rPr lang="en" sz="1100" dirty="0">
                <a:solidFill>
                  <a:schemeClr val="dk1"/>
                </a:solidFill>
              </a:rPr>
              <a:t> vol. 79,1 (2004): 3-9. doi:10.1016/j.exer.2004.03.014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Ho, Min-Chieh, et al. “Senile Cataracts and Oxidative Stress.” </a:t>
            </a:r>
            <a:r>
              <a:rPr lang="en" sz="1100" i="1" dirty="0">
                <a:solidFill>
                  <a:schemeClr val="dk1"/>
                </a:solidFill>
              </a:rPr>
              <a:t>Journal of Clinical Gerontology and Geriatrics</a:t>
            </a:r>
            <a:r>
              <a:rPr lang="en" sz="1100" dirty="0">
                <a:solidFill>
                  <a:schemeClr val="dk1"/>
                </a:solidFill>
              </a:rPr>
              <a:t>, vol. 1, no. 1, 29 July 2010, pp. 17–21., doi:10.1016/j.jcgg.2010.10.006.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Horwitz, Joseph, et al. “Lens α-Crystallin: Function and Structure.” </a:t>
            </a:r>
            <a:r>
              <a:rPr lang="en" sz="1100" i="1" dirty="0">
                <a:solidFill>
                  <a:schemeClr val="dk1"/>
                </a:solidFill>
              </a:rPr>
              <a:t>Eye</a:t>
            </a:r>
            <a:r>
              <a:rPr lang="en" sz="1100" dirty="0">
                <a:solidFill>
                  <a:schemeClr val="dk1"/>
                </a:solidFill>
              </a:rPr>
              <a:t>, vol. 13, no. 3, 1999, pp. 403–408., doi:10.1038/eye.1999.114.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Laganowsky, Arthur, et al. “Crystal Structures of Truncated AlphaA and AlphaB Crystallins Reveal Structural Mechanisms of Polydispersity Important for Eye Lens Function.” </a:t>
            </a:r>
            <a:r>
              <a:rPr lang="en" sz="1100" i="1" dirty="0">
                <a:solidFill>
                  <a:schemeClr val="dk1"/>
                </a:solidFill>
              </a:rPr>
              <a:t>Protein Science</a:t>
            </a:r>
            <a:r>
              <a:rPr lang="en" sz="1100" dirty="0">
                <a:solidFill>
                  <a:schemeClr val="dk1"/>
                </a:solidFill>
              </a:rPr>
              <a:t>, vol. 19, no. 5, 29 Mar. 2010, pp. 1031–1043., doi:10.1002/pro.380.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Maulucci, Giuseppe, et al. “The Thermal Structural Transition of α-Crystallin Inhibits the Heat Induced Self-Aggregation.” </a:t>
            </a:r>
            <a:r>
              <a:rPr lang="en" sz="1100" i="1" dirty="0">
                <a:solidFill>
                  <a:schemeClr val="dk1"/>
                </a:solidFill>
              </a:rPr>
              <a:t>PLoS ONE</a:t>
            </a:r>
            <a:r>
              <a:rPr lang="en" sz="1100" dirty="0">
                <a:solidFill>
                  <a:schemeClr val="dk1"/>
                </a:solidFill>
              </a:rPr>
              <a:t>, vol. 6, no. 5, 9 May 2011, doi:10.1371/journal.pone.0018906.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Michael, R., and A. J. Bron. “The Ageing Lens and Cataract: a Model of Normal and Pathological Ageing.” </a:t>
            </a:r>
            <a:r>
              <a:rPr lang="en" sz="1100" i="1" dirty="0">
                <a:solidFill>
                  <a:schemeClr val="dk1"/>
                </a:solidFill>
              </a:rPr>
              <a:t>Philosophical Transactions of the Royal Society B: Biological Sciences</a:t>
            </a:r>
            <a:r>
              <a:rPr lang="en" sz="1100" dirty="0">
                <a:solidFill>
                  <a:schemeClr val="dk1"/>
                </a:solidFill>
              </a:rPr>
              <a:t>, vol. 366, no. 1568, 27 Apr. 2011, pp. 1278–1292., doi:10.1098/rstb.2010.0300.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Moreau, Kate L., and Jonathan A. King. “Protein Misfolding and Aggregation in Cataract Disease and Prospects for Prevention.” </a:t>
            </a:r>
            <a:r>
              <a:rPr lang="en" sz="1100" i="1" dirty="0">
                <a:solidFill>
                  <a:schemeClr val="dk1"/>
                </a:solidFill>
              </a:rPr>
              <a:t>Trends in Molecular Medicine</a:t>
            </a:r>
            <a:r>
              <a:rPr lang="en" sz="1100" dirty="0">
                <a:solidFill>
                  <a:schemeClr val="dk1"/>
                </a:solidFill>
              </a:rPr>
              <a:t>, vol. 18, no. 5, 1 May 2012, pp. 273–282., doi:10.1016/j.molmed.2012.03.005.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Pizzorno, Joseph. “Glutathione!.” </a:t>
            </a:r>
            <a:r>
              <a:rPr lang="en" sz="1100" i="1" dirty="0">
                <a:solidFill>
                  <a:schemeClr val="dk1"/>
                </a:solidFill>
              </a:rPr>
              <a:t>Integrative medicine (Encinitas, Calif.)</a:t>
            </a:r>
            <a:r>
              <a:rPr lang="en" sz="1100" dirty="0">
                <a:solidFill>
                  <a:schemeClr val="dk1"/>
                </a:solidFill>
              </a:rPr>
              <a:t> vol. 13,1 (2014): 8-12. 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Sharma, K. Krishna, and Puttur Santhoshkumar. “Lens Aging: Effects of Crystallins.” </a:t>
            </a:r>
            <a:r>
              <a:rPr lang="en" sz="1100" i="1" dirty="0">
                <a:solidFill>
                  <a:schemeClr val="dk1"/>
                </a:solidFill>
              </a:rPr>
              <a:t>Biochimica Et Biophysica Acta (BBA) - General Subjects</a:t>
            </a:r>
            <a:r>
              <a:rPr lang="en" sz="1100" dirty="0">
                <a:solidFill>
                  <a:schemeClr val="dk1"/>
                </a:solidFill>
              </a:rPr>
              <a:t>, vol. 1790, no. 10, Oct. 2009, pp. 1095–1108., doi:10.1016/j.bbagen.2009.05.008.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Sweeney, Matthew H.j., and Roger J.w. Truscott. “An Impediment to Glutathione Diffusion in Older Normal Human Lenses: a Possible Precondition for Nuclear Cataract.” </a:t>
            </a:r>
            <a:r>
              <a:rPr lang="en" sz="1100" i="1" dirty="0">
                <a:solidFill>
                  <a:schemeClr val="dk1"/>
                </a:solidFill>
              </a:rPr>
              <a:t>Experimental Eye Research</a:t>
            </a:r>
            <a:r>
              <a:rPr lang="en" sz="1100" dirty="0">
                <a:solidFill>
                  <a:schemeClr val="dk1"/>
                </a:solidFill>
              </a:rPr>
              <a:t>, vol. 67, no. 5, 25 June 1998, pp. 587–595., doi:10.1006/exer.1998.0549.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Truscott, Roger J.w. “Age-Related Nuclear Cataract—Oxidation Is the Key.” </a:t>
            </a:r>
            <a:r>
              <a:rPr lang="en" sz="1100" i="1" dirty="0">
                <a:solidFill>
                  <a:schemeClr val="dk1"/>
                </a:solidFill>
              </a:rPr>
              <a:t>Experimental Eye Research</a:t>
            </a:r>
            <a:r>
              <a:rPr lang="en" sz="1100" dirty="0">
                <a:solidFill>
                  <a:schemeClr val="dk1"/>
                </a:solidFill>
              </a:rPr>
              <a:t>, vol. 80, no. 5, 26 Feb. 2005, pp. 709–725., doi:10.1016/j.exer.2004.12.007.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406</TotalTime>
  <Words>846</Words>
  <Application>Microsoft Office PowerPoint</Application>
  <PresentationFormat>On-screen Show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Age-Related Cataract</vt:lpstr>
      <vt:lpstr>Eye and Lens</vt:lpstr>
      <vt:lpstr>Fiber Cells and Crystallin</vt:lpstr>
      <vt:lpstr>Cataracts</vt:lpstr>
      <vt:lpstr>Cataracts</vt:lpstr>
      <vt:lpstr>Cataracts</vt:lpstr>
      <vt:lpstr>Hypotheses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Age-Related Cataract</dc:title>
  <cp:lastModifiedBy>Yao, Derrick</cp:lastModifiedBy>
  <cp:revision>8</cp:revision>
  <dcterms:modified xsi:type="dcterms:W3CDTF">2019-07-12T00:33:05Z</dcterms:modified>
</cp:coreProperties>
</file>