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45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 d="100"/>
          <a:sy n="17" d="100"/>
        </p:scale>
        <p:origin x="2034" y="96"/>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3FE637-F6AF-40C3-AD54-4B9F5E5552DD}"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F6D65-1E0F-40A5-BDA6-4893D1CD0972}" type="slidenum">
              <a:rPr lang="en-US" smtClean="0"/>
              <a:t>‹#›</a:t>
            </a:fld>
            <a:endParaRPr lang="en-US"/>
          </a:p>
        </p:txBody>
      </p:sp>
    </p:spTree>
    <p:extLst>
      <p:ext uri="{BB962C8B-B14F-4D97-AF65-F5344CB8AC3E}">
        <p14:creationId xmlns:p14="http://schemas.microsoft.com/office/powerpoint/2010/main" val="2601746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3FE637-F6AF-40C3-AD54-4B9F5E5552DD}"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F6D65-1E0F-40A5-BDA6-4893D1CD0972}" type="slidenum">
              <a:rPr lang="en-US" smtClean="0"/>
              <a:t>‹#›</a:t>
            </a:fld>
            <a:endParaRPr lang="en-US"/>
          </a:p>
        </p:txBody>
      </p:sp>
    </p:spTree>
    <p:extLst>
      <p:ext uri="{BB962C8B-B14F-4D97-AF65-F5344CB8AC3E}">
        <p14:creationId xmlns:p14="http://schemas.microsoft.com/office/powerpoint/2010/main" val="1940507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3FE637-F6AF-40C3-AD54-4B9F5E5552DD}"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F6D65-1E0F-40A5-BDA6-4893D1CD0972}" type="slidenum">
              <a:rPr lang="en-US" smtClean="0"/>
              <a:t>‹#›</a:t>
            </a:fld>
            <a:endParaRPr lang="en-US"/>
          </a:p>
        </p:txBody>
      </p:sp>
    </p:spTree>
    <p:extLst>
      <p:ext uri="{BB962C8B-B14F-4D97-AF65-F5344CB8AC3E}">
        <p14:creationId xmlns:p14="http://schemas.microsoft.com/office/powerpoint/2010/main" val="160969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3FE637-F6AF-40C3-AD54-4B9F5E5552DD}"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F6D65-1E0F-40A5-BDA6-4893D1CD0972}" type="slidenum">
              <a:rPr lang="en-US" smtClean="0"/>
              <a:t>‹#›</a:t>
            </a:fld>
            <a:endParaRPr lang="en-US"/>
          </a:p>
        </p:txBody>
      </p:sp>
    </p:spTree>
    <p:extLst>
      <p:ext uri="{BB962C8B-B14F-4D97-AF65-F5344CB8AC3E}">
        <p14:creationId xmlns:p14="http://schemas.microsoft.com/office/powerpoint/2010/main" val="62006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3FE637-F6AF-40C3-AD54-4B9F5E5552DD}"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F6D65-1E0F-40A5-BDA6-4893D1CD0972}" type="slidenum">
              <a:rPr lang="en-US" smtClean="0"/>
              <a:t>‹#›</a:t>
            </a:fld>
            <a:endParaRPr lang="en-US"/>
          </a:p>
        </p:txBody>
      </p:sp>
    </p:spTree>
    <p:extLst>
      <p:ext uri="{BB962C8B-B14F-4D97-AF65-F5344CB8AC3E}">
        <p14:creationId xmlns:p14="http://schemas.microsoft.com/office/powerpoint/2010/main" val="4227498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3FE637-F6AF-40C3-AD54-4B9F5E5552DD}"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FF6D65-1E0F-40A5-BDA6-4893D1CD0972}" type="slidenum">
              <a:rPr lang="en-US" smtClean="0"/>
              <a:t>‹#›</a:t>
            </a:fld>
            <a:endParaRPr lang="en-US"/>
          </a:p>
        </p:txBody>
      </p:sp>
    </p:spTree>
    <p:extLst>
      <p:ext uri="{BB962C8B-B14F-4D97-AF65-F5344CB8AC3E}">
        <p14:creationId xmlns:p14="http://schemas.microsoft.com/office/powerpoint/2010/main" val="222384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3FE637-F6AF-40C3-AD54-4B9F5E5552DD}" type="datetimeFigureOut">
              <a:rPr lang="en-US" smtClean="0"/>
              <a:t>8/3/2019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FF6D65-1E0F-40A5-BDA6-4893D1CD0972}" type="slidenum">
              <a:rPr lang="en-US" smtClean="0"/>
              <a:t>‹#›</a:t>
            </a:fld>
            <a:endParaRPr lang="en-US"/>
          </a:p>
        </p:txBody>
      </p:sp>
    </p:spTree>
    <p:extLst>
      <p:ext uri="{BB962C8B-B14F-4D97-AF65-F5344CB8AC3E}">
        <p14:creationId xmlns:p14="http://schemas.microsoft.com/office/powerpoint/2010/main" val="1557689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3FE637-F6AF-40C3-AD54-4B9F5E5552DD}" type="datetimeFigureOut">
              <a:rPr lang="en-US" smtClean="0"/>
              <a:t>8/3/2019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FF6D65-1E0F-40A5-BDA6-4893D1CD0972}" type="slidenum">
              <a:rPr lang="en-US" smtClean="0"/>
              <a:t>‹#›</a:t>
            </a:fld>
            <a:endParaRPr lang="en-US"/>
          </a:p>
        </p:txBody>
      </p:sp>
    </p:spTree>
    <p:extLst>
      <p:ext uri="{BB962C8B-B14F-4D97-AF65-F5344CB8AC3E}">
        <p14:creationId xmlns:p14="http://schemas.microsoft.com/office/powerpoint/2010/main" val="3974520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FE637-F6AF-40C3-AD54-4B9F5E5552DD}" type="datetimeFigureOut">
              <a:rPr lang="en-US" smtClean="0"/>
              <a:t>8/3/2019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FF6D65-1E0F-40A5-BDA6-4893D1CD0972}" type="slidenum">
              <a:rPr lang="en-US" smtClean="0"/>
              <a:t>‹#›</a:t>
            </a:fld>
            <a:endParaRPr lang="en-US"/>
          </a:p>
        </p:txBody>
      </p:sp>
    </p:spTree>
    <p:extLst>
      <p:ext uri="{BB962C8B-B14F-4D97-AF65-F5344CB8AC3E}">
        <p14:creationId xmlns:p14="http://schemas.microsoft.com/office/powerpoint/2010/main" val="3667641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3C3FE637-F6AF-40C3-AD54-4B9F5E5552DD}"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FF6D65-1E0F-40A5-BDA6-4893D1CD0972}" type="slidenum">
              <a:rPr lang="en-US" smtClean="0"/>
              <a:t>‹#›</a:t>
            </a:fld>
            <a:endParaRPr lang="en-US"/>
          </a:p>
        </p:txBody>
      </p:sp>
    </p:spTree>
    <p:extLst>
      <p:ext uri="{BB962C8B-B14F-4D97-AF65-F5344CB8AC3E}">
        <p14:creationId xmlns:p14="http://schemas.microsoft.com/office/powerpoint/2010/main" val="2449637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3C3FE637-F6AF-40C3-AD54-4B9F5E5552DD}"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FF6D65-1E0F-40A5-BDA6-4893D1CD0972}" type="slidenum">
              <a:rPr lang="en-US" smtClean="0"/>
              <a:t>‹#›</a:t>
            </a:fld>
            <a:endParaRPr lang="en-US"/>
          </a:p>
        </p:txBody>
      </p:sp>
    </p:spTree>
    <p:extLst>
      <p:ext uri="{BB962C8B-B14F-4D97-AF65-F5344CB8AC3E}">
        <p14:creationId xmlns:p14="http://schemas.microsoft.com/office/powerpoint/2010/main" val="2926161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3C3FE637-F6AF-40C3-AD54-4B9F5E5552DD}" type="datetimeFigureOut">
              <a:rPr lang="en-US" smtClean="0"/>
              <a:t>8/3/2019</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E8FF6D65-1E0F-40A5-BDA6-4893D1CD0972}" type="slidenum">
              <a:rPr lang="en-US" smtClean="0"/>
              <a:t>‹#›</a:t>
            </a:fld>
            <a:endParaRPr lang="en-US"/>
          </a:p>
        </p:txBody>
      </p:sp>
    </p:spTree>
    <p:extLst>
      <p:ext uri="{BB962C8B-B14F-4D97-AF65-F5344CB8AC3E}">
        <p14:creationId xmlns:p14="http://schemas.microsoft.com/office/powerpoint/2010/main" val="3999080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jpeg"/><Relationship Id="rId39" Type="http://schemas.openxmlformats.org/officeDocument/2006/relationships/image" Target="../media/image38.jpeg"/><Relationship Id="rId21" Type="http://schemas.openxmlformats.org/officeDocument/2006/relationships/image" Target="../media/image20.jpeg"/><Relationship Id="rId34" Type="http://schemas.openxmlformats.org/officeDocument/2006/relationships/image" Target="../media/image33.jpeg"/><Relationship Id="rId7" Type="http://schemas.openxmlformats.org/officeDocument/2006/relationships/image" Target="../media/image6.gif"/><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jpeg"/><Relationship Id="rId38" Type="http://schemas.openxmlformats.org/officeDocument/2006/relationships/image" Target="../media/image37.jpe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jpeg"/><Relationship Id="rId1" Type="http://schemas.openxmlformats.org/officeDocument/2006/relationships/slideLayout" Target="../slideLayouts/slideLayout7.xml"/><Relationship Id="rId6" Type="http://schemas.openxmlformats.org/officeDocument/2006/relationships/image" Target="../media/image5.jpg"/><Relationship Id="rId11" Type="http://schemas.openxmlformats.org/officeDocument/2006/relationships/image" Target="../media/image10.jpeg"/><Relationship Id="rId24" Type="http://schemas.openxmlformats.org/officeDocument/2006/relationships/image" Target="../media/image23.jpeg"/><Relationship Id="rId32" Type="http://schemas.openxmlformats.org/officeDocument/2006/relationships/image" Target="../media/image31.jpeg"/><Relationship Id="rId37" Type="http://schemas.openxmlformats.org/officeDocument/2006/relationships/image" Target="../media/image36.jpeg"/><Relationship Id="rId40" Type="http://schemas.openxmlformats.org/officeDocument/2006/relationships/image" Target="../media/image39.jpe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jpeg"/><Relationship Id="rId28" Type="http://schemas.openxmlformats.org/officeDocument/2006/relationships/image" Target="../media/image27.png"/><Relationship Id="rId36" Type="http://schemas.openxmlformats.org/officeDocument/2006/relationships/image" Target="../media/image35.jpe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jpeg"/><Relationship Id="rId27" Type="http://schemas.openxmlformats.org/officeDocument/2006/relationships/image" Target="../media/image26.png"/><Relationship Id="rId30" Type="http://schemas.openxmlformats.org/officeDocument/2006/relationships/image" Target="../media/image29.jpeg"/><Relationship Id="rId35" Type="http://schemas.openxmlformats.org/officeDocument/2006/relationships/image" Target="../media/image34.jpeg"/><Relationship Id="rId8" Type="http://schemas.openxmlformats.org/officeDocument/2006/relationships/image" Target="../media/image7.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98A186-418C-42E2-B94E-93A37FEB244E}"/>
              </a:ext>
            </a:extLst>
          </p:cNvPr>
          <p:cNvSpPr txBox="1"/>
          <p:nvPr/>
        </p:nvSpPr>
        <p:spPr>
          <a:xfrm>
            <a:off x="2971800" y="571500"/>
            <a:ext cx="15697200" cy="1107996"/>
          </a:xfrm>
          <a:prstGeom prst="rect">
            <a:avLst/>
          </a:prstGeom>
          <a:noFill/>
        </p:spPr>
        <p:txBody>
          <a:bodyPr wrap="square" rtlCol="0">
            <a:spAutoFit/>
          </a:bodyPr>
          <a:lstStyle/>
          <a:p>
            <a:pPr algn="ctr"/>
            <a:r>
              <a:rPr lang="en" sz="6600" b="1" dirty="0"/>
              <a:t>Gene Netwoks Related to Cataractogenesis</a:t>
            </a:r>
            <a:endParaRPr lang="en-US" sz="6600" b="1" dirty="0"/>
          </a:p>
        </p:txBody>
      </p:sp>
      <p:sp>
        <p:nvSpPr>
          <p:cNvPr id="3" name="TextBox 2">
            <a:extLst>
              <a:ext uri="{FF2B5EF4-FFF2-40B4-BE49-F238E27FC236}">
                <a16:creationId xmlns:a16="http://schemas.microsoft.com/office/drawing/2014/main" id="{EA6817D7-A2D5-48CE-919B-D8224DF62128}"/>
              </a:ext>
            </a:extLst>
          </p:cNvPr>
          <p:cNvSpPr txBox="1"/>
          <p:nvPr/>
        </p:nvSpPr>
        <p:spPr>
          <a:xfrm>
            <a:off x="9826364" y="1746898"/>
            <a:ext cx="2292872" cy="646331"/>
          </a:xfrm>
          <a:prstGeom prst="rect">
            <a:avLst/>
          </a:prstGeom>
          <a:noFill/>
        </p:spPr>
        <p:txBody>
          <a:bodyPr wrap="none" rtlCol="0">
            <a:spAutoFit/>
          </a:bodyPr>
          <a:lstStyle/>
          <a:p>
            <a:r>
              <a:rPr lang="en-US" sz="3600" dirty="0"/>
              <a:t>Derrick Yao</a:t>
            </a:r>
          </a:p>
        </p:txBody>
      </p:sp>
      <p:sp>
        <p:nvSpPr>
          <p:cNvPr id="4" name="TextBox 3">
            <a:extLst>
              <a:ext uri="{FF2B5EF4-FFF2-40B4-BE49-F238E27FC236}">
                <a16:creationId xmlns:a16="http://schemas.microsoft.com/office/drawing/2014/main" id="{5689FCC3-9E70-416A-B403-523A06799654}"/>
              </a:ext>
            </a:extLst>
          </p:cNvPr>
          <p:cNvSpPr txBox="1"/>
          <p:nvPr/>
        </p:nvSpPr>
        <p:spPr>
          <a:xfrm>
            <a:off x="6460168" y="2460631"/>
            <a:ext cx="10592772" cy="646331"/>
          </a:xfrm>
          <a:prstGeom prst="rect">
            <a:avLst/>
          </a:prstGeom>
          <a:noFill/>
        </p:spPr>
        <p:txBody>
          <a:bodyPr wrap="none" rtlCol="0">
            <a:spAutoFit/>
          </a:bodyPr>
          <a:lstStyle/>
          <a:p>
            <a:r>
              <a:rPr lang="en-US" sz="3600" dirty="0"/>
              <a:t>Mentors: Igor </a:t>
            </a:r>
            <a:r>
              <a:rPr lang="en-US" sz="3600" dirty="0" err="1"/>
              <a:t>Tsigelny</a:t>
            </a:r>
            <a:r>
              <a:rPr lang="en-US" sz="3600" dirty="0"/>
              <a:t>, </a:t>
            </a:r>
            <a:r>
              <a:rPr lang="en-US" sz="3600" dirty="0" err="1"/>
              <a:t>PhD;Valentina</a:t>
            </a:r>
            <a:r>
              <a:rPr lang="en-US" sz="3600" dirty="0"/>
              <a:t> </a:t>
            </a:r>
            <a:r>
              <a:rPr lang="en-US" sz="3600" dirty="0" err="1"/>
              <a:t>Kouznetsova</a:t>
            </a:r>
            <a:r>
              <a:rPr lang="en-US" sz="3600" dirty="0"/>
              <a:t>, PhD</a:t>
            </a:r>
          </a:p>
        </p:txBody>
      </p:sp>
      <p:pic>
        <p:nvPicPr>
          <p:cNvPr id="5" name="Picture 2" descr="REHS logo">
            <a:extLst>
              <a:ext uri="{FF2B5EF4-FFF2-40B4-BE49-F238E27FC236}">
                <a16:creationId xmlns:a16="http://schemas.microsoft.com/office/drawing/2014/main" id="{F0F72827-02F1-4F88-8EC2-2886C9835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4320" y="208954"/>
            <a:ext cx="2483243" cy="19322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UCSD logo">
            <a:extLst>
              <a:ext uri="{FF2B5EF4-FFF2-40B4-BE49-F238E27FC236}">
                <a16:creationId xmlns:a16="http://schemas.microsoft.com/office/drawing/2014/main" id="{6D1FFF05-8EBC-4DCA-8E82-2DEB45384E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037" y="461810"/>
            <a:ext cx="1181720" cy="1217685"/>
          </a:xfrm>
          <a:prstGeom prst="rect">
            <a:avLst/>
          </a:prstGeom>
        </p:spPr>
      </p:pic>
      <p:pic>
        <p:nvPicPr>
          <p:cNvPr id="7" name="Picture 6" descr="SDSC logo">
            <a:extLst>
              <a:ext uri="{FF2B5EF4-FFF2-40B4-BE49-F238E27FC236}">
                <a16:creationId xmlns:a16="http://schemas.microsoft.com/office/drawing/2014/main" id="{27999476-47FA-4141-8FCB-6DA79FC1F9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037" y="1849871"/>
            <a:ext cx="2365871" cy="857833"/>
          </a:xfrm>
          <a:prstGeom prst="rect">
            <a:avLst/>
          </a:prstGeom>
        </p:spPr>
      </p:pic>
      <p:pic>
        <p:nvPicPr>
          <p:cNvPr id="1026" name="Picture 2" descr="Image result for canyon crest academy logo">
            <a:extLst>
              <a:ext uri="{FF2B5EF4-FFF2-40B4-BE49-F238E27FC236}">
                <a16:creationId xmlns:a16="http://schemas.microsoft.com/office/drawing/2014/main" id="{893BFA12-2BE2-41B7-8707-939D0C08FA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02267" y="1993676"/>
            <a:ext cx="1527347" cy="15273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2684582-9AFB-4DC7-9FE1-827309B65F9A}"/>
              </a:ext>
            </a:extLst>
          </p:cNvPr>
          <p:cNvSpPr/>
          <p:nvPr/>
        </p:nvSpPr>
        <p:spPr>
          <a:xfrm>
            <a:off x="914400" y="3429000"/>
            <a:ext cx="20116800" cy="228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297FEE2-F817-4FEB-B74E-1A88FB673573}"/>
              </a:ext>
            </a:extLst>
          </p:cNvPr>
          <p:cNvSpPr/>
          <p:nvPr/>
        </p:nvSpPr>
        <p:spPr>
          <a:xfrm>
            <a:off x="457200" y="3886202"/>
            <a:ext cx="6400800"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Abstract</a:t>
            </a:r>
          </a:p>
        </p:txBody>
      </p:sp>
      <p:sp>
        <p:nvSpPr>
          <p:cNvPr id="24" name="TextBox 23">
            <a:extLst>
              <a:ext uri="{FF2B5EF4-FFF2-40B4-BE49-F238E27FC236}">
                <a16:creationId xmlns:a16="http://schemas.microsoft.com/office/drawing/2014/main" id="{B89C3DD8-8F9B-4C0D-BDDA-8295B36A257E}"/>
              </a:ext>
            </a:extLst>
          </p:cNvPr>
          <p:cNvSpPr txBox="1"/>
          <p:nvPr/>
        </p:nvSpPr>
        <p:spPr>
          <a:xfrm>
            <a:off x="457200" y="4572002"/>
            <a:ext cx="6400800" cy="3771900"/>
          </a:xfrm>
          <a:prstGeom prst="rect">
            <a:avLst/>
          </a:prstGeom>
          <a:noFill/>
        </p:spPr>
        <p:txBody>
          <a:bodyPr wrap="square" rtlCol="0">
            <a:noAutofit/>
          </a:bodyPr>
          <a:lstStyle/>
          <a:p>
            <a:pPr algn="just"/>
            <a:r>
              <a:rPr lang="en-US" sz="2000" dirty="0"/>
              <a:t>  Cataract is the leading cause of vision impairment in the world, and a non-surgical therapy would revolutionize the treatment of this illness. The root causes of cataract, and the functions involved within </a:t>
            </a:r>
            <a:r>
              <a:rPr lang="en-US" sz="2000" dirty="0" err="1"/>
              <a:t>cataractogenesis</a:t>
            </a:r>
            <a:r>
              <a:rPr lang="en-US" sz="2000" dirty="0"/>
              <a:t>, are still not fully elucidated. We collected cataract-related genes from PubMed and </a:t>
            </a:r>
            <a:r>
              <a:rPr lang="en-US" sz="2000" dirty="0" err="1"/>
              <a:t>Phenopedia</a:t>
            </a:r>
            <a:r>
              <a:rPr lang="en-US" sz="2000" dirty="0"/>
              <a:t>, found interactions from </a:t>
            </a:r>
            <a:r>
              <a:rPr lang="en-US" sz="2000" dirty="0" err="1"/>
              <a:t>GeneFriends</a:t>
            </a:r>
            <a:r>
              <a:rPr lang="en-US" sz="2000" dirty="0"/>
              <a:t>, and mapped these interactions in </a:t>
            </a:r>
            <a:r>
              <a:rPr lang="en-US" sz="2000" dirty="0" err="1"/>
              <a:t>Cytoscape</a:t>
            </a:r>
            <a:r>
              <a:rPr lang="en-US" sz="2000" dirty="0"/>
              <a:t>. Then, we clustered the networks and analyzed the clusters in various tools (</a:t>
            </a:r>
            <a:r>
              <a:rPr lang="en-US" sz="2000" dirty="0" err="1"/>
              <a:t>BinGO</a:t>
            </a:r>
            <a:r>
              <a:rPr lang="en-US" sz="2000" dirty="0"/>
              <a:t>, </a:t>
            </a:r>
            <a:r>
              <a:rPr lang="en-US" sz="2000" dirty="0" err="1"/>
              <a:t>GeneOntology</a:t>
            </a:r>
            <a:r>
              <a:rPr lang="en-US" sz="2000" dirty="0"/>
              <a:t>, DAVID, IPA), including functional analysis in IPA. This functional analysis yielded two previously unassociated factors that may play a role in the etiology of cataract.</a:t>
            </a:r>
          </a:p>
          <a:p>
            <a:pPr algn="just"/>
            <a:endParaRPr lang="en-US" sz="2000" dirty="0"/>
          </a:p>
        </p:txBody>
      </p:sp>
      <p:sp>
        <p:nvSpPr>
          <p:cNvPr id="26" name="Rectangle 25">
            <a:extLst>
              <a:ext uri="{FF2B5EF4-FFF2-40B4-BE49-F238E27FC236}">
                <a16:creationId xmlns:a16="http://schemas.microsoft.com/office/drawing/2014/main" id="{C9698977-FF8C-4D99-9AB6-3322F1E539E4}"/>
              </a:ext>
            </a:extLst>
          </p:cNvPr>
          <p:cNvSpPr/>
          <p:nvPr/>
        </p:nvSpPr>
        <p:spPr>
          <a:xfrm>
            <a:off x="457200" y="8686802"/>
            <a:ext cx="6400800"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Introduction</a:t>
            </a:r>
          </a:p>
        </p:txBody>
      </p:sp>
      <p:sp>
        <p:nvSpPr>
          <p:cNvPr id="28" name="TextBox 27">
            <a:extLst>
              <a:ext uri="{FF2B5EF4-FFF2-40B4-BE49-F238E27FC236}">
                <a16:creationId xmlns:a16="http://schemas.microsoft.com/office/drawing/2014/main" id="{E9A6D0C9-2A32-4106-AEBF-41B723F1D4B1}"/>
              </a:ext>
            </a:extLst>
          </p:cNvPr>
          <p:cNvSpPr txBox="1"/>
          <p:nvPr/>
        </p:nvSpPr>
        <p:spPr>
          <a:xfrm>
            <a:off x="447445" y="9372602"/>
            <a:ext cx="6400800" cy="7219950"/>
          </a:xfrm>
          <a:prstGeom prst="rect">
            <a:avLst/>
          </a:prstGeom>
          <a:noFill/>
        </p:spPr>
        <p:txBody>
          <a:bodyPr wrap="square" rtlCol="0">
            <a:noAutofit/>
          </a:bodyPr>
          <a:lstStyle/>
          <a:p>
            <a:pPr algn="just"/>
            <a:r>
              <a:rPr lang="en-US" sz="2000" dirty="0"/>
              <a:t>  Cataract is the leading cause of visual impairment worldwide, with an estimated 17 million people affected by bilateral cataract (Congdon et al, 2003). Cataract results from aggregation of the crystallin proteins in the fiber cells of the eye lens, leading to opacification. The aggregation is a result of oxidation; with age, disease, or genetic mutation, reactive oxygen species can </a:t>
            </a:r>
            <a:r>
              <a:rPr lang="en-US" sz="2000" dirty="0" err="1"/>
              <a:t>desolubilize</a:t>
            </a:r>
            <a:r>
              <a:rPr lang="en-US" sz="2000" dirty="0"/>
              <a:t> the </a:t>
            </a:r>
            <a:r>
              <a:rPr lang="en-US" sz="2000" dirty="0" err="1"/>
              <a:t>crystallins</a:t>
            </a:r>
            <a:r>
              <a:rPr lang="en-US" sz="2000" dirty="0"/>
              <a:t> (Truscott, 2005). The </a:t>
            </a:r>
            <a:r>
              <a:rPr lang="en" sz="2000" dirty="0"/>
              <a:t>α-crystallins of the eye perform a chaperone-like activity, stabilizing and resuspending these desolubilized proteins without truly renaturing them. As the fiber cells cannot produce their own proteins, this limited supply of α-crystallin is gradually depleted, with little to no α-crystallin remaining by age 50 (Horwitz et al, 1999). While the exact causes of cataract are not known, it is generally accepted that it is a multifactorial disease.</a:t>
            </a:r>
          </a:p>
          <a:p>
            <a:pPr algn="just"/>
            <a:r>
              <a:rPr lang="en" sz="2000" dirty="0"/>
              <a:t>  Currently, the only approved treatment for cataract is surgical replacement of the cloudy lens with an artificial one. This is infeasible among people of lower socioeconomic status or in areas with poor healthcare. A non-surgical control measure would thus greatly reduce the prevalence of cataract. To find or create a drug suitable for this role, one must first elucidate the genetic functions leading to the onset of cataract. It is difficult to obtain lenses for experimentation, and evidence suggests that the etiology of human cataract </a:t>
            </a:r>
            <a:r>
              <a:rPr lang="en-US" sz="2000" dirty="0"/>
              <a:t>is different from that in other, more easily obtainable animals (Truscott, 2005). Thus, using computational tools can provide significant insight and illuminate possible targets for further study.</a:t>
            </a:r>
            <a:endParaRPr lang="en" sz="2000" dirty="0"/>
          </a:p>
        </p:txBody>
      </p:sp>
      <p:sp>
        <p:nvSpPr>
          <p:cNvPr id="29" name="Rectangle 28">
            <a:extLst>
              <a:ext uri="{FF2B5EF4-FFF2-40B4-BE49-F238E27FC236}">
                <a16:creationId xmlns:a16="http://schemas.microsoft.com/office/drawing/2014/main" id="{282E1E00-F2A2-4FBC-8E08-F1AB425A341D}"/>
              </a:ext>
            </a:extLst>
          </p:cNvPr>
          <p:cNvSpPr/>
          <p:nvPr/>
        </p:nvSpPr>
        <p:spPr>
          <a:xfrm>
            <a:off x="457200" y="18288002"/>
            <a:ext cx="6400800"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Methods</a:t>
            </a:r>
          </a:p>
        </p:txBody>
      </p:sp>
      <p:grpSp>
        <p:nvGrpSpPr>
          <p:cNvPr id="25" name="Group 24">
            <a:extLst>
              <a:ext uri="{FF2B5EF4-FFF2-40B4-BE49-F238E27FC236}">
                <a16:creationId xmlns:a16="http://schemas.microsoft.com/office/drawing/2014/main" id="{D8A1BB3C-3070-40E9-A27F-A9934FBB64E7}"/>
              </a:ext>
            </a:extLst>
          </p:cNvPr>
          <p:cNvGrpSpPr/>
          <p:nvPr/>
        </p:nvGrpSpPr>
        <p:grpSpPr>
          <a:xfrm>
            <a:off x="526741" y="18973802"/>
            <a:ext cx="6251962" cy="3612981"/>
            <a:chOff x="505301" y="17686161"/>
            <a:chExt cx="6251962" cy="3612981"/>
          </a:xfrm>
        </p:grpSpPr>
        <p:grpSp>
          <p:nvGrpSpPr>
            <p:cNvPr id="30" name="Group 29">
              <a:extLst>
                <a:ext uri="{FF2B5EF4-FFF2-40B4-BE49-F238E27FC236}">
                  <a16:creationId xmlns:a16="http://schemas.microsoft.com/office/drawing/2014/main" id="{368D4185-125B-4DFC-BEBB-A0F5537FF0E4}"/>
                </a:ext>
              </a:extLst>
            </p:cNvPr>
            <p:cNvGrpSpPr/>
            <p:nvPr/>
          </p:nvGrpSpPr>
          <p:grpSpPr>
            <a:xfrm>
              <a:off x="505301" y="18449405"/>
              <a:ext cx="1737360" cy="2086495"/>
              <a:chOff x="1371600" y="1296785"/>
              <a:chExt cx="1280160" cy="1571106"/>
            </a:xfrm>
          </p:grpSpPr>
          <p:sp>
            <p:nvSpPr>
              <p:cNvPr id="31" name="Rounded Rectangle 1">
                <a:extLst>
                  <a:ext uri="{FF2B5EF4-FFF2-40B4-BE49-F238E27FC236}">
                    <a16:creationId xmlns:a16="http://schemas.microsoft.com/office/drawing/2014/main" id="{61F01080-A69F-4733-B9D6-B0A4660DE187}"/>
                  </a:ext>
                </a:extLst>
              </p:cNvPr>
              <p:cNvSpPr/>
              <p:nvPr/>
            </p:nvSpPr>
            <p:spPr>
              <a:xfrm>
                <a:off x="1371600" y="1296785"/>
                <a:ext cx="1280160" cy="15711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r>
                  <a:rPr lang="en-US" sz="1100" dirty="0">
                    <a:solidFill>
                      <a:sysClr val="windowText" lastClr="000000"/>
                    </a:solidFill>
                  </a:rPr>
                  <a:t>Gene Collection</a:t>
                </a:r>
              </a:p>
            </p:txBody>
          </p:sp>
          <p:pic>
            <p:nvPicPr>
              <p:cNvPr id="32" name="Picture 31">
                <a:extLst>
                  <a:ext uri="{FF2B5EF4-FFF2-40B4-BE49-F238E27FC236}">
                    <a16:creationId xmlns:a16="http://schemas.microsoft.com/office/drawing/2014/main" id="{2570DECC-FF5C-4EDE-9A6D-2041D551C1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4481" y="1709922"/>
                <a:ext cx="563534" cy="563534"/>
              </a:xfrm>
              <a:prstGeom prst="rect">
                <a:avLst/>
              </a:prstGeom>
            </p:spPr>
          </p:pic>
          <p:pic>
            <p:nvPicPr>
              <p:cNvPr id="33" name="Picture 32">
                <a:extLst>
                  <a:ext uri="{FF2B5EF4-FFF2-40B4-BE49-F238E27FC236}">
                    <a16:creationId xmlns:a16="http://schemas.microsoft.com/office/drawing/2014/main" id="{57B38C98-7E6B-4C3C-BDAB-5427E04DC9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79666" y="1492740"/>
                <a:ext cx="606829" cy="365653"/>
              </a:xfrm>
              <a:prstGeom prst="rect">
                <a:avLst/>
              </a:prstGeom>
            </p:spPr>
          </p:pic>
        </p:grpSp>
        <p:grpSp>
          <p:nvGrpSpPr>
            <p:cNvPr id="34" name="Group 33">
              <a:extLst>
                <a:ext uri="{FF2B5EF4-FFF2-40B4-BE49-F238E27FC236}">
                  <a16:creationId xmlns:a16="http://schemas.microsoft.com/office/drawing/2014/main" id="{C105F0B4-62D7-487A-98D3-B49CCE229370}"/>
                </a:ext>
              </a:extLst>
            </p:cNvPr>
            <p:cNvGrpSpPr/>
            <p:nvPr/>
          </p:nvGrpSpPr>
          <p:grpSpPr>
            <a:xfrm>
              <a:off x="2819196" y="18449404"/>
              <a:ext cx="1737360" cy="2086495"/>
              <a:chOff x="4458579" y="656703"/>
              <a:chExt cx="1737360" cy="2086495"/>
            </a:xfrm>
          </p:grpSpPr>
          <p:sp>
            <p:nvSpPr>
              <p:cNvPr id="35" name="Rounded Rectangle 9">
                <a:extLst>
                  <a:ext uri="{FF2B5EF4-FFF2-40B4-BE49-F238E27FC236}">
                    <a16:creationId xmlns:a16="http://schemas.microsoft.com/office/drawing/2014/main" id="{E19E51B7-FD60-4736-B85B-965C64C84990}"/>
                  </a:ext>
                </a:extLst>
              </p:cNvPr>
              <p:cNvSpPr/>
              <p:nvPr/>
            </p:nvSpPr>
            <p:spPr>
              <a:xfrm>
                <a:off x="4458579" y="656703"/>
                <a:ext cx="1737360" cy="20864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r>
                  <a:rPr lang="en-US" sz="1100" dirty="0">
                    <a:solidFill>
                      <a:sysClr val="windowText" lastClr="000000"/>
                    </a:solidFill>
                  </a:rPr>
                  <a:t>Gene Clustering</a:t>
                </a:r>
              </a:p>
            </p:txBody>
          </p:sp>
          <p:pic>
            <p:nvPicPr>
              <p:cNvPr id="36" name="Picture 35">
                <a:extLst>
                  <a:ext uri="{FF2B5EF4-FFF2-40B4-BE49-F238E27FC236}">
                    <a16:creationId xmlns:a16="http://schemas.microsoft.com/office/drawing/2014/main" id="{F2D8C458-09EF-454D-88A2-B48145318D8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05240" y="861170"/>
                <a:ext cx="589608" cy="485940"/>
              </a:xfrm>
              <a:prstGeom prst="rect">
                <a:avLst/>
              </a:prstGeom>
            </p:spPr>
          </p:pic>
          <p:pic>
            <p:nvPicPr>
              <p:cNvPr id="37" name="Picture 36">
                <a:extLst>
                  <a:ext uri="{FF2B5EF4-FFF2-40B4-BE49-F238E27FC236}">
                    <a16:creationId xmlns:a16="http://schemas.microsoft.com/office/drawing/2014/main" id="{411686E1-7FA5-4423-AE2D-52C30D7A6C7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70400" y="1110146"/>
                <a:ext cx="731826" cy="731826"/>
              </a:xfrm>
              <a:prstGeom prst="rect">
                <a:avLst/>
              </a:prstGeom>
            </p:spPr>
          </p:pic>
          <p:pic>
            <p:nvPicPr>
              <p:cNvPr id="38" name="Picture 37">
                <a:extLst>
                  <a:ext uri="{FF2B5EF4-FFF2-40B4-BE49-F238E27FC236}">
                    <a16:creationId xmlns:a16="http://schemas.microsoft.com/office/drawing/2014/main" id="{D2D193BF-E974-46D1-9CE0-F879C983E09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00044" y="1833815"/>
                <a:ext cx="421629" cy="416610"/>
              </a:xfrm>
              <a:prstGeom prst="rect">
                <a:avLst/>
              </a:prstGeom>
            </p:spPr>
          </p:pic>
        </p:grpSp>
        <p:grpSp>
          <p:nvGrpSpPr>
            <p:cNvPr id="39" name="Group 38">
              <a:extLst>
                <a:ext uri="{FF2B5EF4-FFF2-40B4-BE49-F238E27FC236}">
                  <a16:creationId xmlns:a16="http://schemas.microsoft.com/office/drawing/2014/main" id="{0C87A80A-BB23-4760-BF31-F0474483718D}"/>
                </a:ext>
              </a:extLst>
            </p:cNvPr>
            <p:cNvGrpSpPr/>
            <p:nvPr/>
          </p:nvGrpSpPr>
          <p:grpSpPr>
            <a:xfrm>
              <a:off x="5174664" y="19716543"/>
              <a:ext cx="1582599" cy="1582599"/>
              <a:chOff x="7238321" y="3153066"/>
              <a:chExt cx="1044861" cy="1044861"/>
            </a:xfrm>
          </p:grpSpPr>
          <p:sp>
            <p:nvSpPr>
              <p:cNvPr id="40" name="Oval 39">
                <a:extLst>
                  <a:ext uri="{FF2B5EF4-FFF2-40B4-BE49-F238E27FC236}">
                    <a16:creationId xmlns:a16="http://schemas.microsoft.com/office/drawing/2014/main" id="{C2727780-5ED0-42C0-A76E-BDE5072EB5BE}"/>
                  </a:ext>
                </a:extLst>
              </p:cNvPr>
              <p:cNvSpPr/>
              <p:nvPr/>
            </p:nvSpPr>
            <p:spPr>
              <a:xfrm>
                <a:off x="7238321" y="3153066"/>
                <a:ext cx="1044861" cy="1044861"/>
              </a:xfrm>
              <a:prstGeom prst="ellipse">
                <a:avLst/>
              </a:prstGeom>
              <a:solidFill>
                <a:schemeClr val="bg1"/>
              </a:solidFill>
              <a:ln>
                <a:solidFill>
                  <a:srgbClr val="A75F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a:p>
                <a:pPr algn="ctr"/>
                <a:endParaRPr lang="en-US" sz="1100" dirty="0"/>
              </a:p>
              <a:p>
                <a:pPr algn="ctr"/>
                <a:r>
                  <a:rPr lang="en-US" sz="1100" dirty="0">
                    <a:solidFill>
                      <a:schemeClr val="tx1"/>
                    </a:solidFill>
                  </a:rPr>
                  <a:t>Pathway Analysis</a:t>
                </a:r>
              </a:p>
            </p:txBody>
          </p:sp>
          <p:pic>
            <p:nvPicPr>
              <p:cNvPr id="41" name="Picture 40">
                <a:extLst>
                  <a:ext uri="{FF2B5EF4-FFF2-40B4-BE49-F238E27FC236}">
                    <a16:creationId xmlns:a16="http://schemas.microsoft.com/office/drawing/2014/main" id="{3A360B63-F5ED-471B-BB8E-696D2FFDD74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439887" y="3396581"/>
                <a:ext cx="641728" cy="163788"/>
              </a:xfrm>
              <a:prstGeom prst="rect">
                <a:avLst/>
              </a:prstGeom>
              <a:ln>
                <a:noFill/>
              </a:ln>
            </p:spPr>
          </p:pic>
        </p:grpSp>
        <p:cxnSp>
          <p:nvCxnSpPr>
            <p:cNvPr id="42" name="Straight Arrow Connector 41">
              <a:extLst>
                <a:ext uri="{FF2B5EF4-FFF2-40B4-BE49-F238E27FC236}">
                  <a16:creationId xmlns:a16="http://schemas.microsoft.com/office/drawing/2014/main" id="{2979F87D-7993-40E7-9104-3B5E1DF574C5}"/>
                </a:ext>
              </a:extLst>
            </p:cNvPr>
            <p:cNvCxnSpPr>
              <a:stCxn id="31" idx="3"/>
              <a:endCxn id="35" idx="1"/>
            </p:cNvCxnSpPr>
            <p:nvPr/>
          </p:nvCxnSpPr>
          <p:spPr>
            <a:xfrm flipV="1">
              <a:off x="2242661" y="19492652"/>
              <a:ext cx="57653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517E8291-258B-4876-AA72-70272806D0AD}"/>
                </a:ext>
              </a:extLst>
            </p:cNvPr>
            <p:cNvGrpSpPr/>
            <p:nvPr/>
          </p:nvGrpSpPr>
          <p:grpSpPr>
            <a:xfrm>
              <a:off x="5174664" y="17686161"/>
              <a:ext cx="1582599" cy="1582599"/>
              <a:chOff x="8395975" y="2086495"/>
              <a:chExt cx="1582599" cy="1582599"/>
            </a:xfrm>
          </p:grpSpPr>
          <p:sp>
            <p:nvSpPr>
              <p:cNvPr id="44" name="Oval 43">
                <a:extLst>
                  <a:ext uri="{FF2B5EF4-FFF2-40B4-BE49-F238E27FC236}">
                    <a16:creationId xmlns:a16="http://schemas.microsoft.com/office/drawing/2014/main" id="{0A44636E-85DE-4080-99C3-08E6A5CDEEE0}"/>
                  </a:ext>
                </a:extLst>
              </p:cNvPr>
              <p:cNvSpPr/>
              <p:nvPr/>
            </p:nvSpPr>
            <p:spPr>
              <a:xfrm>
                <a:off x="8395975" y="2086495"/>
                <a:ext cx="1582599" cy="1582599"/>
              </a:xfrm>
              <a:prstGeom prst="ellipse">
                <a:avLst/>
              </a:prstGeom>
              <a:solidFill>
                <a:schemeClr val="bg1"/>
              </a:solidFill>
              <a:ln>
                <a:solidFill>
                  <a:srgbClr val="A75F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a:p>
                <a:pPr algn="ctr"/>
                <a:endParaRPr lang="en-US" sz="1100" dirty="0"/>
              </a:p>
              <a:p>
                <a:pPr algn="ctr"/>
                <a:endParaRPr lang="en-US" sz="1100" dirty="0"/>
              </a:p>
              <a:p>
                <a:pPr algn="ctr"/>
                <a:endParaRPr lang="en-US" sz="1100" dirty="0"/>
              </a:p>
              <a:p>
                <a:pPr algn="ctr"/>
                <a:endParaRPr lang="en-US" sz="1100" dirty="0"/>
              </a:p>
              <a:p>
                <a:pPr algn="ctr"/>
                <a:endParaRPr lang="en-US" sz="1100" dirty="0"/>
              </a:p>
              <a:p>
                <a:pPr algn="ctr"/>
                <a:r>
                  <a:rPr lang="en-US" sz="1100" dirty="0">
                    <a:solidFill>
                      <a:schemeClr val="tx1"/>
                    </a:solidFill>
                  </a:rPr>
                  <a:t>Function Analysis</a:t>
                </a:r>
              </a:p>
            </p:txBody>
          </p:sp>
          <p:pic>
            <p:nvPicPr>
              <p:cNvPr id="45" name="Picture 44">
                <a:extLst>
                  <a:ext uri="{FF2B5EF4-FFF2-40B4-BE49-F238E27FC236}">
                    <a16:creationId xmlns:a16="http://schemas.microsoft.com/office/drawing/2014/main" id="{8FE5297B-216C-4340-97E0-696AF65A537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628152" y="2242547"/>
                <a:ext cx="421146" cy="421146"/>
              </a:xfrm>
              <a:prstGeom prst="rect">
                <a:avLst/>
              </a:prstGeom>
            </p:spPr>
          </p:pic>
          <p:pic>
            <p:nvPicPr>
              <p:cNvPr id="46" name="Picture 45">
                <a:extLst>
                  <a:ext uri="{FF2B5EF4-FFF2-40B4-BE49-F238E27FC236}">
                    <a16:creationId xmlns:a16="http://schemas.microsoft.com/office/drawing/2014/main" id="{5895C2B7-69F1-431F-A299-96D27BFF86F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36796" y="2240436"/>
                <a:ext cx="609600" cy="609600"/>
              </a:xfrm>
              <a:prstGeom prst="rect">
                <a:avLst/>
              </a:prstGeom>
            </p:spPr>
          </p:pic>
          <p:pic>
            <p:nvPicPr>
              <p:cNvPr id="47" name="Picture 46">
                <a:extLst>
                  <a:ext uri="{FF2B5EF4-FFF2-40B4-BE49-F238E27FC236}">
                    <a16:creationId xmlns:a16="http://schemas.microsoft.com/office/drawing/2014/main" id="{4C2EA5A9-4506-4456-A6E5-650BB90727A6}"/>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697177" y="2663693"/>
                <a:ext cx="980194" cy="514601"/>
              </a:xfrm>
              <a:prstGeom prst="rect">
                <a:avLst/>
              </a:prstGeom>
            </p:spPr>
          </p:pic>
        </p:grpSp>
        <p:cxnSp>
          <p:nvCxnSpPr>
            <p:cNvPr id="48" name="Straight Arrow Connector 47">
              <a:extLst>
                <a:ext uri="{FF2B5EF4-FFF2-40B4-BE49-F238E27FC236}">
                  <a16:creationId xmlns:a16="http://schemas.microsoft.com/office/drawing/2014/main" id="{AC231785-7A79-4521-8543-1B3F848F004B}"/>
                </a:ext>
              </a:extLst>
            </p:cNvPr>
            <p:cNvCxnSpPr>
              <a:stCxn id="35" idx="3"/>
              <a:endCxn id="44" idx="3"/>
            </p:cNvCxnSpPr>
            <p:nvPr/>
          </p:nvCxnSpPr>
          <p:spPr>
            <a:xfrm flipV="1">
              <a:off x="4556556" y="19036994"/>
              <a:ext cx="849874" cy="455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934B5B4-A96A-4986-A574-68BF5FBB2E0D}"/>
                </a:ext>
              </a:extLst>
            </p:cNvPr>
            <p:cNvCxnSpPr>
              <a:stCxn id="35" idx="3"/>
              <a:endCxn id="40" idx="1"/>
            </p:cNvCxnSpPr>
            <p:nvPr/>
          </p:nvCxnSpPr>
          <p:spPr>
            <a:xfrm>
              <a:off x="4556556" y="19492652"/>
              <a:ext cx="849874" cy="455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A635D9A2-595B-4011-A0DC-96BB7C70FE37}"/>
              </a:ext>
            </a:extLst>
          </p:cNvPr>
          <p:cNvSpPr txBox="1"/>
          <p:nvPr/>
        </p:nvSpPr>
        <p:spPr>
          <a:xfrm>
            <a:off x="480999" y="22860002"/>
            <a:ext cx="6400800" cy="3162300"/>
          </a:xfrm>
          <a:prstGeom prst="rect">
            <a:avLst/>
          </a:prstGeom>
          <a:noFill/>
        </p:spPr>
        <p:txBody>
          <a:bodyPr wrap="square" rtlCol="0">
            <a:noAutofit/>
          </a:bodyPr>
          <a:lstStyle/>
          <a:p>
            <a:r>
              <a:rPr lang="en-US" sz="2000" dirty="0"/>
              <a:t>  Initial gene collection was performed through PubMed Gene and </a:t>
            </a:r>
            <a:r>
              <a:rPr lang="en-US" sz="2000" dirty="0" err="1"/>
              <a:t>Phenopedia</a:t>
            </a:r>
            <a:r>
              <a:rPr lang="en-US" sz="2000" dirty="0"/>
              <a:t> (Yu et al, 2009). Individual gene lists from each source were compiled and submitted to </a:t>
            </a:r>
            <a:r>
              <a:rPr lang="en-US" sz="2000" dirty="0" err="1"/>
              <a:t>GeneFriends</a:t>
            </a:r>
            <a:r>
              <a:rPr lang="en-US" sz="2000" dirty="0"/>
              <a:t> </a:t>
            </a:r>
            <a:r>
              <a:rPr lang="en-US" sz="2000" dirty="0" err="1"/>
              <a:t>RNASeq</a:t>
            </a:r>
            <a:r>
              <a:rPr lang="en-US" sz="2000" dirty="0"/>
              <a:t> (Dam et al, 2012), and the resulting .SIF files were imported into </a:t>
            </a:r>
            <a:r>
              <a:rPr lang="en-US" sz="2000" dirty="0" err="1"/>
              <a:t>Cytoscape</a:t>
            </a:r>
            <a:r>
              <a:rPr lang="en-US" sz="2000" dirty="0"/>
              <a:t> (Shannon et al, 2003). The generated networks were processed using the </a:t>
            </a:r>
            <a:r>
              <a:rPr lang="en-US" sz="2000" dirty="0" err="1"/>
              <a:t>ClusterONE</a:t>
            </a:r>
            <a:r>
              <a:rPr lang="en-US" sz="2000" dirty="0"/>
              <a:t> app (</a:t>
            </a:r>
            <a:r>
              <a:rPr lang="en-US" sz="2000" dirty="0" err="1"/>
              <a:t>Nepusz</a:t>
            </a:r>
            <a:r>
              <a:rPr lang="en-US" sz="2000" dirty="0"/>
              <a:t> et al, 2012). The resulting clusters were processed using the </a:t>
            </a:r>
            <a:r>
              <a:rPr lang="en-US" sz="2000" dirty="0" err="1"/>
              <a:t>BinGO</a:t>
            </a:r>
            <a:r>
              <a:rPr lang="en-US" sz="2000" dirty="0"/>
              <a:t> app (</a:t>
            </a:r>
            <a:r>
              <a:rPr lang="en-US" sz="2000" dirty="0" err="1"/>
              <a:t>Maere</a:t>
            </a:r>
            <a:r>
              <a:rPr lang="en-US" sz="2000" dirty="0"/>
              <a:t> et al, 2005), and extracted from </a:t>
            </a:r>
            <a:r>
              <a:rPr lang="en-US" sz="2000" dirty="0" err="1"/>
              <a:t>Cytoscape</a:t>
            </a:r>
            <a:r>
              <a:rPr lang="en-US" sz="2000" dirty="0"/>
              <a:t> and processed with </a:t>
            </a:r>
            <a:r>
              <a:rPr lang="en-US" sz="2000" dirty="0" err="1"/>
              <a:t>GeneOntology</a:t>
            </a:r>
            <a:r>
              <a:rPr lang="en-US" sz="2000" dirty="0"/>
              <a:t> (Ashburner et al, 2000. Networks were generated through Ingenuity Pathway Analysis (</a:t>
            </a:r>
            <a:r>
              <a:rPr lang="en-US" sz="2000" dirty="0" err="1"/>
              <a:t>Krämer</a:t>
            </a:r>
            <a:r>
              <a:rPr lang="en-US" sz="2000" dirty="0"/>
              <a:t> et al, 2013), and pathways were analyzed in DAVID 6.8 (Huang et al, 2008). </a:t>
            </a:r>
          </a:p>
        </p:txBody>
      </p:sp>
      <p:sp>
        <p:nvSpPr>
          <p:cNvPr id="54" name="Rectangle 53">
            <a:extLst>
              <a:ext uri="{FF2B5EF4-FFF2-40B4-BE49-F238E27FC236}">
                <a16:creationId xmlns:a16="http://schemas.microsoft.com/office/drawing/2014/main" id="{A2BC88F5-836D-43FB-94E0-54E876AB3A22}"/>
              </a:ext>
            </a:extLst>
          </p:cNvPr>
          <p:cNvSpPr/>
          <p:nvPr/>
        </p:nvSpPr>
        <p:spPr>
          <a:xfrm>
            <a:off x="7772400" y="3886202"/>
            <a:ext cx="6400800"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Results	</a:t>
            </a:r>
          </a:p>
        </p:txBody>
      </p:sp>
      <p:sp>
        <p:nvSpPr>
          <p:cNvPr id="55" name="Rectangle 54">
            <a:extLst>
              <a:ext uri="{FF2B5EF4-FFF2-40B4-BE49-F238E27FC236}">
                <a16:creationId xmlns:a16="http://schemas.microsoft.com/office/drawing/2014/main" id="{FB45CD85-EAA1-4A1A-B036-571778B09F80}"/>
              </a:ext>
            </a:extLst>
          </p:cNvPr>
          <p:cNvSpPr/>
          <p:nvPr/>
        </p:nvSpPr>
        <p:spPr>
          <a:xfrm>
            <a:off x="7863840" y="4434842"/>
            <a:ext cx="6217920" cy="365760"/>
          </a:xfrm>
          <a:prstGeom prst="rect">
            <a:avLst/>
          </a:prstGeom>
          <a:solidFill>
            <a:srgbClr val="DE5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Clusters</a:t>
            </a:r>
          </a:p>
        </p:txBody>
      </p:sp>
      <p:grpSp>
        <p:nvGrpSpPr>
          <p:cNvPr id="51" name="Group 50">
            <a:extLst>
              <a:ext uri="{FF2B5EF4-FFF2-40B4-BE49-F238E27FC236}">
                <a16:creationId xmlns:a16="http://schemas.microsoft.com/office/drawing/2014/main" id="{50480317-3BFF-427A-956A-11C0CB35786C}"/>
              </a:ext>
            </a:extLst>
          </p:cNvPr>
          <p:cNvGrpSpPr/>
          <p:nvPr/>
        </p:nvGrpSpPr>
        <p:grpSpPr>
          <a:xfrm>
            <a:off x="7772399" y="4800602"/>
            <a:ext cx="6400801" cy="3074542"/>
            <a:chOff x="7772399" y="5486400"/>
            <a:chExt cx="6400801" cy="3074542"/>
          </a:xfrm>
        </p:grpSpPr>
        <p:pic>
          <p:nvPicPr>
            <p:cNvPr id="56" name="Picture 55">
              <a:extLst>
                <a:ext uri="{FF2B5EF4-FFF2-40B4-BE49-F238E27FC236}">
                  <a16:creationId xmlns:a16="http://schemas.microsoft.com/office/drawing/2014/main" id="{2180038F-C6D9-4582-8B1B-9B077764DD57}"/>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72399" y="5486400"/>
              <a:ext cx="3200400" cy="3074542"/>
            </a:xfrm>
            <a:prstGeom prst="rect">
              <a:avLst/>
            </a:prstGeom>
          </p:spPr>
        </p:pic>
        <p:pic>
          <p:nvPicPr>
            <p:cNvPr id="57" name="Picture 56">
              <a:extLst>
                <a:ext uri="{FF2B5EF4-FFF2-40B4-BE49-F238E27FC236}">
                  <a16:creationId xmlns:a16="http://schemas.microsoft.com/office/drawing/2014/main" id="{6D178463-DCD3-40F4-909D-63141A88EFF1}"/>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972800" y="5486400"/>
              <a:ext cx="3200400" cy="3074542"/>
            </a:xfrm>
            <a:prstGeom prst="rect">
              <a:avLst/>
            </a:prstGeom>
          </p:spPr>
        </p:pic>
      </p:grpSp>
      <p:sp>
        <p:nvSpPr>
          <p:cNvPr id="58" name="TextBox 57">
            <a:extLst>
              <a:ext uri="{FF2B5EF4-FFF2-40B4-BE49-F238E27FC236}">
                <a16:creationId xmlns:a16="http://schemas.microsoft.com/office/drawing/2014/main" id="{E0DB2C01-C64B-492B-8332-932D240F9432}"/>
              </a:ext>
            </a:extLst>
          </p:cNvPr>
          <p:cNvSpPr txBox="1"/>
          <p:nvPr/>
        </p:nvSpPr>
        <p:spPr>
          <a:xfrm>
            <a:off x="7772400" y="7772402"/>
            <a:ext cx="6400800" cy="1349477"/>
          </a:xfrm>
          <a:prstGeom prst="rect">
            <a:avLst/>
          </a:prstGeom>
          <a:noFill/>
        </p:spPr>
        <p:txBody>
          <a:bodyPr wrap="square" rtlCol="0">
            <a:noAutofit/>
          </a:bodyPr>
          <a:lstStyle/>
          <a:p>
            <a:pPr algn="just"/>
            <a:r>
              <a:rPr lang="en-US" sz="2000" b="1" dirty="0"/>
              <a:t>Figure 1</a:t>
            </a:r>
            <a:r>
              <a:rPr lang="en-US" sz="2000" dirty="0"/>
              <a:t>: The above networks are the two gene networks imported from </a:t>
            </a:r>
            <a:r>
              <a:rPr lang="en-US" sz="2000" dirty="0" err="1"/>
              <a:t>GeneFriends</a:t>
            </a:r>
            <a:r>
              <a:rPr lang="en-US" sz="2000" dirty="0"/>
              <a:t> into </a:t>
            </a:r>
            <a:r>
              <a:rPr lang="en-US" sz="2000" dirty="0" err="1"/>
              <a:t>Cytoscape</a:t>
            </a:r>
            <a:r>
              <a:rPr lang="en-US" sz="2000" dirty="0"/>
              <a:t>. The </a:t>
            </a:r>
            <a:r>
              <a:rPr lang="en-US" sz="2000" dirty="0" err="1"/>
              <a:t>Phenopedia</a:t>
            </a:r>
            <a:r>
              <a:rPr lang="en-US" sz="2000" dirty="0"/>
              <a:t> network contains 4366 genes, and the PubMed network contains 5592 genes.</a:t>
            </a:r>
          </a:p>
        </p:txBody>
      </p:sp>
      <p:sp>
        <p:nvSpPr>
          <p:cNvPr id="65" name="TextBox 64">
            <a:extLst>
              <a:ext uri="{FF2B5EF4-FFF2-40B4-BE49-F238E27FC236}">
                <a16:creationId xmlns:a16="http://schemas.microsoft.com/office/drawing/2014/main" id="{641E9D92-20AD-47F1-917C-5FB2A525B092}"/>
              </a:ext>
            </a:extLst>
          </p:cNvPr>
          <p:cNvSpPr txBox="1"/>
          <p:nvPr/>
        </p:nvSpPr>
        <p:spPr>
          <a:xfrm>
            <a:off x="7772399" y="13030202"/>
            <a:ext cx="6400800" cy="2295236"/>
          </a:xfrm>
          <a:prstGeom prst="rect">
            <a:avLst/>
          </a:prstGeom>
          <a:noFill/>
        </p:spPr>
        <p:txBody>
          <a:bodyPr wrap="square" rtlCol="0">
            <a:noAutofit/>
          </a:bodyPr>
          <a:lstStyle/>
          <a:p>
            <a:pPr algn="just"/>
            <a:r>
              <a:rPr lang="en-US" sz="2000" b="1" dirty="0"/>
              <a:t>Figure 2</a:t>
            </a:r>
            <a:r>
              <a:rPr lang="en-US" sz="2000" dirty="0"/>
              <a:t>: Clusters extracted from </a:t>
            </a:r>
            <a:r>
              <a:rPr lang="en-US" sz="2000" dirty="0" err="1"/>
              <a:t>Cytoscape</a:t>
            </a:r>
            <a:r>
              <a:rPr lang="en-US" sz="2000" dirty="0"/>
              <a:t> via </a:t>
            </a:r>
            <a:r>
              <a:rPr lang="en-US" sz="2000" dirty="0" err="1"/>
              <a:t>ClusterONE</a:t>
            </a:r>
            <a:r>
              <a:rPr lang="en-US" sz="2000" dirty="0"/>
              <a:t> were processed with </a:t>
            </a:r>
            <a:r>
              <a:rPr lang="en-US" sz="2000" dirty="0" err="1"/>
              <a:t>GeneOntology</a:t>
            </a:r>
            <a:r>
              <a:rPr lang="en-US" sz="2000" dirty="0"/>
              <a:t>, and sorted by alphabetical order. The above clusters with significant p-values (p&lt;0.05) were then processed in IPA to search for common functions. The clusters, from left to right, are Cluster 7 (p=2.896e-4), Cluster 8 (p=7.329e-7), Cluster 20 (p=0.010), and Cluster 21 (p=0.021).</a:t>
            </a:r>
          </a:p>
          <a:p>
            <a:pPr algn="just"/>
            <a:endParaRPr lang="en-US" sz="2000" dirty="0"/>
          </a:p>
        </p:txBody>
      </p:sp>
      <p:grpSp>
        <p:nvGrpSpPr>
          <p:cNvPr id="64" name="Group 63">
            <a:extLst>
              <a:ext uri="{FF2B5EF4-FFF2-40B4-BE49-F238E27FC236}">
                <a16:creationId xmlns:a16="http://schemas.microsoft.com/office/drawing/2014/main" id="{827B7DCE-69F3-42BD-9D8F-87E012F3C5D8}"/>
              </a:ext>
            </a:extLst>
          </p:cNvPr>
          <p:cNvGrpSpPr>
            <a:grpSpLocks noChangeAspect="1"/>
          </p:cNvGrpSpPr>
          <p:nvPr/>
        </p:nvGrpSpPr>
        <p:grpSpPr>
          <a:xfrm>
            <a:off x="7772400" y="9144002"/>
            <a:ext cx="6400800" cy="3815598"/>
            <a:chOff x="414704" y="193431"/>
            <a:chExt cx="9200998" cy="5484833"/>
          </a:xfrm>
        </p:grpSpPr>
        <p:pic>
          <p:nvPicPr>
            <p:cNvPr id="67" name="Picture 66">
              <a:extLst>
                <a:ext uri="{FF2B5EF4-FFF2-40B4-BE49-F238E27FC236}">
                  <a16:creationId xmlns:a16="http://schemas.microsoft.com/office/drawing/2014/main" id="{3F1F4568-DE3C-4B4B-9399-D6E5B367AB99}"/>
                </a:ext>
              </a:extLst>
            </p:cNvPr>
            <p:cNvPicPr>
              <a:picLocks noChangeAspect="1"/>
            </p:cNvPicPr>
            <p:nvPr/>
          </p:nvPicPr>
          <p:blipFill>
            <a:blip r:embed="rId17"/>
            <a:stretch>
              <a:fillRect/>
            </a:stretch>
          </p:blipFill>
          <p:spPr>
            <a:xfrm>
              <a:off x="3177289" y="2378916"/>
              <a:ext cx="3454478" cy="3299348"/>
            </a:xfrm>
            <a:prstGeom prst="rect">
              <a:avLst/>
            </a:prstGeom>
          </p:spPr>
        </p:pic>
        <p:pic>
          <p:nvPicPr>
            <p:cNvPr id="68" name="Picture 67">
              <a:extLst>
                <a:ext uri="{FF2B5EF4-FFF2-40B4-BE49-F238E27FC236}">
                  <a16:creationId xmlns:a16="http://schemas.microsoft.com/office/drawing/2014/main" id="{6A49E080-A404-41E3-9C90-91B1960416B4}"/>
                </a:ext>
              </a:extLst>
            </p:cNvPr>
            <p:cNvPicPr>
              <a:picLocks noChangeAspect="1"/>
            </p:cNvPicPr>
            <p:nvPr/>
          </p:nvPicPr>
          <p:blipFill>
            <a:blip r:embed="rId18"/>
            <a:stretch>
              <a:fillRect/>
            </a:stretch>
          </p:blipFill>
          <p:spPr>
            <a:xfrm>
              <a:off x="414704" y="193431"/>
              <a:ext cx="3723772" cy="2725615"/>
            </a:xfrm>
            <a:prstGeom prst="rect">
              <a:avLst/>
            </a:prstGeom>
          </p:spPr>
        </p:pic>
        <p:sp>
          <p:nvSpPr>
            <p:cNvPr id="69" name="TextBox 68">
              <a:extLst>
                <a:ext uri="{FF2B5EF4-FFF2-40B4-BE49-F238E27FC236}">
                  <a16:creationId xmlns:a16="http://schemas.microsoft.com/office/drawing/2014/main" id="{1EA14B92-35D7-4D41-ACD0-3034CCB6A3F8}"/>
                </a:ext>
              </a:extLst>
            </p:cNvPr>
            <p:cNvSpPr txBox="1"/>
            <p:nvPr/>
          </p:nvSpPr>
          <p:spPr>
            <a:xfrm>
              <a:off x="818639" y="494779"/>
              <a:ext cx="2127737" cy="553999"/>
            </a:xfrm>
            <a:prstGeom prst="rect">
              <a:avLst/>
            </a:prstGeom>
            <a:noFill/>
          </p:spPr>
          <p:txBody>
            <a:bodyPr wrap="square" rtlCol="0">
              <a:spAutoFit/>
            </a:bodyPr>
            <a:lstStyle/>
            <a:p>
              <a:r>
                <a:rPr lang="en-US" dirty="0"/>
                <a:t>Cluster 7</a:t>
              </a:r>
            </a:p>
            <a:p>
              <a:r>
                <a:rPr lang="en-US" sz="1200" dirty="0"/>
                <a:t>p=2.896e-4</a:t>
              </a:r>
            </a:p>
          </p:txBody>
        </p:sp>
        <p:sp>
          <p:nvSpPr>
            <p:cNvPr id="70" name="TextBox 69">
              <a:extLst>
                <a:ext uri="{FF2B5EF4-FFF2-40B4-BE49-F238E27FC236}">
                  <a16:creationId xmlns:a16="http://schemas.microsoft.com/office/drawing/2014/main" id="{6219CFA3-FE96-4276-B201-7805509FA35D}"/>
                </a:ext>
              </a:extLst>
            </p:cNvPr>
            <p:cNvSpPr txBox="1"/>
            <p:nvPr/>
          </p:nvSpPr>
          <p:spPr>
            <a:xfrm>
              <a:off x="3296313" y="2286717"/>
              <a:ext cx="1009956" cy="553999"/>
            </a:xfrm>
            <a:prstGeom prst="rect">
              <a:avLst/>
            </a:prstGeom>
            <a:noFill/>
          </p:spPr>
          <p:txBody>
            <a:bodyPr wrap="none" rtlCol="0">
              <a:spAutoFit/>
            </a:bodyPr>
            <a:lstStyle/>
            <a:p>
              <a:r>
                <a:rPr lang="en-US" dirty="0"/>
                <a:t>Cluster 8</a:t>
              </a:r>
            </a:p>
            <a:p>
              <a:r>
                <a:rPr lang="en-US" sz="1200" dirty="0"/>
                <a:t>p=7.329e-7</a:t>
              </a:r>
            </a:p>
          </p:txBody>
        </p:sp>
        <p:pic>
          <p:nvPicPr>
            <p:cNvPr id="71" name="Picture 70">
              <a:extLst>
                <a:ext uri="{FF2B5EF4-FFF2-40B4-BE49-F238E27FC236}">
                  <a16:creationId xmlns:a16="http://schemas.microsoft.com/office/drawing/2014/main" id="{DB75B618-B1F5-4203-A422-D3BA6BAE1324}"/>
                </a:ext>
              </a:extLst>
            </p:cNvPr>
            <p:cNvPicPr>
              <a:picLocks noChangeAspect="1"/>
            </p:cNvPicPr>
            <p:nvPr/>
          </p:nvPicPr>
          <p:blipFill>
            <a:blip r:embed="rId19"/>
            <a:stretch>
              <a:fillRect/>
            </a:stretch>
          </p:blipFill>
          <p:spPr>
            <a:xfrm>
              <a:off x="6533508" y="683175"/>
              <a:ext cx="1687789" cy="1691630"/>
            </a:xfrm>
            <a:prstGeom prst="rect">
              <a:avLst/>
            </a:prstGeom>
          </p:spPr>
        </p:pic>
        <p:sp>
          <p:nvSpPr>
            <p:cNvPr id="72" name="TextBox 71">
              <a:extLst>
                <a:ext uri="{FF2B5EF4-FFF2-40B4-BE49-F238E27FC236}">
                  <a16:creationId xmlns:a16="http://schemas.microsoft.com/office/drawing/2014/main" id="{06EFA1EE-908A-4CEA-8FA4-F6A9DE650AC1}"/>
                </a:ext>
              </a:extLst>
            </p:cNvPr>
            <p:cNvSpPr txBox="1"/>
            <p:nvPr/>
          </p:nvSpPr>
          <p:spPr>
            <a:xfrm>
              <a:off x="5406533" y="448338"/>
              <a:ext cx="1126975" cy="553999"/>
            </a:xfrm>
            <a:prstGeom prst="rect">
              <a:avLst/>
            </a:prstGeom>
            <a:noFill/>
          </p:spPr>
          <p:txBody>
            <a:bodyPr wrap="none" rtlCol="0">
              <a:spAutoFit/>
            </a:bodyPr>
            <a:lstStyle/>
            <a:p>
              <a:r>
                <a:rPr lang="en-US" dirty="0"/>
                <a:t>Cluster 20</a:t>
              </a:r>
            </a:p>
            <a:p>
              <a:r>
                <a:rPr lang="en-US" sz="1200" dirty="0"/>
                <a:t>p=0.010</a:t>
              </a:r>
            </a:p>
          </p:txBody>
        </p:sp>
        <p:pic>
          <p:nvPicPr>
            <p:cNvPr id="73" name="Picture 72">
              <a:extLst>
                <a:ext uri="{FF2B5EF4-FFF2-40B4-BE49-F238E27FC236}">
                  <a16:creationId xmlns:a16="http://schemas.microsoft.com/office/drawing/2014/main" id="{30B5A505-59FF-426E-9236-BEDE109051A9}"/>
                </a:ext>
              </a:extLst>
            </p:cNvPr>
            <p:cNvPicPr>
              <a:picLocks noChangeAspect="1"/>
            </p:cNvPicPr>
            <p:nvPr/>
          </p:nvPicPr>
          <p:blipFill>
            <a:blip r:embed="rId20"/>
            <a:stretch>
              <a:fillRect/>
            </a:stretch>
          </p:blipFill>
          <p:spPr>
            <a:xfrm>
              <a:off x="8031579" y="3238581"/>
              <a:ext cx="1584123" cy="1460363"/>
            </a:xfrm>
            <a:prstGeom prst="rect">
              <a:avLst/>
            </a:prstGeom>
          </p:spPr>
        </p:pic>
        <p:sp>
          <p:nvSpPr>
            <p:cNvPr id="74" name="TextBox 73">
              <a:extLst>
                <a:ext uri="{FF2B5EF4-FFF2-40B4-BE49-F238E27FC236}">
                  <a16:creationId xmlns:a16="http://schemas.microsoft.com/office/drawing/2014/main" id="{34BACC61-A393-4189-922B-037F6B99EF7A}"/>
                </a:ext>
              </a:extLst>
            </p:cNvPr>
            <p:cNvSpPr txBox="1"/>
            <p:nvPr/>
          </p:nvSpPr>
          <p:spPr>
            <a:xfrm>
              <a:off x="6870709" y="2522724"/>
              <a:ext cx="1126975" cy="553999"/>
            </a:xfrm>
            <a:prstGeom prst="rect">
              <a:avLst/>
            </a:prstGeom>
            <a:noFill/>
          </p:spPr>
          <p:txBody>
            <a:bodyPr wrap="none" rtlCol="0">
              <a:spAutoFit/>
            </a:bodyPr>
            <a:lstStyle/>
            <a:p>
              <a:r>
                <a:rPr lang="en-US" dirty="0"/>
                <a:t>Cluster 21</a:t>
              </a:r>
            </a:p>
            <a:p>
              <a:r>
                <a:rPr lang="en-US" sz="1200" dirty="0"/>
                <a:t>p=0.021</a:t>
              </a:r>
            </a:p>
          </p:txBody>
        </p:sp>
      </p:grpSp>
      <p:pic>
        <p:nvPicPr>
          <p:cNvPr id="76" name="Content Placeholder 7">
            <a:extLst>
              <a:ext uri="{FF2B5EF4-FFF2-40B4-BE49-F238E27FC236}">
                <a16:creationId xmlns:a16="http://schemas.microsoft.com/office/drawing/2014/main" id="{BFFDF10B-8178-48CF-829C-5340B433D9C9}"/>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772400" y="16002002"/>
            <a:ext cx="3200400" cy="2815007"/>
          </a:xfrm>
          <a:prstGeom prst="rect">
            <a:avLst/>
          </a:prstGeom>
        </p:spPr>
      </p:pic>
      <p:pic>
        <p:nvPicPr>
          <p:cNvPr id="77" name="Content Placeholder 6">
            <a:extLst>
              <a:ext uri="{FF2B5EF4-FFF2-40B4-BE49-F238E27FC236}">
                <a16:creationId xmlns:a16="http://schemas.microsoft.com/office/drawing/2014/main" id="{512881F4-5223-4D68-AAE6-385FC4CDA01E}"/>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0972800" y="16002002"/>
            <a:ext cx="3200400" cy="3388496"/>
          </a:xfrm>
          <a:prstGeom prst="rect">
            <a:avLst/>
          </a:prstGeom>
        </p:spPr>
      </p:pic>
      <p:sp>
        <p:nvSpPr>
          <p:cNvPr id="78" name="TextBox 77">
            <a:extLst>
              <a:ext uri="{FF2B5EF4-FFF2-40B4-BE49-F238E27FC236}">
                <a16:creationId xmlns:a16="http://schemas.microsoft.com/office/drawing/2014/main" id="{2A644572-E134-4F36-B42D-6BF086C93381}"/>
              </a:ext>
            </a:extLst>
          </p:cNvPr>
          <p:cNvSpPr txBox="1"/>
          <p:nvPr/>
        </p:nvSpPr>
        <p:spPr>
          <a:xfrm>
            <a:off x="7772400" y="19431002"/>
            <a:ext cx="6400800" cy="2295236"/>
          </a:xfrm>
          <a:prstGeom prst="rect">
            <a:avLst/>
          </a:prstGeom>
          <a:noFill/>
        </p:spPr>
        <p:txBody>
          <a:bodyPr wrap="square" rtlCol="0">
            <a:noAutofit/>
          </a:bodyPr>
          <a:lstStyle/>
          <a:p>
            <a:pPr algn="just"/>
            <a:r>
              <a:rPr lang="en-US" sz="2000" b="1" dirty="0"/>
              <a:t>Figure 3</a:t>
            </a:r>
            <a:r>
              <a:rPr lang="en-US" sz="2000" dirty="0"/>
              <a:t>: The two networks of Cluster 7. Network 1 is a cataract-related network, with a minor focus on eye and head development and disorders. Network 2 shows many functions related to keratinization (insertion of keratin into skin/hair cells).</a:t>
            </a:r>
          </a:p>
          <a:p>
            <a:pPr algn="just"/>
            <a:endParaRPr lang="en-US" sz="2000" dirty="0"/>
          </a:p>
        </p:txBody>
      </p:sp>
      <p:pic>
        <p:nvPicPr>
          <p:cNvPr id="79" name="Content Placeholder 7">
            <a:extLst>
              <a:ext uri="{FF2B5EF4-FFF2-40B4-BE49-F238E27FC236}">
                <a16:creationId xmlns:a16="http://schemas.microsoft.com/office/drawing/2014/main" id="{9B3BB084-CE39-4763-9F7E-99020DF2B032}"/>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72400" y="21031202"/>
            <a:ext cx="3200400" cy="2527040"/>
          </a:xfrm>
          <a:prstGeom prst="rect">
            <a:avLst/>
          </a:prstGeom>
        </p:spPr>
      </p:pic>
      <p:pic>
        <p:nvPicPr>
          <p:cNvPr id="80" name="Content Placeholder 6">
            <a:extLst>
              <a:ext uri="{FF2B5EF4-FFF2-40B4-BE49-F238E27FC236}">
                <a16:creationId xmlns:a16="http://schemas.microsoft.com/office/drawing/2014/main" id="{6C187C36-09E9-4BBC-9E66-B207C91ED0D3}"/>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0972800" y="21031202"/>
            <a:ext cx="3200400" cy="2773482"/>
          </a:xfrm>
          <a:prstGeom prst="rect">
            <a:avLst/>
          </a:prstGeom>
        </p:spPr>
      </p:pic>
      <p:sp>
        <p:nvSpPr>
          <p:cNvPr id="81" name="TextBox 80">
            <a:extLst>
              <a:ext uri="{FF2B5EF4-FFF2-40B4-BE49-F238E27FC236}">
                <a16:creationId xmlns:a16="http://schemas.microsoft.com/office/drawing/2014/main" id="{E897DB0E-2CA7-400A-BCFF-E142F1F64916}"/>
              </a:ext>
            </a:extLst>
          </p:cNvPr>
          <p:cNvSpPr txBox="1"/>
          <p:nvPr/>
        </p:nvSpPr>
        <p:spPr>
          <a:xfrm>
            <a:off x="7772399" y="23774402"/>
            <a:ext cx="6400800" cy="2295236"/>
          </a:xfrm>
          <a:prstGeom prst="rect">
            <a:avLst/>
          </a:prstGeom>
          <a:noFill/>
        </p:spPr>
        <p:txBody>
          <a:bodyPr wrap="square" rtlCol="0">
            <a:noAutofit/>
          </a:bodyPr>
          <a:lstStyle/>
          <a:p>
            <a:pPr algn="just"/>
            <a:r>
              <a:rPr lang="en-US" sz="2000" b="1" dirty="0"/>
              <a:t>Figure 4</a:t>
            </a:r>
            <a:r>
              <a:rPr lang="en-US" sz="2000" dirty="0"/>
              <a:t>: The two networks of Cluster 8.</a:t>
            </a:r>
          </a:p>
          <a:p>
            <a:pPr algn="just"/>
            <a:r>
              <a:rPr lang="en-US" sz="2000" dirty="0"/>
              <a:t>The genes from cluster 8 fit into the same network as cluster 7, network 1. Network 1 (based on Cluster 8) has a broader focus on eye development.</a:t>
            </a:r>
          </a:p>
          <a:p>
            <a:pPr algn="just"/>
            <a:r>
              <a:rPr lang="en-US" sz="2000" dirty="0"/>
              <a:t>Network 2 is related with organ development.</a:t>
            </a:r>
          </a:p>
          <a:p>
            <a:pPr algn="just"/>
            <a:endParaRPr lang="en-US" sz="2000" dirty="0"/>
          </a:p>
          <a:p>
            <a:pPr algn="just"/>
            <a:endParaRPr lang="en-US" sz="2000" dirty="0"/>
          </a:p>
          <a:p>
            <a:pPr algn="just"/>
            <a:endParaRPr lang="en-US" sz="2000" dirty="0"/>
          </a:p>
        </p:txBody>
      </p:sp>
      <p:pic>
        <p:nvPicPr>
          <p:cNvPr id="82" name="Content Placeholder 6">
            <a:extLst>
              <a:ext uri="{FF2B5EF4-FFF2-40B4-BE49-F238E27FC236}">
                <a16:creationId xmlns:a16="http://schemas.microsoft.com/office/drawing/2014/main" id="{A8A662D4-2404-4D93-8EBD-49EF936BA50E}"/>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7772400" y="25374602"/>
            <a:ext cx="3200400" cy="3591898"/>
          </a:xfrm>
          <a:prstGeom prst="rect">
            <a:avLst/>
          </a:prstGeom>
        </p:spPr>
      </p:pic>
      <p:pic>
        <p:nvPicPr>
          <p:cNvPr id="99" name="Content Placeholder 6">
            <a:extLst>
              <a:ext uri="{FF2B5EF4-FFF2-40B4-BE49-F238E27FC236}">
                <a16:creationId xmlns:a16="http://schemas.microsoft.com/office/drawing/2014/main" id="{3A35B557-EAE6-496B-928E-1F9F30A5CEA7}"/>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0972800" y="25374602"/>
            <a:ext cx="3200400" cy="2698414"/>
          </a:xfrm>
          <a:prstGeom prst="rect">
            <a:avLst/>
          </a:prstGeom>
        </p:spPr>
      </p:pic>
      <p:sp>
        <p:nvSpPr>
          <p:cNvPr id="100" name="TextBox 99">
            <a:extLst>
              <a:ext uri="{FF2B5EF4-FFF2-40B4-BE49-F238E27FC236}">
                <a16:creationId xmlns:a16="http://schemas.microsoft.com/office/drawing/2014/main" id="{BCE7BFC3-4FD4-4B85-AD6A-2B86D5013512}"/>
              </a:ext>
            </a:extLst>
          </p:cNvPr>
          <p:cNvSpPr txBox="1"/>
          <p:nvPr/>
        </p:nvSpPr>
        <p:spPr>
          <a:xfrm>
            <a:off x="7772399" y="29032202"/>
            <a:ext cx="6400800" cy="2295236"/>
          </a:xfrm>
          <a:prstGeom prst="rect">
            <a:avLst/>
          </a:prstGeom>
          <a:noFill/>
        </p:spPr>
        <p:txBody>
          <a:bodyPr wrap="square" rtlCol="0">
            <a:noAutofit/>
          </a:bodyPr>
          <a:lstStyle/>
          <a:p>
            <a:pPr algn="just"/>
            <a:r>
              <a:rPr lang="en-US" sz="2000" b="1" dirty="0"/>
              <a:t>Figure 5</a:t>
            </a:r>
            <a:r>
              <a:rPr lang="en-US" sz="2000" dirty="0"/>
              <a:t>: Network 1 of Cluster 20, and Network 1 of Cluster 21. Network 20-1 is related to metabolism, especially of sugars, fats, and amino acids. Fatty acids affect the expression of lutein, which is shown to prevent cataract formation (</a:t>
            </a:r>
            <a:r>
              <a:rPr lang="en-US" sz="2000" dirty="0" err="1"/>
              <a:t>Padmanabha</a:t>
            </a:r>
            <a:r>
              <a:rPr lang="en-US" sz="2000" dirty="0"/>
              <a:t> &amp; </a:t>
            </a:r>
            <a:r>
              <a:rPr lang="en-US" sz="2000" dirty="0" err="1"/>
              <a:t>Vallikannan</a:t>
            </a:r>
            <a:r>
              <a:rPr lang="en-US" sz="2000" dirty="0"/>
              <a:t>, 2018). sugars are known to cause cataract; increased blood sugar affects the concentration of the fiber cell cytoplasm (</a:t>
            </a:r>
            <a:r>
              <a:rPr lang="en-US" sz="2000" dirty="0" err="1"/>
              <a:t>Pollreisz</a:t>
            </a:r>
            <a:r>
              <a:rPr lang="en-US" sz="2000" dirty="0"/>
              <a:t> &amp; Schmidt-</a:t>
            </a:r>
            <a:r>
              <a:rPr lang="en-US" sz="2000" dirty="0" err="1"/>
              <a:t>Erfurth</a:t>
            </a:r>
            <a:r>
              <a:rPr lang="en-US" sz="2000" dirty="0"/>
              <a:t>, 2010). Network 1, based on cluster 21, is heavily centered around the TNF (tumor necrosis factor) gene, which has many functions varying from tissue regeneration to apoptosis (</a:t>
            </a:r>
            <a:r>
              <a:rPr lang="en-US" sz="2000" dirty="0" err="1"/>
              <a:t>Wajant</a:t>
            </a:r>
            <a:r>
              <a:rPr lang="en-US" sz="2000" dirty="0"/>
              <a:t>, et al). </a:t>
            </a:r>
          </a:p>
          <a:p>
            <a:pPr algn="just"/>
            <a:endParaRPr lang="en-US" sz="2000" dirty="0"/>
          </a:p>
          <a:p>
            <a:pPr algn="just"/>
            <a:endParaRPr lang="en-US" sz="2000" dirty="0"/>
          </a:p>
        </p:txBody>
      </p:sp>
      <p:sp>
        <p:nvSpPr>
          <p:cNvPr id="101" name="Rectangle 100">
            <a:extLst>
              <a:ext uri="{FF2B5EF4-FFF2-40B4-BE49-F238E27FC236}">
                <a16:creationId xmlns:a16="http://schemas.microsoft.com/office/drawing/2014/main" id="{B7A5BF2E-C4C5-4171-B740-39B62FD19485}"/>
              </a:ext>
            </a:extLst>
          </p:cNvPr>
          <p:cNvSpPr/>
          <p:nvPr/>
        </p:nvSpPr>
        <p:spPr>
          <a:xfrm>
            <a:off x="7863840" y="15407642"/>
            <a:ext cx="6217920" cy="365760"/>
          </a:xfrm>
          <a:prstGeom prst="rect">
            <a:avLst/>
          </a:prstGeom>
          <a:solidFill>
            <a:srgbClr val="DE5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Networks</a:t>
            </a:r>
          </a:p>
        </p:txBody>
      </p:sp>
      <p:sp>
        <p:nvSpPr>
          <p:cNvPr id="103" name="Rectangle 102">
            <a:extLst>
              <a:ext uri="{FF2B5EF4-FFF2-40B4-BE49-F238E27FC236}">
                <a16:creationId xmlns:a16="http://schemas.microsoft.com/office/drawing/2014/main" id="{08DE152E-4242-4F07-B35B-890A198A8834}"/>
              </a:ext>
            </a:extLst>
          </p:cNvPr>
          <p:cNvSpPr/>
          <p:nvPr/>
        </p:nvSpPr>
        <p:spPr>
          <a:xfrm>
            <a:off x="15087600" y="3886200"/>
            <a:ext cx="6400800"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Results	</a:t>
            </a:r>
          </a:p>
        </p:txBody>
      </p:sp>
      <p:sp>
        <p:nvSpPr>
          <p:cNvPr id="104" name="Rectangle 103">
            <a:extLst>
              <a:ext uri="{FF2B5EF4-FFF2-40B4-BE49-F238E27FC236}">
                <a16:creationId xmlns:a16="http://schemas.microsoft.com/office/drawing/2014/main" id="{999E63F2-205F-4266-9CA6-79CD9872B26E}"/>
              </a:ext>
            </a:extLst>
          </p:cNvPr>
          <p:cNvSpPr/>
          <p:nvPr/>
        </p:nvSpPr>
        <p:spPr>
          <a:xfrm>
            <a:off x="15179040" y="4434842"/>
            <a:ext cx="6217920" cy="365760"/>
          </a:xfrm>
          <a:prstGeom prst="rect">
            <a:avLst/>
          </a:prstGeom>
          <a:solidFill>
            <a:srgbClr val="DE5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Pathways and Heat Maps</a:t>
            </a:r>
          </a:p>
        </p:txBody>
      </p:sp>
      <p:pic>
        <p:nvPicPr>
          <p:cNvPr id="106" name="Content Placeholder 3">
            <a:extLst>
              <a:ext uri="{FF2B5EF4-FFF2-40B4-BE49-F238E27FC236}">
                <a16:creationId xmlns:a16="http://schemas.microsoft.com/office/drawing/2014/main" id="{9733969E-58E0-441A-861C-FE8E16A0344F}"/>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6002000" y="4892043"/>
            <a:ext cx="4572000" cy="4208954"/>
          </a:xfrm>
          <a:prstGeom prst="rect">
            <a:avLst/>
          </a:prstGeom>
        </p:spPr>
      </p:pic>
      <p:sp>
        <p:nvSpPr>
          <p:cNvPr id="107" name="TextBox 106">
            <a:extLst>
              <a:ext uri="{FF2B5EF4-FFF2-40B4-BE49-F238E27FC236}">
                <a16:creationId xmlns:a16="http://schemas.microsoft.com/office/drawing/2014/main" id="{64ED82EF-823D-4F18-95C3-96E531202802}"/>
              </a:ext>
            </a:extLst>
          </p:cNvPr>
          <p:cNvSpPr txBox="1"/>
          <p:nvPr/>
        </p:nvSpPr>
        <p:spPr>
          <a:xfrm>
            <a:off x="15087600" y="9144002"/>
            <a:ext cx="6400800" cy="1349477"/>
          </a:xfrm>
          <a:prstGeom prst="rect">
            <a:avLst/>
          </a:prstGeom>
          <a:noFill/>
        </p:spPr>
        <p:txBody>
          <a:bodyPr wrap="square" rtlCol="0">
            <a:noAutofit/>
          </a:bodyPr>
          <a:lstStyle/>
          <a:p>
            <a:pPr algn="just"/>
            <a:r>
              <a:rPr lang="en-US" sz="2000" b="1" dirty="0"/>
              <a:t>Figure 6</a:t>
            </a:r>
            <a:r>
              <a:rPr lang="en-US" sz="2000" dirty="0"/>
              <a:t>: Cluster 20 is associated with the fructose metabolism pathway. It has been shown that within non-diabetic patients, fructose levels are higher in those with senile cataract than those without (Gul et al, 2009). Fructose plays a large factor in diabetic cataract. The polyol pathway, which converts glucose to fructose, relies on oxidation to convert the intermediate sorbitol to fructose. This places oxidative stress on the eye (Lee and Chung, 1999).</a:t>
            </a:r>
          </a:p>
          <a:p>
            <a:pPr algn="just"/>
            <a:endParaRPr lang="en-US" sz="2000" dirty="0"/>
          </a:p>
          <a:p>
            <a:pPr algn="just"/>
            <a:endParaRPr lang="en-US" sz="2000" dirty="0"/>
          </a:p>
        </p:txBody>
      </p:sp>
      <p:pic>
        <p:nvPicPr>
          <p:cNvPr id="108" name="Picture 107">
            <a:extLst>
              <a:ext uri="{FF2B5EF4-FFF2-40B4-BE49-F238E27FC236}">
                <a16:creationId xmlns:a16="http://schemas.microsoft.com/office/drawing/2014/main" id="{969A75B4-0447-44E5-8A40-C2BBB9935759}"/>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16459200" y="11679495"/>
            <a:ext cx="3657600" cy="1294400"/>
          </a:xfrm>
          <a:prstGeom prst="rect">
            <a:avLst/>
          </a:prstGeom>
        </p:spPr>
      </p:pic>
      <p:grpSp>
        <p:nvGrpSpPr>
          <p:cNvPr id="105" name="Group 104">
            <a:extLst>
              <a:ext uri="{FF2B5EF4-FFF2-40B4-BE49-F238E27FC236}">
                <a16:creationId xmlns:a16="http://schemas.microsoft.com/office/drawing/2014/main" id="{A93A0701-A2F0-4D1B-95C8-52A5A7E2319C}"/>
              </a:ext>
            </a:extLst>
          </p:cNvPr>
          <p:cNvGrpSpPr/>
          <p:nvPr/>
        </p:nvGrpSpPr>
        <p:grpSpPr>
          <a:xfrm>
            <a:off x="15068550" y="13030202"/>
            <a:ext cx="6438900" cy="2649278"/>
            <a:chOff x="15068550" y="13716001"/>
            <a:chExt cx="6438900" cy="2649278"/>
          </a:xfrm>
        </p:grpSpPr>
        <p:grpSp>
          <p:nvGrpSpPr>
            <p:cNvPr id="115" name="Group 114">
              <a:extLst>
                <a:ext uri="{FF2B5EF4-FFF2-40B4-BE49-F238E27FC236}">
                  <a16:creationId xmlns:a16="http://schemas.microsoft.com/office/drawing/2014/main" id="{12ECD7E2-94A6-4B4C-9E51-7C50F6ACE27F}"/>
                </a:ext>
              </a:extLst>
            </p:cNvPr>
            <p:cNvGrpSpPr>
              <a:grpSpLocks noChangeAspect="1"/>
            </p:cNvGrpSpPr>
            <p:nvPr/>
          </p:nvGrpSpPr>
          <p:grpSpPr>
            <a:xfrm>
              <a:off x="15068550" y="13716001"/>
              <a:ext cx="3200400" cy="1278169"/>
              <a:chOff x="101112" y="117230"/>
              <a:chExt cx="5738579" cy="2291862"/>
            </a:xfrm>
          </p:grpSpPr>
          <p:pic>
            <p:nvPicPr>
              <p:cNvPr id="116" name="Picture 115">
                <a:extLst>
                  <a:ext uri="{FF2B5EF4-FFF2-40B4-BE49-F238E27FC236}">
                    <a16:creationId xmlns:a16="http://schemas.microsoft.com/office/drawing/2014/main" id="{76BFC62E-6E36-4106-9EC4-E9E0BED82095}"/>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01112" y="117230"/>
                <a:ext cx="4634280" cy="2291862"/>
              </a:xfrm>
              <a:prstGeom prst="rect">
                <a:avLst/>
              </a:prstGeom>
              <a:noFill/>
              <a:ln>
                <a:noFill/>
              </a:ln>
            </p:spPr>
          </p:pic>
          <p:pic>
            <p:nvPicPr>
              <p:cNvPr id="117" name="Picture 116">
                <a:extLst>
                  <a:ext uri="{FF2B5EF4-FFF2-40B4-BE49-F238E27FC236}">
                    <a16:creationId xmlns:a16="http://schemas.microsoft.com/office/drawing/2014/main" id="{B3715CED-C267-41F4-917F-6E1CA9D5ADDA}"/>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4823315" y="117230"/>
                <a:ext cx="1016376" cy="500796"/>
              </a:xfrm>
              <a:prstGeom prst="rect">
                <a:avLst/>
              </a:prstGeom>
              <a:ln>
                <a:solidFill>
                  <a:srgbClr val="00B0F0"/>
                </a:solidFill>
              </a:ln>
            </p:spPr>
          </p:pic>
          <p:pic>
            <p:nvPicPr>
              <p:cNvPr id="118" name="Picture 117">
                <a:extLst>
                  <a:ext uri="{FF2B5EF4-FFF2-40B4-BE49-F238E27FC236}">
                    <a16:creationId xmlns:a16="http://schemas.microsoft.com/office/drawing/2014/main" id="{91185949-6656-4595-B946-3452D5D12502}"/>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4822420" y="762365"/>
                <a:ext cx="1017271" cy="500796"/>
              </a:xfrm>
              <a:prstGeom prst="rect">
                <a:avLst/>
              </a:prstGeom>
              <a:ln>
                <a:solidFill>
                  <a:srgbClr val="FF0000"/>
                </a:solidFill>
              </a:ln>
            </p:spPr>
          </p:pic>
          <p:sp>
            <p:nvSpPr>
              <p:cNvPr id="119" name="Rectangle 118">
                <a:extLst>
                  <a:ext uri="{FF2B5EF4-FFF2-40B4-BE49-F238E27FC236}">
                    <a16:creationId xmlns:a16="http://schemas.microsoft.com/office/drawing/2014/main" id="{594B7E7D-BE05-4D78-A294-A3022788F3E9}"/>
                  </a:ext>
                </a:extLst>
              </p:cNvPr>
              <p:cNvSpPr/>
              <p:nvPr/>
            </p:nvSpPr>
            <p:spPr>
              <a:xfrm>
                <a:off x="110833" y="1298575"/>
                <a:ext cx="2086267" cy="10922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4AD5B036-B8CF-4EFC-8EBB-E0D7F055C9F9}"/>
                  </a:ext>
                </a:extLst>
              </p:cNvPr>
              <p:cNvSpPr/>
              <p:nvPr/>
            </p:nvSpPr>
            <p:spPr>
              <a:xfrm>
                <a:off x="110833" y="117230"/>
                <a:ext cx="2086267" cy="11686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2E08C35C-DFD2-49FF-B514-A0E2F26D361E}"/>
                </a:ext>
              </a:extLst>
            </p:cNvPr>
            <p:cNvGrpSpPr>
              <a:grpSpLocks noChangeAspect="1"/>
            </p:cNvGrpSpPr>
            <p:nvPr/>
          </p:nvGrpSpPr>
          <p:grpSpPr>
            <a:xfrm>
              <a:off x="18307050" y="13716001"/>
              <a:ext cx="3200400" cy="1267563"/>
              <a:chOff x="6375685" y="117230"/>
              <a:chExt cx="5786598" cy="2291862"/>
            </a:xfrm>
          </p:grpSpPr>
          <p:pic>
            <p:nvPicPr>
              <p:cNvPr id="122" name="Picture 121">
                <a:extLst>
                  <a:ext uri="{FF2B5EF4-FFF2-40B4-BE49-F238E27FC236}">
                    <a16:creationId xmlns:a16="http://schemas.microsoft.com/office/drawing/2014/main" id="{01437536-4E8D-4AF1-9B99-B13A58D841C5}"/>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6375685" y="121992"/>
                <a:ext cx="4641592" cy="2287100"/>
              </a:xfrm>
              <a:prstGeom prst="rect">
                <a:avLst/>
              </a:prstGeom>
            </p:spPr>
          </p:pic>
          <p:pic>
            <p:nvPicPr>
              <p:cNvPr id="123" name="Picture 122">
                <a:extLst>
                  <a:ext uri="{FF2B5EF4-FFF2-40B4-BE49-F238E27FC236}">
                    <a16:creationId xmlns:a16="http://schemas.microsoft.com/office/drawing/2014/main" id="{DB0EA941-E02C-4F2E-B77E-A03DF88F1C13}"/>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11144090" y="117230"/>
                <a:ext cx="977228" cy="301504"/>
              </a:xfrm>
              <a:prstGeom prst="rect">
                <a:avLst/>
              </a:prstGeom>
              <a:ln>
                <a:solidFill>
                  <a:srgbClr val="00B0F0"/>
                </a:solidFill>
              </a:ln>
            </p:spPr>
          </p:pic>
          <p:pic>
            <p:nvPicPr>
              <p:cNvPr id="124" name="Picture 123">
                <a:extLst>
                  <a:ext uri="{FF2B5EF4-FFF2-40B4-BE49-F238E27FC236}">
                    <a16:creationId xmlns:a16="http://schemas.microsoft.com/office/drawing/2014/main" id="{EB23B954-26D9-4165-A405-F46CBDE0921C}"/>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11144090" y="618026"/>
                <a:ext cx="1018193" cy="500796"/>
              </a:xfrm>
              <a:prstGeom prst="rect">
                <a:avLst/>
              </a:prstGeom>
              <a:ln>
                <a:solidFill>
                  <a:srgbClr val="FF0000"/>
                </a:solidFill>
              </a:ln>
            </p:spPr>
          </p:pic>
          <p:sp>
            <p:nvSpPr>
              <p:cNvPr id="125" name="Rectangle 124">
                <a:extLst>
                  <a:ext uri="{FF2B5EF4-FFF2-40B4-BE49-F238E27FC236}">
                    <a16:creationId xmlns:a16="http://schemas.microsoft.com/office/drawing/2014/main" id="{F089F839-EF7B-4DD5-B9A1-3068B9731FCD}"/>
                  </a:ext>
                </a:extLst>
              </p:cNvPr>
              <p:cNvSpPr/>
              <p:nvPr/>
            </p:nvSpPr>
            <p:spPr>
              <a:xfrm>
                <a:off x="6375685" y="1364456"/>
                <a:ext cx="1842009" cy="102631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266AD413-F7E2-4C85-9322-38CA59A47EA4}"/>
                  </a:ext>
                </a:extLst>
              </p:cNvPr>
              <p:cNvSpPr/>
              <p:nvPr/>
            </p:nvSpPr>
            <p:spPr>
              <a:xfrm>
                <a:off x="6375685" y="117230"/>
                <a:ext cx="1842009" cy="12305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D7280844-DABD-4415-A56A-ADEA7CEB8489}"/>
                </a:ext>
              </a:extLst>
            </p:cNvPr>
            <p:cNvGrpSpPr>
              <a:grpSpLocks noChangeAspect="1"/>
            </p:cNvGrpSpPr>
            <p:nvPr/>
          </p:nvGrpSpPr>
          <p:grpSpPr>
            <a:xfrm>
              <a:off x="15068550" y="15087600"/>
              <a:ext cx="3200400" cy="1277679"/>
              <a:chOff x="110834" y="3264875"/>
              <a:chExt cx="5728857" cy="2287102"/>
            </a:xfrm>
          </p:grpSpPr>
          <p:pic>
            <p:nvPicPr>
              <p:cNvPr id="132" name="Picture 131">
                <a:extLst>
                  <a:ext uri="{FF2B5EF4-FFF2-40B4-BE49-F238E27FC236}">
                    <a16:creationId xmlns:a16="http://schemas.microsoft.com/office/drawing/2014/main" id="{DBB59E17-8E4C-4DE3-8E09-A12C737E081C}"/>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110834" y="3264877"/>
                <a:ext cx="4624558" cy="2287100"/>
              </a:xfrm>
              <a:prstGeom prst="rect">
                <a:avLst/>
              </a:prstGeom>
            </p:spPr>
          </p:pic>
          <p:pic>
            <p:nvPicPr>
              <p:cNvPr id="133" name="Picture 132">
                <a:extLst>
                  <a:ext uri="{FF2B5EF4-FFF2-40B4-BE49-F238E27FC236}">
                    <a16:creationId xmlns:a16="http://schemas.microsoft.com/office/drawing/2014/main" id="{58EC561D-C387-49CF-BF16-B72EC587E040}"/>
                  </a:ext>
                </a:extLst>
              </p:cNvPr>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4822420" y="3264877"/>
                <a:ext cx="1017271" cy="501719"/>
              </a:xfrm>
              <a:prstGeom prst="rect">
                <a:avLst/>
              </a:prstGeom>
              <a:ln>
                <a:solidFill>
                  <a:srgbClr val="FFC000"/>
                </a:solidFill>
              </a:ln>
            </p:spPr>
          </p:pic>
          <p:sp>
            <p:nvSpPr>
              <p:cNvPr id="134" name="Rectangle 133">
                <a:extLst>
                  <a:ext uri="{FF2B5EF4-FFF2-40B4-BE49-F238E27FC236}">
                    <a16:creationId xmlns:a16="http://schemas.microsoft.com/office/drawing/2014/main" id="{F6C6B3F9-7382-48C8-8F37-3FF9E8B6ABD5}"/>
                  </a:ext>
                </a:extLst>
              </p:cNvPr>
              <p:cNvSpPr/>
              <p:nvPr/>
            </p:nvSpPr>
            <p:spPr>
              <a:xfrm>
                <a:off x="4081463" y="3264875"/>
                <a:ext cx="633416" cy="57846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34">
              <a:extLst>
                <a:ext uri="{FF2B5EF4-FFF2-40B4-BE49-F238E27FC236}">
                  <a16:creationId xmlns:a16="http://schemas.microsoft.com/office/drawing/2014/main" id="{4F5D8C4C-F8BD-46E0-A00C-39F01D53523F}"/>
                </a:ext>
              </a:extLst>
            </p:cNvPr>
            <p:cNvGrpSpPr>
              <a:grpSpLocks noChangeAspect="1"/>
            </p:cNvGrpSpPr>
            <p:nvPr/>
          </p:nvGrpSpPr>
          <p:grpSpPr>
            <a:xfrm>
              <a:off x="18307050" y="15087600"/>
              <a:ext cx="3200400" cy="1272533"/>
              <a:chOff x="6369294" y="3264875"/>
              <a:chExt cx="5752024" cy="2287102"/>
            </a:xfrm>
          </p:grpSpPr>
          <p:pic>
            <p:nvPicPr>
              <p:cNvPr id="136" name="Picture 135">
                <a:extLst>
                  <a:ext uri="{FF2B5EF4-FFF2-40B4-BE49-F238E27FC236}">
                    <a16:creationId xmlns:a16="http://schemas.microsoft.com/office/drawing/2014/main" id="{93AF5E92-4B2E-4587-94FC-CA079D9968A4}"/>
                  </a:ext>
                </a:extLst>
              </p:cNvPr>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6369294" y="3264877"/>
                <a:ext cx="4654375" cy="2287100"/>
              </a:xfrm>
              <a:prstGeom prst="rect">
                <a:avLst/>
              </a:prstGeom>
            </p:spPr>
          </p:pic>
          <p:pic>
            <p:nvPicPr>
              <p:cNvPr id="137" name="Picture 136">
                <a:extLst>
                  <a:ext uri="{FF2B5EF4-FFF2-40B4-BE49-F238E27FC236}">
                    <a16:creationId xmlns:a16="http://schemas.microsoft.com/office/drawing/2014/main" id="{C6144D1B-13C7-4C05-BA20-4992A10FEBB6}"/>
                  </a:ext>
                </a:extLst>
              </p:cNvPr>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11104020" y="3264876"/>
                <a:ext cx="1017298" cy="501719"/>
              </a:xfrm>
              <a:prstGeom prst="rect">
                <a:avLst/>
              </a:prstGeom>
              <a:ln>
                <a:solidFill>
                  <a:srgbClr val="00B0F0"/>
                </a:solidFill>
              </a:ln>
            </p:spPr>
          </p:pic>
          <p:pic>
            <p:nvPicPr>
              <p:cNvPr id="138" name="Picture 137">
                <a:extLst>
                  <a:ext uri="{FF2B5EF4-FFF2-40B4-BE49-F238E27FC236}">
                    <a16:creationId xmlns:a16="http://schemas.microsoft.com/office/drawing/2014/main" id="{6FDF5A6F-3FC1-4EA6-B987-DB67C5142322}"/>
                  </a:ext>
                </a:extLst>
              </p:cNvPr>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11102171" y="3964964"/>
                <a:ext cx="1019147" cy="500796"/>
              </a:xfrm>
              <a:prstGeom prst="rect">
                <a:avLst/>
              </a:prstGeom>
              <a:ln>
                <a:solidFill>
                  <a:srgbClr val="FF0000"/>
                </a:solidFill>
              </a:ln>
            </p:spPr>
          </p:pic>
          <p:pic>
            <p:nvPicPr>
              <p:cNvPr id="139" name="Picture 138">
                <a:extLst>
                  <a:ext uri="{FF2B5EF4-FFF2-40B4-BE49-F238E27FC236}">
                    <a16:creationId xmlns:a16="http://schemas.microsoft.com/office/drawing/2014/main" id="{10CB7387-1ADC-4236-A728-92CCEA5D9F6E}"/>
                  </a:ext>
                </a:extLst>
              </p:cNvPr>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11102171" y="4664129"/>
                <a:ext cx="1017271" cy="501706"/>
              </a:xfrm>
              <a:prstGeom prst="rect">
                <a:avLst/>
              </a:prstGeom>
              <a:ln>
                <a:solidFill>
                  <a:srgbClr val="92D050"/>
                </a:solidFill>
              </a:ln>
            </p:spPr>
          </p:pic>
          <p:sp>
            <p:nvSpPr>
              <p:cNvPr id="140" name="Rectangle 139">
                <a:extLst>
                  <a:ext uri="{FF2B5EF4-FFF2-40B4-BE49-F238E27FC236}">
                    <a16:creationId xmlns:a16="http://schemas.microsoft.com/office/drawing/2014/main" id="{7ED08FB2-AEAB-4262-9F82-BB8820F5273A}"/>
                  </a:ext>
                </a:extLst>
              </p:cNvPr>
              <p:cNvSpPr/>
              <p:nvPr/>
            </p:nvSpPr>
            <p:spPr>
              <a:xfrm>
                <a:off x="8777288" y="3788731"/>
                <a:ext cx="514350" cy="55466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6F8FB21B-3B92-4BF5-B44D-550174CBDFD6}"/>
                  </a:ext>
                </a:extLst>
              </p:cNvPr>
              <p:cNvSpPr/>
              <p:nvPr/>
            </p:nvSpPr>
            <p:spPr>
              <a:xfrm>
                <a:off x="6371676" y="3264875"/>
                <a:ext cx="800650" cy="12008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590F5687-9A81-44AA-B706-2EAF691DBE7C}"/>
                  </a:ext>
                </a:extLst>
              </p:cNvPr>
              <p:cNvSpPr/>
              <p:nvPr/>
            </p:nvSpPr>
            <p:spPr>
              <a:xfrm>
                <a:off x="7191375" y="3264875"/>
                <a:ext cx="923925" cy="811825"/>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43" name="TextBox 142">
            <a:extLst>
              <a:ext uri="{FF2B5EF4-FFF2-40B4-BE49-F238E27FC236}">
                <a16:creationId xmlns:a16="http://schemas.microsoft.com/office/drawing/2014/main" id="{C61040F4-710E-46B0-8ACB-686EE28BCF82}"/>
              </a:ext>
            </a:extLst>
          </p:cNvPr>
          <p:cNvSpPr txBox="1"/>
          <p:nvPr/>
        </p:nvSpPr>
        <p:spPr>
          <a:xfrm>
            <a:off x="15087600" y="15773402"/>
            <a:ext cx="6400800" cy="1349477"/>
          </a:xfrm>
          <a:prstGeom prst="rect">
            <a:avLst/>
          </a:prstGeom>
          <a:noFill/>
        </p:spPr>
        <p:txBody>
          <a:bodyPr wrap="square" rtlCol="0">
            <a:noAutofit/>
          </a:bodyPr>
          <a:lstStyle/>
          <a:p>
            <a:pPr algn="just"/>
            <a:r>
              <a:rPr lang="en-US" sz="2000" b="1" dirty="0"/>
              <a:t>Figure 7</a:t>
            </a:r>
            <a:r>
              <a:rPr lang="en-US" sz="2000" dirty="0"/>
              <a:t>: The disease/function heatmaps for Cluster 7 (top left), Cluster 8 (top right), Cluster 20 (bottom left), and Cluster 21 (bottom right). The red, yellow, green, and blue insets represent “organismal injury and abnormalities”, “small molecule biochemistry”, “cellular movement”, and “ophthalmic disease”, respectively.</a:t>
            </a:r>
          </a:p>
        </p:txBody>
      </p:sp>
      <p:sp>
        <p:nvSpPr>
          <p:cNvPr id="145" name="Rectangle 144">
            <a:extLst>
              <a:ext uri="{FF2B5EF4-FFF2-40B4-BE49-F238E27FC236}">
                <a16:creationId xmlns:a16="http://schemas.microsoft.com/office/drawing/2014/main" id="{1B27270A-116C-4BCB-B337-63BDA31AC15B}"/>
              </a:ext>
            </a:extLst>
          </p:cNvPr>
          <p:cNvSpPr/>
          <p:nvPr/>
        </p:nvSpPr>
        <p:spPr>
          <a:xfrm>
            <a:off x="15087600" y="17830802"/>
            <a:ext cx="6400800"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Discussion</a:t>
            </a:r>
          </a:p>
        </p:txBody>
      </p:sp>
      <p:sp>
        <p:nvSpPr>
          <p:cNvPr id="146" name="TextBox 145">
            <a:extLst>
              <a:ext uri="{FF2B5EF4-FFF2-40B4-BE49-F238E27FC236}">
                <a16:creationId xmlns:a16="http://schemas.microsoft.com/office/drawing/2014/main" id="{6A9EE1E0-F086-4AEB-903E-E4C17F5BA1AC}"/>
              </a:ext>
            </a:extLst>
          </p:cNvPr>
          <p:cNvSpPr txBox="1"/>
          <p:nvPr/>
        </p:nvSpPr>
        <p:spPr>
          <a:xfrm>
            <a:off x="15087600" y="18516602"/>
            <a:ext cx="6400800" cy="1349477"/>
          </a:xfrm>
          <a:prstGeom prst="rect">
            <a:avLst/>
          </a:prstGeom>
          <a:noFill/>
        </p:spPr>
        <p:txBody>
          <a:bodyPr wrap="square" rtlCol="0">
            <a:noAutofit/>
          </a:bodyPr>
          <a:lstStyle/>
          <a:p>
            <a:pPr algn="just"/>
            <a:r>
              <a:rPr lang="en-US" sz="2000" dirty="0"/>
              <a:t>  Of the 6 networks generated, three networks were related to expected cataract related functions, and one described broader organ development. Two networks, Network 7-2 and Network 21-1, demonstrate novel functions.</a:t>
            </a:r>
          </a:p>
          <a:p>
            <a:pPr algn="just"/>
            <a:r>
              <a:rPr lang="en-US" sz="2000" dirty="0"/>
              <a:t>  The prevalence of keratin genes and keratin-related functions within Network 7-2 implies that keratin genes play a role in cataract. Keratin is found in lens epithelial and young fiber cells (Quinlan et al, 1999), acting as a structural protein in the developing cell. This presence may leave structural and/or chemical remnants that lead to </a:t>
            </a:r>
            <a:r>
              <a:rPr lang="en-US" sz="2000" dirty="0" err="1"/>
              <a:t>cataractogenesis</a:t>
            </a:r>
            <a:r>
              <a:rPr lang="en-US" sz="2000" dirty="0"/>
              <a:t>. Other genes in this network (LIM2, BFSP1, BFSP2) also encode lens structural proteins, reinforcing the hypothesis that the network is related to cell structure, and the structural protein keratin is associated with cataract.</a:t>
            </a:r>
          </a:p>
          <a:p>
            <a:pPr algn="just"/>
            <a:r>
              <a:rPr lang="en-US" sz="2000" dirty="0"/>
              <a:t>  TNF affects many of the genes in Network 21-1; it causes an increase in DEFB4A/DEFB4B and CHI3L1 genes, and it and CRYBA4/CRYBB2 are both impacted by D-galactose. The DEFB4 genes encode defensin antimicrobial protein, and CHI3L1 encodes a chitin-</a:t>
            </a:r>
            <a:r>
              <a:rPr lang="en-US" sz="2000" dirty="0" err="1"/>
              <a:t>hydrolysing</a:t>
            </a:r>
            <a:r>
              <a:rPr lang="en-US" sz="2000" dirty="0"/>
              <a:t> enzyme; this may mean that antimicrobial pathways play a role in cataract, and may even imply that cataract is affected by microbial factors.</a:t>
            </a:r>
          </a:p>
        </p:txBody>
      </p:sp>
      <p:sp>
        <p:nvSpPr>
          <p:cNvPr id="147" name="Rectangle 146">
            <a:extLst>
              <a:ext uri="{FF2B5EF4-FFF2-40B4-BE49-F238E27FC236}">
                <a16:creationId xmlns:a16="http://schemas.microsoft.com/office/drawing/2014/main" id="{1B57549D-4A74-47E9-9F8F-86DEAA1F64DB}"/>
              </a:ext>
            </a:extLst>
          </p:cNvPr>
          <p:cNvSpPr/>
          <p:nvPr/>
        </p:nvSpPr>
        <p:spPr>
          <a:xfrm>
            <a:off x="15087600" y="25146002"/>
            <a:ext cx="6400800"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Conclusion</a:t>
            </a:r>
          </a:p>
        </p:txBody>
      </p:sp>
      <p:sp>
        <p:nvSpPr>
          <p:cNvPr id="148" name="TextBox 147">
            <a:extLst>
              <a:ext uri="{FF2B5EF4-FFF2-40B4-BE49-F238E27FC236}">
                <a16:creationId xmlns:a16="http://schemas.microsoft.com/office/drawing/2014/main" id="{C5AE18F1-1F5F-40BD-8D98-8C883BBC2BD7}"/>
              </a:ext>
            </a:extLst>
          </p:cNvPr>
          <p:cNvSpPr txBox="1"/>
          <p:nvPr/>
        </p:nvSpPr>
        <p:spPr>
          <a:xfrm>
            <a:off x="15087600" y="25831802"/>
            <a:ext cx="6400800" cy="2295236"/>
          </a:xfrm>
          <a:prstGeom prst="rect">
            <a:avLst/>
          </a:prstGeom>
          <a:noFill/>
        </p:spPr>
        <p:txBody>
          <a:bodyPr wrap="square" rtlCol="0">
            <a:noAutofit/>
          </a:bodyPr>
          <a:lstStyle/>
          <a:p>
            <a:pPr algn="just"/>
            <a:r>
              <a:rPr lang="en-US" sz="2000" dirty="0"/>
              <a:t>  We have found two functions previously unassociated with </a:t>
            </a:r>
            <a:r>
              <a:rPr lang="en-US" sz="2000" dirty="0" err="1"/>
              <a:t>cataractogenesis</a:t>
            </a:r>
            <a:r>
              <a:rPr lang="en-US" sz="2000" dirty="0"/>
              <a:t>. The impact of keratin on epithelial and fiber cells may be an important factor in cataract formation during old age. In addition, the action of TNF genes and their impact on other genes may also influence cataract. Further investigation is needed to confirm these links.</a:t>
            </a:r>
          </a:p>
          <a:p>
            <a:pPr algn="just"/>
            <a:r>
              <a:rPr lang="en-US" sz="2000" dirty="0"/>
              <a:t>  Cataract remains a highly prevalent problem around the world. Further elucidation of the causes and pathways leading to cataract can lead to development of therapies and treatments aimed at these causes, helping to prevent and ultimately treat cataracts non-surgically. Such a breakthrough will have large impacts on cataract prevalence, especially in third-world countries and among people with poor healthcare or socioeconomic status.</a:t>
            </a:r>
          </a:p>
          <a:p>
            <a:pPr algn="just"/>
            <a:endParaRPr lang="en-US" sz="2000" dirty="0"/>
          </a:p>
        </p:txBody>
      </p:sp>
      <p:sp>
        <p:nvSpPr>
          <p:cNvPr id="150" name="Rectangle 149">
            <a:extLst>
              <a:ext uri="{FF2B5EF4-FFF2-40B4-BE49-F238E27FC236}">
                <a16:creationId xmlns:a16="http://schemas.microsoft.com/office/drawing/2014/main" id="{7E6567B5-AA81-44C2-8079-1930F6959E26}"/>
              </a:ext>
            </a:extLst>
          </p:cNvPr>
          <p:cNvSpPr/>
          <p:nvPr/>
        </p:nvSpPr>
        <p:spPr>
          <a:xfrm>
            <a:off x="15087600" y="30403800"/>
            <a:ext cx="6400800"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Acknowledgements</a:t>
            </a:r>
          </a:p>
        </p:txBody>
      </p:sp>
      <p:sp>
        <p:nvSpPr>
          <p:cNvPr id="151" name="TextBox 150">
            <a:extLst>
              <a:ext uri="{FF2B5EF4-FFF2-40B4-BE49-F238E27FC236}">
                <a16:creationId xmlns:a16="http://schemas.microsoft.com/office/drawing/2014/main" id="{7738D4BA-758B-4160-855E-C139E4186299}"/>
              </a:ext>
            </a:extLst>
          </p:cNvPr>
          <p:cNvSpPr txBox="1"/>
          <p:nvPr/>
        </p:nvSpPr>
        <p:spPr>
          <a:xfrm>
            <a:off x="15087600" y="31089600"/>
            <a:ext cx="6400800" cy="1600200"/>
          </a:xfrm>
          <a:prstGeom prst="rect">
            <a:avLst/>
          </a:prstGeom>
          <a:noFill/>
        </p:spPr>
        <p:txBody>
          <a:bodyPr wrap="square" rtlCol="0">
            <a:noAutofit/>
          </a:bodyPr>
          <a:lstStyle/>
          <a:p>
            <a:pPr algn="just"/>
            <a:r>
              <a:rPr lang="en-US" sz="2000" dirty="0"/>
              <a:t>I would like to thank Igor </a:t>
            </a:r>
            <a:r>
              <a:rPr lang="en-US" sz="2000" dirty="0" err="1"/>
              <a:t>Tsigelny</a:t>
            </a:r>
            <a:r>
              <a:rPr lang="en-US" sz="2000" dirty="0"/>
              <a:t> and Valentina </a:t>
            </a:r>
            <a:r>
              <a:rPr lang="en-US" sz="2000" dirty="0" err="1"/>
              <a:t>Kouznetsova</a:t>
            </a:r>
            <a:r>
              <a:rPr lang="en-US" sz="2000" dirty="0"/>
              <a:t> for their guidance during my research. In addition, I would like to thank Ben Pham for his assistance with the various tools used.</a:t>
            </a:r>
          </a:p>
        </p:txBody>
      </p:sp>
      <p:sp>
        <p:nvSpPr>
          <p:cNvPr id="152" name="Rectangle 151">
            <a:extLst>
              <a:ext uri="{FF2B5EF4-FFF2-40B4-BE49-F238E27FC236}">
                <a16:creationId xmlns:a16="http://schemas.microsoft.com/office/drawing/2014/main" id="{1CF7357C-976B-4CEE-A708-11182ED88133}"/>
              </a:ext>
            </a:extLst>
          </p:cNvPr>
          <p:cNvSpPr/>
          <p:nvPr/>
        </p:nvSpPr>
        <p:spPr>
          <a:xfrm>
            <a:off x="457200" y="26974802"/>
            <a:ext cx="6400800"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Citations</a:t>
            </a:r>
          </a:p>
        </p:txBody>
      </p:sp>
      <p:sp>
        <p:nvSpPr>
          <p:cNvPr id="1024" name="Rectangle 1023">
            <a:extLst>
              <a:ext uri="{FF2B5EF4-FFF2-40B4-BE49-F238E27FC236}">
                <a16:creationId xmlns:a16="http://schemas.microsoft.com/office/drawing/2014/main" id="{C8F86232-CDA2-418E-8AC5-7C4BC1B0A8EC}"/>
              </a:ext>
            </a:extLst>
          </p:cNvPr>
          <p:cNvSpPr/>
          <p:nvPr/>
        </p:nvSpPr>
        <p:spPr>
          <a:xfrm>
            <a:off x="457200" y="27549990"/>
            <a:ext cx="6394071" cy="5124480"/>
          </a:xfrm>
          <a:prstGeom prst="rect">
            <a:avLst/>
          </a:prstGeom>
        </p:spPr>
        <p:txBody>
          <a:bodyPr wrap="square" lIns="0" tIns="0" rIns="0">
            <a:spAutoFit/>
          </a:bodyPr>
          <a:lstStyle/>
          <a:p>
            <a:pPr marL="354013" indent="-236538">
              <a:buNone/>
            </a:pPr>
            <a:r>
              <a:rPr lang="en-US" sz="1000" dirty="0"/>
              <a:t>Ashburner, Michael, et al. “Gene Ontology: Tool for the Unification of Biology.” </a:t>
            </a:r>
            <a:r>
              <a:rPr lang="en-US" sz="1000" i="1" dirty="0"/>
              <a:t>Nature Genetics</a:t>
            </a:r>
            <a:r>
              <a:rPr lang="en-US" sz="1000" dirty="0"/>
              <a:t>, vol. 25, no. 1, May 2000, pp. 25–29., doi:10.1038/75556.</a:t>
            </a:r>
          </a:p>
          <a:p>
            <a:pPr marL="354013" indent="-236538">
              <a:buNone/>
            </a:pPr>
            <a:r>
              <a:rPr lang="en-US" sz="1000" dirty="0"/>
              <a:t>Congdon, Nathan G. “Important Causes of Visual Impairment in the World Today.” </a:t>
            </a:r>
            <a:r>
              <a:rPr lang="en-US" sz="1000" i="1" dirty="0"/>
              <a:t>JAMA</a:t>
            </a:r>
            <a:r>
              <a:rPr lang="en-US" sz="1000" dirty="0"/>
              <a:t>, vol. 290, no. 15, 15 Oct. 2003, pp. 2057–2060., doi:10.1001/jama.290.15.2057. </a:t>
            </a:r>
          </a:p>
          <a:p>
            <a:pPr marL="354013" indent="-236538">
              <a:buNone/>
            </a:pPr>
            <a:r>
              <a:rPr lang="en-US" sz="1000" dirty="0"/>
              <a:t>Dam, Sipko Van, et al. “</a:t>
            </a:r>
            <a:r>
              <a:rPr lang="en-US" sz="1000" dirty="0" err="1"/>
              <a:t>GeneFriends</a:t>
            </a:r>
            <a:r>
              <a:rPr lang="en-US" sz="1000" dirty="0"/>
              <a:t>: An Online Co-Expression Analysis Tool to Identify Novel Gene Targets for Aging and Complex Diseases.” </a:t>
            </a:r>
            <a:r>
              <a:rPr lang="en-US" sz="1000" i="1" dirty="0"/>
              <a:t>BMC Genomics</a:t>
            </a:r>
            <a:r>
              <a:rPr lang="en-US" sz="1000" dirty="0"/>
              <a:t>, vol. 13, no. 1, 6 Oct. 2012, p. 535., doi:10.1186/1471-2164-13-535.</a:t>
            </a:r>
          </a:p>
          <a:p>
            <a:pPr marL="354013" indent="-236538">
              <a:buNone/>
            </a:pPr>
            <a:r>
              <a:rPr lang="en-US" sz="1000" dirty="0"/>
              <a:t>Gene [Internet]. Bethesda (MD): National Library of Medicine (US), National Center for Biotechnology Information; 2004 – cited 2019 Jun 27. Available from: https://www.ncbi.nlm.nih.gov/gene/</a:t>
            </a:r>
          </a:p>
          <a:p>
            <a:pPr marL="354013" indent="-236538">
              <a:buNone/>
            </a:pPr>
            <a:r>
              <a:rPr lang="en-US" sz="1000" dirty="0"/>
              <a:t>Horwitz, Joseph, et al. “Lens </a:t>
            </a:r>
            <a:r>
              <a:rPr lang="el-GR" sz="1000" dirty="0"/>
              <a:t>α-</a:t>
            </a:r>
            <a:r>
              <a:rPr lang="en-US" sz="1000" dirty="0"/>
              <a:t>Crystallin: Function and Structure.” Eye, vol. 13, no. 3, 1999, pp. 403–408., doi:10.1038/eye.1999.114.</a:t>
            </a:r>
          </a:p>
          <a:p>
            <a:pPr marL="354013" indent="-236538">
              <a:buNone/>
            </a:pPr>
            <a:r>
              <a:rPr lang="en-US" sz="1000" dirty="0"/>
              <a:t>Huang, Da Wei, et al. “Bioinformatics Enrichment Tools: Paths toward the Comprehensive Functional Analysis of Large Gene Lists.” </a:t>
            </a:r>
            <a:r>
              <a:rPr lang="en-US" sz="1000" i="1" dirty="0"/>
              <a:t>Nucleic Acids Research</a:t>
            </a:r>
            <a:r>
              <a:rPr lang="en-US" sz="1000" dirty="0"/>
              <a:t>, vol. 37, no. 1, 25 Nov. 2008, pp. 1–13., doi:10.1093/</a:t>
            </a:r>
            <a:r>
              <a:rPr lang="en-US" sz="1000" dirty="0" err="1"/>
              <a:t>nar</a:t>
            </a:r>
            <a:r>
              <a:rPr lang="en-US" sz="1000" dirty="0"/>
              <a:t>/gkn923.</a:t>
            </a:r>
          </a:p>
          <a:p>
            <a:pPr marL="354013" indent="-236538">
              <a:buNone/>
            </a:pPr>
            <a:r>
              <a:rPr lang="en-US" sz="1000" dirty="0"/>
              <a:t>Huang, Da Wei, et al. “Systematic and Integrative Analysis of Large Gene Lists Using DAVID Bioinformatics Resources.” </a:t>
            </a:r>
            <a:r>
              <a:rPr lang="en-US" sz="1000" i="1" dirty="0"/>
              <a:t>Nature Protocols</a:t>
            </a:r>
            <a:r>
              <a:rPr lang="en-US" sz="1000" dirty="0"/>
              <a:t>, vol. 4, no. 1, 18 Dec. 2008, pp. 44–57., doi:10.1038/nprot.2008.211.</a:t>
            </a:r>
          </a:p>
          <a:p>
            <a:pPr marL="354013" indent="-236538">
              <a:buNone/>
            </a:pPr>
            <a:r>
              <a:rPr lang="en-US" sz="1000" dirty="0" err="1"/>
              <a:t>Krämer</a:t>
            </a:r>
            <a:r>
              <a:rPr lang="en-US" sz="1000" dirty="0"/>
              <a:t>, Andreas, et al. “Causal Analysis Approaches in Ingenuity Pathway Analysis.” </a:t>
            </a:r>
            <a:r>
              <a:rPr lang="en-US" sz="1000" i="1" dirty="0"/>
              <a:t>Bioinformatics</a:t>
            </a:r>
            <a:r>
              <a:rPr lang="en-US" sz="1000" dirty="0"/>
              <a:t>, vol. 30, no. 4, 13 Dec. 2013, pp. 523–530., doi:10.1093/bioinformatics/btt703.</a:t>
            </a:r>
          </a:p>
          <a:p>
            <a:pPr marL="354013" indent="-236538">
              <a:buNone/>
            </a:pPr>
            <a:r>
              <a:rPr lang="en-US" sz="1000" dirty="0"/>
              <a:t>Lee, Alan Y. W., and Stephen S. M. Chung. “Contributions of Polyol Pathway to Oxidative Stress in Diabetic Cataract.” </a:t>
            </a:r>
            <a:r>
              <a:rPr lang="en-US" sz="1000" i="1" dirty="0"/>
              <a:t>The FASEB Journal</a:t>
            </a:r>
            <a:r>
              <a:rPr lang="en-US" sz="1000" dirty="0"/>
              <a:t>, vol. 13, no. 1, Jan. 1999, pp. 23–30., doi:10.1096/fasebj.13.1.23.</a:t>
            </a:r>
          </a:p>
          <a:p>
            <a:pPr marL="354013" indent="-236538">
              <a:buNone/>
            </a:pPr>
            <a:r>
              <a:rPr lang="en-US" sz="1000" dirty="0" err="1"/>
              <a:t>Maere</a:t>
            </a:r>
            <a:r>
              <a:rPr lang="en-US" sz="1000" dirty="0"/>
              <a:t>, Steven, et al. “</a:t>
            </a:r>
            <a:r>
              <a:rPr lang="en-US" sz="1000" dirty="0" err="1"/>
              <a:t>BiNGO</a:t>
            </a:r>
            <a:r>
              <a:rPr lang="en-US" sz="1000" dirty="0"/>
              <a:t>: a </a:t>
            </a:r>
            <a:r>
              <a:rPr lang="en-US" sz="1000" dirty="0" err="1"/>
              <a:t>Cytoscape</a:t>
            </a:r>
            <a:r>
              <a:rPr lang="en-US" sz="1000" dirty="0"/>
              <a:t> Plugin to Assess Overrepresentation of Gene Ontology Categories in Biological Networks.” </a:t>
            </a:r>
            <a:r>
              <a:rPr lang="en-US" sz="1000" i="1" dirty="0"/>
              <a:t>Bioinformatics</a:t>
            </a:r>
            <a:r>
              <a:rPr lang="en-US" sz="1000" dirty="0"/>
              <a:t>, vol. 21, no. 16, 21 Mar. 2005, pp. 3448–3449., doi:10.1093/bioinformatics/bti551.</a:t>
            </a:r>
          </a:p>
          <a:p>
            <a:pPr marL="354013" indent="-236538">
              <a:buNone/>
            </a:pPr>
            <a:r>
              <a:rPr lang="en-US" sz="1000" dirty="0" err="1"/>
              <a:t>Nepusz</a:t>
            </a:r>
            <a:r>
              <a:rPr lang="en-US" sz="1000" dirty="0"/>
              <a:t>, </a:t>
            </a:r>
            <a:r>
              <a:rPr lang="en-US" sz="1000" dirty="0" err="1"/>
              <a:t>Tamás</a:t>
            </a:r>
            <a:r>
              <a:rPr lang="en-US" sz="1000" dirty="0"/>
              <a:t>, et al. “Detecting Overlapping Protein Complexes in Protein-Protein Interaction Networks.” </a:t>
            </a:r>
            <a:r>
              <a:rPr lang="en-US" sz="1000" i="1" dirty="0"/>
              <a:t>Nature Methods</a:t>
            </a:r>
            <a:r>
              <a:rPr lang="en-US" sz="1000" dirty="0"/>
              <a:t>, vol. 9, no. 5, 18 Mar. 2012, pp. 471–472., doi:10.1038/nmeth.1938.</a:t>
            </a:r>
          </a:p>
          <a:p>
            <a:pPr marL="354013" indent="-236538">
              <a:buNone/>
            </a:pPr>
            <a:r>
              <a:rPr lang="en-US" sz="1000" dirty="0"/>
              <a:t>Shannon, Paul, et al. “</a:t>
            </a:r>
            <a:r>
              <a:rPr lang="en-US" sz="1000" dirty="0" err="1"/>
              <a:t>Cytoscape</a:t>
            </a:r>
            <a:r>
              <a:rPr lang="en-US" sz="1000" dirty="0"/>
              <a:t>: A Software Environment for Integrated Models of Biomolecular Interaction Networks.” </a:t>
            </a:r>
            <a:r>
              <a:rPr lang="en-US" sz="1000" i="1" dirty="0"/>
              <a:t>Genome Research</a:t>
            </a:r>
            <a:r>
              <a:rPr lang="en-US" sz="1000" dirty="0"/>
              <a:t>, vol. 13, no. 11, 1 Nov. 2003, pp. 2498–2504., doi:10.1101/gr.1239303.</a:t>
            </a:r>
          </a:p>
          <a:p>
            <a:pPr marL="354013" indent="-236538">
              <a:buNone/>
            </a:pPr>
            <a:r>
              <a:rPr lang="en-US" sz="1000" dirty="0"/>
              <a:t>The Gene Ontology Consortium. “The Gene Ontology Resource: 20 Years and Still </a:t>
            </a:r>
            <a:r>
              <a:rPr lang="en-US" sz="1000" dirty="0" err="1"/>
              <a:t>GOing</a:t>
            </a:r>
            <a:r>
              <a:rPr lang="en-US" sz="1000" dirty="0"/>
              <a:t> Strong.” </a:t>
            </a:r>
            <a:r>
              <a:rPr lang="en-US" sz="1000" i="1" dirty="0"/>
              <a:t>Nucleic Acids Research</a:t>
            </a:r>
            <a:r>
              <a:rPr lang="en-US" sz="1000" dirty="0"/>
              <a:t>, vol. 47, no. D1, 8 Jan. 2018, pp. D330–D338., doi:10.1093/</a:t>
            </a:r>
            <a:r>
              <a:rPr lang="en-US" sz="1000" dirty="0" err="1"/>
              <a:t>nar</a:t>
            </a:r>
            <a:r>
              <a:rPr lang="en-US" sz="1000" dirty="0"/>
              <a:t>/gky1055.</a:t>
            </a:r>
          </a:p>
          <a:p>
            <a:pPr marL="354013" indent="-236538">
              <a:buNone/>
            </a:pPr>
            <a:r>
              <a:rPr lang="en-US" sz="1000" dirty="0"/>
              <a:t>Truscott, Roger </a:t>
            </a:r>
            <a:r>
              <a:rPr lang="en-US" sz="1000" dirty="0" err="1"/>
              <a:t>J.w</a:t>
            </a:r>
            <a:r>
              <a:rPr lang="en-US" sz="1000" dirty="0"/>
              <a:t>. “Age-Related Nuclear Cataract—Oxidation Is the Key.” Experimental Eye Research, vol. 80, no. 5, 26 Feb. 2005, pp. 709–725., doi:10.1016/j.exer.2004.12.007. </a:t>
            </a:r>
          </a:p>
          <a:p>
            <a:pPr marL="354013" indent="-236538">
              <a:buNone/>
            </a:pPr>
            <a:r>
              <a:rPr lang="en-US" sz="1000" dirty="0" err="1"/>
              <a:t>Wajant</a:t>
            </a:r>
            <a:r>
              <a:rPr lang="en-US" sz="1000" dirty="0"/>
              <a:t>, H, et al. “Tumor Necrosis Factor Signaling.” </a:t>
            </a:r>
            <a:r>
              <a:rPr lang="en-US" sz="1000" i="1" dirty="0"/>
              <a:t>Cell Death &amp; Differentiation</a:t>
            </a:r>
            <a:r>
              <a:rPr lang="en-US" sz="1000" dirty="0"/>
              <a:t>, vol. 10, no. 1, 2003, pp. 45–65., doi:10.1038/sj.cdd.4401189.</a:t>
            </a:r>
          </a:p>
          <a:p>
            <a:pPr marL="354013" indent="-236538">
              <a:buNone/>
            </a:pPr>
            <a:r>
              <a:rPr lang="en-US" sz="1000" dirty="0"/>
              <a:t>Yu, W., et al. “</a:t>
            </a:r>
            <a:r>
              <a:rPr lang="en-US" sz="1000" dirty="0" err="1"/>
              <a:t>Phenopedia</a:t>
            </a:r>
            <a:r>
              <a:rPr lang="en-US" sz="1000" dirty="0"/>
              <a:t> and </a:t>
            </a:r>
            <a:r>
              <a:rPr lang="en-US" sz="1000" dirty="0" err="1"/>
              <a:t>Genopedia</a:t>
            </a:r>
            <a:r>
              <a:rPr lang="en-US" sz="1000" dirty="0"/>
              <a:t>: Disease-Centered and Gene-Centered Views of the Evolving Knowledge of Human Genetic Associations.” </a:t>
            </a:r>
            <a:r>
              <a:rPr lang="en-US" sz="1000" i="1" dirty="0"/>
              <a:t>Bioinformatics</a:t>
            </a:r>
            <a:r>
              <a:rPr lang="en-US" sz="1000" dirty="0"/>
              <a:t>, vol. 26, no. 1, 27 Oct. 2009, pp. 145–146., doi:10.1093/bioinformatics/btp618.</a:t>
            </a:r>
          </a:p>
        </p:txBody>
      </p:sp>
    </p:spTree>
    <p:extLst>
      <p:ext uri="{BB962C8B-B14F-4D97-AF65-F5344CB8AC3E}">
        <p14:creationId xmlns:p14="http://schemas.microsoft.com/office/powerpoint/2010/main" val="6230004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516</TotalTime>
  <Words>2198</Words>
  <Application>Microsoft Office PowerPoint</Application>
  <PresentationFormat>Custom</PresentationFormat>
  <Paragraphs>85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SDSC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Yao, Derrick</dc:creator>
  <cp:lastModifiedBy>Derrick Yao</cp:lastModifiedBy>
  <cp:revision>23</cp:revision>
  <dcterms:created xsi:type="dcterms:W3CDTF">2019-08-03T00:20:06Z</dcterms:created>
  <dcterms:modified xsi:type="dcterms:W3CDTF">2019-08-04T03:20:54Z</dcterms:modified>
</cp:coreProperties>
</file>