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60" r:id="rId3"/>
    <p:sldId id="258" r:id="rId4"/>
    <p:sldId id="259" r:id="rId5"/>
    <p:sldId id="263" r:id="rId6"/>
    <p:sldId id="269" r:id="rId7"/>
    <p:sldId id="261" r:id="rId8"/>
    <p:sldId id="266" r:id="rId9"/>
    <p:sldId id="267" r:id="rId10"/>
    <p:sldId id="262" r:id="rId11"/>
    <p:sldId id="271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7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B31489-EFEE-4391-AEF1-2707D9837251}">
          <p14:sldIdLst>
            <p14:sldId id="257"/>
          </p14:sldIdLst>
        </p14:section>
        <p14:section name="Introduction" id="{90C9E4BA-0B35-4BF2-A78F-54C38B422968}">
          <p14:sldIdLst>
            <p14:sldId id="260"/>
            <p14:sldId id="258"/>
            <p14:sldId id="259"/>
            <p14:sldId id="263"/>
            <p14:sldId id="269"/>
          </p14:sldIdLst>
        </p14:section>
        <p14:section name="Methods" id="{2B02DADB-1D05-47E6-8432-8628A2D759C9}">
          <p14:sldIdLst>
            <p14:sldId id="261"/>
            <p14:sldId id="266"/>
            <p14:sldId id="267"/>
          </p14:sldIdLst>
        </p14:section>
        <p14:section name="Results" id="{6F96C0F7-2CBF-41E1-A440-B68F9DBAA433}">
          <p14:sldIdLst>
            <p14:sldId id="262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9"/>
          </p14:sldIdLst>
        </p14:section>
        <p14:section name="Discussion" id="{E912D6C5-E59D-4C4B-AFC3-D4EB802A759C}">
          <p14:sldIdLst>
            <p14:sldId id="278"/>
          </p14:sldIdLst>
        </p14:section>
        <p14:section name="Citations" id="{48A66E72-CCBB-4540-B802-D3E3C20AD7D7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2EA7-858F-4B44-B015-877BFE5925AB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FB39-1398-40D8-9A7E-B2F7B9CE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4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63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CRYBA1 CRYBA4 </a:t>
            </a:r>
            <a:r>
              <a:rPr lang="en-US" sz="800" dirty="0" err="1"/>
              <a:t>CRYBA4</a:t>
            </a:r>
            <a:r>
              <a:rPr lang="en-US" sz="800" dirty="0"/>
              <a:t> CRYBB1 CRYBB2 CRYBB3 </a:t>
            </a:r>
            <a:r>
              <a:rPr lang="en-US" sz="800" dirty="0" err="1"/>
              <a:t>CRYBB3</a:t>
            </a:r>
            <a:r>
              <a:rPr lang="en-US" sz="800" dirty="0"/>
              <a:t> CRYGA CRYGB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17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69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2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86400"/>
            <a:ext cx="12188825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545439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93904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1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83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oogle Shape;71;p15"/>
          <p:cNvSpPr txBox="1">
            <a:spLocks noGrp="1"/>
          </p:cNvSpPr>
          <p:nvPr>
            <p:ph type="title"/>
          </p:nvPr>
        </p:nvSpPr>
        <p:spPr>
          <a:xfrm>
            <a:off x="1097280" y="593367"/>
            <a:ext cx="10058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30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8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400" cy="640456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34816"/>
            <a:ext cx="3200400" cy="507038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109205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020" y="594360"/>
            <a:ext cx="3200400" cy="62398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686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2020" y="1218341"/>
            <a:ext cx="3200400" cy="507862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2020" y="6461105"/>
            <a:ext cx="1771753" cy="365125"/>
          </a:xfrm>
        </p:spPr>
        <p:txBody>
          <a:bodyPr/>
          <a:lstStyle>
            <a:lvl1pPr algn="l">
              <a:defRPr/>
            </a:lvl1pPr>
          </a:lstStyle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89686" y="6461104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30395" y="646110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4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9CEF2D-C839-41A0-817E-03595D1CB546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4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jpeg"/><Relationship Id="rId3" Type="http://schemas.openxmlformats.org/officeDocument/2006/relationships/image" Target="../media/image24.JPG"/><Relationship Id="rId7" Type="http://schemas.openxmlformats.org/officeDocument/2006/relationships/image" Target="../media/image28.jpeg"/><Relationship Id="rId12" Type="http://schemas.openxmlformats.org/officeDocument/2006/relationships/image" Target="../media/image33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G"/><Relationship Id="rId10" Type="http://schemas.openxmlformats.org/officeDocument/2006/relationships/image" Target="../media/image31.jpeg"/><Relationship Id="rId4" Type="http://schemas.openxmlformats.org/officeDocument/2006/relationships/image" Target="../media/image25.JPG"/><Relationship Id="rId9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/>
              <a:t>Cataract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325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3280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229" y="1941943"/>
            <a:ext cx="3454478" cy="3299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04" y="193431"/>
            <a:ext cx="3723772" cy="2725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2015" y="1172088"/>
            <a:ext cx="2127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7</a:t>
            </a:r>
          </a:p>
          <a:p>
            <a:r>
              <a:rPr lang="en-US" sz="1200" dirty="0"/>
              <a:t>p=2.896e-4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4657" y="2541355"/>
            <a:ext cx="10099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8</a:t>
            </a:r>
          </a:p>
          <a:p>
            <a:r>
              <a:rPr lang="en-US" sz="1200" dirty="0"/>
              <a:t>p=7.329e-7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453" y="618090"/>
            <a:ext cx="1687790" cy="16916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7177" y="618090"/>
            <a:ext cx="1126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20</a:t>
            </a:r>
          </a:p>
          <a:p>
            <a:r>
              <a:rPr lang="en-US" sz="1200" dirty="0"/>
              <a:t>p=0.010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420" y="3528403"/>
            <a:ext cx="1584123" cy="14603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77229" y="3208737"/>
            <a:ext cx="1126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21</a:t>
            </a:r>
          </a:p>
          <a:p>
            <a:r>
              <a:rPr lang="en-US" sz="1200" dirty="0"/>
              <a:t>p=0.021</a:t>
            </a:r>
          </a:p>
        </p:txBody>
      </p:sp>
    </p:spTree>
    <p:extLst>
      <p:ext uri="{BB962C8B-B14F-4D97-AF65-F5344CB8AC3E}">
        <p14:creationId xmlns:p14="http://schemas.microsoft.com/office/powerpoint/2010/main" val="372286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7-1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34816"/>
            <a:ext cx="3200400" cy="50703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standard cataract-related network.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24" y="731838"/>
            <a:ext cx="5977627" cy="52578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7" y="1127987"/>
            <a:ext cx="3472185" cy="26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7-2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network shows many functions related to keratinization (insertion of keratin into skin/hair cells).</a:t>
            </a:r>
          </a:p>
          <a:p>
            <a:r>
              <a:rPr lang="en-US" dirty="0"/>
              <a:t>Keratin is present in the lens epithelium, and forms a significant part of its structural integrity (Quinlan et al, 1999). This network may imply that keratin in the epithelial and early fiber cells plays a role in later cataract formation.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68" y="731838"/>
            <a:ext cx="4965938" cy="52578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27" y="1115631"/>
            <a:ext cx="3472185" cy="26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5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8-1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Another cataract-focused network.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97347"/>
            <a:ext cx="6492875" cy="51267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7" y="1234816"/>
            <a:ext cx="3472185" cy="26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5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8-2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868184"/>
            <a:ext cx="6492875" cy="498510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27" y="1218340"/>
            <a:ext cx="3472185" cy="26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2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20-1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network related to metabolism, especially of sugars and fats. Fatty acids affect the expression of lutein, which is shown to prevent cataract formation (</a:t>
            </a:r>
            <a:r>
              <a:rPr lang="en-US" dirty="0" err="1"/>
              <a:t>Padmanabha</a:t>
            </a:r>
            <a:r>
              <a:rPr lang="en-US" dirty="0"/>
              <a:t> &amp; </a:t>
            </a:r>
            <a:r>
              <a:rPr lang="en-US" dirty="0" err="1"/>
              <a:t>Vallikannan</a:t>
            </a:r>
            <a:r>
              <a:rPr lang="en-US" dirty="0"/>
              <a:t>, 2018); sugars are known to cause cataract, since an increased blood sugar concentration affects the concentration of the fiber cell cytoplasm (</a:t>
            </a:r>
            <a:r>
              <a:rPr lang="en-US" dirty="0" err="1"/>
              <a:t>Pollreisz</a:t>
            </a:r>
            <a:r>
              <a:rPr lang="en-US" dirty="0"/>
              <a:t> &amp; Schmidt-</a:t>
            </a:r>
            <a:r>
              <a:rPr lang="en-US" dirty="0" err="1"/>
              <a:t>Erfurth</a:t>
            </a:r>
            <a:r>
              <a:rPr lang="en-US" dirty="0"/>
              <a:t>, 2010)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74" y="731838"/>
            <a:ext cx="4684727" cy="5257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92" y="1122028"/>
            <a:ext cx="3480016" cy="26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7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21-1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83" y="731838"/>
            <a:ext cx="6235908" cy="5257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212" y="1109672"/>
            <a:ext cx="3480016" cy="26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8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Cluster 20 – fructose metabolism pathway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09" y="1846263"/>
            <a:ext cx="4369708" cy="4022725"/>
          </a:xfrm>
        </p:spPr>
      </p:pic>
    </p:spTree>
    <p:extLst>
      <p:ext uri="{BB962C8B-B14F-4D97-AF65-F5344CB8AC3E}">
        <p14:creationId xmlns:p14="http://schemas.microsoft.com/office/powerpoint/2010/main" val="1318042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2" y="477715"/>
            <a:ext cx="4634280" cy="22918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85" y="482477"/>
            <a:ext cx="4641592" cy="2287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4" y="3625362"/>
            <a:ext cx="4624558" cy="228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94" y="3625362"/>
            <a:ext cx="4654375" cy="228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15" y="477715"/>
            <a:ext cx="1016376" cy="5007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20" y="1122850"/>
            <a:ext cx="1017271" cy="500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90" y="477715"/>
            <a:ext cx="977228" cy="301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090" y="978511"/>
            <a:ext cx="1018193" cy="500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20" y="3625362"/>
            <a:ext cx="1017271" cy="5017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20" y="3625361"/>
            <a:ext cx="1017298" cy="5017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171" y="4325449"/>
            <a:ext cx="1019147" cy="5007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171" y="5024614"/>
            <a:ext cx="1017271" cy="5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901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471942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4436-7470-4F18-B985-FED8070C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846E-4044-4E95-A59F-046DB07D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indent="-457200">
              <a:buNone/>
            </a:pPr>
            <a:r>
              <a:rPr lang="en-US" dirty="0" err="1"/>
              <a:t>Padmanabha</a:t>
            </a:r>
            <a:r>
              <a:rPr lang="en-US" dirty="0"/>
              <a:t>, Smitha, and Baskaran </a:t>
            </a:r>
            <a:r>
              <a:rPr lang="en-US" dirty="0" err="1"/>
              <a:t>Vallikannan</a:t>
            </a:r>
            <a:r>
              <a:rPr lang="en-US" dirty="0"/>
              <a:t>. “Fatty Acids Modulate the Efficacy of Lutein in Cataract Prevention: Assessment of Oxidative and Inflammatory Parameters in Rats.” </a:t>
            </a:r>
            <a:r>
              <a:rPr lang="en-US" i="1" dirty="0"/>
              <a:t>Biochemical and Biophysical Research Communications</a:t>
            </a:r>
            <a:r>
              <a:rPr lang="en-US" dirty="0"/>
              <a:t>, vol. 500, no. 2, 2 June 2018, pp. 435–442., doi:10.1016/j.bbrc.2018.04.098.</a:t>
            </a:r>
          </a:p>
          <a:p>
            <a:pPr marL="574675" indent="-457200">
              <a:buNone/>
            </a:pPr>
            <a:r>
              <a:rPr lang="en-US" dirty="0" err="1"/>
              <a:t>Pollreisz</a:t>
            </a:r>
            <a:r>
              <a:rPr lang="en-US" dirty="0"/>
              <a:t>, Andreas, and Ursula Schmidt-</a:t>
            </a:r>
            <a:r>
              <a:rPr lang="en-US" dirty="0" err="1"/>
              <a:t>Erfurth</a:t>
            </a:r>
            <a:r>
              <a:rPr lang="en-US" dirty="0"/>
              <a:t>. “Diabetic Cataract—Pathogenesis, Epidemiology and Treatment.” </a:t>
            </a:r>
            <a:r>
              <a:rPr lang="en-US" i="1" dirty="0"/>
              <a:t>Journal of Ophthalmology</a:t>
            </a:r>
            <a:r>
              <a:rPr lang="en-US" dirty="0"/>
              <a:t>, vol. 2010, 2 Apr. 2010, pp. 1–8., doi:10.1155/2010/608751.</a:t>
            </a:r>
          </a:p>
          <a:p>
            <a:pPr marL="574675" indent="-457200">
              <a:buNone/>
            </a:pPr>
            <a:r>
              <a:rPr lang="en-US" dirty="0"/>
              <a:t>Quinlan, R A, et al. “The Eye Lens Cytoskeleton.” </a:t>
            </a:r>
            <a:r>
              <a:rPr lang="en-US" i="1" dirty="0"/>
              <a:t>Eye</a:t>
            </a:r>
            <a:r>
              <a:rPr lang="en-US" dirty="0"/>
              <a:t>, vol. 13, no. 3, May 1999, pp. 409–416., doi:10.1038/eye.1999.115.</a:t>
            </a:r>
          </a:p>
          <a:p>
            <a:pPr marL="574675" indent="-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0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4;p14"/>
          <p:cNvSpPr/>
          <p:nvPr/>
        </p:nvSpPr>
        <p:spPr>
          <a:xfrm>
            <a:off x="9799436" y="1739499"/>
            <a:ext cx="1651107" cy="1569759"/>
          </a:xfrm>
          <a:prstGeom prst="ellipse">
            <a:avLst/>
          </a:prstGeom>
          <a:solidFill>
            <a:srgbClr val="00B050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64;p14"/>
          <p:cNvSpPr/>
          <p:nvPr/>
        </p:nvSpPr>
        <p:spPr>
          <a:xfrm>
            <a:off x="9682922" y="2093844"/>
            <a:ext cx="585669" cy="856973"/>
          </a:xfrm>
          <a:prstGeom prst="ellipse">
            <a:avLst/>
          </a:prstGeom>
          <a:solidFill>
            <a:srgbClr val="0070C0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748665"/>
            <a:ext cx="8132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Lens is located in front of eye. Focuses light on back of eye.</a:t>
            </a:r>
            <a:endParaRPr sz="2400" dirty="0"/>
          </a:p>
          <a:p>
            <a:r>
              <a:rPr lang="en" sz="2400" dirty="0"/>
              <a:t>To focus, we change the curvature of the lens (more or less spherical) </a:t>
            </a:r>
            <a:endParaRPr sz="2400" dirty="0"/>
          </a:p>
          <a:p>
            <a:r>
              <a:rPr lang="en" sz="2400" dirty="0"/>
              <a:t>Three parts: capsule (outer elastic layer of cells), epithelium (cells that divide to produce fiber cells), fiber cells (clear, organelle-free cells)</a:t>
            </a:r>
            <a:endParaRPr sz="2400"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401" y="3658456"/>
            <a:ext cx="3528732" cy="26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4"/>
          <p:cNvGrpSpPr/>
          <p:nvPr/>
        </p:nvGrpSpPr>
        <p:grpSpPr>
          <a:xfrm>
            <a:off x="9516942" y="1536570"/>
            <a:ext cx="2476052" cy="1968436"/>
            <a:chOff x="5974024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4">
              <a:alphaModFix/>
            </a:blip>
            <a:srcRect l="17300" r="18645"/>
            <a:stretch/>
          </p:blipFill>
          <p:spPr>
            <a:xfrm>
              <a:off x="5974024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" name="Title 7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Eye and Lens</a:t>
            </a:r>
          </a:p>
        </p:txBody>
      </p:sp>
    </p:spTree>
    <p:extLst>
      <p:ext uri="{BB962C8B-B14F-4D97-AF65-F5344CB8AC3E}">
        <p14:creationId xmlns:p14="http://schemas.microsoft.com/office/powerpoint/2010/main" val="356048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748668"/>
            <a:ext cx="766843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Fiber cells' protein: 90% crystallin</a:t>
            </a:r>
            <a:endParaRPr sz="2400" dirty="0"/>
          </a:p>
          <a:p>
            <a:r>
              <a:rPr lang="en" sz="2400" dirty="0"/>
              <a:t>Three types: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200" dirty="0"/>
              <a:t>α-crystallin: Structural protein and "chaperone" (binds to proteins to stabilize and prevent aggregation, but doesn't refold them). Two units: αA, αB</a:t>
            </a:r>
          </a:p>
          <a:p>
            <a:pPr lvl="2">
              <a:spcBef>
                <a:spcPts val="0"/>
              </a:spcBef>
            </a:pPr>
            <a:r>
              <a:rPr lang="en" sz="1800" dirty="0"/>
              <a:t>Encoded by CRYAA, CRYAB genes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2200" dirty="0"/>
              <a:t>β- and γ-crystallin: Structural protein, but otherwise no significant function</a:t>
            </a:r>
          </a:p>
          <a:p>
            <a:pPr lvl="2">
              <a:spcBef>
                <a:spcPts val="0"/>
              </a:spcBef>
            </a:pPr>
            <a:r>
              <a:rPr lang="en" sz="1800" dirty="0"/>
              <a:t>Encoded by CRYB*, CRYG* genes</a:t>
            </a:r>
          </a:p>
          <a:p>
            <a:r>
              <a:rPr lang="en" sz="2400" dirty="0"/>
              <a:t>Fiber cells are organelle-free; proteins are permanent.</a:t>
            </a:r>
            <a:endParaRPr sz="2400" dirty="0"/>
          </a:p>
          <a:p>
            <a:r>
              <a:rPr lang="en" sz="2400" dirty="0"/>
              <a:t>Glutathione (GSH): Anti-oxidant, prevents oxidation of the crystallins.</a:t>
            </a:r>
          </a:p>
          <a:p>
            <a:pPr lvl="1" indent="-457189">
              <a:spcBef>
                <a:spcPts val="0"/>
              </a:spcBef>
              <a:buSzPts val="1800"/>
              <a:buChar char="●"/>
            </a:pPr>
            <a:r>
              <a:rPr lang="en" dirty="0"/>
              <a:t>Encoded by GSTM1, GSTT1 genes</a:t>
            </a:r>
          </a:p>
          <a:p>
            <a:pPr lvl="1" indent="-457189">
              <a:spcBef>
                <a:spcPts val="0"/>
              </a:spcBef>
              <a:buSzPts val="1800"/>
              <a:buChar char="●"/>
            </a:pPr>
            <a:endParaRPr sz="22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034" y="2260495"/>
            <a:ext cx="2815933" cy="281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9017567" y="207300"/>
            <a:ext cx="2815933" cy="241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6319" y="4608206"/>
            <a:ext cx="2914933" cy="17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Fiber Cells and </a:t>
            </a:r>
            <a:r>
              <a:rPr lang="en-US" dirty="0" err="1"/>
              <a:t>Crystallin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8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748668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/>
              <a:t>Cataract is opacification of the lens; when the lens becomes cloudy and blocks vision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Opaque areas are aggregates of </a:t>
            </a:r>
            <a:r>
              <a:rPr lang="en-US" sz="2400" dirty="0" err="1"/>
              <a:t>desolubilized</a:t>
            </a:r>
            <a:r>
              <a:rPr lang="en-US" sz="2400" dirty="0"/>
              <a:t> </a:t>
            </a:r>
            <a:r>
              <a:rPr lang="en-US" sz="2400" dirty="0" err="1"/>
              <a:t>crystallin</a:t>
            </a:r>
            <a:r>
              <a:rPr lang="en-US" sz="2400" dirty="0"/>
              <a:t> proteins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Protein aggregation is caused by oxidation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Naturally over time: age-related cataract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As a result of high sugar concentration in the eye: diabetic cataract (or similar)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Through genetic mutations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Currently, only approved treatment is surgical replacement of the lens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Presents complications in areas with poor healthcare and/or low wealth</a:t>
            </a:r>
          </a:p>
          <a:p>
            <a:pPr algn="just">
              <a:lnSpc>
                <a:spcPct val="120000"/>
              </a:lnSpc>
            </a:pPr>
            <a:endParaRPr lang="en-US" sz="2400" dirty="0"/>
          </a:p>
          <a:p>
            <a:pPr algn="just">
              <a:lnSpc>
                <a:spcPct val="120000"/>
              </a:lnSpc>
            </a:pPr>
            <a:endParaRPr sz="2400" dirty="0"/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/>
          <a:lstStyle/>
          <a:p>
            <a:r>
              <a:rPr lang="en-US" dirty="0"/>
              <a:t>Cataract</a:t>
            </a:r>
          </a:p>
        </p:txBody>
      </p:sp>
    </p:spTree>
    <p:extLst>
      <p:ext uri="{BB962C8B-B14F-4D97-AF65-F5344CB8AC3E}">
        <p14:creationId xmlns:p14="http://schemas.microsoft.com/office/powerpoint/2010/main" val="168837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algn="just">
              <a:lnSpc>
                <a:spcPct val="120000"/>
              </a:lnSpc>
            </a:pPr>
            <a:r>
              <a:rPr lang="en-US" sz="2400" dirty="0"/>
              <a:t>Cataract is an immediate result of two factors: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Decrease of glutathione levels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Formation of lens barrier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Decreased recycling efficiency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2100" dirty="0"/>
              <a:t>Usage of </a:t>
            </a:r>
            <a:r>
              <a:rPr lang="el-GR" sz="2100" dirty="0"/>
              <a:t>α-</a:t>
            </a:r>
            <a:r>
              <a:rPr lang="en-US" sz="2100" dirty="0" err="1"/>
              <a:t>crystallin</a:t>
            </a:r>
            <a:endParaRPr lang="en-US" sz="2100" dirty="0"/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Limited supply; by age 40, no </a:t>
            </a:r>
            <a:r>
              <a:rPr lang="en" sz="1800" dirty="0"/>
              <a:t>α-crystallin remains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" sz="1800" dirty="0"/>
              <a:t>Mutations in crystallin genes can result in nonfunctional α-crystallin</a:t>
            </a:r>
            <a:endParaRPr lang="en-US" sz="2400" dirty="0"/>
          </a:p>
          <a:p>
            <a:pPr marL="201168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Goal:</a:t>
            </a:r>
          </a:p>
          <a:p>
            <a:pPr lvl="2"/>
            <a:r>
              <a:rPr lang="en-US" sz="2000" dirty="0"/>
              <a:t>Identify genetic pathways related to cataract formation</a:t>
            </a:r>
          </a:p>
          <a:p>
            <a:pPr lvl="2"/>
            <a:r>
              <a:rPr lang="en-US" sz="2000" dirty="0"/>
              <a:t>Pathways can be targeted by drugs to prevent or treat cataract (non-surgically)</a:t>
            </a:r>
          </a:p>
        </p:txBody>
      </p:sp>
    </p:spTree>
    <p:extLst>
      <p:ext uri="{BB962C8B-B14F-4D97-AF65-F5344CB8AC3E}">
        <p14:creationId xmlns:p14="http://schemas.microsoft.com/office/powerpoint/2010/main" val="272835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33503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 Collection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Cataract-related genes were collected from: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PubMed Gene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Using query “cataract &amp; “homo sapiens”[Organism]”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Phenopedia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Genes found under Cataract disease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Gene Clustering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Gene collections were submitted separately to </a:t>
            </a:r>
            <a:r>
              <a:rPr lang="en-US" dirty="0" err="1"/>
              <a:t>GeneFriends:RNASeq</a:t>
            </a:r>
            <a:endParaRPr lang="en-US" dirty="0"/>
          </a:p>
          <a:p>
            <a:r>
              <a:rPr lang="en-US" dirty="0" err="1"/>
              <a:t>GeneFriends</a:t>
            </a:r>
            <a:r>
              <a:rPr lang="en-US" dirty="0"/>
              <a:t>-generated networks were mapped in </a:t>
            </a:r>
            <a:r>
              <a:rPr lang="en-US" dirty="0" err="1"/>
              <a:t>Cytoscape</a:t>
            </a:r>
            <a:endParaRPr lang="en-US" dirty="0"/>
          </a:p>
          <a:p>
            <a:r>
              <a:rPr lang="en-US" dirty="0"/>
              <a:t>Clusters were identified via </a:t>
            </a:r>
            <a:r>
              <a:rPr lang="en-US" dirty="0" err="1"/>
              <a:t>ClusterONE</a:t>
            </a:r>
            <a:r>
              <a:rPr lang="en-US" dirty="0"/>
              <a:t> app with parameter “Haircut threshold” set to 0.05, all others left as default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60695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Clusters were analyzed within </a:t>
            </a:r>
            <a:r>
              <a:rPr lang="en-US" dirty="0" err="1"/>
              <a:t>Cytoscape</a:t>
            </a:r>
            <a:r>
              <a:rPr lang="en-US" dirty="0"/>
              <a:t> using </a:t>
            </a:r>
            <a:r>
              <a:rPr lang="en-US" dirty="0" err="1"/>
              <a:t>BinGO</a:t>
            </a:r>
            <a:r>
              <a:rPr lang="en-US" dirty="0"/>
              <a:t> app</a:t>
            </a:r>
          </a:p>
          <a:p>
            <a:pPr lvl="1"/>
            <a:r>
              <a:rPr lang="en-US" dirty="0"/>
              <a:t>Yielded function results</a:t>
            </a:r>
          </a:p>
          <a:p>
            <a:r>
              <a:rPr lang="en-US" dirty="0"/>
              <a:t>Clusters were extracted from </a:t>
            </a:r>
            <a:r>
              <a:rPr lang="en-US" dirty="0" err="1"/>
              <a:t>Cytoscape</a:t>
            </a:r>
            <a:r>
              <a:rPr lang="en-US" dirty="0"/>
              <a:t> and processed in </a:t>
            </a:r>
            <a:r>
              <a:rPr lang="en-US" dirty="0" err="1"/>
              <a:t>GeneOntology</a:t>
            </a:r>
            <a:endParaRPr lang="en-US" dirty="0"/>
          </a:p>
          <a:p>
            <a:pPr lvl="1"/>
            <a:r>
              <a:rPr lang="en-US" dirty="0"/>
              <a:t>Yielded function and disease connections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Pathway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Clusters were processed in DAVID and Ingenuity to search for pathways</a:t>
            </a:r>
          </a:p>
        </p:txBody>
      </p:sp>
    </p:spTree>
    <p:extLst>
      <p:ext uri="{BB962C8B-B14F-4D97-AF65-F5344CB8AC3E}">
        <p14:creationId xmlns:p14="http://schemas.microsoft.com/office/powerpoint/2010/main" val="28217750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1242</TotalTime>
  <Words>739</Words>
  <Application>Microsoft Office PowerPoint</Application>
  <PresentationFormat>Widescreen</PresentationFormat>
  <Paragraphs>113</Paragraphs>
  <Slides>21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Cataract</vt:lpstr>
      <vt:lpstr>PowerPoint Presentation</vt:lpstr>
      <vt:lpstr>PowerPoint Presentation</vt:lpstr>
      <vt:lpstr>PowerPoint Presentation</vt:lpstr>
      <vt:lpstr>Cataract</vt:lpstr>
      <vt:lpstr>Goals</vt:lpstr>
      <vt:lpstr>PowerPoint Presentation</vt:lpstr>
      <vt:lpstr>Methods</vt:lpstr>
      <vt:lpstr>Methods</vt:lpstr>
      <vt:lpstr>PowerPoint Presentation</vt:lpstr>
      <vt:lpstr>Clusters</vt:lpstr>
      <vt:lpstr>Network 7-1</vt:lpstr>
      <vt:lpstr>Network 7-2</vt:lpstr>
      <vt:lpstr>Network 8-1</vt:lpstr>
      <vt:lpstr>Network 8-2</vt:lpstr>
      <vt:lpstr>Network 20-1</vt:lpstr>
      <vt:lpstr>Network 21-1</vt:lpstr>
      <vt:lpstr>Cluster 20 – fructose metabolism pathway</vt:lpstr>
      <vt:lpstr>PowerPoint Presentation</vt:lpstr>
      <vt:lpstr>PowerPoint Presentation</vt:lpstr>
      <vt:lpstr>Citations</vt:lpstr>
    </vt:vector>
  </TitlesOfParts>
  <Company>SDSC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Cataract</dc:title>
  <dc:creator>Yao, Derrick</dc:creator>
  <cp:lastModifiedBy>Derrick Yao</cp:lastModifiedBy>
  <cp:revision>51</cp:revision>
  <dcterms:created xsi:type="dcterms:W3CDTF">2019-07-25T22:26:12Z</dcterms:created>
  <dcterms:modified xsi:type="dcterms:W3CDTF">2019-08-01T20:44:28Z</dcterms:modified>
</cp:coreProperties>
</file>