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84" r:id="rId3"/>
    <p:sldId id="260" r:id="rId4"/>
    <p:sldId id="258" r:id="rId5"/>
    <p:sldId id="259" r:id="rId6"/>
    <p:sldId id="263" r:id="rId7"/>
    <p:sldId id="269" r:id="rId8"/>
    <p:sldId id="261" r:id="rId9"/>
    <p:sldId id="266" r:id="rId10"/>
    <p:sldId id="267" r:id="rId11"/>
    <p:sldId id="262" r:id="rId12"/>
    <p:sldId id="271" r:id="rId13"/>
    <p:sldId id="270" r:id="rId14"/>
    <p:sldId id="272" r:id="rId15"/>
    <p:sldId id="273" r:id="rId16"/>
    <p:sldId id="274" r:id="rId17"/>
    <p:sldId id="275" r:id="rId18"/>
    <p:sldId id="276" r:id="rId19"/>
    <p:sldId id="277" r:id="rId20"/>
    <p:sldId id="279" r:id="rId21"/>
    <p:sldId id="278" r:id="rId22"/>
    <p:sldId id="281" r:id="rId23"/>
    <p:sldId id="282" r:id="rId24"/>
    <p:sldId id="28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31489-EFEE-4391-AEF1-2707D9837251}">
          <p14:sldIdLst>
            <p14:sldId id="257"/>
          </p14:sldIdLst>
        </p14:section>
        <p14:section name="Abstract" id="{2F293969-CF29-4C1F-A699-A6E2A36C3BA6}">
          <p14:sldIdLst>
            <p14:sldId id="284"/>
          </p14:sldIdLst>
        </p14:section>
        <p14:section name="Introduction" id="{90C9E4BA-0B35-4BF2-A78F-54C38B422968}">
          <p14:sldIdLst>
            <p14:sldId id="260"/>
            <p14:sldId id="258"/>
            <p14:sldId id="259"/>
            <p14:sldId id="263"/>
            <p14:sldId id="269"/>
          </p14:sldIdLst>
        </p14:section>
        <p14:section name="Methods" id="{2B02DADB-1D05-47E6-8432-8628A2D759C9}">
          <p14:sldIdLst>
            <p14:sldId id="261"/>
            <p14:sldId id="266"/>
            <p14:sldId id="267"/>
          </p14:sldIdLst>
        </p14:section>
        <p14:section name="Results" id="{6F96C0F7-2CBF-41E1-A440-B68F9DBAA433}">
          <p14:sldIdLst>
            <p14:sldId id="262"/>
            <p14:sldId id="271"/>
            <p14:sldId id="270"/>
            <p14:sldId id="272"/>
            <p14:sldId id="273"/>
            <p14:sldId id="274"/>
            <p14:sldId id="275"/>
            <p14:sldId id="276"/>
            <p14:sldId id="277"/>
            <p14:sldId id="279"/>
          </p14:sldIdLst>
        </p14:section>
        <p14:section name="Discussion" id="{E912D6C5-E59D-4C4B-AFC3-D4EB802A759C}">
          <p14:sldIdLst>
            <p14:sldId id="278"/>
            <p14:sldId id="281"/>
            <p14:sldId id="282"/>
          </p14:sldIdLst>
        </p14:section>
        <p14:section name="Conclusion" id="{1DB5F7E9-625E-4E03-9055-13C7EE2C33B7}">
          <p14:sldIdLst>
            <p14:sldId id="283"/>
          </p14:sldIdLst>
        </p14:section>
        <p14:section name="Citations" id="{48A66E72-CCBB-4540-B802-D3E3C20AD7D7}">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a:srgbClr val="A75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76" d="100"/>
          <a:sy n="76"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92EA7-858F-4B44-B015-877BFE5925AB}"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FB39-1398-40D8-9A7E-B2F7B9CEAD5C}" type="slidenum">
              <a:rPr lang="en-US" smtClean="0"/>
              <a:t>‹#›</a:t>
            </a:fld>
            <a:endParaRPr lang="en-US"/>
          </a:p>
        </p:txBody>
      </p:sp>
    </p:spTree>
    <p:extLst>
      <p:ext uri="{BB962C8B-B14F-4D97-AF65-F5344CB8AC3E}">
        <p14:creationId xmlns:p14="http://schemas.microsoft.com/office/powerpoint/2010/main" val="2451851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1d9bc1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1d9bc1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63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1d9bc1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1d9bc1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dirty="0"/>
              <a:t>CRYBA1 CRYBA4 </a:t>
            </a:r>
            <a:r>
              <a:rPr lang="en-US" sz="800" dirty="0" err="1"/>
              <a:t>CRYBA4</a:t>
            </a:r>
            <a:r>
              <a:rPr lang="en-US" sz="800" dirty="0"/>
              <a:t> CRYBB1 CRYBB2 CRYBB3 </a:t>
            </a:r>
            <a:r>
              <a:rPr lang="en-US" sz="800" dirty="0" err="1"/>
              <a:t>CRYBB3</a:t>
            </a:r>
            <a:r>
              <a:rPr lang="en-US" sz="800" dirty="0"/>
              <a:t> CRYGA CRYGB </a:t>
            </a:r>
            <a:endParaRPr dirty="0"/>
          </a:p>
        </p:txBody>
      </p:sp>
    </p:spTree>
    <p:extLst>
      <p:ext uri="{BB962C8B-B14F-4D97-AF65-F5344CB8AC3E}">
        <p14:creationId xmlns:p14="http://schemas.microsoft.com/office/powerpoint/2010/main" val="70417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c1d9bc1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c1d9bc1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269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entire big fat </a:t>
            </a:r>
            <a:r>
              <a:rPr lang="en-US" dirty="0" err="1"/>
              <a:t>cytoscape</a:t>
            </a:r>
            <a:r>
              <a:rPr lang="en-US" dirty="0"/>
              <a:t> network</a:t>
            </a:r>
          </a:p>
          <a:p>
            <a:r>
              <a:rPr lang="en-US" dirty="0"/>
              <a:t>shock and awe tactics</a:t>
            </a:r>
          </a:p>
        </p:txBody>
      </p:sp>
      <p:sp>
        <p:nvSpPr>
          <p:cNvPr id="4" name="Slide Number Placeholder 3"/>
          <p:cNvSpPr>
            <a:spLocks noGrp="1"/>
          </p:cNvSpPr>
          <p:nvPr>
            <p:ph type="sldNum" sz="quarter" idx="5"/>
          </p:nvPr>
        </p:nvSpPr>
        <p:spPr/>
        <p:txBody>
          <a:bodyPr/>
          <a:lstStyle/>
          <a:p>
            <a:fld id="{DEA2FB39-1398-40D8-9A7E-B2F7B9CEAD5C}" type="slidenum">
              <a:rPr lang="en-US" smtClean="0"/>
              <a:t>12</a:t>
            </a:fld>
            <a:endParaRPr lang="en-US"/>
          </a:p>
        </p:txBody>
      </p:sp>
    </p:spTree>
    <p:extLst>
      <p:ext uri="{BB962C8B-B14F-4D97-AF65-F5344CB8AC3E}">
        <p14:creationId xmlns:p14="http://schemas.microsoft.com/office/powerpoint/2010/main" val="309936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 development; overall, developmental functions</a:t>
            </a:r>
          </a:p>
        </p:txBody>
      </p:sp>
      <p:sp>
        <p:nvSpPr>
          <p:cNvPr id="4" name="Slide Number Placeholder 3"/>
          <p:cNvSpPr>
            <a:spLocks noGrp="1"/>
          </p:cNvSpPr>
          <p:nvPr>
            <p:ph type="sldNum" sz="quarter" idx="5"/>
          </p:nvPr>
        </p:nvSpPr>
        <p:spPr/>
        <p:txBody>
          <a:bodyPr/>
          <a:lstStyle/>
          <a:p>
            <a:fld id="{DEA2FB39-1398-40D8-9A7E-B2F7B9CEAD5C}" type="slidenum">
              <a:rPr lang="en-US" smtClean="0"/>
              <a:t>16</a:t>
            </a:fld>
            <a:endParaRPr lang="en-US"/>
          </a:p>
        </p:txBody>
      </p:sp>
    </p:spTree>
    <p:extLst>
      <p:ext uri="{BB962C8B-B14F-4D97-AF65-F5344CB8AC3E}">
        <p14:creationId xmlns:p14="http://schemas.microsoft.com/office/powerpoint/2010/main" val="10806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A2FB39-1398-40D8-9A7E-B2F7B9CEAD5C}" type="slidenum">
              <a:rPr lang="en-US" smtClean="0"/>
              <a:t>17</a:t>
            </a:fld>
            <a:endParaRPr lang="en-US"/>
          </a:p>
        </p:txBody>
      </p:sp>
    </p:spTree>
    <p:extLst>
      <p:ext uri="{BB962C8B-B14F-4D97-AF65-F5344CB8AC3E}">
        <p14:creationId xmlns:p14="http://schemas.microsoft.com/office/powerpoint/2010/main" val="2909068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Fructose = sugar = related; emphasize more and downplay the fact that there’s only three (two) genes</a:t>
            </a:r>
          </a:p>
        </p:txBody>
      </p:sp>
      <p:sp>
        <p:nvSpPr>
          <p:cNvPr id="4" name="Slide Number Placeholder 3"/>
          <p:cNvSpPr>
            <a:spLocks noGrp="1"/>
          </p:cNvSpPr>
          <p:nvPr>
            <p:ph type="sldNum" sz="quarter" idx="5"/>
          </p:nvPr>
        </p:nvSpPr>
        <p:spPr/>
        <p:txBody>
          <a:bodyPr/>
          <a:lstStyle/>
          <a:p>
            <a:fld id="{DEA2FB39-1398-40D8-9A7E-B2F7B9CEAD5C}" type="slidenum">
              <a:rPr lang="en-US" smtClean="0"/>
              <a:t>19</a:t>
            </a:fld>
            <a:endParaRPr lang="en-US"/>
          </a:p>
        </p:txBody>
      </p:sp>
    </p:spTree>
    <p:extLst>
      <p:ext uri="{BB962C8B-B14F-4D97-AF65-F5344CB8AC3E}">
        <p14:creationId xmlns:p14="http://schemas.microsoft.com/office/powerpoint/2010/main" val="3818715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Label ._.</a:t>
            </a:r>
          </a:p>
        </p:txBody>
      </p:sp>
      <p:sp>
        <p:nvSpPr>
          <p:cNvPr id="4" name="Slide Number Placeholder 3"/>
          <p:cNvSpPr>
            <a:spLocks noGrp="1"/>
          </p:cNvSpPr>
          <p:nvPr>
            <p:ph type="sldNum" sz="quarter" idx="5"/>
          </p:nvPr>
        </p:nvSpPr>
        <p:spPr/>
        <p:txBody>
          <a:bodyPr/>
          <a:lstStyle/>
          <a:p>
            <a:fld id="{DEA2FB39-1398-40D8-9A7E-B2F7B9CEAD5C}" type="slidenum">
              <a:rPr lang="en-US" smtClean="0"/>
              <a:t>20</a:t>
            </a:fld>
            <a:endParaRPr lang="en-US"/>
          </a:p>
        </p:txBody>
      </p:sp>
    </p:spTree>
    <p:extLst>
      <p:ext uri="{BB962C8B-B14F-4D97-AF65-F5344CB8AC3E}">
        <p14:creationId xmlns:p14="http://schemas.microsoft.com/office/powerpoint/2010/main" val="180071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29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5486400"/>
            <a:ext cx="12188825"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545439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593904"/>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56829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036861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619432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26839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9CEF2D-C839-41A0-817E-03595D1CB546}"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
        <p:nvSpPr>
          <p:cNvPr id="6" name="Google Shape;71;p15"/>
          <p:cNvSpPr txBox="1">
            <a:spLocks noGrp="1"/>
          </p:cNvSpPr>
          <p:nvPr>
            <p:ph type="title"/>
          </p:nvPr>
        </p:nvSpPr>
        <p:spPr>
          <a:xfrm>
            <a:off x="1097280" y="593367"/>
            <a:ext cx="10058400" cy="763600"/>
          </a:xfrm>
          <a:prstGeom prst="rect">
            <a:avLst/>
          </a:prstGeom>
        </p:spPr>
        <p:txBody>
          <a:bodyPr spcFirstLastPara="1" vert="horz" wrap="square" lIns="121900" tIns="121900" rIns="121900" bIns="121900" rtlCol="0" anchor="t" anchorCtr="0">
            <a:noAutofit/>
          </a:bodyPr>
          <a:lstStyle/>
          <a:p>
            <a:endParaRPr dirty="0"/>
          </a:p>
        </p:txBody>
      </p:sp>
      <p:sp>
        <p:nvSpPr>
          <p:cNvPr id="8" name="Content Placeholder 2"/>
          <p:cNvSpPr>
            <a:spLocks noGrp="1"/>
          </p:cNvSpPr>
          <p:nvPr>
            <p:ph idx="13"/>
          </p:nvPr>
        </p:nvSpPr>
        <p:spPr>
          <a:xfrm>
            <a:off x="1097280" y="1845734"/>
            <a:ext cx="1005840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306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7538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9CEF2D-C839-41A0-817E-03595D1CB546}"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C9B5-9543-4447-B896-CFFB2C6D783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18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13231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9CEF2D-C839-41A0-817E-03595D1CB546}"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54533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CEF2D-C839-41A0-817E-03595D1CB546}"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3421323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CEF2D-C839-41A0-817E-03595D1CB546}" type="datetimeFigureOut">
              <a:rPr lang="en-US" smtClean="0"/>
              <a:t>8/1/2019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F1AC9B5-9543-4447-B896-CFFB2C6D7835}" type="slidenum">
              <a:rPr lang="en-US" smtClean="0"/>
              <a:t>‹#›</a:t>
            </a:fld>
            <a:endParaRPr lang="en-US"/>
          </a:p>
        </p:txBody>
      </p:sp>
    </p:spTree>
    <p:extLst>
      <p:ext uri="{BB962C8B-B14F-4D97-AF65-F5344CB8AC3E}">
        <p14:creationId xmlns:p14="http://schemas.microsoft.com/office/powerpoint/2010/main" val="247961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60"/>
            <a:ext cx="3200400" cy="640456"/>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34816"/>
            <a:ext cx="3200400" cy="5070389"/>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40096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Right)">
    <p:spTree>
      <p:nvGrpSpPr>
        <p:cNvPr id="1" name=""/>
        <p:cNvGrpSpPr/>
        <p:nvPr/>
      </p:nvGrpSpPr>
      <p:grpSpPr>
        <a:xfrm>
          <a:off x="0" y="0"/>
          <a:ext cx="0" cy="0"/>
          <a:chOff x="0" y="0"/>
          <a:chExt cx="0" cy="0"/>
        </a:xfrm>
      </p:grpSpPr>
      <p:sp>
        <p:nvSpPr>
          <p:cNvPr id="8" name="Rectangle 7"/>
          <p:cNvSpPr/>
          <p:nvPr/>
        </p:nvSpPr>
        <p:spPr>
          <a:xfrm>
            <a:off x="814120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109205"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2020" y="594360"/>
            <a:ext cx="3200400" cy="62398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889686"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2020" y="1218341"/>
            <a:ext cx="3200400" cy="5078626"/>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8542020" y="6461105"/>
            <a:ext cx="1771753" cy="365125"/>
          </a:xfrm>
        </p:spPr>
        <p:txBody>
          <a:bodyPr/>
          <a:lstStyle>
            <a:lvl1pPr algn="l">
              <a:defRPr/>
            </a:lvl1pPr>
          </a:lstStyle>
          <a:p>
            <a:fld id="{809CEF2D-C839-41A0-817E-03595D1CB546}" type="datetimeFigureOut">
              <a:rPr lang="en-US" smtClean="0"/>
              <a:t>8/1/2019</a:t>
            </a:fld>
            <a:endParaRPr lang="en-US"/>
          </a:p>
        </p:txBody>
      </p:sp>
      <p:sp>
        <p:nvSpPr>
          <p:cNvPr id="6" name="Footer Placeholder 5"/>
          <p:cNvSpPr>
            <a:spLocks noGrp="1"/>
          </p:cNvSpPr>
          <p:nvPr>
            <p:ph type="ftr" sz="quarter" idx="11"/>
          </p:nvPr>
        </p:nvSpPr>
        <p:spPr>
          <a:xfrm>
            <a:off x="889686" y="6461104"/>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10430395" y="6461105"/>
            <a:ext cx="1312025" cy="365125"/>
          </a:xfrm>
        </p:spPr>
        <p:txBody>
          <a:bodyPr/>
          <a:lstStyle>
            <a:lvl1pPr>
              <a:defRPr>
                <a:solidFill>
                  <a:schemeClr val="tx2"/>
                </a:solidFill>
              </a:defRPr>
            </a:lvl1pPr>
          </a:lstStyle>
          <a:p>
            <a:fld id="{8F1AC9B5-9543-4447-B896-CFFB2C6D7835}" type="slidenum">
              <a:rPr lang="en-US" smtClean="0"/>
              <a:t>‹#›</a:t>
            </a:fld>
            <a:endParaRPr lang="en-US"/>
          </a:p>
        </p:txBody>
      </p:sp>
    </p:spTree>
    <p:extLst>
      <p:ext uri="{BB962C8B-B14F-4D97-AF65-F5344CB8AC3E}">
        <p14:creationId xmlns:p14="http://schemas.microsoft.com/office/powerpoint/2010/main" val="15751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CEF2D-C839-41A0-817E-03595D1CB546}" type="datetimeFigureOut">
              <a:rPr lang="en-US" smtClean="0"/>
              <a:t>8/1/2019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1AC9B5-9543-4447-B896-CFFB2C6D78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836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4" r:id="rId9"/>
    <p:sldLayoutId id="2147483669" r:id="rId10"/>
    <p:sldLayoutId id="2147483670" r:id="rId11"/>
    <p:sldLayoutId id="2147483671" r:id="rId12"/>
    <p:sldLayoutId id="2147483672" r:id="rId13"/>
    <p:sldLayoutId id="2147483673"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jpeg"/><Relationship Id="rId3" Type="http://schemas.openxmlformats.org/officeDocument/2006/relationships/image" Target="../media/image32.JPG"/><Relationship Id="rId7" Type="http://schemas.openxmlformats.org/officeDocument/2006/relationships/image" Target="../media/image36.jpeg"/><Relationship Id="rId12"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JPG"/><Relationship Id="rId11" Type="http://schemas.openxmlformats.org/officeDocument/2006/relationships/image" Target="../media/image40.jpeg"/><Relationship Id="rId5" Type="http://schemas.openxmlformats.org/officeDocument/2006/relationships/image" Target="../media/image34.JPG"/><Relationship Id="rId10" Type="http://schemas.openxmlformats.org/officeDocument/2006/relationships/image" Target="../media/image39.jpeg"/><Relationship Id="rId4" Type="http://schemas.openxmlformats.org/officeDocument/2006/relationships/image" Target="../media/image33.JPG"/><Relationship Id="rId9" Type="http://schemas.openxmlformats.org/officeDocument/2006/relationships/image" Target="../media/image38.jpeg"/><Relationship Id="rId14" Type="http://schemas.openxmlformats.org/officeDocument/2006/relationships/image" Target="../media/image4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gif"/><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lgn="ctr">
              <a:spcBef>
                <a:spcPts val="0"/>
              </a:spcBef>
            </a:pPr>
            <a:r>
              <a:rPr lang="en" sz="4800" dirty="0"/>
              <a:t>Cataract</a:t>
            </a:r>
            <a:endParaRPr sz="4800" dirty="0"/>
          </a:p>
        </p:txBody>
      </p:sp>
      <p:sp>
        <p:nvSpPr>
          <p:cNvPr id="55" name="Google Shape;55;p13"/>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lgn="ctr">
              <a:spcBef>
                <a:spcPts val="0"/>
              </a:spcBef>
              <a:spcAft>
                <a:spcPts val="0"/>
              </a:spcAft>
            </a:pPr>
            <a:endParaRPr dirty="0"/>
          </a:p>
        </p:txBody>
      </p:sp>
    </p:spTree>
    <p:extLst>
      <p:ext uri="{BB962C8B-B14F-4D97-AF65-F5344CB8AC3E}">
        <p14:creationId xmlns:p14="http://schemas.microsoft.com/office/powerpoint/2010/main" val="3753254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Text Placeholder 2"/>
          <p:cNvSpPr>
            <a:spLocks noGrp="1"/>
          </p:cNvSpPr>
          <p:nvPr>
            <p:ph type="body" idx="1"/>
          </p:nvPr>
        </p:nvSpPr>
        <p:spPr/>
        <p:txBody>
          <a:bodyPr/>
          <a:lstStyle/>
          <a:p>
            <a:r>
              <a:rPr lang="en-US" dirty="0"/>
              <a:t>Function Analysis</a:t>
            </a:r>
          </a:p>
        </p:txBody>
      </p:sp>
      <p:sp>
        <p:nvSpPr>
          <p:cNvPr id="4" name="Content Placeholder 3"/>
          <p:cNvSpPr>
            <a:spLocks noGrp="1"/>
          </p:cNvSpPr>
          <p:nvPr>
            <p:ph sz="half" idx="2"/>
          </p:nvPr>
        </p:nvSpPr>
        <p:spPr/>
        <p:txBody>
          <a:bodyPr/>
          <a:lstStyle/>
          <a:p>
            <a:r>
              <a:rPr lang="en-US" dirty="0"/>
              <a:t>Clusters were analyzed within </a:t>
            </a:r>
            <a:r>
              <a:rPr lang="en-US" dirty="0" err="1"/>
              <a:t>Cytoscape</a:t>
            </a:r>
            <a:r>
              <a:rPr lang="en-US" dirty="0"/>
              <a:t> using </a:t>
            </a:r>
            <a:r>
              <a:rPr lang="en-US" dirty="0" err="1"/>
              <a:t>BinGO</a:t>
            </a:r>
            <a:r>
              <a:rPr lang="en-US" dirty="0"/>
              <a:t> app</a:t>
            </a:r>
          </a:p>
          <a:p>
            <a:pPr lvl="1"/>
            <a:r>
              <a:rPr lang="en-US" dirty="0"/>
              <a:t>Yielded function results</a:t>
            </a:r>
          </a:p>
          <a:p>
            <a:r>
              <a:rPr lang="en-US" dirty="0"/>
              <a:t>Clusters were extracted from </a:t>
            </a:r>
            <a:r>
              <a:rPr lang="en-US" dirty="0" err="1"/>
              <a:t>Cytoscape</a:t>
            </a:r>
            <a:r>
              <a:rPr lang="en-US" dirty="0"/>
              <a:t> and processed in </a:t>
            </a:r>
            <a:r>
              <a:rPr lang="en-US" dirty="0" err="1"/>
              <a:t>GeneOntology</a:t>
            </a:r>
            <a:endParaRPr lang="en-US" dirty="0"/>
          </a:p>
          <a:p>
            <a:pPr lvl="1"/>
            <a:r>
              <a:rPr lang="en-US" dirty="0"/>
              <a:t>Yielded function and disease connections</a:t>
            </a:r>
          </a:p>
          <a:p>
            <a:endParaRPr lang="en-US" dirty="0"/>
          </a:p>
        </p:txBody>
      </p:sp>
      <p:sp>
        <p:nvSpPr>
          <p:cNvPr id="5" name="Text Placeholder 4"/>
          <p:cNvSpPr>
            <a:spLocks noGrp="1"/>
          </p:cNvSpPr>
          <p:nvPr>
            <p:ph type="body" sz="quarter" idx="3"/>
          </p:nvPr>
        </p:nvSpPr>
        <p:spPr/>
        <p:txBody>
          <a:bodyPr/>
          <a:lstStyle/>
          <a:p>
            <a:r>
              <a:rPr lang="en-US" dirty="0"/>
              <a:t>Pathway Analysis</a:t>
            </a:r>
          </a:p>
        </p:txBody>
      </p:sp>
      <p:sp>
        <p:nvSpPr>
          <p:cNvPr id="6" name="Content Placeholder 5"/>
          <p:cNvSpPr>
            <a:spLocks noGrp="1"/>
          </p:cNvSpPr>
          <p:nvPr>
            <p:ph sz="quarter" idx="4"/>
          </p:nvPr>
        </p:nvSpPr>
        <p:spPr/>
        <p:txBody>
          <a:bodyPr/>
          <a:lstStyle/>
          <a:p>
            <a:r>
              <a:rPr lang="en-US" dirty="0"/>
              <a:t>Clusters were processed in DAVID and Ingenuity to search for pathways</a:t>
            </a:r>
          </a:p>
        </p:txBody>
      </p:sp>
      <p:grpSp>
        <p:nvGrpSpPr>
          <p:cNvPr id="7" name="Group 6"/>
          <p:cNvGrpSpPr/>
          <p:nvPr/>
        </p:nvGrpSpPr>
        <p:grpSpPr>
          <a:xfrm>
            <a:off x="10341032" y="613849"/>
            <a:ext cx="1138843" cy="606368"/>
            <a:chOff x="2601884" y="806332"/>
            <a:chExt cx="6365150" cy="3389076"/>
          </a:xfrm>
        </p:grpSpPr>
        <p:sp>
          <p:nvSpPr>
            <p:cNvPr id="8" name="Rounded Rectangle 7"/>
            <p:cNvSpPr/>
            <p:nvPr/>
          </p:nvSpPr>
          <p:spPr>
            <a:xfrm>
              <a:off x="2601884" y="806332"/>
              <a:ext cx="1737359" cy="2086496"/>
            </a:xfrm>
            <a:prstGeom prst="roundRect">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9" name="Rounded Rectangle 8"/>
            <p:cNvSpPr/>
            <p:nvPr/>
          </p:nvSpPr>
          <p:spPr>
            <a:xfrm>
              <a:off x="4915780" y="806332"/>
              <a:ext cx="1737359" cy="2086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10" name="Rounded Rectangle 9"/>
            <p:cNvSpPr/>
            <p:nvPr/>
          </p:nvSpPr>
          <p:spPr>
            <a:xfrm>
              <a:off x="7229675" y="806332"/>
              <a:ext cx="1737359" cy="20864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11" name="Oval 10"/>
            <p:cNvSpPr/>
            <p:nvPr/>
          </p:nvSpPr>
          <p:spPr>
            <a:xfrm>
              <a:off x="6459427" y="3150547"/>
              <a:ext cx="1044861" cy="1044861"/>
            </a:xfrm>
            <a:prstGeom prst="ellipse">
              <a:avLst/>
            </a:prstGeom>
            <a:solidFill>
              <a:srgbClr val="FF0000"/>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12" name="Straight Arrow Connector 11"/>
            <p:cNvCxnSpPr>
              <a:stCxn id="8" idx="3"/>
              <a:endCxn id="9" idx="1"/>
            </p:cNvCxnSpPr>
            <p:nvPr/>
          </p:nvCxnSpPr>
          <p:spPr>
            <a:xfrm flipV="1">
              <a:off x="4339244" y="1849580"/>
              <a:ext cx="576535" cy="1"/>
            </a:xfrm>
            <a:prstGeom prst="straightConnector1">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10"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2"/>
              <a:endCxn id="11" idx="2"/>
            </p:cNvCxnSpPr>
            <p:nvPr/>
          </p:nvCxnSpPr>
          <p:spPr>
            <a:xfrm rot="16200000" flipH="1">
              <a:off x="5731867" y="2945418"/>
              <a:ext cx="780151" cy="674967"/>
            </a:xfrm>
            <a:prstGeom prst="bentConnector2">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177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Results</a:t>
            </a:r>
          </a:p>
        </p:txBody>
      </p:sp>
    </p:spTree>
    <p:extLst>
      <p:ext uri="{BB962C8B-B14F-4D97-AF65-F5344CB8AC3E}">
        <p14:creationId xmlns:p14="http://schemas.microsoft.com/office/powerpoint/2010/main" val="113280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626229" y="1941943"/>
            <a:ext cx="3454478" cy="3299348"/>
          </a:xfrm>
          <a:prstGeom prst="rect">
            <a:avLst/>
          </a:prstGeom>
        </p:spPr>
      </p:pic>
      <p:pic>
        <p:nvPicPr>
          <p:cNvPr id="6" name="Picture 5"/>
          <p:cNvPicPr>
            <a:picLocks noChangeAspect="1"/>
          </p:cNvPicPr>
          <p:nvPr/>
        </p:nvPicPr>
        <p:blipFill>
          <a:blip r:embed="rId4"/>
          <a:stretch>
            <a:fillRect/>
          </a:stretch>
        </p:blipFill>
        <p:spPr>
          <a:xfrm>
            <a:off x="414704" y="193431"/>
            <a:ext cx="3723772" cy="2725615"/>
          </a:xfrm>
          <a:prstGeom prst="rect">
            <a:avLst/>
          </a:prstGeom>
        </p:spPr>
      </p:pic>
      <p:sp>
        <p:nvSpPr>
          <p:cNvPr id="2" name="Title 1"/>
          <p:cNvSpPr>
            <a:spLocks noGrp="1"/>
          </p:cNvSpPr>
          <p:nvPr>
            <p:ph type="title"/>
          </p:nvPr>
        </p:nvSpPr>
        <p:spPr/>
        <p:txBody>
          <a:bodyPr/>
          <a:lstStyle/>
          <a:p>
            <a:r>
              <a:rPr lang="en-US" dirty="0"/>
              <a:t>Clusters</a:t>
            </a:r>
          </a:p>
        </p:txBody>
      </p:sp>
      <p:sp>
        <p:nvSpPr>
          <p:cNvPr id="5" name="TextBox 4"/>
          <p:cNvSpPr txBox="1"/>
          <p:nvPr/>
        </p:nvSpPr>
        <p:spPr>
          <a:xfrm>
            <a:off x="1012015" y="1172088"/>
            <a:ext cx="2127738" cy="553998"/>
          </a:xfrm>
          <a:prstGeom prst="rect">
            <a:avLst/>
          </a:prstGeom>
          <a:noFill/>
        </p:spPr>
        <p:txBody>
          <a:bodyPr wrap="square" rtlCol="0">
            <a:spAutoFit/>
          </a:bodyPr>
          <a:lstStyle/>
          <a:p>
            <a:r>
              <a:rPr lang="en-US" dirty="0"/>
              <a:t>Cluster 7</a:t>
            </a:r>
          </a:p>
          <a:p>
            <a:r>
              <a:rPr lang="en-US" sz="1200" dirty="0"/>
              <a:t>p=2.896e-4</a:t>
            </a:r>
          </a:p>
        </p:txBody>
      </p:sp>
      <p:sp>
        <p:nvSpPr>
          <p:cNvPr id="8" name="TextBox 7"/>
          <p:cNvSpPr txBox="1"/>
          <p:nvPr/>
        </p:nvSpPr>
        <p:spPr>
          <a:xfrm>
            <a:off x="4094657" y="2541355"/>
            <a:ext cx="1009956" cy="553998"/>
          </a:xfrm>
          <a:prstGeom prst="rect">
            <a:avLst/>
          </a:prstGeom>
          <a:noFill/>
        </p:spPr>
        <p:txBody>
          <a:bodyPr wrap="none" rtlCol="0">
            <a:spAutoFit/>
          </a:bodyPr>
          <a:lstStyle/>
          <a:p>
            <a:r>
              <a:rPr lang="en-US" dirty="0"/>
              <a:t>Cluster 8</a:t>
            </a:r>
          </a:p>
          <a:p>
            <a:r>
              <a:rPr lang="en-US" sz="1200" dirty="0"/>
              <a:t>p=7.329e-7</a:t>
            </a:r>
          </a:p>
        </p:txBody>
      </p:sp>
      <p:pic>
        <p:nvPicPr>
          <p:cNvPr id="9" name="Picture 8"/>
          <p:cNvPicPr>
            <a:picLocks noChangeAspect="1"/>
          </p:cNvPicPr>
          <p:nvPr/>
        </p:nvPicPr>
        <p:blipFill>
          <a:blip r:embed="rId5"/>
          <a:stretch>
            <a:fillRect/>
          </a:stretch>
        </p:blipFill>
        <p:spPr>
          <a:xfrm>
            <a:off x="6878453" y="618090"/>
            <a:ext cx="1687790" cy="1691630"/>
          </a:xfrm>
          <a:prstGeom prst="rect">
            <a:avLst/>
          </a:prstGeom>
        </p:spPr>
      </p:pic>
      <p:sp>
        <p:nvSpPr>
          <p:cNvPr id="10" name="TextBox 9"/>
          <p:cNvSpPr txBox="1"/>
          <p:nvPr/>
        </p:nvSpPr>
        <p:spPr>
          <a:xfrm>
            <a:off x="6427177" y="618090"/>
            <a:ext cx="1126975" cy="553998"/>
          </a:xfrm>
          <a:prstGeom prst="rect">
            <a:avLst/>
          </a:prstGeom>
          <a:noFill/>
        </p:spPr>
        <p:txBody>
          <a:bodyPr wrap="none" rtlCol="0">
            <a:spAutoFit/>
          </a:bodyPr>
          <a:lstStyle/>
          <a:p>
            <a:r>
              <a:rPr lang="en-US" dirty="0"/>
              <a:t>Cluster 20</a:t>
            </a:r>
          </a:p>
          <a:p>
            <a:r>
              <a:rPr lang="en-US" sz="1200" dirty="0"/>
              <a:t>p=0.010</a:t>
            </a:r>
          </a:p>
        </p:txBody>
      </p:sp>
      <p:pic>
        <p:nvPicPr>
          <p:cNvPr id="11" name="Picture 10"/>
          <p:cNvPicPr>
            <a:picLocks noChangeAspect="1"/>
          </p:cNvPicPr>
          <p:nvPr/>
        </p:nvPicPr>
        <p:blipFill>
          <a:blip r:embed="rId6"/>
          <a:stretch>
            <a:fillRect/>
          </a:stretch>
        </p:blipFill>
        <p:spPr>
          <a:xfrm>
            <a:off x="9626420" y="3528403"/>
            <a:ext cx="1584123" cy="1460363"/>
          </a:xfrm>
          <a:prstGeom prst="rect">
            <a:avLst/>
          </a:prstGeom>
        </p:spPr>
      </p:pic>
      <p:sp>
        <p:nvSpPr>
          <p:cNvPr id="12" name="TextBox 11"/>
          <p:cNvSpPr txBox="1"/>
          <p:nvPr/>
        </p:nvSpPr>
        <p:spPr>
          <a:xfrm>
            <a:off x="9177229" y="3208737"/>
            <a:ext cx="1126975" cy="553998"/>
          </a:xfrm>
          <a:prstGeom prst="rect">
            <a:avLst/>
          </a:prstGeom>
          <a:noFill/>
        </p:spPr>
        <p:txBody>
          <a:bodyPr wrap="none" rtlCol="0">
            <a:spAutoFit/>
          </a:bodyPr>
          <a:lstStyle/>
          <a:p>
            <a:r>
              <a:rPr lang="en-US" dirty="0"/>
              <a:t>Cluster 21</a:t>
            </a:r>
          </a:p>
          <a:p>
            <a:r>
              <a:rPr lang="en-US" sz="1200" dirty="0"/>
              <a:t>p=0.021</a:t>
            </a:r>
          </a:p>
        </p:txBody>
      </p:sp>
    </p:spTree>
    <p:extLst>
      <p:ext uri="{BB962C8B-B14F-4D97-AF65-F5344CB8AC3E}">
        <p14:creationId xmlns:p14="http://schemas.microsoft.com/office/powerpoint/2010/main" val="372286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7-1</a:t>
            </a:r>
          </a:p>
        </p:txBody>
      </p:sp>
      <p:sp>
        <p:nvSpPr>
          <p:cNvPr id="4" name="Text Placeholder 3"/>
          <p:cNvSpPr>
            <a:spLocks noGrp="1"/>
          </p:cNvSpPr>
          <p:nvPr>
            <p:ph type="body" sz="half" idx="2"/>
          </p:nvPr>
        </p:nvSpPr>
        <p:spPr>
          <a:xfrm>
            <a:off x="457200" y="1234816"/>
            <a:ext cx="3200400" cy="507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standard cataract-related network. </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58224" y="731838"/>
            <a:ext cx="5977627" cy="5257800"/>
          </a:xfrm>
        </p:spPr>
      </p:pic>
      <p:pic>
        <p:nvPicPr>
          <p:cNvPr id="9" name="Picture 8"/>
          <p:cNvPicPr>
            <a:picLocks noChangeAspect="1"/>
          </p:cNvPicPr>
          <p:nvPr/>
        </p:nvPicPr>
        <p:blipFill>
          <a:blip r:embed="rId3"/>
          <a:stretch>
            <a:fillRect/>
          </a:stretch>
        </p:blipFill>
        <p:spPr>
          <a:xfrm>
            <a:off x="321307" y="1127987"/>
            <a:ext cx="3472185" cy="2642023"/>
          </a:xfrm>
          <a:prstGeom prst="rect">
            <a:avLst/>
          </a:prstGeom>
        </p:spPr>
      </p:pic>
    </p:spTree>
    <p:extLst>
      <p:ext uri="{BB962C8B-B14F-4D97-AF65-F5344CB8AC3E}">
        <p14:creationId xmlns:p14="http://schemas.microsoft.com/office/powerpoint/2010/main" val="41808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7-2</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shows many functions related to keratinization (insertion of keratin into skin/hair cells).</a:t>
            </a:r>
          </a:p>
          <a:p>
            <a:r>
              <a:rPr lang="en-US" dirty="0"/>
              <a:t>Keratin is present in the lens epithelium, and forms a significant part of its structural integrity (Quinlan et al, 1999). This network may imply that keratin in the epithelial and early fiber cells plays a role in later cataract formation.</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2468" y="731838"/>
            <a:ext cx="4965938" cy="5257800"/>
          </a:xfrm>
        </p:spPr>
      </p:pic>
      <p:pic>
        <p:nvPicPr>
          <p:cNvPr id="3" name="Picture 2"/>
          <p:cNvPicPr>
            <a:picLocks noChangeAspect="1"/>
          </p:cNvPicPr>
          <p:nvPr/>
        </p:nvPicPr>
        <p:blipFill>
          <a:blip r:embed="rId3"/>
          <a:stretch>
            <a:fillRect/>
          </a:stretch>
        </p:blipFill>
        <p:spPr>
          <a:xfrm>
            <a:off x="8406127" y="1115631"/>
            <a:ext cx="3472185" cy="2642023"/>
          </a:xfrm>
          <a:prstGeom prst="rect">
            <a:avLst/>
          </a:prstGeom>
        </p:spPr>
      </p:pic>
    </p:spTree>
    <p:extLst>
      <p:ext uri="{BB962C8B-B14F-4D97-AF65-F5344CB8AC3E}">
        <p14:creationId xmlns:p14="http://schemas.microsoft.com/office/powerpoint/2010/main" val="221345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Another cataract-focused network.</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00600" y="797347"/>
            <a:ext cx="6492875" cy="5126782"/>
          </a:xfrm>
        </p:spPr>
      </p:pic>
      <p:pic>
        <p:nvPicPr>
          <p:cNvPr id="7" name="Picture 6"/>
          <p:cNvPicPr>
            <a:picLocks noChangeAspect="1"/>
          </p:cNvPicPr>
          <p:nvPr/>
        </p:nvPicPr>
        <p:blipFill>
          <a:blip r:embed="rId3"/>
          <a:stretch>
            <a:fillRect/>
          </a:stretch>
        </p:blipFill>
        <p:spPr>
          <a:xfrm>
            <a:off x="321307" y="1234816"/>
            <a:ext cx="3472185" cy="2642023"/>
          </a:xfrm>
          <a:prstGeom prst="rect">
            <a:avLst/>
          </a:prstGeom>
        </p:spPr>
      </p:pic>
    </p:spTree>
    <p:extLst>
      <p:ext uri="{BB962C8B-B14F-4D97-AF65-F5344CB8AC3E}">
        <p14:creationId xmlns:p14="http://schemas.microsoft.com/office/powerpoint/2010/main" val="271275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8-2</a:t>
            </a:r>
          </a:p>
        </p:txBody>
      </p:sp>
      <p:sp>
        <p:nvSpPr>
          <p:cNvPr id="4" name="Text Placeholder 3"/>
          <p:cNvSpPr>
            <a:spLocks noGrp="1"/>
          </p:cNvSpPr>
          <p:nvPr>
            <p:ph type="body" sz="half" idx="2"/>
          </p:nvPr>
        </p:nvSpPr>
        <p:spPr/>
        <p:txBody>
          <a:bodyPr/>
          <a:lstStyle/>
          <a:p>
            <a:endParaRPr lang="en-US"/>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59208" y="868184"/>
            <a:ext cx="5752458" cy="4985108"/>
          </a:xfrm>
        </p:spPr>
      </p:pic>
      <p:pic>
        <p:nvPicPr>
          <p:cNvPr id="8" name="Picture 7"/>
          <p:cNvPicPr>
            <a:picLocks noChangeAspect="1"/>
          </p:cNvPicPr>
          <p:nvPr/>
        </p:nvPicPr>
        <p:blipFill>
          <a:blip r:embed="rId4"/>
          <a:stretch>
            <a:fillRect/>
          </a:stretch>
        </p:blipFill>
        <p:spPr>
          <a:xfrm>
            <a:off x="8406127" y="1218340"/>
            <a:ext cx="3472185" cy="2642023"/>
          </a:xfrm>
          <a:prstGeom prst="rect">
            <a:avLst/>
          </a:prstGeom>
        </p:spPr>
      </p:pic>
    </p:spTree>
    <p:extLst>
      <p:ext uri="{BB962C8B-B14F-4D97-AF65-F5344CB8AC3E}">
        <p14:creationId xmlns:p14="http://schemas.microsoft.com/office/powerpoint/2010/main" val="1475227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20-1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A network related to metabolism, especially of sugars, fats, and amino acids. Fatty acids affect the expression of lutein, which is shown to prevent cataract formation (</a:t>
            </a:r>
            <a:r>
              <a:rPr lang="en-US" dirty="0" err="1"/>
              <a:t>Padmanabha</a:t>
            </a:r>
            <a:r>
              <a:rPr lang="en-US" dirty="0"/>
              <a:t> &amp; </a:t>
            </a:r>
            <a:r>
              <a:rPr lang="en-US" dirty="0" err="1"/>
              <a:t>Vallikannan</a:t>
            </a:r>
            <a:r>
              <a:rPr lang="en-US" dirty="0"/>
              <a:t>, 2018); sugars are known to cause cataract, since an increased blood sugar concentration affects the concentration of the fiber cell cytoplasm (</a:t>
            </a:r>
            <a:r>
              <a:rPr lang="en-US" dirty="0" err="1"/>
              <a:t>Pollreisz</a:t>
            </a:r>
            <a:r>
              <a:rPr lang="en-US" dirty="0"/>
              <a:t> &amp; Schmidt-</a:t>
            </a:r>
            <a:r>
              <a:rPr lang="en-US" dirty="0" err="1"/>
              <a:t>Erfurth</a:t>
            </a:r>
            <a:r>
              <a:rPr lang="en-US" dirty="0"/>
              <a:t>, 2010)</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4674" y="731838"/>
            <a:ext cx="4684727" cy="5257800"/>
          </a:xfrm>
        </p:spPr>
      </p:pic>
      <p:pic>
        <p:nvPicPr>
          <p:cNvPr id="5" name="Picture 4"/>
          <p:cNvPicPr>
            <a:picLocks noChangeAspect="1"/>
          </p:cNvPicPr>
          <p:nvPr/>
        </p:nvPicPr>
        <p:blipFill>
          <a:blip r:embed="rId4"/>
          <a:stretch>
            <a:fillRect/>
          </a:stretch>
        </p:blipFill>
        <p:spPr>
          <a:xfrm>
            <a:off x="317392" y="1122028"/>
            <a:ext cx="3480016" cy="2647982"/>
          </a:xfrm>
          <a:prstGeom prst="rect">
            <a:avLst/>
          </a:prstGeom>
        </p:spPr>
      </p:pic>
    </p:spTree>
    <p:extLst>
      <p:ext uri="{BB962C8B-B14F-4D97-AF65-F5344CB8AC3E}">
        <p14:creationId xmlns:p14="http://schemas.microsoft.com/office/powerpoint/2010/main" val="201237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21-1</a:t>
            </a:r>
          </a:p>
        </p:txBody>
      </p:sp>
      <p:sp>
        <p:nvSpPr>
          <p:cNvPr id="4" name="Text Placeholder 3"/>
          <p:cNvSpPr>
            <a:spLocks noGrp="1"/>
          </p:cNvSpPr>
          <p:nvPr>
            <p:ph type="body"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This network is heavily centered around the TNF (tumor necrosis factor) gene, which has many functions varying from tissue regeneration to apoptosis (</a:t>
            </a:r>
            <a:r>
              <a:rPr lang="en-US" dirty="0" err="1"/>
              <a:t>Wajant</a:t>
            </a:r>
            <a:r>
              <a:rPr lang="en-US" dirty="0"/>
              <a:t>, et al). </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7483" y="731838"/>
            <a:ext cx="6235908" cy="5257800"/>
          </a:xfrm>
        </p:spPr>
      </p:pic>
      <p:pic>
        <p:nvPicPr>
          <p:cNvPr id="6" name="Picture 5"/>
          <p:cNvPicPr>
            <a:picLocks noChangeAspect="1"/>
          </p:cNvPicPr>
          <p:nvPr/>
        </p:nvPicPr>
        <p:blipFill>
          <a:blip r:embed="rId3"/>
          <a:stretch>
            <a:fillRect/>
          </a:stretch>
        </p:blipFill>
        <p:spPr>
          <a:xfrm>
            <a:off x="8402212" y="1109672"/>
            <a:ext cx="3480016" cy="2647982"/>
          </a:xfrm>
          <a:prstGeom prst="rect">
            <a:avLst/>
          </a:prstGeom>
        </p:spPr>
      </p:pic>
    </p:spTree>
    <p:extLst>
      <p:ext uri="{BB962C8B-B14F-4D97-AF65-F5344CB8AC3E}">
        <p14:creationId xmlns:p14="http://schemas.microsoft.com/office/powerpoint/2010/main" val="20423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Cluster 20 – fructose metabolism pathway</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41309" y="1846263"/>
            <a:ext cx="4369708" cy="4022725"/>
          </a:xfrm>
        </p:spPr>
      </p:pic>
    </p:spTree>
    <p:extLst>
      <p:ext uri="{BB962C8B-B14F-4D97-AF65-F5344CB8AC3E}">
        <p14:creationId xmlns:p14="http://schemas.microsoft.com/office/powerpoint/2010/main" val="131804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D95F-53D4-4289-808E-BA42F55CEC7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1AEB97F-9559-463B-AEF5-0E9DFD57144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2908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12" y="477715"/>
            <a:ext cx="4634280" cy="22918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685" y="482477"/>
            <a:ext cx="4641592" cy="22871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34" y="3625362"/>
            <a:ext cx="4624558" cy="22871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9294" y="3625362"/>
            <a:ext cx="4654375" cy="228710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3315" y="477715"/>
            <a:ext cx="1016376" cy="500796"/>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22420" y="1122850"/>
            <a:ext cx="1017271" cy="500796"/>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44090" y="477715"/>
            <a:ext cx="977228" cy="301504"/>
          </a:xfrm>
          <a:prstGeom prst="rect">
            <a:avLst/>
          </a:prstGeom>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44090" y="978511"/>
            <a:ext cx="1018193" cy="500796"/>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22420" y="3625362"/>
            <a:ext cx="1017271" cy="501719"/>
          </a:xfrm>
          <a:prstGeom prst="rect">
            <a:avLst/>
          </a:prstGeom>
        </p:spPr>
      </p:pic>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04020" y="3625361"/>
            <a:ext cx="1017298" cy="501719"/>
          </a:xfrm>
          <a:prstGeom prst="rect">
            <a:avLst/>
          </a:prstGeom>
        </p:spPr>
      </p:pic>
      <p:pic>
        <p:nvPicPr>
          <p:cNvPr id="12" name="Picture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02171" y="4325449"/>
            <a:ext cx="1019147" cy="500796"/>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102171" y="5024614"/>
            <a:ext cx="1017271" cy="501706"/>
          </a:xfrm>
          <a:prstGeom prst="rect">
            <a:avLst/>
          </a:prstGeom>
        </p:spPr>
      </p:pic>
    </p:spTree>
    <p:extLst>
      <p:ext uri="{BB962C8B-B14F-4D97-AF65-F5344CB8AC3E}">
        <p14:creationId xmlns:p14="http://schemas.microsoft.com/office/powerpoint/2010/main" val="41214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Discussion</a:t>
            </a:r>
          </a:p>
        </p:txBody>
      </p:sp>
    </p:spTree>
    <p:extLst>
      <p:ext uri="{BB962C8B-B14F-4D97-AF65-F5344CB8AC3E}">
        <p14:creationId xmlns:p14="http://schemas.microsoft.com/office/powerpoint/2010/main" val="2471942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4081548" y="1845734"/>
            <a:ext cx="7074131" cy="4023360"/>
          </a:xfrm>
        </p:spPr>
        <p:txBody>
          <a:bodyPr/>
          <a:lstStyle/>
          <a:p>
            <a:r>
              <a:rPr lang="en-US" dirty="0"/>
              <a:t>The prevalence of keratin genes and keratin-related functions within this network implies that keratin genes play a role in </a:t>
            </a:r>
            <a:r>
              <a:rPr lang="en-US" dirty="0" err="1"/>
              <a:t>cataractogenesis</a:t>
            </a:r>
            <a:r>
              <a:rPr lang="en-US" dirty="0"/>
              <a:t>. As previously stated, keratin is found in lens epithelial and young fiber cells, and this presence may leave structural and/or chemical remnants that lead to development of cataract.</a:t>
            </a:r>
          </a:p>
          <a:p>
            <a:endParaRPr lang="en-US" dirty="0"/>
          </a:p>
          <a:p>
            <a:r>
              <a:rPr lang="en-US" dirty="0"/>
              <a:t>Other genes here (LIM2, BFSP1, BFSP2) also encode lens structural proteins, reinforcing the hypothesis that the structural protein keratin is associated with cataract.</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37" y="1845734"/>
            <a:ext cx="2952783" cy="3126326"/>
          </a:xfrm>
          <a:prstGeom prst="rect">
            <a:avLst/>
          </a:prstGeom>
        </p:spPr>
      </p:pic>
      <p:sp>
        <p:nvSpPr>
          <p:cNvPr id="5" name="TextBox 4"/>
          <p:cNvSpPr txBox="1"/>
          <p:nvPr/>
        </p:nvSpPr>
        <p:spPr>
          <a:xfrm>
            <a:off x="979137" y="5080434"/>
            <a:ext cx="2119746" cy="338554"/>
          </a:xfrm>
          <a:prstGeom prst="rect">
            <a:avLst/>
          </a:prstGeom>
          <a:noFill/>
        </p:spPr>
        <p:txBody>
          <a:bodyPr wrap="square" rtlCol="0">
            <a:spAutoFit/>
          </a:bodyPr>
          <a:lstStyle/>
          <a:p>
            <a:r>
              <a:rPr lang="en-US" sz="1600" dirty="0"/>
              <a:t>Network 7-2</a:t>
            </a:r>
          </a:p>
        </p:txBody>
      </p:sp>
    </p:spTree>
    <p:extLst>
      <p:ext uri="{BB962C8B-B14F-4D97-AF65-F5344CB8AC3E}">
        <p14:creationId xmlns:p14="http://schemas.microsoft.com/office/powerpoint/2010/main" val="177332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4081548" y="1845734"/>
            <a:ext cx="7074131" cy="4023360"/>
          </a:xfrm>
        </p:spPr>
        <p:txBody>
          <a:bodyPr/>
          <a:lstStyle/>
          <a:p>
            <a:r>
              <a:rPr lang="en-US" dirty="0"/>
              <a:t>TNF affects many of the genes in this network; it causes an increase in DEFB4A/DEFB4B and CHI3L1 genes, and it and CRYBA4/CRYBB2 are both impacted by D-galactose. </a:t>
            </a:r>
          </a:p>
          <a:p>
            <a:endParaRPr lang="en-US" dirty="0"/>
          </a:p>
          <a:p>
            <a:r>
              <a:rPr lang="en-US" dirty="0"/>
              <a:t>The DEFB4 genes encode </a:t>
            </a:r>
            <a:r>
              <a:rPr lang="en-US" dirty="0" err="1"/>
              <a:t>defensin</a:t>
            </a:r>
            <a:r>
              <a:rPr lang="en-US" dirty="0"/>
              <a:t> antimicrobial protein, and CHI3L1 encodes a chitin-</a:t>
            </a:r>
            <a:r>
              <a:rPr lang="en-US" dirty="0" err="1"/>
              <a:t>hydrolysing</a:t>
            </a:r>
            <a:r>
              <a:rPr lang="en-US" dirty="0"/>
              <a:t> enzyme; this may mean that antimicrobial pathways play a role in cataract, and may even imply that cataract is affected by microbial factors.</a:t>
            </a:r>
          </a:p>
        </p:txBody>
      </p:sp>
      <p:pic>
        <p:nvPicPr>
          <p:cNvPr id="4"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137" y="2164079"/>
            <a:ext cx="2952783" cy="2489636"/>
          </a:xfrm>
          <a:prstGeom prst="rect">
            <a:avLst/>
          </a:prstGeom>
        </p:spPr>
      </p:pic>
      <p:sp>
        <p:nvSpPr>
          <p:cNvPr id="5" name="TextBox 4"/>
          <p:cNvSpPr txBox="1"/>
          <p:nvPr/>
        </p:nvSpPr>
        <p:spPr>
          <a:xfrm>
            <a:off x="979137" y="5080434"/>
            <a:ext cx="2119746" cy="338554"/>
          </a:xfrm>
          <a:prstGeom prst="rect">
            <a:avLst/>
          </a:prstGeom>
          <a:noFill/>
        </p:spPr>
        <p:txBody>
          <a:bodyPr wrap="square" rtlCol="0">
            <a:spAutoFit/>
          </a:bodyPr>
          <a:lstStyle/>
          <a:p>
            <a:r>
              <a:rPr lang="en-US" sz="1600" dirty="0"/>
              <a:t>Network 21-1</a:t>
            </a:r>
          </a:p>
        </p:txBody>
      </p:sp>
    </p:spTree>
    <p:extLst>
      <p:ext uri="{BB962C8B-B14F-4D97-AF65-F5344CB8AC3E}">
        <p14:creationId xmlns:p14="http://schemas.microsoft.com/office/powerpoint/2010/main" val="308099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F18C-29BB-4C3D-BA5D-42FDB12450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3BBF61-6E16-4748-B4AB-8585E431704D}"/>
              </a:ext>
            </a:extLst>
          </p:cNvPr>
          <p:cNvSpPr>
            <a:spLocks noGrp="1"/>
          </p:cNvSpPr>
          <p:nvPr>
            <p:ph idx="1"/>
          </p:nvPr>
        </p:nvSpPr>
        <p:spPr/>
        <p:txBody>
          <a:bodyPr/>
          <a:lstStyle/>
          <a:p>
            <a:r>
              <a:rPr lang="en-US" dirty="0"/>
              <a:t>We have found two functions previously unassociated with </a:t>
            </a:r>
            <a:r>
              <a:rPr lang="en-US" dirty="0" err="1"/>
              <a:t>cataractogenesis</a:t>
            </a:r>
            <a:r>
              <a:rPr lang="en-US" dirty="0"/>
              <a:t>. The impact of keratin on epithelial and fiber cells may be an important factor in cataract formation during old age. In addition, the action of TNF genes and their impact on other genes may also influence cataract. Of course, further investigation is needed to confirm these links.</a:t>
            </a:r>
          </a:p>
          <a:p>
            <a:r>
              <a:rPr lang="en-US" dirty="0"/>
              <a:t>Cataract remains a highly prevalent problem around the world. Further elucidation of the causes and pathways leading to cataract can lead to development of therapies and treatments aimed at these causes, helping to prevent and ultimately treat cataracts non-surgically. Such a breakthrough will have large impacts on cataract prevalence, especially in third-world countries and among people with poor healthcare or socioeconomic status.</a:t>
            </a:r>
          </a:p>
          <a:p>
            <a:endParaRPr lang="en-US" dirty="0"/>
          </a:p>
        </p:txBody>
      </p:sp>
    </p:spTree>
    <p:extLst>
      <p:ext uri="{BB962C8B-B14F-4D97-AF65-F5344CB8AC3E}">
        <p14:creationId xmlns:p14="http://schemas.microsoft.com/office/powerpoint/2010/main" val="420357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4436-7470-4F18-B985-FED8070CCDCC}"/>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B6F7846E-4044-4E95-A59F-046DB07DADDD}"/>
              </a:ext>
            </a:extLst>
          </p:cNvPr>
          <p:cNvSpPr>
            <a:spLocks noGrp="1"/>
          </p:cNvSpPr>
          <p:nvPr>
            <p:ph idx="1"/>
          </p:nvPr>
        </p:nvSpPr>
        <p:spPr/>
        <p:txBody>
          <a:bodyPr>
            <a:normAutofit lnSpcReduction="10000"/>
          </a:bodyPr>
          <a:lstStyle/>
          <a:p>
            <a:pPr marL="574675" indent="-457200">
              <a:buNone/>
            </a:pPr>
            <a:r>
              <a:rPr lang="en-US" dirty="0"/>
              <a:t>Congdon, Nathan G. “Important Causes of Visual Impairment in the World Today.” </a:t>
            </a:r>
            <a:r>
              <a:rPr lang="en-US" i="1" dirty="0"/>
              <a:t>Jama</a:t>
            </a:r>
            <a:r>
              <a:rPr lang="en-US" dirty="0"/>
              <a:t>, vol. 290, no. 15, 15 Oct. 2003, pp. 2057–2060., doi:10.1001/jama.290.15.2057.</a:t>
            </a:r>
          </a:p>
          <a:p>
            <a:pPr marL="574675" indent="-457200">
              <a:buNone/>
            </a:pPr>
            <a:r>
              <a:rPr lang="en-US" dirty="0" err="1"/>
              <a:t>Padmanabha</a:t>
            </a:r>
            <a:r>
              <a:rPr lang="en-US" dirty="0"/>
              <a:t>, Smitha, and Baskaran </a:t>
            </a:r>
            <a:r>
              <a:rPr lang="en-US" dirty="0" err="1"/>
              <a:t>Vallikannan</a:t>
            </a:r>
            <a:r>
              <a:rPr lang="en-US" dirty="0"/>
              <a:t>. “Fatty Acids Modulate the Efficacy of Lutein in Cataract Prevention: Assessment of Oxidative and Inflammatory Parameters in Rats.” </a:t>
            </a:r>
            <a:r>
              <a:rPr lang="en-US" i="1" dirty="0"/>
              <a:t>Biochemical and Biophysical Research Communications</a:t>
            </a:r>
            <a:r>
              <a:rPr lang="en-US" dirty="0"/>
              <a:t>, vol. 500, no. 2, 2 June 2018, pp. 435–442., doi:10.1016/j.bbrc.2018.04.098.</a:t>
            </a:r>
          </a:p>
          <a:p>
            <a:pPr marL="574675" indent="-457200">
              <a:buNone/>
            </a:pPr>
            <a:r>
              <a:rPr lang="en-US" dirty="0" err="1"/>
              <a:t>Pollreisz</a:t>
            </a:r>
            <a:r>
              <a:rPr lang="en-US" dirty="0"/>
              <a:t>, Andreas, and Ursula Schmidt-</a:t>
            </a:r>
            <a:r>
              <a:rPr lang="en-US" dirty="0" err="1"/>
              <a:t>Erfurth</a:t>
            </a:r>
            <a:r>
              <a:rPr lang="en-US" dirty="0"/>
              <a:t>. “Diabetic Cataract—Pathogenesis, Epidemiology and Treatment.” </a:t>
            </a:r>
            <a:r>
              <a:rPr lang="en-US" i="1" dirty="0"/>
              <a:t>Journal of Ophthalmology</a:t>
            </a:r>
            <a:r>
              <a:rPr lang="en-US" dirty="0"/>
              <a:t>, vol. 2010, 2 Apr. 2010, pp. 1–8., doi:10.1155/2010/608751.</a:t>
            </a:r>
          </a:p>
          <a:p>
            <a:pPr marL="574675" indent="-457200">
              <a:buNone/>
            </a:pPr>
            <a:r>
              <a:rPr lang="en-US" dirty="0"/>
              <a:t>Quinlan, R A, et al. “The Eye Lens Cytoskeleton.” </a:t>
            </a:r>
            <a:r>
              <a:rPr lang="en-US" i="1" dirty="0"/>
              <a:t>Eye</a:t>
            </a:r>
            <a:r>
              <a:rPr lang="en-US" dirty="0"/>
              <a:t>, vol. 13, no. 3, May 1999, pp. 409–416., doi:10.1038/eye.1999.115.</a:t>
            </a:r>
          </a:p>
          <a:p>
            <a:pPr marL="574675" indent="-457200">
              <a:buNone/>
            </a:pPr>
            <a:r>
              <a:rPr lang="en-US" dirty="0" err="1"/>
              <a:t>Wajant</a:t>
            </a:r>
            <a:r>
              <a:rPr lang="en-US" dirty="0"/>
              <a:t>, H, et al. “Tumor Necrosis Factor Signaling.” </a:t>
            </a:r>
            <a:r>
              <a:rPr lang="en-US" i="1" dirty="0"/>
              <a:t>Cell Death &amp; Differentiation</a:t>
            </a:r>
            <a:r>
              <a:rPr lang="en-US" dirty="0"/>
              <a:t>, vol. 10, no. 1, 2003, pp. 45–65., doi:10.1038/sj.cdd.4401189.</a:t>
            </a:r>
          </a:p>
          <a:p>
            <a:pPr marL="574675" indent="-457200">
              <a:buNone/>
            </a:pPr>
            <a:endParaRPr lang="en-US" dirty="0"/>
          </a:p>
          <a:p>
            <a:pPr marL="574675" indent="-457200">
              <a:buNone/>
            </a:pPr>
            <a:endParaRPr lang="en-US" dirty="0"/>
          </a:p>
        </p:txBody>
      </p:sp>
    </p:spTree>
    <p:extLst>
      <p:ext uri="{BB962C8B-B14F-4D97-AF65-F5344CB8AC3E}">
        <p14:creationId xmlns:p14="http://schemas.microsoft.com/office/powerpoint/2010/main" val="150010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Introduction</a:t>
            </a:r>
          </a:p>
        </p:txBody>
      </p:sp>
    </p:spTree>
    <p:extLst>
      <p:ext uri="{BB962C8B-B14F-4D97-AF65-F5344CB8AC3E}">
        <p14:creationId xmlns:p14="http://schemas.microsoft.com/office/powerpoint/2010/main" val="93901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8" name="Google Shape;64;p14"/>
          <p:cNvSpPr/>
          <p:nvPr/>
        </p:nvSpPr>
        <p:spPr>
          <a:xfrm>
            <a:off x="9799436" y="1739499"/>
            <a:ext cx="1651107" cy="1569759"/>
          </a:xfrm>
          <a:prstGeom prst="ellipse">
            <a:avLst/>
          </a:prstGeom>
          <a:solidFill>
            <a:srgbClr val="00B050">
              <a:alpha val="19230"/>
            </a:srgbClr>
          </a:solidFill>
          <a:ln>
            <a:noFill/>
          </a:ln>
        </p:spPr>
        <p:txBody>
          <a:bodyPr spcFirstLastPara="1" wrap="square" lIns="121900" tIns="121900" rIns="121900" bIns="121900" anchor="ctr" anchorCtr="0">
            <a:noAutofit/>
          </a:bodyPr>
          <a:lstStyle/>
          <a:p>
            <a:endParaRPr sz="2400"/>
          </a:p>
        </p:txBody>
      </p:sp>
      <p:sp>
        <p:nvSpPr>
          <p:cNvPr id="9" name="Google Shape;64;p14"/>
          <p:cNvSpPr/>
          <p:nvPr/>
        </p:nvSpPr>
        <p:spPr>
          <a:xfrm>
            <a:off x="9682922" y="2093844"/>
            <a:ext cx="585669" cy="856973"/>
          </a:xfrm>
          <a:prstGeom prst="ellipse">
            <a:avLst/>
          </a:prstGeom>
          <a:solidFill>
            <a:srgbClr val="0070C0">
              <a:alpha val="19230"/>
            </a:srgbClr>
          </a:solidFill>
          <a:ln>
            <a:noFill/>
          </a:ln>
        </p:spPr>
        <p:txBody>
          <a:bodyPr spcFirstLastPara="1" wrap="square" lIns="121900" tIns="121900" rIns="121900" bIns="121900" anchor="ctr" anchorCtr="0">
            <a:noAutofit/>
          </a:bodyPr>
          <a:lstStyle/>
          <a:p>
            <a:endParaRPr sz="2400"/>
          </a:p>
        </p:txBody>
      </p:sp>
      <p:sp>
        <p:nvSpPr>
          <p:cNvPr id="61" name="Google Shape;61;p14"/>
          <p:cNvSpPr txBox="1">
            <a:spLocks noGrp="1"/>
          </p:cNvSpPr>
          <p:nvPr>
            <p:ph type="body" idx="1"/>
          </p:nvPr>
        </p:nvSpPr>
        <p:spPr>
          <a:xfrm>
            <a:off x="415600" y="1748665"/>
            <a:ext cx="8132800" cy="4555200"/>
          </a:xfrm>
          <a:prstGeom prst="rect">
            <a:avLst/>
          </a:prstGeom>
        </p:spPr>
        <p:txBody>
          <a:bodyPr spcFirstLastPara="1" vert="horz" wrap="square" lIns="121900" tIns="121900" rIns="121900" bIns="121900" rtlCol="0" anchor="t" anchorCtr="0">
            <a:noAutofit/>
          </a:bodyPr>
          <a:lstStyle/>
          <a:p>
            <a:r>
              <a:rPr lang="en" sz="2400" dirty="0"/>
              <a:t>Lens is located in front of eye; </a:t>
            </a:r>
            <a:r>
              <a:rPr lang="en-US" sz="2400" dirty="0"/>
              <a:t>its function is to focus incoming light onto the retina.</a:t>
            </a:r>
            <a:endParaRPr sz="2400" dirty="0"/>
          </a:p>
          <a:p>
            <a:endParaRPr sz="2400" dirty="0"/>
          </a:p>
          <a:p>
            <a:r>
              <a:rPr lang="en" sz="2400" dirty="0"/>
              <a:t>Three parts: capsule (outer elastic layer of cells), epithelium (cells that divide to produce fiber cells), fiber cells (clear, organelle-free cells)</a:t>
            </a:r>
          </a:p>
          <a:p>
            <a:endParaRPr lang="en" sz="2400" dirty="0"/>
          </a:p>
          <a:p>
            <a:r>
              <a:rPr lang="en" sz="2400" dirty="0"/>
              <a:t>To focus, we change the curvature of the lens</a:t>
            </a:r>
            <a:endParaRPr sz="2400" dirty="0"/>
          </a:p>
        </p:txBody>
      </p:sp>
      <p:pic>
        <p:nvPicPr>
          <p:cNvPr id="65" name="Google Shape;65;p14"/>
          <p:cNvPicPr preferRelativeResize="0"/>
          <p:nvPr/>
        </p:nvPicPr>
        <p:blipFill>
          <a:blip r:embed="rId3">
            <a:alphaModFix/>
          </a:blip>
          <a:stretch>
            <a:fillRect/>
          </a:stretch>
        </p:blipFill>
        <p:spPr>
          <a:xfrm>
            <a:off x="8548401" y="3658456"/>
            <a:ext cx="3528732" cy="2646600"/>
          </a:xfrm>
          <a:prstGeom prst="rect">
            <a:avLst/>
          </a:prstGeom>
          <a:noFill/>
          <a:ln>
            <a:noFill/>
          </a:ln>
        </p:spPr>
      </p:pic>
      <p:grpSp>
        <p:nvGrpSpPr>
          <p:cNvPr id="62" name="Google Shape;62;p14"/>
          <p:cNvGrpSpPr/>
          <p:nvPr/>
        </p:nvGrpSpPr>
        <p:grpSpPr>
          <a:xfrm>
            <a:off x="9516942" y="1536570"/>
            <a:ext cx="2476052" cy="1968436"/>
            <a:chOff x="5974024" y="1152475"/>
            <a:chExt cx="3021050" cy="2358350"/>
          </a:xfrm>
        </p:grpSpPr>
        <p:pic>
          <p:nvPicPr>
            <p:cNvPr id="63" name="Google Shape;63;p14"/>
            <p:cNvPicPr preferRelativeResize="0"/>
            <p:nvPr/>
          </p:nvPicPr>
          <p:blipFill rotWithShape="1">
            <a:blip r:embed="rId4">
              <a:alphaModFix/>
            </a:blip>
            <a:srcRect l="17300" r="18645"/>
            <a:stretch/>
          </p:blipFill>
          <p:spPr>
            <a:xfrm>
              <a:off x="5974024" y="1152475"/>
              <a:ext cx="3021050" cy="2358350"/>
            </a:xfrm>
            <a:prstGeom prst="rect">
              <a:avLst/>
            </a:prstGeom>
            <a:noFill/>
            <a:ln>
              <a:noFill/>
            </a:ln>
          </p:spPr>
        </p:pic>
        <p:sp>
          <p:nvSpPr>
            <p:cNvPr id="64" name="Google Shape;64;p14"/>
            <p:cNvSpPr/>
            <p:nvPr/>
          </p:nvSpPr>
          <p:spPr>
            <a:xfrm>
              <a:off x="6389498" y="1989877"/>
              <a:ext cx="282600" cy="686400"/>
            </a:xfrm>
            <a:prstGeom prst="ellipse">
              <a:avLst/>
            </a:prstGeom>
            <a:solidFill>
              <a:srgbClr val="FF0000">
                <a:alpha val="19230"/>
              </a:srgbClr>
            </a:solidFill>
            <a:ln>
              <a:noFill/>
            </a:ln>
          </p:spPr>
          <p:txBody>
            <a:bodyPr spcFirstLastPara="1" wrap="square" lIns="121900" tIns="121900" rIns="121900" bIns="121900" anchor="ctr" anchorCtr="0">
              <a:noAutofit/>
            </a:bodyPr>
            <a:lstStyle/>
            <a:p>
              <a:endParaRPr sz="2400"/>
            </a:p>
          </p:txBody>
        </p:sp>
      </p:grpSp>
      <p:sp>
        <p:nvSpPr>
          <p:cNvPr id="11" name="Title 7"/>
          <p:cNvSpPr txBox="1">
            <a:spLocks/>
          </p:cNvSpPr>
          <p:nvPr/>
        </p:nvSpPr>
        <p:spPr>
          <a:xfrm>
            <a:off x="1097280" y="286603"/>
            <a:ext cx="10058400" cy="1450757"/>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85000"/>
              </a:lnSpc>
              <a:spcBef>
                <a:spcPts val="0"/>
              </a:spcBef>
              <a:spcAft>
                <a:spcPts val="0"/>
              </a:spcAft>
              <a:buSzPts val="2800"/>
              <a:buNone/>
              <a:defRPr sz="4800" kern="1200" spc="-50"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Eye and Lens</a:t>
            </a:r>
          </a:p>
        </p:txBody>
      </p:sp>
    </p:spTree>
    <p:extLst>
      <p:ext uri="{BB962C8B-B14F-4D97-AF65-F5344CB8AC3E}">
        <p14:creationId xmlns:p14="http://schemas.microsoft.com/office/powerpoint/2010/main" val="356048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415600" y="1748668"/>
            <a:ext cx="7668433" cy="4555200"/>
          </a:xfrm>
          <a:prstGeom prst="rect">
            <a:avLst/>
          </a:prstGeom>
        </p:spPr>
        <p:txBody>
          <a:bodyPr spcFirstLastPara="1" vert="horz" wrap="square" lIns="121900" tIns="121900" rIns="121900" bIns="121900" rtlCol="0" anchor="t" anchorCtr="0">
            <a:noAutofit/>
          </a:bodyPr>
          <a:lstStyle/>
          <a:p>
            <a:r>
              <a:rPr lang="en" sz="2400" dirty="0"/>
              <a:t>Fiber cells' protein: 90% crystallin</a:t>
            </a:r>
            <a:endParaRPr sz="2400" dirty="0"/>
          </a:p>
          <a:p>
            <a:r>
              <a:rPr lang="en" sz="2400" dirty="0"/>
              <a:t>Three types:</a:t>
            </a:r>
            <a:endParaRPr sz="2400" dirty="0"/>
          </a:p>
          <a:p>
            <a:pPr lvl="1">
              <a:spcBef>
                <a:spcPts val="0"/>
              </a:spcBef>
            </a:pPr>
            <a:r>
              <a:rPr lang="en" sz="2200" dirty="0"/>
              <a:t>α-crystallin: Structural protein and "chaperone" (binds to proteins to stabilize and prevent aggregation, but doesn't refold them). Two units: αA, αB</a:t>
            </a:r>
          </a:p>
          <a:p>
            <a:pPr lvl="2">
              <a:spcBef>
                <a:spcPts val="0"/>
              </a:spcBef>
            </a:pPr>
            <a:r>
              <a:rPr lang="en" sz="1800" dirty="0"/>
              <a:t>Encoded by CRYAA, CRYAB genes</a:t>
            </a:r>
            <a:endParaRPr sz="1800" dirty="0"/>
          </a:p>
          <a:p>
            <a:pPr lvl="1">
              <a:spcBef>
                <a:spcPts val="0"/>
              </a:spcBef>
            </a:pPr>
            <a:r>
              <a:rPr lang="en" sz="2200" dirty="0"/>
              <a:t>β- and γ-crystallin: Structural protein, but otherwise no significant function</a:t>
            </a:r>
          </a:p>
          <a:p>
            <a:pPr lvl="2">
              <a:spcBef>
                <a:spcPts val="0"/>
              </a:spcBef>
            </a:pPr>
            <a:r>
              <a:rPr lang="en" sz="1800" dirty="0"/>
              <a:t>Encoded by CRYB*, CRYG* genes</a:t>
            </a:r>
          </a:p>
          <a:p>
            <a:r>
              <a:rPr lang="en" sz="2400" dirty="0"/>
              <a:t>Fiber cells are organelle-free; proteins are permanent.</a:t>
            </a:r>
            <a:endParaRPr sz="2400" dirty="0"/>
          </a:p>
          <a:p>
            <a:r>
              <a:rPr lang="en" sz="2400" dirty="0"/>
              <a:t>Glutathione (GSH): Anti-oxidant, prevents oxidation of the crystallins.</a:t>
            </a:r>
          </a:p>
          <a:p>
            <a:pPr lvl="1" indent="-457189">
              <a:spcBef>
                <a:spcPts val="0"/>
              </a:spcBef>
              <a:buSzPts val="1800"/>
              <a:buChar char="●"/>
            </a:pPr>
            <a:r>
              <a:rPr lang="en" dirty="0"/>
              <a:t>Encoded by GSTM1, GSTT1 genes</a:t>
            </a:r>
          </a:p>
          <a:p>
            <a:pPr lvl="1" indent="-457189">
              <a:spcBef>
                <a:spcPts val="0"/>
              </a:spcBef>
              <a:buSzPts val="1800"/>
              <a:buChar char="●"/>
            </a:pPr>
            <a:endParaRPr sz="2200" dirty="0"/>
          </a:p>
        </p:txBody>
      </p:sp>
      <p:pic>
        <p:nvPicPr>
          <p:cNvPr id="72" name="Google Shape;72;p15"/>
          <p:cNvPicPr preferRelativeResize="0"/>
          <p:nvPr/>
        </p:nvPicPr>
        <p:blipFill>
          <a:blip r:embed="rId3">
            <a:alphaModFix/>
          </a:blip>
          <a:stretch>
            <a:fillRect/>
          </a:stretch>
        </p:blipFill>
        <p:spPr>
          <a:xfrm>
            <a:off x="8084034" y="2260495"/>
            <a:ext cx="2815933" cy="2815933"/>
          </a:xfrm>
          <a:prstGeom prst="rect">
            <a:avLst/>
          </a:prstGeom>
          <a:noFill/>
          <a:ln>
            <a:noFill/>
          </a:ln>
        </p:spPr>
      </p:pic>
      <p:pic>
        <p:nvPicPr>
          <p:cNvPr id="73" name="Google Shape;73;p15"/>
          <p:cNvPicPr preferRelativeResize="0"/>
          <p:nvPr/>
        </p:nvPicPr>
        <p:blipFill rotWithShape="1">
          <a:blip r:embed="rId4">
            <a:alphaModFix/>
          </a:blip>
          <a:srcRect b="14346"/>
          <a:stretch/>
        </p:blipFill>
        <p:spPr>
          <a:xfrm>
            <a:off x="9017567" y="207300"/>
            <a:ext cx="2815933" cy="2411933"/>
          </a:xfrm>
          <a:prstGeom prst="rect">
            <a:avLst/>
          </a:prstGeom>
          <a:noFill/>
          <a:ln>
            <a:noFill/>
          </a:ln>
        </p:spPr>
      </p:pic>
      <p:pic>
        <p:nvPicPr>
          <p:cNvPr id="74" name="Google Shape;74;p15"/>
          <p:cNvPicPr preferRelativeResize="0"/>
          <p:nvPr/>
        </p:nvPicPr>
        <p:blipFill>
          <a:blip r:embed="rId5">
            <a:alphaModFix/>
          </a:blip>
          <a:stretch>
            <a:fillRect/>
          </a:stretch>
        </p:blipFill>
        <p:spPr>
          <a:xfrm>
            <a:off x="8976319" y="4608206"/>
            <a:ext cx="2914933" cy="1792700"/>
          </a:xfrm>
          <a:prstGeom prst="rect">
            <a:avLst/>
          </a:prstGeom>
          <a:noFill/>
          <a:ln>
            <a:noFill/>
          </a:ln>
        </p:spPr>
      </p:pic>
      <p:sp>
        <p:nvSpPr>
          <p:cNvPr id="8" name="Title 7"/>
          <p:cNvSpPr txBox="1">
            <a:spLocks/>
          </p:cNvSpPr>
          <p:nvPr/>
        </p:nvSpPr>
        <p:spPr>
          <a:xfrm>
            <a:off x="1097280" y="286603"/>
            <a:ext cx="10058400" cy="1450757"/>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85000"/>
              </a:lnSpc>
              <a:spcBef>
                <a:spcPts val="0"/>
              </a:spcBef>
              <a:spcAft>
                <a:spcPts val="0"/>
              </a:spcAft>
              <a:buSzPts val="2800"/>
              <a:buNone/>
              <a:defRPr sz="4800" kern="1200" spc="-50"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dirty="0"/>
              <a:t>Fiber Cells and </a:t>
            </a:r>
            <a:r>
              <a:rPr lang="en-US" dirty="0" err="1"/>
              <a:t>Crystallin</a:t>
            </a:r>
            <a:endParaRPr lang="en-US" dirty="0"/>
          </a:p>
        </p:txBody>
      </p:sp>
    </p:spTree>
    <p:extLst>
      <p:ext uri="{BB962C8B-B14F-4D97-AF65-F5344CB8AC3E}">
        <p14:creationId xmlns:p14="http://schemas.microsoft.com/office/powerpoint/2010/main" val="169488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415600" y="1748668"/>
            <a:ext cx="11360800" cy="4555200"/>
          </a:xfrm>
          <a:prstGeom prst="rect">
            <a:avLst/>
          </a:prstGeom>
        </p:spPr>
        <p:txBody>
          <a:bodyPr spcFirstLastPara="1" vert="horz" wrap="square" lIns="121900" tIns="121900" rIns="121900" bIns="121900" rtlCol="0" anchor="t" anchorCtr="0">
            <a:noAutofit/>
          </a:bodyPr>
          <a:lstStyle/>
          <a:p>
            <a:pPr algn="just">
              <a:lnSpc>
                <a:spcPct val="120000"/>
              </a:lnSpc>
            </a:pPr>
            <a:r>
              <a:rPr lang="en-US" sz="2400" dirty="0"/>
              <a:t>Cataract is opacification of the lens; when the lens becomes cloudy and blocks vision</a:t>
            </a:r>
          </a:p>
          <a:p>
            <a:pPr algn="just">
              <a:lnSpc>
                <a:spcPct val="120000"/>
              </a:lnSpc>
            </a:pPr>
            <a:r>
              <a:rPr lang="en-US" sz="2400" dirty="0"/>
              <a:t>Opaque areas are aggregates of </a:t>
            </a:r>
            <a:r>
              <a:rPr lang="en-US" sz="2400" dirty="0" err="1"/>
              <a:t>desolubilized</a:t>
            </a:r>
            <a:r>
              <a:rPr lang="en-US" sz="2400" dirty="0"/>
              <a:t> </a:t>
            </a:r>
            <a:r>
              <a:rPr lang="en-US" sz="2400" dirty="0" err="1"/>
              <a:t>crystallin</a:t>
            </a:r>
            <a:r>
              <a:rPr lang="en-US" sz="2400" dirty="0"/>
              <a:t> proteins</a:t>
            </a:r>
          </a:p>
          <a:p>
            <a:pPr algn="just">
              <a:lnSpc>
                <a:spcPct val="120000"/>
              </a:lnSpc>
            </a:pPr>
            <a:r>
              <a:rPr lang="en-US" sz="2400" dirty="0"/>
              <a:t>Protein aggregation is caused by oxidation</a:t>
            </a:r>
          </a:p>
          <a:p>
            <a:pPr lvl="1" algn="just">
              <a:lnSpc>
                <a:spcPct val="120000"/>
              </a:lnSpc>
              <a:spcBef>
                <a:spcPts val="0"/>
              </a:spcBef>
            </a:pPr>
            <a:r>
              <a:rPr lang="en-US" sz="2200" dirty="0"/>
              <a:t>Naturally over time: age-related cataract</a:t>
            </a:r>
          </a:p>
          <a:p>
            <a:pPr lvl="1" algn="just">
              <a:lnSpc>
                <a:spcPct val="120000"/>
              </a:lnSpc>
              <a:spcBef>
                <a:spcPts val="0"/>
              </a:spcBef>
            </a:pPr>
            <a:r>
              <a:rPr lang="en-US" sz="2200" dirty="0"/>
              <a:t>As a result of high sugar concentration in the eye: diabetic cataract (or similar)</a:t>
            </a:r>
          </a:p>
          <a:p>
            <a:pPr lvl="1" algn="just">
              <a:lnSpc>
                <a:spcPct val="120000"/>
              </a:lnSpc>
              <a:spcBef>
                <a:spcPts val="0"/>
              </a:spcBef>
            </a:pPr>
            <a:r>
              <a:rPr lang="en-US" sz="2200" dirty="0"/>
              <a:t>Through genetic mutations</a:t>
            </a:r>
          </a:p>
          <a:p>
            <a:pPr algn="just">
              <a:lnSpc>
                <a:spcPct val="120000"/>
              </a:lnSpc>
            </a:pPr>
            <a:r>
              <a:rPr lang="en-US" sz="2400" dirty="0"/>
              <a:t>Currently, only approved treatment is surgical replacement of the lens</a:t>
            </a:r>
          </a:p>
          <a:p>
            <a:pPr lvl="1" algn="just">
              <a:lnSpc>
                <a:spcPct val="120000"/>
              </a:lnSpc>
              <a:spcBef>
                <a:spcPts val="0"/>
              </a:spcBef>
            </a:pPr>
            <a:r>
              <a:rPr lang="en-US" sz="2200" dirty="0"/>
              <a:t>Presents complications in areas with poor healthcare and/or low wealth</a:t>
            </a:r>
          </a:p>
          <a:p>
            <a:pPr algn="just">
              <a:lnSpc>
                <a:spcPct val="120000"/>
              </a:lnSpc>
            </a:pPr>
            <a:r>
              <a:rPr lang="en-US" sz="2400" dirty="0"/>
              <a:t>Leading cause of blindness worldwide</a:t>
            </a:r>
          </a:p>
          <a:p>
            <a:pPr lvl="1" algn="just">
              <a:lnSpc>
                <a:spcPct val="120000"/>
              </a:lnSpc>
              <a:spcBef>
                <a:spcPts val="0"/>
              </a:spcBef>
            </a:pPr>
            <a:r>
              <a:rPr lang="en-US" sz="2200" dirty="0"/>
              <a:t>Estimated 17 million people with bilateral cataracts (Congdon et al, 2003)</a:t>
            </a:r>
          </a:p>
          <a:p>
            <a:pPr algn="just">
              <a:lnSpc>
                <a:spcPct val="120000"/>
              </a:lnSpc>
            </a:pPr>
            <a:endParaRPr lang="en-US" sz="2400" dirty="0"/>
          </a:p>
          <a:p>
            <a:pPr algn="just">
              <a:lnSpc>
                <a:spcPct val="120000"/>
              </a:lnSpc>
            </a:pPr>
            <a:endParaRPr lang="en-US" sz="2400" dirty="0"/>
          </a:p>
          <a:p>
            <a:pPr algn="just">
              <a:lnSpc>
                <a:spcPct val="120000"/>
              </a:lnSpc>
            </a:pPr>
            <a:endParaRPr sz="2400" dirty="0"/>
          </a:p>
        </p:txBody>
      </p:sp>
      <p:sp>
        <p:nvSpPr>
          <p:cNvPr id="6" name="Title 7"/>
          <p:cNvSpPr>
            <a:spLocks noGrp="1"/>
          </p:cNvSpPr>
          <p:nvPr>
            <p:ph type="title"/>
          </p:nvPr>
        </p:nvSpPr>
        <p:spPr>
          <a:xfrm>
            <a:off x="1097280" y="286603"/>
            <a:ext cx="10058400" cy="1450757"/>
          </a:xfrm>
        </p:spPr>
        <p:txBody>
          <a:bodyPr anchor="b"/>
          <a:lstStyle/>
          <a:p>
            <a:r>
              <a:rPr lang="en-US" dirty="0"/>
              <a:t>Cataract</a:t>
            </a:r>
          </a:p>
        </p:txBody>
      </p:sp>
    </p:spTree>
    <p:extLst>
      <p:ext uri="{BB962C8B-B14F-4D97-AF65-F5344CB8AC3E}">
        <p14:creationId xmlns:p14="http://schemas.microsoft.com/office/powerpoint/2010/main" val="168837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92500" lnSpcReduction="10000"/>
          </a:bodyPr>
          <a:lstStyle/>
          <a:p>
            <a:pPr lvl="1" algn="just">
              <a:lnSpc>
                <a:spcPct val="120000"/>
              </a:lnSpc>
            </a:pPr>
            <a:r>
              <a:rPr lang="en-US" sz="2400" dirty="0"/>
              <a:t>Cataract is an immediate result of two factors:</a:t>
            </a:r>
          </a:p>
          <a:p>
            <a:pPr lvl="2" algn="just">
              <a:lnSpc>
                <a:spcPct val="120000"/>
              </a:lnSpc>
              <a:spcBef>
                <a:spcPts val="0"/>
              </a:spcBef>
            </a:pPr>
            <a:r>
              <a:rPr lang="en-US" sz="2100" dirty="0"/>
              <a:t>Decrease of glutathione levels</a:t>
            </a:r>
          </a:p>
          <a:p>
            <a:pPr lvl="3" algn="just">
              <a:lnSpc>
                <a:spcPct val="120000"/>
              </a:lnSpc>
              <a:spcBef>
                <a:spcPts val="0"/>
              </a:spcBef>
            </a:pPr>
            <a:r>
              <a:rPr lang="en-US" sz="1800" dirty="0"/>
              <a:t>Formation of lens barrier</a:t>
            </a:r>
          </a:p>
          <a:p>
            <a:pPr lvl="3" algn="just">
              <a:lnSpc>
                <a:spcPct val="120000"/>
              </a:lnSpc>
              <a:spcBef>
                <a:spcPts val="0"/>
              </a:spcBef>
            </a:pPr>
            <a:r>
              <a:rPr lang="en-US" sz="1800" dirty="0"/>
              <a:t>Decreased recycling efficiency</a:t>
            </a:r>
          </a:p>
          <a:p>
            <a:pPr lvl="2" algn="just">
              <a:lnSpc>
                <a:spcPct val="120000"/>
              </a:lnSpc>
              <a:spcBef>
                <a:spcPts val="0"/>
              </a:spcBef>
            </a:pPr>
            <a:r>
              <a:rPr lang="en-US" sz="2100" dirty="0"/>
              <a:t>Usage of </a:t>
            </a:r>
            <a:r>
              <a:rPr lang="el-GR" sz="2100" dirty="0"/>
              <a:t>α-</a:t>
            </a:r>
            <a:r>
              <a:rPr lang="en-US" sz="2100" dirty="0" err="1"/>
              <a:t>crystallin</a:t>
            </a:r>
            <a:endParaRPr lang="en-US" sz="2100" dirty="0"/>
          </a:p>
          <a:p>
            <a:pPr lvl="3" algn="just">
              <a:lnSpc>
                <a:spcPct val="120000"/>
              </a:lnSpc>
              <a:spcBef>
                <a:spcPts val="0"/>
              </a:spcBef>
            </a:pPr>
            <a:r>
              <a:rPr lang="en-US" sz="1800" dirty="0"/>
              <a:t>Limited supply; by age 40, no </a:t>
            </a:r>
            <a:r>
              <a:rPr lang="en" sz="1800" dirty="0"/>
              <a:t>α-crystallin remains</a:t>
            </a:r>
          </a:p>
          <a:p>
            <a:pPr lvl="3" algn="just">
              <a:lnSpc>
                <a:spcPct val="120000"/>
              </a:lnSpc>
              <a:spcBef>
                <a:spcPts val="0"/>
              </a:spcBef>
            </a:pPr>
            <a:r>
              <a:rPr lang="en" sz="1800" dirty="0"/>
              <a:t>Mutations in crystallin genes can result in nonfunctional α-crystallin</a:t>
            </a:r>
            <a:endParaRPr lang="en-US" sz="2400" dirty="0"/>
          </a:p>
          <a:p>
            <a:pPr marL="201168" lvl="1" indent="0">
              <a:buNone/>
            </a:pPr>
            <a:endParaRPr lang="en-US" sz="2400" dirty="0"/>
          </a:p>
          <a:p>
            <a:pPr lvl="1"/>
            <a:r>
              <a:rPr lang="en-US" sz="2400" dirty="0"/>
              <a:t>Goal:</a:t>
            </a:r>
          </a:p>
          <a:p>
            <a:pPr lvl="2"/>
            <a:r>
              <a:rPr lang="en-US" sz="2000" dirty="0"/>
              <a:t>Identify genetic pathways related to cataract formation</a:t>
            </a:r>
          </a:p>
          <a:p>
            <a:pPr lvl="2"/>
            <a:r>
              <a:rPr lang="en-US" sz="2000" dirty="0"/>
              <a:t>Pathways can be targeted by drugs to prevent or treat cataract (non-surgically)</a:t>
            </a:r>
          </a:p>
        </p:txBody>
      </p:sp>
    </p:spTree>
    <p:extLst>
      <p:ext uri="{BB962C8B-B14F-4D97-AF65-F5344CB8AC3E}">
        <p14:creationId xmlns:p14="http://schemas.microsoft.com/office/powerpoint/2010/main" val="272835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Methods</a:t>
            </a:r>
          </a:p>
        </p:txBody>
      </p:sp>
      <p:grpSp>
        <p:nvGrpSpPr>
          <p:cNvPr id="28" name="Group 27"/>
          <p:cNvGrpSpPr/>
          <p:nvPr/>
        </p:nvGrpSpPr>
        <p:grpSpPr>
          <a:xfrm>
            <a:off x="2601884" y="806332"/>
            <a:ext cx="6365150" cy="3389076"/>
            <a:chOff x="2601884" y="806332"/>
            <a:chExt cx="6365150" cy="3389076"/>
          </a:xfrm>
        </p:grpSpPr>
        <p:grpSp>
          <p:nvGrpSpPr>
            <p:cNvPr id="7" name="Group 6"/>
            <p:cNvGrpSpPr/>
            <p:nvPr/>
          </p:nvGrpSpPr>
          <p:grpSpPr>
            <a:xfrm>
              <a:off x="2601884" y="806333"/>
              <a:ext cx="1737360" cy="2086495"/>
              <a:chOff x="1371600" y="1296785"/>
              <a:chExt cx="1280160" cy="1571106"/>
            </a:xfrm>
          </p:grpSpPr>
          <p:sp>
            <p:nvSpPr>
              <p:cNvPr id="2" name="Rounded Rectangle 1"/>
              <p:cNvSpPr/>
              <p:nvPr/>
            </p:nvSpPr>
            <p:spPr>
              <a:xfrm>
                <a:off x="1371600" y="1296785"/>
                <a:ext cx="1280160" cy="15711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Collection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481" y="1709922"/>
                <a:ext cx="563534" cy="5635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66" y="1492740"/>
                <a:ext cx="606829" cy="365653"/>
              </a:xfrm>
              <a:prstGeom prst="rect">
                <a:avLst/>
              </a:prstGeom>
            </p:spPr>
          </p:pic>
        </p:grpSp>
        <p:grpSp>
          <p:nvGrpSpPr>
            <p:cNvPr id="14" name="Group 13"/>
            <p:cNvGrpSpPr/>
            <p:nvPr/>
          </p:nvGrpSpPr>
          <p:grpSpPr>
            <a:xfrm>
              <a:off x="4915779" y="806332"/>
              <a:ext cx="1737360" cy="2086495"/>
              <a:chOff x="4458579" y="656703"/>
              <a:chExt cx="1737360" cy="2086495"/>
            </a:xfrm>
          </p:grpSpPr>
          <p:sp>
            <p:nvSpPr>
              <p:cNvPr id="10" name="Rounded Rectangle 9"/>
              <p:cNvSpPr/>
              <p:nvPr/>
            </p:nvSpPr>
            <p:spPr>
              <a:xfrm>
                <a:off x="4458579" y="656703"/>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Gene Clustering</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5240" y="861170"/>
                <a:ext cx="589608" cy="48594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0400" y="1110146"/>
                <a:ext cx="731826" cy="731826"/>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0044" y="1833815"/>
                <a:ext cx="421629" cy="416610"/>
              </a:xfrm>
              <a:prstGeom prst="rect">
                <a:avLst/>
              </a:prstGeom>
            </p:spPr>
          </p:pic>
        </p:grpSp>
        <p:grpSp>
          <p:nvGrpSpPr>
            <p:cNvPr id="18" name="Group 17"/>
            <p:cNvGrpSpPr/>
            <p:nvPr/>
          </p:nvGrpSpPr>
          <p:grpSpPr>
            <a:xfrm>
              <a:off x="7229674" y="806332"/>
              <a:ext cx="1737360" cy="2086495"/>
              <a:chOff x="7007760" y="656702"/>
              <a:chExt cx="1737360" cy="2086495"/>
            </a:xfrm>
          </p:grpSpPr>
          <p:sp>
            <p:nvSpPr>
              <p:cNvPr id="13" name="Rounded Rectangle 12"/>
              <p:cNvSpPr/>
              <p:nvPr/>
            </p:nvSpPr>
            <p:spPr>
              <a:xfrm>
                <a:off x="7007760" y="656702"/>
                <a:ext cx="1737360" cy="208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endParaRPr lang="en-US" sz="1100" dirty="0">
                  <a:solidFill>
                    <a:sysClr val="windowText" lastClr="000000"/>
                  </a:solidFill>
                </a:endParaRPr>
              </a:p>
              <a:p>
                <a:pPr algn="ctr"/>
                <a:r>
                  <a:rPr lang="en-US" sz="1100" dirty="0">
                    <a:solidFill>
                      <a:sysClr val="windowText" lastClr="000000"/>
                    </a:solidFill>
                  </a:rPr>
                  <a:t>Function Analysis</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46868" y="784221"/>
                <a:ext cx="421146" cy="42114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0111" y="916941"/>
                <a:ext cx="609600" cy="609600"/>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46868" y="1420695"/>
                <a:ext cx="1220079" cy="640541"/>
              </a:xfrm>
              <a:prstGeom prst="rect">
                <a:avLst/>
              </a:prstGeom>
            </p:spPr>
          </p:pic>
        </p:grpSp>
        <p:grpSp>
          <p:nvGrpSpPr>
            <p:cNvPr id="21" name="Group 20"/>
            <p:cNvGrpSpPr/>
            <p:nvPr/>
          </p:nvGrpSpPr>
          <p:grpSpPr>
            <a:xfrm>
              <a:off x="6459426" y="3150547"/>
              <a:ext cx="1044861" cy="1044861"/>
              <a:chOff x="7238321" y="3153066"/>
              <a:chExt cx="1044861" cy="1044861"/>
            </a:xfrm>
          </p:grpSpPr>
          <p:sp>
            <p:nvSpPr>
              <p:cNvPr id="19" name="Oval 18"/>
              <p:cNvSpPr/>
              <p:nvPr/>
            </p:nvSpPr>
            <p:spPr>
              <a:xfrm>
                <a:off x="7238321" y="3153066"/>
                <a:ext cx="1044861" cy="104486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solidFill>
                      <a:schemeClr val="tx1"/>
                    </a:solidFill>
                  </a:rPr>
                  <a:t>Pathway Analysis</a:t>
                </a:r>
              </a:p>
            </p:txBody>
          </p:sp>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39887" y="3396581"/>
                <a:ext cx="641728" cy="163788"/>
              </a:xfrm>
              <a:prstGeom prst="rect">
                <a:avLst/>
              </a:prstGeom>
              <a:ln>
                <a:noFill/>
              </a:ln>
            </p:spPr>
          </p:pic>
        </p:grpSp>
        <p:cxnSp>
          <p:nvCxnSpPr>
            <p:cNvPr id="23" name="Straight Arrow Connector 22"/>
            <p:cNvCxnSpPr>
              <a:stCxn id="2" idx="3"/>
              <a:endCxn id="10" idx="1"/>
            </p:cNvCxnSpPr>
            <p:nvPr/>
          </p:nvCxnSpPr>
          <p:spPr>
            <a:xfrm flipV="1">
              <a:off x="4339244" y="1849580"/>
              <a:ext cx="5765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13"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9" idx="2"/>
            </p:cNvCxnSpPr>
            <p:nvPr/>
          </p:nvCxnSpPr>
          <p:spPr>
            <a:xfrm rot="16200000" flipH="1">
              <a:off x="5731867" y="2945418"/>
              <a:ext cx="780151" cy="67496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503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Gene Collection</a:t>
            </a:r>
          </a:p>
        </p:txBody>
      </p:sp>
      <p:sp>
        <p:nvSpPr>
          <p:cNvPr id="4" name="Content Placeholder 3"/>
          <p:cNvSpPr>
            <a:spLocks noGrp="1"/>
          </p:cNvSpPr>
          <p:nvPr>
            <p:ph sz="half" idx="2"/>
          </p:nvPr>
        </p:nvSpPr>
        <p:spPr/>
        <p:txBody>
          <a:bodyPr/>
          <a:lstStyle/>
          <a:p>
            <a:r>
              <a:rPr lang="en-US" dirty="0"/>
              <a:t>Cataract-related genes were collected from:</a:t>
            </a:r>
          </a:p>
          <a:p>
            <a:pPr lvl="1">
              <a:buFont typeface="Arial" panose="020B0604020202020204" pitchFamily="34" charset="0"/>
              <a:buChar char="•"/>
            </a:pPr>
            <a:r>
              <a:rPr lang="en-US" dirty="0"/>
              <a:t>PubMed Gene</a:t>
            </a:r>
          </a:p>
          <a:p>
            <a:pPr lvl="2">
              <a:buFont typeface="Arial" panose="020B0604020202020204" pitchFamily="34" charset="0"/>
              <a:buChar char="•"/>
            </a:pPr>
            <a:r>
              <a:rPr lang="en-US" dirty="0"/>
              <a:t>Using query “cataract &amp; “homo sapiens”[Organism]”</a:t>
            </a:r>
          </a:p>
          <a:p>
            <a:pPr lvl="1">
              <a:buFont typeface="Arial" panose="020B0604020202020204" pitchFamily="34" charset="0"/>
              <a:buChar char="•"/>
            </a:pPr>
            <a:r>
              <a:rPr lang="en-US" dirty="0" err="1"/>
              <a:t>Phenopedia</a:t>
            </a:r>
            <a:endParaRPr lang="en-US" dirty="0"/>
          </a:p>
          <a:p>
            <a:pPr lvl="2">
              <a:buFont typeface="Arial" panose="020B0604020202020204" pitchFamily="34" charset="0"/>
              <a:buChar char="•"/>
            </a:pPr>
            <a:r>
              <a:rPr lang="en-US" dirty="0"/>
              <a:t>Genes found under Cataract disease</a:t>
            </a:r>
          </a:p>
          <a:p>
            <a:pPr lvl="2">
              <a:buFont typeface="Arial" panose="020B0604020202020204" pitchFamily="34" charset="0"/>
              <a:buChar char="•"/>
            </a:pPr>
            <a:endParaRPr lang="en-US" dirty="0"/>
          </a:p>
        </p:txBody>
      </p:sp>
      <p:sp>
        <p:nvSpPr>
          <p:cNvPr id="5" name="Text Placeholder 4"/>
          <p:cNvSpPr>
            <a:spLocks noGrp="1"/>
          </p:cNvSpPr>
          <p:nvPr>
            <p:ph type="body" sz="quarter" idx="3"/>
          </p:nvPr>
        </p:nvSpPr>
        <p:spPr/>
        <p:txBody>
          <a:bodyPr/>
          <a:lstStyle/>
          <a:p>
            <a:r>
              <a:rPr lang="en-US" dirty="0"/>
              <a:t>Gene Clustering</a:t>
            </a:r>
          </a:p>
        </p:txBody>
      </p:sp>
      <p:sp>
        <p:nvSpPr>
          <p:cNvPr id="6" name="Content Placeholder 5"/>
          <p:cNvSpPr>
            <a:spLocks noGrp="1"/>
          </p:cNvSpPr>
          <p:nvPr>
            <p:ph sz="quarter" idx="4"/>
          </p:nvPr>
        </p:nvSpPr>
        <p:spPr/>
        <p:txBody>
          <a:bodyPr/>
          <a:lstStyle/>
          <a:p>
            <a:r>
              <a:rPr lang="en-US" dirty="0"/>
              <a:t>Gene collections were submitted separately to </a:t>
            </a:r>
            <a:r>
              <a:rPr lang="en-US" dirty="0" err="1"/>
              <a:t>GeneFriends:RNASeq</a:t>
            </a:r>
            <a:endParaRPr lang="en-US" dirty="0"/>
          </a:p>
          <a:p>
            <a:r>
              <a:rPr lang="en-US" dirty="0" err="1"/>
              <a:t>GeneFriends</a:t>
            </a:r>
            <a:r>
              <a:rPr lang="en-US" dirty="0"/>
              <a:t>-generated networks were mapped in </a:t>
            </a:r>
            <a:r>
              <a:rPr lang="en-US" dirty="0" err="1"/>
              <a:t>Cytoscape</a:t>
            </a:r>
            <a:endParaRPr lang="en-US" dirty="0"/>
          </a:p>
          <a:p>
            <a:r>
              <a:rPr lang="en-US" dirty="0"/>
              <a:t>Clusters were identified via </a:t>
            </a:r>
            <a:r>
              <a:rPr lang="en-US" dirty="0" err="1"/>
              <a:t>ClusterONE</a:t>
            </a:r>
            <a:r>
              <a:rPr lang="en-US" dirty="0"/>
              <a:t> app with parameter “Haircut threshold” set to 0.05, all others left as default</a:t>
            </a:r>
          </a:p>
        </p:txBody>
      </p:sp>
      <p:sp>
        <p:nvSpPr>
          <p:cNvPr id="8" name="Title 7"/>
          <p:cNvSpPr>
            <a:spLocks noGrp="1"/>
          </p:cNvSpPr>
          <p:nvPr>
            <p:ph type="title"/>
          </p:nvPr>
        </p:nvSpPr>
        <p:spPr/>
        <p:txBody>
          <a:bodyPr/>
          <a:lstStyle/>
          <a:p>
            <a:r>
              <a:rPr lang="en-US" dirty="0"/>
              <a:t>Methods</a:t>
            </a:r>
          </a:p>
        </p:txBody>
      </p:sp>
      <p:grpSp>
        <p:nvGrpSpPr>
          <p:cNvPr id="28" name="Group 27"/>
          <p:cNvGrpSpPr/>
          <p:nvPr/>
        </p:nvGrpSpPr>
        <p:grpSpPr>
          <a:xfrm>
            <a:off x="10341032" y="613849"/>
            <a:ext cx="1138843" cy="606368"/>
            <a:chOff x="2601884" y="806332"/>
            <a:chExt cx="6365150" cy="3389076"/>
          </a:xfrm>
        </p:grpSpPr>
        <p:sp>
          <p:nvSpPr>
            <p:cNvPr id="46" name="Rounded Rectangle 45"/>
            <p:cNvSpPr/>
            <p:nvPr/>
          </p:nvSpPr>
          <p:spPr>
            <a:xfrm>
              <a:off x="2601884" y="806332"/>
              <a:ext cx="1737359" cy="2086496"/>
            </a:xfrm>
            <a:prstGeom prst="roundRect">
              <a:avLst/>
            </a:prstGeom>
            <a:solidFill>
              <a:srgbClr val="FF0000"/>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42" name="Rounded Rectangle 41"/>
            <p:cNvSpPr/>
            <p:nvPr/>
          </p:nvSpPr>
          <p:spPr>
            <a:xfrm>
              <a:off x="4915780" y="806332"/>
              <a:ext cx="1737359" cy="208649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38" name="Rounded Rectangle 37"/>
            <p:cNvSpPr/>
            <p:nvPr/>
          </p:nvSpPr>
          <p:spPr>
            <a:xfrm>
              <a:off x="7229675" y="806332"/>
              <a:ext cx="1737359" cy="20864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ysClr val="windowText" lastClr="000000"/>
                </a:solidFill>
              </a:endParaRPr>
            </a:p>
          </p:txBody>
        </p:sp>
        <p:sp>
          <p:nvSpPr>
            <p:cNvPr id="36" name="Oval 35"/>
            <p:cNvSpPr/>
            <p:nvPr/>
          </p:nvSpPr>
          <p:spPr>
            <a:xfrm>
              <a:off x="6459427" y="3150547"/>
              <a:ext cx="1044861" cy="1044861"/>
            </a:xfrm>
            <a:prstGeom prst="ellipse">
              <a:avLst/>
            </a:prstGeom>
            <a:solidFill>
              <a:schemeClr val="bg1"/>
            </a:solidFill>
            <a:ln>
              <a:solidFill>
                <a:srgbClr val="A75F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cxnSp>
          <p:nvCxnSpPr>
            <p:cNvPr id="33" name="Straight Arrow Connector 32"/>
            <p:cNvCxnSpPr>
              <a:stCxn id="46" idx="3"/>
              <a:endCxn id="42" idx="1"/>
            </p:cNvCxnSpPr>
            <p:nvPr/>
          </p:nvCxnSpPr>
          <p:spPr>
            <a:xfrm flipV="1">
              <a:off x="4339244" y="1849580"/>
              <a:ext cx="576535" cy="1"/>
            </a:xfrm>
            <a:prstGeom prst="straightConnector1">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2" idx="3"/>
              <a:endCxn id="38" idx="1"/>
            </p:cNvCxnSpPr>
            <p:nvPr/>
          </p:nvCxnSpPr>
          <p:spPr>
            <a:xfrm>
              <a:off x="6653139" y="1849580"/>
              <a:ext cx="576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2" idx="2"/>
              <a:endCxn id="36" idx="2"/>
            </p:cNvCxnSpPr>
            <p:nvPr/>
          </p:nvCxnSpPr>
          <p:spPr>
            <a:xfrm rot="16200000" flipH="1">
              <a:off x="5731867" y="2945418"/>
              <a:ext cx="780151" cy="674967"/>
            </a:xfrm>
            <a:prstGeom prst="bentConnector2">
              <a:avLst/>
            </a:prstGeom>
            <a:ln>
              <a:solidFill>
                <a:srgbClr val="E4831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69580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1373</TotalTime>
  <Words>1222</Words>
  <Application>Microsoft Office PowerPoint</Application>
  <PresentationFormat>Widescreen</PresentationFormat>
  <Paragraphs>179</Paragraphs>
  <Slides>25</Slides>
  <Notes>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Cataract</vt:lpstr>
      <vt:lpstr>Abstract</vt:lpstr>
      <vt:lpstr>PowerPoint Presentation</vt:lpstr>
      <vt:lpstr>PowerPoint Presentation</vt:lpstr>
      <vt:lpstr>PowerPoint Presentation</vt:lpstr>
      <vt:lpstr>Cataract</vt:lpstr>
      <vt:lpstr>Goals</vt:lpstr>
      <vt:lpstr>PowerPoint Presentation</vt:lpstr>
      <vt:lpstr>Methods</vt:lpstr>
      <vt:lpstr>Methods</vt:lpstr>
      <vt:lpstr>PowerPoint Presentation</vt:lpstr>
      <vt:lpstr>Clusters</vt:lpstr>
      <vt:lpstr>Network 7-1</vt:lpstr>
      <vt:lpstr>Network 7-2</vt:lpstr>
      <vt:lpstr>Network 8-1</vt:lpstr>
      <vt:lpstr>Network 8-2</vt:lpstr>
      <vt:lpstr>Network 20-1</vt:lpstr>
      <vt:lpstr>Network 21-1</vt:lpstr>
      <vt:lpstr>Cluster 20 – fructose metabolism pathway</vt:lpstr>
      <vt:lpstr>PowerPoint Presentation</vt:lpstr>
      <vt:lpstr>PowerPoint Presentation</vt:lpstr>
      <vt:lpstr>Networks</vt:lpstr>
      <vt:lpstr>Networks</vt:lpstr>
      <vt:lpstr>Conclusion</vt:lpstr>
      <vt:lpstr>Citations</vt:lpstr>
    </vt:vector>
  </TitlesOfParts>
  <Company>SDSC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Cataract</dc:title>
  <dc:creator>Yao, Derrick</dc:creator>
  <cp:lastModifiedBy>Derrick Yao</cp:lastModifiedBy>
  <cp:revision>64</cp:revision>
  <dcterms:created xsi:type="dcterms:W3CDTF">2019-07-25T22:26:12Z</dcterms:created>
  <dcterms:modified xsi:type="dcterms:W3CDTF">2019-08-02T00:27:26Z</dcterms:modified>
</cp:coreProperties>
</file>