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60" r:id="rId3"/>
    <p:sldId id="258" r:id="rId4"/>
    <p:sldId id="259" r:id="rId5"/>
    <p:sldId id="263" r:id="rId6"/>
    <p:sldId id="269" r:id="rId7"/>
    <p:sldId id="261" r:id="rId8"/>
    <p:sldId id="266" r:id="rId9"/>
    <p:sldId id="267" r:id="rId10"/>
    <p:sldId id="262" r:id="rId11"/>
    <p:sldId id="268" r:id="rId12"/>
    <p:sldId id="271" r:id="rId13"/>
    <p:sldId id="270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B31489-EFEE-4391-AEF1-2707D9837251}">
          <p14:sldIdLst>
            <p14:sldId id="257"/>
          </p14:sldIdLst>
        </p14:section>
        <p14:section name="Introduction" id="{90C9E4BA-0B35-4BF2-A78F-54C38B422968}">
          <p14:sldIdLst>
            <p14:sldId id="260"/>
            <p14:sldId id="258"/>
            <p14:sldId id="259"/>
            <p14:sldId id="263"/>
            <p14:sldId id="269"/>
          </p14:sldIdLst>
        </p14:section>
        <p14:section name="Methods" id="{2B02DADB-1D05-47E6-8432-8628A2D759C9}">
          <p14:sldIdLst>
            <p14:sldId id="261"/>
            <p14:sldId id="266"/>
            <p14:sldId id="267"/>
          </p14:sldIdLst>
        </p14:section>
        <p14:section name="Results" id="{6F96C0F7-2CBF-41E1-A440-B68F9DBAA433}">
          <p14:sldIdLst>
            <p14:sldId id="262"/>
            <p14:sldId id="268"/>
            <p14:sldId id="271"/>
            <p14:sldId id="270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92EA7-858F-4B44-B015-877BFE5925AB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2FB39-1398-40D8-9A7E-B2F7B9CEA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51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42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1d9bc1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1d9bc1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633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1d9bc1b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c1d9bc1b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/>
              <a:t>CRYBA1 CRYBA4 </a:t>
            </a:r>
            <a:r>
              <a:rPr lang="en-US" sz="800" dirty="0" err="1" smtClean="0"/>
              <a:t>CRYBA4</a:t>
            </a:r>
            <a:r>
              <a:rPr lang="en-US" sz="800" dirty="0" smtClean="0"/>
              <a:t> CRYBB1 CRYBB2 CRYBB3 </a:t>
            </a:r>
            <a:r>
              <a:rPr lang="en-US" sz="800" dirty="0" err="1" smtClean="0"/>
              <a:t>CRYBB3</a:t>
            </a:r>
            <a:r>
              <a:rPr lang="en-US" sz="800" dirty="0" smtClean="0"/>
              <a:t> CRYGA CRYGB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4173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1d9bc1b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c1d9bc1b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269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42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486400"/>
            <a:ext cx="12188825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545439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593904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9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61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32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6839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Google Shape;71;p15"/>
          <p:cNvSpPr txBox="1">
            <a:spLocks noGrp="1"/>
          </p:cNvSpPr>
          <p:nvPr>
            <p:ph type="title"/>
          </p:nvPr>
        </p:nvSpPr>
        <p:spPr>
          <a:xfrm>
            <a:off x="1097280" y="593367"/>
            <a:ext cx="10058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6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9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18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3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2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1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110873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87611"/>
            <a:ext cx="3200400" cy="451759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09CEF2D-C839-41A0-817E-03595D1CB5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6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1209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109205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020" y="594359"/>
            <a:ext cx="3200400" cy="1110873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686" y="731520"/>
            <a:ext cx="6492240" cy="525780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2020" y="1779373"/>
            <a:ext cx="3200400" cy="451759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2020" y="6461105"/>
            <a:ext cx="1771753" cy="365125"/>
          </a:xfrm>
        </p:spPr>
        <p:txBody>
          <a:bodyPr/>
          <a:lstStyle>
            <a:lvl1pPr algn="l">
              <a:defRPr/>
            </a:lvl1pPr>
          </a:lstStyle>
          <a:p>
            <a:fld id="{809CEF2D-C839-41A0-817E-03595D1CB5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89686" y="6461104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30395" y="6461105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4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9CEF2D-C839-41A0-817E-03595D1CB5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83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4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4800" dirty="0" smtClean="0"/>
              <a:t>Cataract</a:t>
            </a:r>
            <a:endParaRPr sz="4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325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0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219+162 genes</a:t>
            </a:r>
          </a:p>
          <a:p>
            <a:r>
              <a:rPr lang="en-US" dirty="0" smtClean="0"/>
              <a:t>6995+5712 </a:t>
            </a:r>
            <a:r>
              <a:rPr lang="en-US" dirty="0" err="1" smtClean="0"/>
              <a:t>coexpression</a:t>
            </a:r>
            <a:r>
              <a:rPr lang="en-US" dirty="0" smtClean="0"/>
              <a:t> results</a:t>
            </a:r>
          </a:p>
          <a:p>
            <a:r>
              <a:rPr lang="en-US" dirty="0" smtClean="0"/>
              <a:t>4 significant </a:t>
            </a:r>
            <a:r>
              <a:rPr lang="en-US" dirty="0" smtClean="0"/>
              <a:t>clusters</a:t>
            </a:r>
          </a:p>
          <a:p>
            <a:r>
              <a:rPr lang="en-US" dirty="0" smtClean="0"/>
              <a:t>6 significant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35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229" y="1941943"/>
            <a:ext cx="3454478" cy="32993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04" y="193431"/>
            <a:ext cx="3723772" cy="27256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2015" y="1172088"/>
            <a:ext cx="2127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7</a:t>
            </a:r>
          </a:p>
          <a:p>
            <a:r>
              <a:rPr lang="en-US" sz="1200" dirty="0" smtClean="0"/>
              <a:t>p=2.896e-4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094657" y="2541355"/>
            <a:ext cx="10099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8</a:t>
            </a:r>
          </a:p>
          <a:p>
            <a:r>
              <a:rPr lang="en-US" sz="1200" dirty="0" smtClean="0"/>
              <a:t>p=7.329e-7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453" y="618090"/>
            <a:ext cx="1687790" cy="16916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27177" y="618090"/>
            <a:ext cx="11269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20</a:t>
            </a:r>
          </a:p>
          <a:p>
            <a:r>
              <a:rPr lang="en-US" sz="1200" dirty="0" smtClean="0"/>
              <a:t>p=0.010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6420" y="3528403"/>
            <a:ext cx="1584123" cy="14603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77229" y="3208737"/>
            <a:ext cx="11269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21</a:t>
            </a:r>
          </a:p>
          <a:p>
            <a:r>
              <a:rPr lang="en-US" sz="1200" dirty="0" smtClean="0"/>
              <a:t>p=0.021</a:t>
            </a:r>
          </a:p>
        </p:txBody>
      </p:sp>
    </p:spTree>
    <p:extLst>
      <p:ext uri="{BB962C8B-B14F-4D97-AF65-F5344CB8AC3E}">
        <p14:creationId xmlns:p14="http://schemas.microsoft.com/office/powerpoint/2010/main" val="3722865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7-1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224" y="731838"/>
            <a:ext cx="5977627" cy="5257800"/>
          </a:xfrm>
        </p:spPr>
      </p:pic>
    </p:spTree>
    <p:extLst>
      <p:ext uri="{BB962C8B-B14F-4D97-AF65-F5344CB8AC3E}">
        <p14:creationId xmlns:p14="http://schemas.microsoft.com/office/powerpoint/2010/main" val="4180889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7-2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468" y="731838"/>
            <a:ext cx="4965938" cy="5257800"/>
          </a:xfrm>
        </p:spPr>
      </p:pic>
    </p:spTree>
    <p:extLst>
      <p:ext uri="{BB962C8B-B14F-4D97-AF65-F5344CB8AC3E}">
        <p14:creationId xmlns:p14="http://schemas.microsoft.com/office/powerpoint/2010/main" val="2213459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8-1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797347"/>
            <a:ext cx="6492875" cy="5126782"/>
          </a:xfrm>
        </p:spPr>
      </p:pic>
    </p:spTree>
    <p:extLst>
      <p:ext uri="{BB962C8B-B14F-4D97-AF65-F5344CB8AC3E}">
        <p14:creationId xmlns:p14="http://schemas.microsoft.com/office/powerpoint/2010/main" val="2712752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8-2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868184"/>
            <a:ext cx="6492875" cy="4985108"/>
          </a:xfrm>
        </p:spPr>
      </p:pic>
    </p:spTree>
    <p:extLst>
      <p:ext uri="{BB962C8B-B14F-4D97-AF65-F5344CB8AC3E}">
        <p14:creationId xmlns:p14="http://schemas.microsoft.com/office/powerpoint/2010/main" val="1475227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20-1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674" y="731838"/>
            <a:ext cx="4684727" cy="5257800"/>
          </a:xfrm>
        </p:spPr>
      </p:pic>
    </p:spTree>
    <p:extLst>
      <p:ext uri="{BB962C8B-B14F-4D97-AF65-F5344CB8AC3E}">
        <p14:creationId xmlns:p14="http://schemas.microsoft.com/office/powerpoint/2010/main" val="2012370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21-1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83" y="731838"/>
            <a:ext cx="6235908" cy="5257800"/>
          </a:xfrm>
        </p:spPr>
      </p:pic>
    </p:spTree>
    <p:extLst>
      <p:ext uri="{BB962C8B-B14F-4D97-AF65-F5344CB8AC3E}">
        <p14:creationId xmlns:p14="http://schemas.microsoft.com/office/powerpoint/2010/main" val="2042388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09" y="1846263"/>
            <a:ext cx="4369708" cy="4022725"/>
          </a:xfrm>
        </p:spPr>
      </p:pic>
    </p:spTree>
    <p:extLst>
      <p:ext uri="{BB962C8B-B14F-4D97-AF65-F5344CB8AC3E}">
        <p14:creationId xmlns:p14="http://schemas.microsoft.com/office/powerpoint/2010/main" val="131804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01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4;p14"/>
          <p:cNvSpPr/>
          <p:nvPr/>
        </p:nvSpPr>
        <p:spPr>
          <a:xfrm>
            <a:off x="9799436" y="1739499"/>
            <a:ext cx="1651107" cy="1569759"/>
          </a:xfrm>
          <a:prstGeom prst="ellipse">
            <a:avLst/>
          </a:prstGeom>
          <a:solidFill>
            <a:srgbClr val="00B050">
              <a:alpha val="19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64;p14"/>
          <p:cNvSpPr/>
          <p:nvPr/>
        </p:nvSpPr>
        <p:spPr>
          <a:xfrm>
            <a:off x="9682922" y="2093844"/>
            <a:ext cx="585669" cy="856973"/>
          </a:xfrm>
          <a:prstGeom prst="ellipse">
            <a:avLst/>
          </a:prstGeom>
          <a:solidFill>
            <a:srgbClr val="0070C0">
              <a:alpha val="19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748665"/>
            <a:ext cx="8132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400" dirty="0"/>
              <a:t>Lens is located in front of eye. Focuses light on back of eye.</a:t>
            </a:r>
            <a:endParaRPr sz="2400" dirty="0"/>
          </a:p>
          <a:p>
            <a:r>
              <a:rPr lang="en" sz="2400" dirty="0"/>
              <a:t>To focus, we change the curvature of the lens (more or less spherical) </a:t>
            </a:r>
            <a:endParaRPr sz="2400" dirty="0"/>
          </a:p>
          <a:p>
            <a:r>
              <a:rPr lang="en" sz="2400" dirty="0"/>
              <a:t>Three parts: capsule (outer elastic layer of cells), epithelium (cells that divide to produce fiber cells), fiber cells (clear, organelle-free cells)</a:t>
            </a:r>
            <a:endParaRPr sz="2400" dirty="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8401" y="3658456"/>
            <a:ext cx="3528732" cy="2646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14"/>
          <p:cNvGrpSpPr/>
          <p:nvPr/>
        </p:nvGrpSpPr>
        <p:grpSpPr>
          <a:xfrm>
            <a:off x="9516942" y="1536570"/>
            <a:ext cx="2476052" cy="1968436"/>
            <a:chOff x="5974024" y="1152475"/>
            <a:chExt cx="3021050" cy="2358350"/>
          </a:xfrm>
        </p:grpSpPr>
        <p:pic>
          <p:nvPicPr>
            <p:cNvPr id="63" name="Google Shape;63;p14"/>
            <p:cNvPicPr preferRelativeResize="0"/>
            <p:nvPr/>
          </p:nvPicPr>
          <p:blipFill rotWithShape="1">
            <a:blip r:embed="rId4">
              <a:alphaModFix/>
            </a:blip>
            <a:srcRect l="17300" r="18645"/>
            <a:stretch/>
          </p:blipFill>
          <p:spPr>
            <a:xfrm>
              <a:off x="5974024" y="1152475"/>
              <a:ext cx="3021050" cy="2358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4"/>
            <p:cNvSpPr/>
            <p:nvPr/>
          </p:nvSpPr>
          <p:spPr>
            <a:xfrm>
              <a:off x="6389498" y="1989877"/>
              <a:ext cx="282600" cy="686400"/>
            </a:xfrm>
            <a:prstGeom prst="ellipse">
              <a:avLst/>
            </a:prstGeom>
            <a:solidFill>
              <a:srgbClr val="FF0000">
                <a:alpha val="192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1" name="Title 7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 smtClean="0"/>
              <a:t>Eye and Lens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48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415600" y="1748668"/>
            <a:ext cx="7668433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400" dirty="0"/>
              <a:t>Fiber cells' protein: 90% crystallin</a:t>
            </a:r>
            <a:endParaRPr sz="2400" dirty="0"/>
          </a:p>
          <a:p>
            <a:r>
              <a:rPr lang="en" sz="2400" dirty="0"/>
              <a:t>Three types:</a:t>
            </a:r>
            <a:endParaRPr sz="2400" dirty="0"/>
          </a:p>
          <a:p>
            <a:pPr lvl="1">
              <a:spcBef>
                <a:spcPts val="0"/>
              </a:spcBef>
            </a:pPr>
            <a:r>
              <a:rPr lang="en" sz="2200" dirty="0"/>
              <a:t>α-crystallin: Structural protein and "chaperone" (binds to proteins to stabilize and prevent aggregation, but doesn't refold them). Two units: αA, αB</a:t>
            </a:r>
          </a:p>
          <a:p>
            <a:pPr lvl="2">
              <a:spcBef>
                <a:spcPts val="0"/>
              </a:spcBef>
            </a:pPr>
            <a:r>
              <a:rPr lang="en" sz="1800" dirty="0"/>
              <a:t>Encoded by CRYAA, CRYAB genes</a:t>
            </a:r>
            <a:endParaRPr sz="1800" dirty="0"/>
          </a:p>
          <a:p>
            <a:pPr lvl="1">
              <a:spcBef>
                <a:spcPts val="0"/>
              </a:spcBef>
            </a:pPr>
            <a:r>
              <a:rPr lang="en" sz="2200" dirty="0"/>
              <a:t>β- and γ-crystallin: Structural protein, but otherwise no significant function</a:t>
            </a:r>
          </a:p>
          <a:p>
            <a:pPr lvl="2">
              <a:spcBef>
                <a:spcPts val="0"/>
              </a:spcBef>
            </a:pPr>
            <a:r>
              <a:rPr lang="en" sz="1800" dirty="0"/>
              <a:t>Encoded by CRYB*, CRYG* genes</a:t>
            </a:r>
          </a:p>
          <a:p>
            <a:r>
              <a:rPr lang="en" sz="2400" dirty="0"/>
              <a:t>Fiber cells are organelle-free; proteins are permanent.</a:t>
            </a:r>
            <a:endParaRPr sz="2400" dirty="0"/>
          </a:p>
          <a:p>
            <a:r>
              <a:rPr lang="en" sz="2400" dirty="0"/>
              <a:t>Glutathione (GSH): Anti-oxidant, prevents oxidation of the crystallins.</a:t>
            </a:r>
          </a:p>
          <a:p>
            <a:pPr lvl="1" indent="-457189">
              <a:spcBef>
                <a:spcPts val="0"/>
              </a:spcBef>
              <a:buSzPts val="1800"/>
              <a:buChar char="●"/>
            </a:pPr>
            <a:r>
              <a:rPr lang="en" dirty="0" smtClean="0"/>
              <a:t>Encoded by GSTM1, GSTT1 genes</a:t>
            </a:r>
          </a:p>
          <a:p>
            <a:pPr lvl="1" indent="-457189">
              <a:spcBef>
                <a:spcPts val="0"/>
              </a:spcBef>
              <a:buSzPts val="1800"/>
              <a:buChar char="●"/>
            </a:pPr>
            <a:endParaRPr sz="2200" dirty="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4034" y="2260495"/>
            <a:ext cx="2815933" cy="2815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14346"/>
          <a:stretch/>
        </p:blipFill>
        <p:spPr>
          <a:xfrm>
            <a:off x="9017567" y="207300"/>
            <a:ext cx="2815933" cy="2411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76319" y="4608206"/>
            <a:ext cx="2914933" cy="179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7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 smtClean="0"/>
              <a:t>Fiber Cells and </a:t>
            </a:r>
            <a:r>
              <a:rPr lang="en-US" dirty="0" err="1" smtClean="0"/>
              <a:t>Crystallin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8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415600" y="1748668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400" dirty="0" smtClean="0"/>
              <a:t>Cataract is opacification of the lens; when the lens becomes cloudy and blocks vision</a:t>
            </a:r>
          </a:p>
          <a:p>
            <a:pPr algn="just">
              <a:lnSpc>
                <a:spcPct val="120000"/>
              </a:lnSpc>
            </a:pPr>
            <a:r>
              <a:rPr lang="en-US" sz="2400" dirty="0" smtClean="0"/>
              <a:t>Opaque areas are aggregates of </a:t>
            </a:r>
            <a:r>
              <a:rPr lang="en-US" sz="2400" dirty="0" err="1" smtClean="0"/>
              <a:t>desolubilized</a:t>
            </a:r>
            <a:r>
              <a:rPr lang="en-US" sz="2400" dirty="0" smtClean="0"/>
              <a:t> </a:t>
            </a:r>
            <a:r>
              <a:rPr lang="en-US" sz="2400" dirty="0" err="1" smtClean="0"/>
              <a:t>crystallin</a:t>
            </a:r>
            <a:r>
              <a:rPr lang="en-US" sz="2400" dirty="0" smtClean="0"/>
              <a:t> proteins</a:t>
            </a:r>
          </a:p>
          <a:p>
            <a:pPr algn="just">
              <a:lnSpc>
                <a:spcPct val="120000"/>
              </a:lnSpc>
            </a:pPr>
            <a:r>
              <a:rPr lang="en-US" sz="2400" dirty="0" smtClean="0"/>
              <a:t>Cataract is an immediate result of two factors: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 smtClean="0"/>
              <a:t>Decrease of glutathione levels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 smtClean="0"/>
              <a:t>Formation of lens barrier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 smtClean="0"/>
              <a:t>Decreased recycling efficiency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 smtClean="0"/>
              <a:t>Usage of </a:t>
            </a:r>
            <a:r>
              <a:rPr lang="el-GR" sz="2200" dirty="0"/>
              <a:t>α-</a:t>
            </a:r>
            <a:r>
              <a:rPr lang="en-US" sz="2200" dirty="0" err="1" smtClean="0"/>
              <a:t>crystallin</a:t>
            </a:r>
            <a:endParaRPr lang="en-US" sz="2200" dirty="0" smtClean="0"/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 smtClean="0"/>
              <a:t>Limited supply; by age 40, no </a:t>
            </a:r>
            <a:r>
              <a:rPr lang="en" sz="1800" dirty="0" smtClean="0"/>
              <a:t>α-crystallin remains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" sz="1800" dirty="0"/>
              <a:t>Mutations in crystallin genes can result in nonfunctional α-crystallin</a:t>
            </a:r>
            <a:endParaRPr lang="en-US" sz="1800" dirty="0" smtClean="0"/>
          </a:p>
          <a:p>
            <a:pPr algn="just">
              <a:lnSpc>
                <a:spcPct val="120000"/>
              </a:lnSpc>
            </a:pPr>
            <a:r>
              <a:rPr lang="en-US" sz="2400" dirty="0" smtClean="0"/>
              <a:t>Currently, only approved treatment is surgical replacement of the lens</a:t>
            </a:r>
            <a:endParaRPr lang="en-US" sz="2400" dirty="0"/>
          </a:p>
          <a:p>
            <a:pPr algn="just">
              <a:lnSpc>
                <a:spcPct val="120000"/>
              </a:lnSpc>
            </a:pPr>
            <a:endParaRPr lang="en-US" sz="2400" dirty="0" smtClean="0"/>
          </a:p>
          <a:p>
            <a:pPr algn="just">
              <a:lnSpc>
                <a:spcPct val="120000"/>
              </a:lnSpc>
            </a:pPr>
            <a:endParaRPr sz="2400" dirty="0"/>
          </a:p>
        </p:txBody>
      </p:sp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/>
          <a:lstStyle/>
          <a:p>
            <a:r>
              <a:rPr lang="en-US" dirty="0" smtClean="0"/>
              <a:t>Cataract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37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/>
              <a:t>Goal:</a:t>
            </a:r>
          </a:p>
          <a:p>
            <a:pPr lvl="2"/>
            <a:r>
              <a:rPr lang="en-US" sz="2000" dirty="0" smtClean="0"/>
              <a:t>Identify genetic pathways related to cataract formation</a:t>
            </a:r>
          </a:p>
          <a:p>
            <a:pPr lvl="2"/>
            <a:r>
              <a:rPr lang="en-US" sz="2000" dirty="0" smtClean="0"/>
              <a:t>Pathways can be targeted by drugs to prevent or treat cataract (non-surgically)</a:t>
            </a:r>
          </a:p>
          <a:p>
            <a:pPr lvl="2"/>
            <a:endParaRPr lang="en-US" sz="2000" dirty="0"/>
          </a:p>
          <a:p>
            <a:pPr lvl="1"/>
            <a:r>
              <a:rPr lang="en-US" sz="2400" dirty="0" smtClean="0"/>
              <a:t>Hypothesis:</a:t>
            </a:r>
          </a:p>
          <a:p>
            <a:pPr lvl="2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835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3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 Collection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Cataract-related genes were collected from: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PubMed Gene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Using query “cataract &amp; “homo sapiens”[Organism]”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Phenopedia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Genes found in Cataract category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Gene Clustering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Gene collections were submitted separately to </a:t>
            </a:r>
            <a:r>
              <a:rPr lang="en-US" dirty="0" err="1" smtClean="0"/>
              <a:t>GeneFriends:RNASeq</a:t>
            </a:r>
            <a:endParaRPr lang="en-US" dirty="0" smtClean="0"/>
          </a:p>
          <a:p>
            <a:r>
              <a:rPr lang="en-US" dirty="0" err="1" smtClean="0"/>
              <a:t>GeneFriends</a:t>
            </a:r>
            <a:r>
              <a:rPr lang="en-US" dirty="0" smtClean="0"/>
              <a:t>-generated networks were mapped in </a:t>
            </a:r>
            <a:r>
              <a:rPr lang="en-US" dirty="0" err="1" smtClean="0"/>
              <a:t>Cytoscape</a:t>
            </a:r>
            <a:endParaRPr lang="en-US" dirty="0" smtClean="0"/>
          </a:p>
          <a:p>
            <a:r>
              <a:rPr lang="en-US" dirty="0" smtClean="0"/>
              <a:t>Clusters were identified via </a:t>
            </a:r>
            <a:r>
              <a:rPr lang="en-US" dirty="0" err="1" smtClean="0"/>
              <a:t>ClusterONE</a:t>
            </a:r>
            <a:r>
              <a:rPr lang="en-US" dirty="0" smtClean="0"/>
              <a:t> app with parameter “Haircut threshold” set to 0.05, all others left as default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5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Clusters were analyzed within </a:t>
            </a:r>
            <a:r>
              <a:rPr lang="en-US" dirty="0" err="1" smtClean="0"/>
              <a:t>Cytoscape</a:t>
            </a:r>
            <a:r>
              <a:rPr lang="en-US" dirty="0" smtClean="0"/>
              <a:t> using </a:t>
            </a:r>
            <a:r>
              <a:rPr lang="en-US" dirty="0" err="1" smtClean="0"/>
              <a:t>BinGO</a:t>
            </a:r>
            <a:r>
              <a:rPr lang="en-US" dirty="0" smtClean="0"/>
              <a:t> app</a:t>
            </a:r>
          </a:p>
          <a:p>
            <a:pPr lvl="1"/>
            <a:r>
              <a:rPr lang="en-US" dirty="0" smtClean="0"/>
              <a:t>Yielded function results</a:t>
            </a:r>
            <a:endParaRPr lang="en-US" dirty="0"/>
          </a:p>
          <a:p>
            <a:r>
              <a:rPr lang="en-US" dirty="0" smtClean="0"/>
              <a:t>Clusters were extracted from </a:t>
            </a:r>
            <a:r>
              <a:rPr lang="en-US" dirty="0" err="1" smtClean="0"/>
              <a:t>Cytoscape</a:t>
            </a:r>
            <a:r>
              <a:rPr lang="en-US" dirty="0" smtClean="0"/>
              <a:t> and processed in </a:t>
            </a:r>
            <a:r>
              <a:rPr lang="en-US" dirty="0" err="1" smtClean="0"/>
              <a:t>GeneOntology</a:t>
            </a:r>
            <a:endParaRPr lang="en-US" dirty="0" smtClean="0"/>
          </a:p>
          <a:p>
            <a:pPr lvl="1"/>
            <a:r>
              <a:rPr lang="en-US" dirty="0" smtClean="0"/>
              <a:t>Yielded function and disease connections</a:t>
            </a:r>
          </a:p>
          <a:p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Pathway Analysis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Clusters were processed in DAVID </a:t>
            </a:r>
            <a:r>
              <a:rPr lang="en-US" dirty="0" smtClean="0"/>
              <a:t>and </a:t>
            </a:r>
            <a:r>
              <a:rPr lang="en-US" dirty="0" smtClean="0"/>
              <a:t>Ingenuity </a:t>
            </a:r>
            <a:r>
              <a:rPr lang="en-US" dirty="0" smtClean="0"/>
              <a:t>to </a:t>
            </a:r>
            <a:r>
              <a:rPr lang="en-US" dirty="0" smtClean="0"/>
              <a:t>search for pathways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7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437</TotalTime>
  <Words>418</Words>
  <Application>Microsoft Office PowerPoint</Application>
  <PresentationFormat>Widescreen</PresentationFormat>
  <Paragraphs>75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Retrospect</vt:lpstr>
      <vt:lpstr>Cataract</vt:lpstr>
      <vt:lpstr>PowerPoint Presentation</vt:lpstr>
      <vt:lpstr>PowerPoint Presentation</vt:lpstr>
      <vt:lpstr>PowerPoint Presentation</vt:lpstr>
      <vt:lpstr>Cataract</vt:lpstr>
      <vt:lpstr>Goals</vt:lpstr>
      <vt:lpstr>PowerPoint Presentation</vt:lpstr>
      <vt:lpstr>Methods</vt:lpstr>
      <vt:lpstr>Methods</vt:lpstr>
      <vt:lpstr>PowerPoint Presentation</vt:lpstr>
      <vt:lpstr>Results</vt:lpstr>
      <vt:lpstr>Clusters</vt:lpstr>
      <vt:lpstr>Network 7-1</vt:lpstr>
      <vt:lpstr>Network 7-2</vt:lpstr>
      <vt:lpstr>Network 8-1</vt:lpstr>
      <vt:lpstr>Network 8-2</vt:lpstr>
      <vt:lpstr>Network 20-1</vt:lpstr>
      <vt:lpstr>Network 21-1</vt:lpstr>
      <vt:lpstr>PowerPoint Presentation</vt:lpstr>
    </vt:vector>
  </TitlesOfParts>
  <Company>SDSC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Cataract</dc:title>
  <dc:creator>Yao, Derrick</dc:creator>
  <cp:lastModifiedBy>Yao, Derrick</cp:lastModifiedBy>
  <cp:revision>30</cp:revision>
  <dcterms:created xsi:type="dcterms:W3CDTF">2019-07-25T22:26:12Z</dcterms:created>
  <dcterms:modified xsi:type="dcterms:W3CDTF">2019-07-30T01:30:50Z</dcterms:modified>
</cp:coreProperties>
</file>