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60" r:id="rId3"/>
    <p:sldId id="258" r:id="rId4"/>
    <p:sldId id="259" r:id="rId5"/>
    <p:sldId id="263" r:id="rId6"/>
    <p:sldId id="269" r:id="rId7"/>
    <p:sldId id="261" r:id="rId8"/>
    <p:sldId id="266" r:id="rId9"/>
    <p:sldId id="267" r:id="rId10"/>
    <p:sldId id="262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1" r:id="rId22"/>
    <p:sldId id="28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  <p14:sldId id="269"/>
          </p14:sldIdLst>
        </p14:section>
        <p14:section name="Methods" id="{2B02DADB-1D05-47E6-8432-8628A2D759C9}">
          <p14:sldIdLst>
            <p14:sldId id="261"/>
            <p14:sldId id="266"/>
            <p14:sldId id="267"/>
          </p14:sldIdLst>
        </p14:section>
        <p14:section name="Results" id="{6F96C0F7-2CBF-41E1-A440-B68F9DBAA433}">
          <p14:sldIdLst>
            <p14:sldId id="262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9"/>
          </p14:sldIdLst>
        </p14:section>
        <p14:section name="Discussion" id="{E912D6C5-E59D-4C4B-AFC3-D4EB802A759C}">
          <p14:sldIdLst>
            <p14:sldId id="278"/>
            <p14:sldId id="281"/>
            <p14:sldId id="282"/>
          </p14:sldIdLst>
        </p14:section>
        <p14:section name="Citations" id="{48A66E72-CCBB-4540-B802-D3E3C20AD7D7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A75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CRYBA1 CRYBA4 </a:t>
            </a:r>
            <a:r>
              <a:rPr lang="en-US" sz="800" dirty="0" err="1"/>
              <a:t>CRYBA4</a:t>
            </a:r>
            <a:r>
              <a:rPr lang="en-US" sz="800" dirty="0"/>
              <a:t> CRYBB1 CRYBB2 CRYBB3 </a:t>
            </a:r>
            <a:r>
              <a:rPr lang="en-US" sz="800" dirty="0" err="1"/>
              <a:t>CRYBB3</a:t>
            </a:r>
            <a:r>
              <a:rPr lang="en-US" sz="800" dirty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86400"/>
            <a:ext cx="121888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45439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3904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71;p15"/>
          <p:cNvSpPr txBox="1">
            <a:spLocks noGrp="1"/>
          </p:cNvSpPr>
          <p:nvPr>
            <p:ph type="title"/>
          </p:nvPr>
        </p:nvSpPr>
        <p:spPr>
          <a:xfrm>
            <a:off x="1097280" y="593367"/>
            <a:ext cx="1005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30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400" cy="640456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34816"/>
            <a:ext cx="3200400" cy="507038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05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020" y="594360"/>
            <a:ext cx="3200400" cy="62398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6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2020" y="1218341"/>
            <a:ext cx="3200400" cy="507862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2020" y="6461105"/>
            <a:ext cx="1771753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9686" y="6461104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0395" y="646110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G"/><Relationship Id="rId10" Type="http://schemas.openxmlformats.org/officeDocument/2006/relationships/image" Target="../media/image40.jpeg"/><Relationship Id="rId4" Type="http://schemas.openxmlformats.org/officeDocument/2006/relationships/image" Target="../media/image34.JPG"/><Relationship Id="rId9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29" y="1941943"/>
            <a:ext cx="3454478" cy="3299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4" y="193431"/>
            <a:ext cx="3723772" cy="2725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015" y="1172088"/>
            <a:ext cx="2127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</a:t>
            </a:r>
          </a:p>
          <a:p>
            <a:r>
              <a:rPr lang="en-US" sz="1200" dirty="0"/>
              <a:t>p=2.896e-4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4657" y="2541355"/>
            <a:ext cx="10099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8</a:t>
            </a:r>
          </a:p>
          <a:p>
            <a:r>
              <a:rPr lang="en-US" sz="1200" dirty="0"/>
              <a:t>p=7.329e-7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53" y="618090"/>
            <a:ext cx="1687790" cy="1691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7177" y="618090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20</a:t>
            </a:r>
          </a:p>
          <a:p>
            <a:r>
              <a:rPr lang="en-US" sz="1200" dirty="0"/>
              <a:t>p=0.010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420" y="3528403"/>
            <a:ext cx="1584123" cy="14603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77229" y="3208737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21</a:t>
            </a:r>
          </a:p>
          <a:p>
            <a:r>
              <a:rPr lang="en-US" sz="1200" dirty="0"/>
              <a:t>p=0.021</a:t>
            </a:r>
          </a:p>
        </p:txBody>
      </p:sp>
    </p:spTree>
    <p:extLst>
      <p:ext uri="{BB962C8B-B14F-4D97-AF65-F5344CB8AC3E}">
        <p14:creationId xmlns:p14="http://schemas.microsoft.com/office/powerpoint/2010/main" val="3722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7-1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34816"/>
            <a:ext cx="3200400" cy="50703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standard cataract-related network.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4" y="731838"/>
            <a:ext cx="5977627" cy="52578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7" y="1127987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7-2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network shows many functions related to keratinization (insertion of keratin into skin/hair cells).</a:t>
            </a:r>
          </a:p>
          <a:p>
            <a:r>
              <a:rPr lang="en-US" dirty="0"/>
              <a:t>Keratin is present in the lens epithelium, and forms a significant part of its structural integrity (Quinlan et al, 1999). This network may imply that keratin in the epithelial and early fiber cells plays a role in later cataract formation.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8" y="731838"/>
            <a:ext cx="4965938" cy="5257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27" y="1115631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8-1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cataract-focused network.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347"/>
            <a:ext cx="6492875" cy="51267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7" y="1234816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8-2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8" y="868184"/>
            <a:ext cx="5752458" cy="49851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27" y="1218340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20-1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network related to metabolism, especially of </a:t>
            </a:r>
            <a:r>
              <a:rPr lang="en-US" dirty="0" smtClean="0"/>
              <a:t>sugars, fats, and amino acids. </a:t>
            </a:r>
            <a:r>
              <a:rPr lang="en-US" dirty="0"/>
              <a:t>Fatty acids affect the expression of lutein, which is shown to prevent cataract formation (</a:t>
            </a:r>
            <a:r>
              <a:rPr lang="en-US" dirty="0" err="1"/>
              <a:t>Padmanabha</a:t>
            </a:r>
            <a:r>
              <a:rPr lang="en-US" dirty="0"/>
              <a:t> &amp; </a:t>
            </a:r>
            <a:r>
              <a:rPr lang="en-US" dirty="0" err="1"/>
              <a:t>Vallikannan</a:t>
            </a:r>
            <a:r>
              <a:rPr lang="en-US" dirty="0"/>
              <a:t>, 2018); sugars are known to cause cataract, since an increased blood sugar concentration affects the concentration of the fiber cell cytoplasm (</a:t>
            </a:r>
            <a:r>
              <a:rPr lang="en-US" dirty="0" err="1"/>
              <a:t>Pollreisz</a:t>
            </a:r>
            <a:r>
              <a:rPr lang="en-US" dirty="0"/>
              <a:t> &amp; Schmidt-</a:t>
            </a:r>
            <a:r>
              <a:rPr lang="en-US" dirty="0" err="1"/>
              <a:t>Erfurth</a:t>
            </a:r>
            <a:r>
              <a:rPr lang="en-US" dirty="0"/>
              <a:t>, 2010)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74" y="731838"/>
            <a:ext cx="4684727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2" y="1122028"/>
            <a:ext cx="3480016" cy="26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21-1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network is heavily centered around the TNF (tumor necrosis factor) gene, which has many functions varying from tissue regeneration to apoptosis (</a:t>
            </a:r>
            <a:r>
              <a:rPr lang="en-US" dirty="0" err="1" smtClean="0"/>
              <a:t>Wajant</a:t>
            </a:r>
            <a:r>
              <a:rPr lang="en-US" dirty="0" smtClean="0"/>
              <a:t>, et al).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3" y="731838"/>
            <a:ext cx="6235908" cy="5257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12" y="1109672"/>
            <a:ext cx="3480016" cy="26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Cluster 20 – fructose metabolism pathway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9" y="1846263"/>
            <a:ext cx="4369708" cy="4022725"/>
          </a:xfrm>
        </p:spPr>
      </p:pic>
    </p:spTree>
    <p:extLst>
      <p:ext uri="{BB962C8B-B14F-4D97-AF65-F5344CB8AC3E}">
        <p14:creationId xmlns:p14="http://schemas.microsoft.com/office/powerpoint/2010/main" val="13180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" y="477715"/>
            <a:ext cx="4634280" cy="2291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85" y="482477"/>
            <a:ext cx="4641592" cy="228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" y="3625362"/>
            <a:ext cx="4624558" cy="228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94" y="3625362"/>
            <a:ext cx="4654375" cy="228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15" y="477715"/>
            <a:ext cx="1016376" cy="500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20" y="1122850"/>
            <a:ext cx="1017271" cy="500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90" y="477715"/>
            <a:ext cx="977228" cy="301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90" y="978511"/>
            <a:ext cx="1018193" cy="500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20" y="3625362"/>
            <a:ext cx="1017271" cy="501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0" y="3625361"/>
            <a:ext cx="1017298" cy="501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71" y="4325449"/>
            <a:ext cx="1019147" cy="500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71" y="5024614"/>
            <a:ext cx="1017271" cy="5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7194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48" y="1845734"/>
            <a:ext cx="7074131" cy="4023360"/>
          </a:xfrm>
        </p:spPr>
        <p:txBody>
          <a:bodyPr/>
          <a:lstStyle/>
          <a:p>
            <a:r>
              <a:rPr lang="en-US" dirty="0" smtClean="0"/>
              <a:t>The prevalence of keratin genes and keratin-related functions within this network implies that keratin genes play a role in </a:t>
            </a:r>
            <a:r>
              <a:rPr lang="en-US" dirty="0" err="1" smtClean="0"/>
              <a:t>cataractogenesis</a:t>
            </a:r>
            <a:r>
              <a:rPr lang="en-US" dirty="0" smtClean="0"/>
              <a:t>. As previously stated, keratin is found in lens epithelial and young fiber cells, and this presence may leave structural and/or chemical remnants that lead to development of cataract.</a:t>
            </a:r>
          </a:p>
          <a:p>
            <a:endParaRPr lang="en-US" dirty="0"/>
          </a:p>
          <a:p>
            <a:r>
              <a:rPr lang="en-US" dirty="0" smtClean="0"/>
              <a:t>Other genes here (LIM2, BFSP1, BFSP2) also encode lens structural proteins, reinforcing the hypothesis that the structural protein keratin is associated with cataract.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7" y="1845734"/>
            <a:ext cx="2952783" cy="3126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137" y="5080434"/>
            <a:ext cx="2119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Network 7-2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33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48" y="1845734"/>
            <a:ext cx="7074131" cy="4023360"/>
          </a:xfrm>
        </p:spPr>
        <p:txBody>
          <a:bodyPr/>
          <a:lstStyle/>
          <a:p>
            <a:r>
              <a:rPr lang="en-US" dirty="0" smtClean="0"/>
              <a:t>TNF affects many of the genes in this network; it causes an increase in DEFB4A/DEFB4B and CHI3L1 genes, and it and CRYBA4/CRYBB2 are both impacted by D-galactose. </a:t>
            </a:r>
          </a:p>
          <a:p>
            <a:endParaRPr lang="en-US" dirty="0" smtClean="0"/>
          </a:p>
          <a:p>
            <a:r>
              <a:rPr lang="en-US" dirty="0" smtClean="0"/>
              <a:t>The DEFB4 genes encode </a:t>
            </a:r>
            <a:r>
              <a:rPr lang="en-US" dirty="0" err="1" smtClean="0"/>
              <a:t>defensin</a:t>
            </a:r>
            <a:r>
              <a:rPr lang="en-US" dirty="0" smtClean="0"/>
              <a:t> antimicrobial protein, and CHI3L1 encodes a chitin-</a:t>
            </a:r>
            <a:r>
              <a:rPr lang="en-US" dirty="0" err="1" smtClean="0"/>
              <a:t>hydrolysing</a:t>
            </a:r>
            <a:r>
              <a:rPr lang="en-US" dirty="0" smtClean="0"/>
              <a:t> enzyme; this may mean that antimicrobial pathways play a role in cataract, and may even imply that cataract is affected by microbial factors.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7" y="2164079"/>
            <a:ext cx="2952783" cy="2489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137" y="5080434"/>
            <a:ext cx="2119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Network 21-1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0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4436-7470-4F18-B985-FED8070C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846E-4044-4E95-A59F-046DB07D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457200">
              <a:buNone/>
            </a:pPr>
            <a:r>
              <a:rPr lang="en-US" dirty="0" err="1"/>
              <a:t>Padmanabha</a:t>
            </a:r>
            <a:r>
              <a:rPr lang="en-US" dirty="0"/>
              <a:t>, Smitha, and Baskaran </a:t>
            </a:r>
            <a:r>
              <a:rPr lang="en-US" dirty="0" err="1"/>
              <a:t>Vallikannan</a:t>
            </a:r>
            <a:r>
              <a:rPr lang="en-US" dirty="0"/>
              <a:t>. “Fatty Acids Modulate the Efficacy of Lutein in Cataract Prevention: Assessment of Oxidative and Inflammatory Parameters in Rats.” </a:t>
            </a:r>
            <a:r>
              <a:rPr lang="en-US" i="1" dirty="0"/>
              <a:t>Biochemical and Biophysical Research Communications</a:t>
            </a:r>
            <a:r>
              <a:rPr lang="en-US" dirty="0"/>
              <a:t>, vol. 500, no. 2, 2 June 2018, pp. 435–442., doi:10.1016/j.bbrc.2018.04.098.</a:t>
            </a:r>
          </a:p>
          <a:p>
            <a:pPr marL="574675" indent="-457200">
              <a:buNone/>
            </a:pPr>
            <a:r>
              <a:rPr lang="en-US" dirty="0" err="1"/>
              <a:t>Pollreisz</a:t>
            </a:r>
            <a:r>
              <a:rPr lang="en-US" dirty="0"/>
              <a:t>, Andreas, and Ursula Schmidt-</a:t>
            </a:r>
            <a:r>
              <a:rPr lang="en-US" dirty="0" err="1"/>
              <a:t>Erfurth</a:t>
            </a:r>
            <a:r>
              <a:rPr lang="en-US" dirty="0"/>
              <a:t>. “Diabetic Cataract—Pathogenesis, Epidemiology and Treatment.” </a:t>
            </a:r>
            <a:r>
              <a:rPr lang="en-US" i="1" dirty="0"/>
              <a:t>Journal of Ophthalmology</a:t>
            </a:r>
            <a:r>
              <a:rPr lang="en-US" dirty="0"/>
              <a:t>, vol. 2010, 2 Apr. 2010, pp. 1–8., doi:10.1155/2010/608751.</a:t>
            </a:r>
          </a:p>
          <a:p>
            <a:pPr marL="574675" indent="-457200">
              <a:buNone/>
            </a:pPr>
            <a:r>
              <a:rPr lang="en-US" dirty="0"/>
              <a:t>Quinlan, R A, et al. “The Eye Lens Cytoskeleton.” </a:t>
            </a:r>
            <a:r>
              <a:rPr lang="en-US" i="1" dirty="0"/>
              <a:t>Eye</a:t>
            </a:r>
            <a:r>
              <a:rPr lang="en-US" dirty="0"/>
              <a:t>, vol. 13, no. 3, May 1999, pp. 409–416., doi:10.1038/eye.1999.115</a:t>
            </a:r>
            <a:r>
              <a:rPr lang="en-US" dirty="0" smtClean="0"/>
              <a:t>.</a:t>
            </a:r>
          </a:p>
          <a:p>
            <a:pPr marL="574675" indent="-457200">
              <a:buNone/>
            </a:pPr>
            <a:r>
              <a:rPr lang="en-US" dirty="0" err="1"/>
              <a:t>Wajant</a:t>
            </a:r>
            <a:r>
              <a:rPr lang="en-US" dirty="0"/>
              <a:t>, H, et al. “Tumor Necrosis Factor Signaling.” </a:t>
            </a:r>
            <a:r>
              <a:rPr lang="en-US" i="1" dirty="0"/>
              <a:t>Cell Death &amp; Differentiation</a:t>
            </a:r>
            <a:r>
              <a:rPr lang="en-US" dirty="0"/>
              <a:t>, vol. 10, no. 1, 2003, pp. 45–65., doi:10.1038/sj.cdd.4401189.</a:t>
            </a:r>
          </a:p>
          <a:p>
            <a:pPr marL="574675" indent="-457200">
              <a:buNone/>
            </a:pPr>
            <a:endParaRPr lang="en-US" dirty="0"/>
          </a:p>
          <a:p>
            <a:pPr marL="574675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0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Eye and Lens</a:t>
            </a:r>
          </a:p>
        </p:txBody>
      </p: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(GSH): Anti-oxidant, prevents oxidation of the crystallins.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Fiber Cells and </a:t>
            </a:r>
            <a:r>
              <a:rPr lang="en-US" dirty="0" err="1"/>
              <a:t>Crystallin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Cataract is opacification of the lens; when the lens becomes cloudy and blocks vision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Opaque areas are aggregates of </a:t>
            </a:r>
            <a:r>
              <a:rPr lang="en-US" sz="2400" dirty="0" err="1"/>
              <a:t>desolubilized</a:t>
            </a:r>
            <a:r>
              <a:rPr lang="en-US" sz="2400" dirty="0"/>
              <a:t> </a:t>
            </a:r>
            <a:r>
              <a:rPr lang="en-US" sz="2400" dirty="0" err="1"/>
              <a:t>crystallin</a:t>
            </a:r>
            <a:r>
              <a:rPr lang="en-US" sz="2400" dirty="0"/>
              <a:t> proteins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Protein aggregation is caused by oxidation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Naturally over time: age-related cataract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As a result of high sugar concentration in the eye: diabetic cataract (or similar)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Through genetic mutations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Currently, only approved treatment is surgical replacement of the lens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Presents complications in areas with poor healthcare and/or low wealth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endParaRPr sz="2400" dirty="0"/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/>
          <a:lstStyle/>
          <a:p>
            <a:r>
              <a:rPr lang="en-US" dirty="0"/>
              <a:t>Cataract</a:t>
            </a:r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lnSpc>
                <a:spcPct val="120000"/>
              </a:lnSpc>
            </a:pPr>
            <a:r>
              <a:rPr lang="en-US" sz="2400" dirty="0"/>
              <a:t>Cataract is an immediate result of two factors: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Decrease of glutathione levels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Formation of lens barrier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Decreased recycling efficiency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Usage of </a:t>
            </a:r>
            <a:r>
              <a:rPr lang="el-GR" sz="2100" dirty="0"/>
              <a:t>α-</a:t>
            </a:r>
            <a:r>
              <a:rPr lang="en-US" sz="2100" dirty="0" err="1"/>
              <a:t>crystallin</a:t>
            </a:r>
            <a:endParaRPr lang="en-US" sz="2100" dirty="0"/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Limited supply; by age 40, no </a:t>
            </a:r>
            <a:r>
              <a:rPr lang="en" sz="1800" dirty="0"/>
              <a:t>α-crystallin remains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" sz="1800" dirty="0"/>
              <a:t>Mutations in crystallin genes can result in nonfunctional α-crystallin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Goal:</a:t>
            </a:r>
          </a:p>
          <a:p>
            <a:pPr lvl="2"/>
            <a:r>
              <a:rPr lang="en-US" sz="2000" dirty="0"/>
              <a:t>Identify genetic pathways related to cataract formation</a:t>
            </a:r>
          </a:p>
          <a:p>
            <a:pPr lvl="2"/>
            <a:r>
              <a:rPr lang="en-US" sz="2000" dirty="0"/>
              <a:t>Pathways can be targeted by drugs to prevent or treat cataract (non-surgically)</a:t>
            </a:r>
          </a:p>
        </p:txBody>
      </p:sp>
    </p:spTree>
    <p:extLst>
      <p:ext uri="{BB962C8B-B14F-4D97-AF65-F5344CB8AC3E}">
        <p14:creationId xmlns:p14="http://schemas.microsoft.com/office/powerpoint/2010/main" val="27283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01884" y="806332"/>
            <a:ext cx="6365150" cy="3389076"/>
            <a:chOff x="2601884" y="806332"/>
            <a:chExt cx="6365150" cy="3389076"/>
          </a:xfrm>
        </p:grpSpPr>
        <p:grpSp>
          <p:nvGrpSpPr>
            <p:cNvPr id="7" name="Group 6"/>
            <p:cNvGrpSpPr/>
            <p:nvPr/>
          </p:nvGrpSpPr>
          <p:grpSpPr>
            <a:xfrm>
              <a:off x="2601884" y="806333"/>
              <a:ext cx="1737360" cy="2086495"/>
              <a:chOff x="1371600" y="1296785"/>
              <a:chExt cx="1280160" cy="1571106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371600" y="1296785"/>
                <a:ext cx="1280160" cy="157110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Gene Collection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4481" y="1709922"/>
                <a:ext cx="563534" cy="563534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66" y="1492740"/>
                <a:ext cx="606829" cy="365653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915779" y="806332"/>
              <a:ext cx="1737360" cy="2086495"/>
              <a:chOff x="4458579" y="656703"/>
              <a:chExt cx="1737360" cy="2086495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458579" y="656703"/>
                <a:ext cx="1737360" cy="20864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Gene Clustering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240" y="861170"/>
                <a:ext cx="589608" cy="4859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400" y="1110146"/>
                <a:ext cx="731826" cy="73182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044" y="1833815"/>
                <a:ext cx="421629" cy="416610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29674" y="806332"/>
              <a:ext cx="1737360" cy="2086495"/>
              <a:chOff x="7007760" y="656702"/>
              <a:chExt cx="1737360" cy="208649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007760" y="656702"/>
                <a:ext cx="1737360" cy="20864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Function Analysis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6868" y="784221"/>
                <a:ext cx="421146" cy="42114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0111" y="916941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6868" y="1420695"/>
                <a:ext cx="1220079" cy="640541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6459426" y="3150547"/>
              <a:ext cx="1044861" cy="1044861"/>
              <a:chOff x="7238321" y="3153066"/>
              <a:chExt cx="1044861" cy="104486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7238321" y="3153066"/>
                <a:ext cx="1044861" cy="1044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Pathway Analysis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9887" y="3396581"/>
                <a:ext cx="641728" cy="163788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23" name="Straight Arrow Connector 22"/>
            <p:cNvCxnSpPr>
              <a:stCxn id="2" idx="3"/>
              <a:endCxn id="10" idx="1"/>
            </p:cNvCxnSpPr>
            <p:nvPr/>
          </p:nvCxnSpPr>
          <p:spPr>
            <a:xfrm flipV="1">
              <a:off x="4339244" y="1849580"/>
              <a:ext cx="5765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3" idx="1"/>
            </p:cNvCxnSpPr>
            <p:nvPr/>
          </p:nvCxnSpPr>
          <p:spPr>
            <a:xfrm>
              <a:off x="6653139" y="1849580"/>
              <a:ext cx="576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9" idx="2"/>
            </p:cNvCxnSpPr>
            <p:nvPr/>
          </p:nvCxnSpPr>
          <p:spPr>
            <a:xfrm rot="16200000" flipH="1">
              <a:off x="5731867" y="2945418"/>
              <a:ext cx="780151" cy="67496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Cataract-related genes were collected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PubMed Gene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Using query “cataract &amp; “homo sapiens”[Organism]”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Phenopedia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Genes found under Cataract disease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 Clustering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Gene collections were submitted separately to </a:t>
            </a:r>
            <a:r>
              <a:rPr lang="en-US" dirty="0" err="1"/>
              <a:t>GeneFriends:RNASeq</a:t>
            </a:r>
            <a:endParaRPr lang="en-US" dirty="0"/>
          </a:p>
          <a:p>
            <a:r>
              <a:rPr lang="en-US" dirty="0" err="1"/>
              <a:t>GeneFriends</a:t>
            </a:r>
            <a:r>
              <a:rPr lang="en-US" dirty="0"/>
              <a:t>-generated networks were mapped in </a:t>
            </a:r>
            <a:r>
              <a:rPr lang="en-US" dirty="0" err="1"/>
              <a:t>Cytoscape</a:t>
            </a:r>
            <a:endParaRPr lang="en-US" dirty="0"/>
          </a:p>
          <a:p>
            <a:r>
              <a:rPr lang="en-US" dirty="0"/>
              <a:t>Clusters were identified via </a:t>
            </a:r>
            <a:r>
              <a:rPr lang="en-US" dirty="0" err="1"/>
              <a:t>ClusterONE</a:t>
            </a:r>
            <a:r>
              <a:rPr lang="en-US" dirty="0"/>
              <a:t> app with parameter “Haircut threshold” set to 0.05, all others left as default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341032" y="613849"/>
            <a:ext cx="1138843" cy="606368"/>
            <a:chOff x="2601884" y="806332"/>
            <a:chExt cx="6365150" cy="3389076"/>
          </a:xfrm>
        </p:grpSpPr>
        <p:sp>
          <p:nvSpPr>
            <p:cNvPr id="46" name="Rounded Rectangle 45"/>
            <p:cNvSpPr/>
            <p:nvPr/>
          </p:nvSpPr>
          <p:spPr>
            <a:xfrm>
              <a:off x="2601884" y="806332"/>
              <a:ext cx="1737359" cy="20864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A75F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915780" y="806332"/>
              <a:ext cx="1737359" cy="20864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229675" y="806332"/>
              <a:ext cx="1737359" cy="20864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459427" y="3150547"/>
              <a:ext cx="1044861" cy="10448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75F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6" idx="3"/>
              <a:endCxn id="42" idx="1"/>
            </p:cNvCxnSpPr>
            <p:nvPr/>
          </p:nvCxnSpPr>
          <p:spPr>
            <a:xfrm flipV="1">
              <a:off x="4339244" y="1849580"/>
              <a:ext cx="576535" cy="1"/>
            </a:xfrm>
            <a:prstGeom prst="straightConnector1">
              <a:avLst/>
            </a:prstGeom>
            <a:ln>
              <a:solidFill>
                <a:srgbClr val="E483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2" idx="3"/>
              <a:endCxn id="38" idx="1"/>
            </p:cNvCxnSpPr>
            <p:nvPr/>
          </p:nvCxnSpPr>
          <p:spPr>
            <a:xfrm>
              <a:off x="6653139" y="1849580"/>
              <a:ext cx="576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2" idx="2"/>
              <a:endCxn id="36" idx="2"/>
            </p:cNvCxnSpPr>
            <p:nvPr/>
          </p:nvCxnSpPr>
          <p:spPr>
            <a:xfrm rot="16200000" flipH="1">
              <a:off x="5731867" y="2945418"/>
              <a:ext cx="780151" cy="674967"/>
            </a:xfrm>
            <a:prstGeom prst="bentConnector2">
              <a:avLst/>
            </a:prstGeom>
            <a:ln>
              <a:solidFill>
                <a:srgbClr val="E483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Clusters were analyzed within </a:t>
            </a:r>
            <a:r>
              <a:rPr lang="en-US" dirty="0" err="1"/>
              <a:t>Cytoscape</a:t>
            </a:r>
            <a:r>
              <a:rPr lang="en-US" dirty="0"/>
              <a:t> using </a:t>
            </a:r>
            <a:r>
              <a:rPr lang="en-US" dirty="0" err="1"/>
              <a:t>BinGO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Yielded function results</a:t>
            </a:r>
          </a:p>
          <a:p>
            <a:r>
              <a:rPr lang="en-US" dirty="0"/>
              <a:t>Clusters were extracted from </a:t>
            </a:r>
            <a:r>
              <a:rPr lang="en-US" dirty="0" err="1"/>
              <a:t>Cytoscape</a:t>
            </a:r>
            <a:r>
              <a:rPr lang="en-US" dirty="0"/>
              <a:t> and processed in </a:t>
            </a:r>
            <a:r>
              <a:rPr lang="en-US" dirty="0" err="1"/>
              <a:t>GeneOntology</a:t>
            </a:r>
            <a:endParaRPr lang="en-US" dirty="0"/>
          </a:p>
          <a:p>
            <a:pPr lvl="1"/>
            <a:r>
              <a:rPr lang="en-US" dirty="0"/>
              <a:t>Yielded function and disease connections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Pathway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Clusters were processed in DAVID and Ingenuity to search for pathways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341032" y="613849"/>
            <a:ext cx="1138843" cy="606368"/>
            <a:chOff x="2601884" y="806332"/>
            <a:chExt cx="6365150" cy="3389076"/>
          </a:xfrm>
        </p:grpSpPr>
        <p:sp>
          <p:nvSpPr>
            <p:cNvPr id="8" name="Rounded Rectangle 7"/>
            <p:cNvSpPr/>
            <p:nvPr/>
          </p:nvSpPr>
          <p:spPr>
            <a:xfrm>
              <a:off x="2601884" y="806332"/>
              <a:ext cx="1737359" cy="208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75F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15780" y="806332"/>
              <a:ext cx="1737359" cy="20864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29675" y="806332"/>
              <a:ext cx="1737359" cy="20864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59427" y="3150547"/>
              <a:ext cx="1044861" cy="10448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5F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 flipV="1">
              <a:off x="4339244" y="1849580"/>
              <a:ext cx="576535" cy="1"/>
            </a:xfrm>
            <a:prstGeom prst="straightConnector1">
              <a:avLst/>
            </a:prstGeom>
            <a:ln>
              <a:solidFill>
                <a:srgbClr val="E483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6653139" y="1849580"/>
              <a:ext cx="576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2"/>
              <a:endCxn id="11" idx="2"/>
            </p:cNvCxnSpPr>
            <p:nvPr/>
          </p:nvCxnSpPr>
          <p:spPr>
            <a:xfrm rot="16200000" flipH="1">
              <a:off x="5731867" y="2945418"/>
              <a:ext cx="780151" cy="674967"/>
            </a:xfrm>
            <a:prstGeom prst="bentConnector2">
              <a:avLst/>
            </a:prstGeom>
            <a:ln>
              <a:solidFill>
                <a:srgbClr val="E483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1334</TotalTime>
  <Words>940</Words>
  <Application>Microsoft Office PowerPoint</Application>
  <PresentationFormat>Widescreen</PresentationFormat>
  <Paragraphs>159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Cataract</vt:lpstr>
      <vt:lpstr>PowerPoint Presentation</vt:lpstr>
      <vt:lpstr>PowerPoint Presentation</vt:lpstr>
      <vt:lpstr>PowerPoint Presentation</vt:lpstr>
      <vt:lpstr>Cataract</vt:lpstr>
      <vt:lpstr>Goals</vt:lpstr>
      <vt:lpstr>PowerPoint Presentation</vt:lpstr>
      <vt:lpstr>Methods</vt:lpstr>
      <vt:lpstr>Methods</vt:lpstr>
      <vt:lpstr>PowerPoint Presentation</vt:lpstr>
      <vt:lpstr>Clusters</vt:lpstr>
      <vt:lpstr>Network 7-1</vt:lpstr>
      <vt:lpstr>Network 7-2</vt:lpstr>
      <vt:lpstr>Network 8-1</vt:lpstr>
      <vt:lpstr>Network 8-2</vt:lpstr>
      <vt:lpstr>Network 20-1</vt:lpstr>
      <vt:lpstr>Network 21-1</vt:lpstr>
      <vt:lpstr>Cluster 20 – fructose metabolism pathway</vt:lpstr>
      <vt:lpstr>PowerPoint Presentation</vt:lpstr>
      <vt:lpstr>PowerPoint Presentation</vt:lpstr>
      <vt:lpstr>Networks</vt:lpstr>
      <vt:lpstr>Networks</vt:lpstr>
      <vt:lpstr>Citations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Yao, Derrick</cp:lastModifiedBy>
  <cp:revision>59</cp:revision>
  <dcterms:created xsi:type="dcterms:W3CDTF">2019-07-25T22:26:12Z</dcterms:created>
  <dcterms:modified xsi:type="dcterms:W3CDTF">2019-08-01T23:00:05Z</dcterms:modified>
</cp:coreProperties>
</file>