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0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31489-EFEE-4391-AEF1-2707D9837251}">
          <p14:sldIdLst>
            <p14:sldId id="257"/>
          </p14:sldIdLst>
        </p14:section>
        <p14:section name="Introduction" id="{90C9E4BA-0B35-4BF2-A78F-54C38B422968}">
          <p14:sldIdLst>
            <p14:sldId id="260"/>
            <p14:sldId id="258"/>
            <p14:sldId id="259"/>
            <p14:sldId id="263"/>
          </p14:sldIdLst>
        </p14:section>
        <p14:section name="Methods" id="{2B02DADB-1D05-47E6-8432-8628A2D759C9}">
          <p14:sldIdLst>
            <p14:sldId id="261"/>
          </p14:sldIdLst>
        </p14:section>
        <p14:section name="Results" id="{6F96C0F7-2CBF-41E1-A440-B68F9DBAA433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2EA7-858F-4B44-B015-877BFE5925AB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FB39-1398-40D8-9A7E-B2F7B9CE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4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3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CRYBA1 CRYBA4 </a:t>
            </a:r>
            <a:r>
              <a:rPr lang="en-US" sz="800" dirty="0" err="1" smtClean="0"/>
              <a:t>CRYBA4</a:t>
            </a:r>
            <a:r>
              <a:rPr lang="en-US" sz="800" dirty="0" smtClean="0"/>
              <a:t> CRYBB1 CRYBB2 CRYBB3 </a:t>
            </a:r>
            <a:r>
              <a:rPr lang="en-US" sz="800" dirty="0" err="1" smtClean="0"/>
              <a:t>CRYBB3</a:t>
            </a:r>
            <a:r>
              <a:rPr lang="en-US" sz="800" dirty="0" smtClean="0"/>
              <a:t> CRYGA CRYGB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7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69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2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9CEF2D-C839-41A0-817E-03595D1CB54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 smtClean="0"/>
              <a:t>Cataract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25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1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9799436" y="1739499"/>
            <a:ext cx="1651107" cy="1569759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64;p14"/>
          <p:cNvSpPr/>
          <p:nvPr/>
        </p:nvSpPr>
        <p:spPr>
          <a:xfrm>
            <a:off x="9682922" y="2093844"/>
            <a:ext cx="585669" cy="856973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Eye and Lens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748665"/>
            <a:ext cx="813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Lens is located in front of eye. Focuses light on back of eye.</a:t>
            </a:r>
            <a:endParaRPr sz="2400" dirty="0"/>
          </a:p>
          <a:p>
            <a:r>
              <a:rPr lang="en" sz="2400" dirty="0"/>
              <a:t>To focus, we change the curvature of the lens (more or less spherical) </a:t>
            </a:r>
            <a:endParaRPr sz="2400" dirty="0"/>
          </a:p>
          <a:p>
            <a:r>
              <a:rPr lang="en" sz="2400" dirty="0"/>
              <a:t>Three parts: capsule (outer elastic layer of cells), epithelium (cells that divide to produce fiber cells), fiber cells (clear, organelle-free cells)</a:t>
            </a:r>
            <a:endParaRPr sz="24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401" y="3658456"/>
            <a:ext cx="3528732" cy="26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9516942" y="1536570"/>
            <a:ext cx="2476052" cy="1968436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048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Fiber Cells and Crystallin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766843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Fiber cells' protein: 90% crystallin</a:t>
            </a:r>
            <a:endParaRPr sz="2400" dirty="0"/>
          </a:p>
          <a:p>
            <a:r>
              <a:rPr lang="en" sz="2400" dirty="0"/>
              <a:t>Three types: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200" dirty="0"/>
              <a:t>α-crystallin: Structural protein and "chaperone" (binds to proteins to stabilize and prevent aggregation, but doesn't refold them). Two units: αA, αB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CRYAA, CRYAB genes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2200" dirty="0"/>
              <a:t>β- and γ-crystallin: Structural protein, but otherwise no significant function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CRYB*, CRYG* genes</a:t>
            </a:r>
          </a:p>
          <a:p>
            <a:r>
              <a:rPr lang="en" sz="2400" dirty="0"/>
              <a:t>Fiber cells are organelle-free; proteins are permanent.</a:t>
            </a:r>
            <a:endParaRPr sz="2400" dirty="0"/>
          </a:p>
          <a:p>
            <a:r>
              <a:rPr lang="en" sz="2400" dirty="0"/>
              <a:t>Glutathione (GSH): Anti-oxidant, prevents oxidation of the crystallins.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Encoded by GSTM1, GSTT1 genes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endParaRPr sz="22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034" y="2260495"/>
            <a:ext cx="2815933" cy="281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9017567" y="207300"/>
            <a:ext cx="2815933" cy="241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6319" y="4608206"/>
            <a:ext cx="2914933" cy="179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8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 smtClean="0"/>
              <a:t>Cataract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/>
              <a:t>Cataract is opacification of the lens; when the lens becomes cloudy and blocks vision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Opaque areas are aggregates of </a:t>
            </a:r>
            <a:r>
              <a:rPr lang="en-US" sz="2400" dirty="0" err="1" smtClean="0"/>
              <a:t>desolubilized</a:t>
            </a:r>
            <a:r>
              <a:rPr lang="en-US" sz="2400" dirty="0" smtClean="0"/>
              <a:t> </a:t>
            </a:r>
            <a:r>
              <a:rPr lang="en-US" sz="2400" dirty="0" err="1" smtClean="0"/>
              <a:t>crystallin</a:t>
            </a:r>
            <a:r>
              <a:rPr lang="en-US" sz="2400" dirty="0" smtClean="0"/>
              <a:t> </a:t>
            </a:r>
            <a:r>
              <a:rPr lang="en-US" sz="2400" dirty="0" smtClean="0"/>
              <a:t>proteins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Cataract is an immediate result of two factors: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Decrease of glutathione levels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Formation of lens barrier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Decreased recycling efficiency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Usage of </a:t>
            </a:r>
            <a:r>
              <a:rPr lang="el-GR" sz="2200" dirty="0"/>
              <a:t>α-</a:t>
            </a:r>
            <a:r>
              <a:rPr lang="en-US" sz="2200" dirty="0" err="1" smtClean="0"/>
              <a:t>crystallin</a:t>
            </a:r>
            <a:endParaRPr lang="en-US" sz="2200" dirty="0" smtClean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Limited supply; by age 40, no </a:t>
            </a:r>
            <a:r>
              <a:rPr lang="en" sz="1800" dirty="0" smtClean="0"/>
              <a:t>α-crystallin remains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" sz="1800" dirty="0"/>
              <a:t>Mutations in crystallin genes can result in nonfunctional α-crystallin</a:t>
            </a:r>
            <a:endParaRPr lang="en-US" sz="18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Currently, only approved treatment is surgical replacement of the lens</a:t>
            </a:r>
            <a:endParaRPr lang="en-US" sz="2400" dirty="0"/>
          </a:p>
          <a:p>
            <a:pPr algn="just">
              <a:lnSpc>
                <a:spcPct val="120000"/>
              </a:lnSpc>
            </a:pPr>
            <a:endParaRPr lang="en-US" sz="2400" dirty="0" smtClean="0"/>
          </a:p>
          <a:p>
            <a:pPr algn="just">
              <a:lnSpc>
                <a:spcPct val="12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8837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3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1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250</Words>
  <Application>Microsoft Office PowerPoint</Application>
  <PresentationFormat>Widescreen</PresentationFormat>
  <Paragraphs>30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Cataract</vt:lpstr>
      <vt:lpstr>PowerPoint Presentation</vt:lpstr>
      <vt:lpstr>Eye and Lens</vt:lpstr>
      <vt:lpstr>Fiber Cells and Crystallin</vt:lpstr>
      <vt:lpstr>Cataract</vt:lpstr>
      <vt:lpstr>PowerPoint Presentation</vt:lpstr>
      <vt:lpstr>PowerPoint Presentation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Cataract</dc:title>
  <dc:creator>Yao, Derrick</dc:creator>
  <cp:lastModifiedBy>Yao, Derrick</cp:lastModifiedBy>
  <cp:revision>6</cp:revision>
  <dcterms:created xsi:type="dcterms:W3CDTF">2019-07-25T22:26:12Z</dcterms:created>
  <dcterms:modified xsi:type="dcterms:W3CDTF">2019-07-26T01:02:21Z</dcterms:modified>
</cp:coreProperties>
</file>