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06" autoAdjust="0"/>
    <p:restoredTop sz="80693" autoAdjust="0"/>
  </p:normalViewPr>
  <p:slideViewPr>
    <p:cSldViewPr snapToGrid="0">
      <p:cViewPr varScale="1">
        <p:scale>
          <a:sx n="109" d="100"/>
          <a:sy n="109" d="100"/>
        </p:scale>
        <p:origin x="28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B6A265-BF99-40AA-AC34-8E1588B65C2A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8E7A2B-C8DB-4C52-BA2F-2767B85FF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016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C1E21"/>
                </a:solidFill>
                <a:effectLst/>
                <a:latin typeface="system-ui"/>
              </a:rPr>
              <a:t>The cluster </a:t>
            </a:r>
            <a:r>
              <a:rPr lang="en-US" b="0" i="0" dirty="0" err="1">
                <a:solidFill>
                  <a:srgbClr val="1C1E21"/>
                </a:solidFill>
                <a:effectLst/>
                <a:latin typeface="system-ui"/>
              </a:rPr>
              <a:t>autoscaler</a:t>
            </a:r>
            <a:r>
              <a:rPr lang="en-US" b="0" i="0" dirty="0">
                <a:solidFill>
                  <a:srgbClr val="1C1E21"/>
                </a:solidFill>
                <a:effectLst/>
                <a:latin typeface="system-ui"/>
              </a:rPr>
              <a:t> watches for pods that can't be scheduled on nodes because of resource constraints. The cluster then automatically increases the number of nodes;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C1E21"/>
                </a:solidFill>
                <a:effectLst/>
                <a:latin typeface="system-ui"/>
              </a:rPr>
              <a:t>The Horizontal Pod </a:t>
            </a:r>
            <a:r>
              <a:rPr lang="en-US" b="0" i="0" dirty="0" err="1">
                <a:solidFill>
                  <a:srgbClr val="1C1E21"/>
                </a:solidFill>
                <a:effectLst/>
                <a:latin typeface="system-ui"/>
              </a:rPr>
              <a:t>Autoscaler</a:t>
            </a:r>
            <a:r>
              <a:rPr lang="en-US" b="0" i="0" dirty="0">
                <a:solidFill>
                  <a:srgbClr val="1C1E21"/>
                </a:solidFill>
                <a:effectLst/>
                <a:latin typeface="system-ui"/>
              </a:rPr>
              <a:t> (HPA) uses the Metrics Server in a Kubernetes cluster to monitor the resource demand of pods. If an application needs more resources, the number of pods is automatically increased to meet the demand.</a:t>
            </a:r>
          </a:p>
          <a:p>
            <a:pPr algn="l"/>
            <a:r>
              <a:rPr lang="en-US" b="0" i="0" dirty="0">
                <a:solidFill>
                  <a:srgbClr val="1C1E21"/>
                </a:solidFill>
                <a:effectLst/>
                <a:latin typeface="system-ui"/>
              </a:rPr>
              <a:t>Both the HPA and cluster </a:t>
            </a:r>
            <a:r>
              <a:rPr lang="en-US" b="0" i="0" dirty="0" err="1">
                <a:solidFill>
                  <a:srgbClr val="1C1E21"/>
                </a:solidFill>
                <a:effectLst/>
                <a:latin typeface="system-ui"/>
              </a:rPr>
              <a:t>autoscaler</a:t>
            </a:r>
            <a:r>
              <a:rPr lang="en-US" b="0" i="0" dirty="0">
                <a:solidFill>
                  <a:srgbClr val="1C1E21"/>
                </a:solidFill>
                <a:effectLst/>
                <a:latin typeface="system-ui"/>
              </a:rPr>
              <a:t> can also decrease the number of pods and nodes as needed. The cluster </a:t>
            </a:r>
            <a:r>
              <a:rPr lang="en-US" b="0" i="0" dirty="0" err="1">
                <a:solidFill>
                  <a:srgbClr val="1C1E21"/>
                </a:solidFill>
                <a:effectLst/>
                <a:latin typeface="system-ui"/>
              </a:rPr>
              <a:t>autoscaler</a:t>
            </a:r>
            <a:r>
              <a:rPr lang="en-US" b="0" i="0" dirty="0">
                <a:solidFill>
                  <a:srgbClr val="1C1E21"/>
                </a:solidFill>
                <a:effectLst/>
                <a:latin typeface="system-ui"/>
              </a:rPr>
              <a:t> decreases the number of nodes when there has been unused capacity for a period of time, whereas HPA do it when resource consumption lowers.</a:t>
            </a:r>
          </a:p>
          <a:p>
            <a:pPr algn="l"/>
            <a:r>
              <a:rPr lang="en-US" b="0" i="0" dirty="0">
                <a:solidFill>
                  <a:srgbClr val="1C1E21"/>
                </a:solidFill>
                <a:effectLst/>
                <a:latin typeface="system-ui"/>
              </a:rPr>
              <a:t>HPA is great, but it does have limitations: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C1E21"/>
                </a:solidFill>
                <a:effectLst/>
                <a:latin typeface="system-ui"/>
              </a:rPr>
              <a:t>It only scales according to the pods resources. If you wants to use other metrics, you'll have to use an Adapter;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C1E21"/>
                </a:solidFill>
                <a:effectLst/>
                <a:latin typeface="system-ui"/>
              </a:rPr>
              <a:t>Only one Adapter can be used at a time. If you want to use several external resources, then you'll have to merge the metrics into one source beforehand.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E7A2B-C8DB-4C52-BA2F-2767B85FF9B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414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main goal of CMA/KEDA is to enable autoscaling based on events and custom metrics . It acts as a thin layer on top of the existing Horizontal Pod </a:t>
            </a:r>
            <a:r>
              <a:rPr lang="en-US" dirty="0" err="1"/>
              <a:t>Autoscaler</a:t>
            </a:r>
            <a:r>
              <a:rPr lang="en-US" dirty="0"/>
              <a:t>, it provides it with external metrics and also manages scaling down to zero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E7A2B-C8DB-4C52-BA2F-2767B85FF9B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5749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E7A2B-C8DB-4C52-BA2F-2767B85FF9B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106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43D30-8BE1-EF61-E16C-24B08BEAE2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AC5CBC-1E7B-E28C-7BB6-B94A2B3A9E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70BB1-2E1B-DB2C-7DC4-FAD41CAA2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14DDA-88D7-4D04-A0A0-C4766E7F5A23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C43CF0-180D-7DC5-839B-C33B2B426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FF69CD-ADF5-E9F0-2342-9BAE9F6AF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133B3-D8D6-4904-A7D3-20C615072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933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0B308-0512-E706-02AB-05D5D21ED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81C628-2736-A4BF-8E27-23C722415C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45FE5-40FE-F708-E1C4-51F550E9F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14DDA-88D7-4D04-A0A0-C4766E7F5A23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F008F5-207C-8E77-AEA1-17CEE9038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0393E-46A5-952C-C23A-200818204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133B3-D8D6-4904-A7D3-20C615072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886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6C29D3-9C44-269C-7A5D-B92F85B354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40AA4E-940C-D0BD-377D-F0CAFD0467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AAF85-E46C-96A5-9214-65A9CFEFC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14DDA-88D7-4D04-A0A0-C4766E7F5A23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2FB6D-7A8E-550B-94F0-4CD20B688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F123B-A6AE-6A8F-6B5A-50B47697E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133B3-D8D6-4904-A7D3-20C615072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565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D49F0-4965-121C-2991-AE85DDFF8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7CE60-9580-5F6B-38FC-B9D07C388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6ED7C-7959-AB9A-564A-37092B6D4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14DDA-88D7-4D04-A0A0-C4766E7F5A23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DA0F37-DD21-D4AA-757B-BCB373EF3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1A43E-DA0F-8037-349A-FA4922C09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133B3-D8D6-4904-A7D3-20C615072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144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AF48C-3B5C-B541-F4FD-23560832A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CEFAAD-4287-6566-8862-D33557F9A6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147DE-DA0C-2B5B-DE3F-937152BE3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14DDA-88D7-4D04-A0A0-C4766E7F5A23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FE5BA-01A1-F7E0-51A4-1DEBC77B4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8CBF8-8991-BE87-5706-9BF08C42F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133B3-D8D6-4904-A7D3-20C615072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331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3330B-D057-F884-B680-5AE86D660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26569-6F7B-B67A-A497-94E64A2D1E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DBA8E0-79B3-5872-1BD1-34E88BF3B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AFF89B-09DA-9859-55AB-BBEB43EFB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14DDA-88D7-4D04-A0A0-C4766E7F5A23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D6E9DC-EB39-06AF-C32C-FE8583629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EDA887-0FB5-6952-5D13-1C6668DB3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133B3-D8D6-4904-A7D3-20C615072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672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5D6D1-FA05-872A-6463-F04DE1694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3D1A56-610B-2870-D299-81C28228E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CCE46D-ED07-5AB2-E62F-44CFDDBAFD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99ED00-87C0-BF7B-8462-84E77B0DD6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19562B-71B7-77F4-C4F4-D24DD5B450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6B304D-E537-F58C-27A7-41515EEAC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14DDA-88D7-4D04-A0A0-C4766E7F5A23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769228-8CE3-5879-7709-9A7FBB3D9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BFD7B9-D46E-45D6-B5D9-268F0F391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133B3-D8D6-4904-A7D3-20C615072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802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0490A-7239-0F0D-570B-86F673558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7C8512-0E34-A527-B6B3-E17226603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14DDA-88D7-4D04-A0A0-C4766E7F5A23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282025-6DBC-D480-A939-6027BA7A6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3944AB-8956-1945-00DB-94659AD89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133B3-D8D6-4904-A7D3-20C615072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014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B7CA08-08B6-6E99-CC65-9C37C76BF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14DDA-88D7-4D04-A0A0-C4766E7F5A23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7E5374-D499-C898-7880-B9B2EB7F2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2C7EA4-5E51-B945-9B99-41B140CF3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133B3-D8D6-4904-A7D3-20C615072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082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7DA0B-9ED0-7BA8-B196-98A809F7D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A56DE-ED3A-4DF7-7AC7-DDC7675E8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6872BB-1BE0-0AB7-6B24-889132F65F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352164-5BCD-CA79-A9A7-AE4ABBE02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14DDA-88D7-4D04-A0A0-C4766E7F5A23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E80DCB-59D0-D63B-CB2A-2B28B2AC1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B3B376-3A46-25C2-7C11-72695BB25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133B3-D8D6-4904-A7D3-20C615072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623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AE120-6A71-A136-DC53-CE1FC2961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B27243-BF5C-AA0D-9910-5B96FB581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5AEF4-6C28-8ABF-21D5-C251AC22DA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9D0869-DDA2-A62C-240E-FF0FC856F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14DDA-88D7-4D04-A0A0-C4766E7F5A23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63450E-A6B0-E259-970D-A220C08FB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A9C1F3-3E89-1FFA-0B8D-5E9CF5F46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133B3-D8D6-4904-A7D3-20C615072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613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CEA2C2-DD58-9C1A-37FE-516997498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B99470-7DC5-750F-C662-AEC03B1EB5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DCA738-1F14-E4D0-C38B-3C847AF747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D14DDA-88D7-4D04-A0A0-C4766E7F5A23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74932-6DAE-4D98-B213-2E7F9E5D2D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9CE1E-46D6-41A7-B33A-B326436CF0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D133B3-D8D6-4904-A7D3-20C615072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082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keda.sh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6ACC4A-E0B2-3F96-A25B-B538452ED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3408" y="992094"/>
            <a:ext cx="3616913" cy="2795160"/>
          </a:xfrm>
        </p:spPr>
        <p:txBody>
          <a:bodyPr>
            <a:normAutofit/>
          </a:bodyPr>
          <a:lstStyle/>
          <a:p>
            <a:r>
              <a:rPr lang="en-US" sz="4400"/>
              <a:t>Custom Metrics AutoScaler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0E6EC6-7C4F-B416-1F3A-F299727E37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6287" y="4121253"/>
            <a:ext cx="3125337" cy="1136843"/>
          </a:xfrm>
        </p:spPr>
        <p:txBody>
          <a:bodyPr>
            <a:normAutofit/>
          </a:bodyPr>
          <a:lstStyle/>
          <a:p>
            <a:r>
              <a:rPr lang="en-US" sz="1800"/>
              <a:t>Kubernetes Event-Driven Autoscaling ( KEDA ) </a:t>
            </a:r>
            <a:endParaRPr lang="en-US" sz="1800" dirty="0"/>
          </a:p>
        </p:txBody>
      </p:sp>
      <p:pic>
        <p:nvPicPr>
          <p:cNvPr id="5" name="Picture 4" descr="A hexagon with blue dots and white text&#10;&#10;Description automatically generated">
            <a:extLst>
              <a:ext uri="{FF2B5EF4-FFF2-40B4-BE49-F238E27FC236}">
                <a16:creationId xmlns:a16="http://schemas.microsoft.com/office/drawing/2014/main" id="{9294D184-ADCE-960E-4B12-2BE113F8E9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801" y="578738"/>
            <a:ext cx="5670549" cy="567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53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235695-951F-9874-687E-3FBD58844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12489"/>
            <a:ext cx="2871095" cy="2127124"/>
          </a:xfrm>
        </p:spPr>
        <p:txBody>
          <a:bodyPr anchor="t"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AutoScaling - Introduction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E28ADC6-0AA2-0AF0-A2AE-F769EA5B13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98993" y="1412489"/>
            <a:ext cx="2926080" cy="4363844"/>
          </a:xfrm>
        </p:spPr>
        <p:txBody>
          <a:bodyPr>
            <a:normAutofit/>
          </a:bodyPr>
          <a:lstStyle/>
          <a:p>
            <a:r>
              <a:rPr lang="en-US" sz="1100"/>
              <a:t>Workloads deployed on OpenShift/k8s cluster should be able to flexibly react to increased/decreased load</a:t>
            </a:r>
          </a:p>
          <a:p>
            <a:r>
              <a:rPr lang="en-US" sz="1100"/>
              <a:t>To prevent any outages, Latency issues, and avoid resource wastage.</a:t>
            </a:r>
          </a:p>
          <a:p>
            <a:r>
              <a:rPr lang="en-US" sz="1100"/>
              <a:t>Can be achieved by </a:t>
            </a:r>
          </a:p>
          <a:p>
            <a:pPr lvl="1"/>
            <a:r>
              <a:rPr lang="en-US" sz="1100"/>
              <a:t>Application AutoScaling </a:t>
            </a:r>
          </a:p>
          <a:p>
            <a:pPr lvl="1"/>
            <a:r>
              <a:rPr lang="en-US" sz="1100"/>
              <a:t>Cluster AutoScaling</a:t>
            </a:r>
          </a:p>
          <a:p>
            <a:r>
              <a:rPr lang="en-US" sz="1100"/>
              <a:t>Cluster AutoScaling:</a:t>
            </a:r>
          </a:p>
          <a:p>
            <a:pPr lvl="1"/>
            <a:r>
              <a:rPr lang="en-US" sz="1100"/>
              <a:t>The cluster autoscaler watches for pods that can't be scheduled on nodes because of resource constraints. </a:t>
            </a:r>
          </a:p>
          <a:p>
            <a:pPr lvl="1"/>
            <a:r>
              <a:rPr lang="en-US" sz="1100"/>
              <a:t>The cluster then automatically increases the number of nodes and removes the nodes when load is low.</a:t>
            </a:r>
          </a:p>
          <a:p>
            <a:pPr lvl="1"/>
            <a:endParaRPr lang="en-US" sz="1100"/>
          </a:p>
          <a:p>
            <a:pPr marL="457200" lvl="1" indent="0">
              <a:buNone/>
            </a:pPr>
            <a:r>
              <a:rPr lang="en-US" sz="1100"/>
              <a:t> </a:t>
            </a:r>
          </a:p>
          <a:p>
            <a:pPr marL="457200" lvl="1" indent="0">
              <a:buNone/>
            </a:pPr>
            <a:br>
              <a:rPr lang="en-US" sz="1100"/>
            </a:br>
            <a:endParaRPr lang="en-US" sz="1100"/>
          </a:p>
          <a:p>
            <a:pPr marL="457200" lvl="1" indent="0">
              <a:buNone/>
            </a:pPr>
            <a:endParaRPr lang="en-US" sz="110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50EBB4-8AD0-1CE8-2C3A-380B181736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604" y="1412489"/>
            <a:ext cx="2926080" cy="4363844"/>
          </a:xfrm>
        </p:spPr>
        <p:txBody>
          <a:bodyPr>
            <a:normAutofit/>
          </a:bodyPr>
          <a:lstStyle/>
          <a:p>
            <a:r>
              <a:rPr lang="en-US" sz="1100"/>
              <a:t>Application AutoScaling</a:t>
            </a:r>
          </a:p>
          <a:p>
            <a:pPr lvl="1"/>
            <a:r>
              <a:rPr lang="en-US" sz="1100"/>
              <a:t>Vertical Pod Autoscaler to scale pods vertically (change the resource allocation for a pod)</a:t>
            </a:r>
          </a:p>
          <a:p>
            <a:pPr lvl="1"/>
            <a:r>
              <a:rPr lang="en-US" sz="1100"/>
              <a:t>Horizontal Pod Autoscaler to scale pods horizontally (change the number of pods)</a:t>
            </a:r>
          </a:p>
          <a:p>
            <a:pPr lvl="1"/>
            <a:r>
              <a:rPr lang="en-US" sz="1100"/>
              <a:t>Scale workloads based on resource utilization metrics, ie. CPU and memory usage</a:t>
            </a:r>
          </a:p>
          <a:p>
            <a:pPr lvl="1"/>
            <a:r>
              <a:rPr lang="en-US" sz="1100"/>
              <a:t>scaling based only on CPU and Memory consumption might not always be the best fit.</a:t>
            </a:r>
          </a:p>
          <a:p>
            <a:r>
              <a:rPr lang="en-US" sz="1100"/>
              <a:t>Modern applications workloads leverages Event Driven Architecture and traditional VPA/HPA may not work.</a:t>
            </a:r>
          </a:p>
          <a:p>
            <a:r>
              <a:rPr lang="en-US" sz="1100"/>
              <a:t>Wanted to scale applications based on events/metrics from external systems other than CPU and MEMORY.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1265645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81DB46-F309-8093-4522-935361D2D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Custom Metrics AutoScaler ( CMA )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5A8270F7-8245-5E91-7048-D0C54CB80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sz="1500" dirty="0"/>
              <a:t>The Custom Metrics AutoScaler ( CMA ) automatically increase or decrease the number of pods for a deployment, statefulset, custom resource, or job based on custom metrics that are not based only on CPU or memory.</a:t>
            </a:r>
          </a:p>
          <a:p>
            <a:r>
              <a:rPr lang="en-US" sz="1500" dirty="0"/>
              <a:t>The Custom Metrics </a:t>
            </a:r>
            <a:r>
              <a:rPr lang="en-US" sz="1500" dirty="0" err="1"/>
              <a:t>Autoscaler</a:t>
            </a:r>
            <a:r>
              <a:rPr lang="en-US" sz="1500" dirty="0"/>
              <a:t> operator is based on the upstream project </a:t>
            </a:r>
            <a:r>
              <a:rPr lang="en-US" sz="1500" b="1" i="0" dirty="0">
                <a:effectLst/>
              </a:rPr>
              <a:t> </a:t>
            </a:r>
            <a:r>
              <a:rPr lang="en-US" sz="1500" dirty="0">
                <a:hlinkClick r:id="rId3"/>
              </a:rPr>
              <a:t>KEDA</a:t>
            </a:r>
            <a:r>
              <a:rPr lang="en-US" sz="1500" dirty="0"/>
              <a:t> .</a:t>
            </a:r>
          </a:p>
          <a:p>
            <a:r>
              <a:rPr lang="en-US" sz="1500" b="1" i="0" dirty="0">
                <a:effectLst/>
              </a:rPr>
              <a:t>KEDA </a:t>
            </a:r>
            <a:r>
              <a:rPr lang="en-US" sz="1500" i="0" dirty="0">
                <a:effectLst/>
              </a:rPr>
              <a:t>is a Kubernetes-based Event Driven Autoscaling component. It provides event driven scale for any container running in Kubernetes</a:t>
            </a:r>
          </a:p>
          <a:p>
            <a:r>
              <a:rPr lang="en-US" sz="1500" dirty="0"/>
              <a:t>KEDA is CNCF </a:t>
            </a:r>
            <a:r>
              <a:rPr lang="en-US" sz="1500" dirty="0" err="1"/>
              <a:t>Graducated</a:t>
            </a:r>
            <a:r>
              <a:rPr lang="en-US" sz="1500" dirty="0"/>
              <a:t> project.</a:t>
            </a:r>
          </a:p>
          <a:p>
            <a:r>
              <a:rPr lang="en-US" sz="1500" dirty="0"/>
              <a:t>RedHat is one of the Co-Founder of KEDA along with MicroSoft.</a:t>
            </a:r>
          </a:p>
          <a:p>
            <a:r>
              <a:rPr lang="en-US" sz="1500" dirty="0"/>
              <a:t>The main goal of CMA/KEDA is to enable autoscaling based on events and custom metrics other than pod metrics. </a:t>
            </a:r>
          </a:p>
          <a:p>
            <a:r>
              <a:rPr lang="en-US" sz="1500" dirty="0"/>
              <a:t>Acts as a thin layer on top of the existing Horizontal Pod AutoScaler, it provides it with external metrics and also manages scaling down to zero</a:t>
            </a:r>
          </a:p>
          <a:p>
            <a:r>
              <a:rPr lang="en-US" sz="1500" dirty="0"/>
              <a:t> CMA currently supports only the Prometheus, CPU, memory, and Apache Kafka metrics.</a:t>
            </a:r>
          </a:p>
          <a:p>
            <a:r>
              <a:rPr lang="en-US" sz="1500" dirty="0"/>
              <a:t>The CMA uses a metrics API to convert the external metrics to a form that OpenShift Container Platform can use. The custom metrics </a:t>
            </a:r>
            <a:r>
              <a:rPr lang="en-US" sz="1500" dirty="0" err="1"/>
              <a:t>autoscaler</a:t>
            </a:r>
            <a:r>
              <a:rPr lang="en-US" sz="1500" dirty="0"/>
              <a:t> creates a horizontal pod </a:t>
            </a:r>
            <a:r>
              <a:rPr lang="en-US" sz="1500" dirty="0" err="1"/>
              <a:t>autoscaler</a:t>
            </a:r>
            <a:r>
              <a:rPr lang="en-US" sz="1500" dirty="0"/>
              <a:t> (HPA) that performs the actual scaling.</a:t>
            </a:r>
          </a:p>
          <a:p>
            <a:endParaRPr lang="en-US" sz="1500" dirty="0"/>
          </a:p>
          <a:p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777635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B71496-07A2-4858-91C2-3EE58E130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160775"/>
            <a:ext cx="9392421" cy="1205801"/>
          </a:xfrm>
        </p:spPr>
        <p:txBody>
          <a:bodyPr>
            <a:normAutofit/>
          </a:bodyPr>
          <a:lstStyle/>
          <a:p>
            <a:r>
              <a:rPr lang="en-US" dirty="0"/>
              <a:t>Custom Metrics AutoScaler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63885-703D-E81C-15CC-0665F750B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1969476"/>
            <a:ext cx="4958966" cy="4146659"/>
          </a:xfrm>
        </p:spPr>
        <p:txBody>
          <a:bodyPr>
            <a:normAutofit/>
          </a:bodyPr>
          <a:lstStyle/>
          <a:p>
            <a:r>
              <a:rPr lang="en-US" sz="1200" dirty="0">
                <a:solidFill>
                  <a:srgbClr val="545454"/>
                </a:solidFill>
                <a:latin typeface="RedHatText"/>
              </a:rPr>
              <a:t>Pre-requisites:</a:t>
            </a:r>
          </a:p>
          <a:p>
            <a:pPr lvl="1"/>
            <a:r>
              <a:rPr lang="en-US" sz="1200" dirty="0">
                <a:solidFill>
                  <a:srgbClr val="545454"/>
                </a:solidFill>
                <a:latin typeface="RedHatText"/>
              </a:rPr>
              <a:t>Enable monitoring for user-defined projects</a:t>
            </a:r>
          </a:p>
          <a:p>
            <a:pPr lvl="1"/>
            <a:r>
              <a:rPr lang="en-US" sz="1200" dirty="0">
                <a:solidFill>
                  <a:srgbClr val="545454"/>
                </a:solidFill>
                <a:latin typeface="RedHatText"/>
              </a:rPr>
              <a:t>Expose metrics from the application at /metrics endpoint ( using </a:t>
            </a:r>
            <a:r>
              <a:rPr lang="en-US" sz="1200" dirty="0" err="1">
                <a:solidFill>
                  <a:srgbClr val="545454"/>
                </a:solidFill>
                <a:latin typeface="RedHatText"/>
              </a:rPr>
              <a:t>ServiceMonitor</a:t>
            </a:r>
            <a:r>
              <a:rPr lang="en-US" sz="1200" dirty="0">
                <a:solidFill>
                  <a:srgbClr val="545454"/>
                </a:solidFill>
                <a:latin typeface="RedHatText"/>
              </a:rPr>
              <a:t> resource )</a:t>
            </a:r>
          </a:p>
          <a:p>
            <a:r>
              <a:rPr lang="en-US" sz="1200" dirty="0">
                <a:solidFill>
                  <a:srgbClr val="545454"/>
                </a:solidFill>
                <a:latin typeface="RedHatText"/>
              </a:rPr>
              <a:t>Components of CMA</a:t>
            </a:r>
          </a:p>
          <a:p>
            <a:pPr lvl="1"/>
            <a:r>
              <a:rPr lang="en-US" sz="1200" dirty="0">
                <a:solidFill>
                  <a:srgbClr val="545454"/>
                </a:solidFill>
                <a:latin typeface="RedHatText"/>
              </a:rPr>
              <a:t>Triggers/Scalers: source of events and metrics that the custom metrics </a:t>
            </a:r>
            <a:r>
              <a:rPr lang="en-US" sz="1200" dirty="0" err="1">
                <a:solidFill>
                  <a:srgbClr val="545454"/>
                </a:solidFill>
                <a:latin typeface="RedHatText"/>
              </a:rPr>
              <a:t>autoscaler</a:t>
            </a:r>
            <a:r>
              <a:rPr lang="en-US" sz="1200" dirty="0">
                <a:solidFill>
                  <a:srgbClr val="545454"/>
                </a:solidFill>
                <a:latin typeface="RedHatText"/>
              </a:rPr>
              <a:t> uses to determine how to scale.</a:t>
            </a:r>
          </a:p>
          <a:p>
            <a:pPr lvl="1"/>
            <a:r>
              <a:rPr lang="en-US" sz="1200" dirty="0" err="1">
                <a:solidFill>
                  <a:srgbClr val="545454"/>
                </a:solidFill>
                <a:latin typeface="RedHatText"/>
              </a:rPr>
              <a:t>ScaledObject</a:t>
            </a:r>
            <a:r>
              <a:rPr lang="en-US" sz="1200" dirty="0">
                <a:solidFill>
                  <a:srgbClr val="545454"/>
                </a:solidFill>
                <a:latin typeface="RedHatText"/>
              </a:rPr>
              <a:t>: custom resource (CR) that define autoscaling of Deployments, </a:t>
            </a:r>
            <a:r>
              <a:rPr lang="en-US" sz="1200" dirty="0" err="1">
                <a:solidFill>
                  <a:srgbClr val="545454"/>
                </a:solidFill>
                <a:latin typeface="RedHatText"/>
              </a:rPr>
              <a:t>StatefulSets</a:t>
            </a:r>
            <a:r>
              <a:rPr lang="en-US" sz="1200" dirty="0">
                <a:solidFill>
                  <a:srgbClr val="545454"/>
                </a:solidFill>
                <a:latin typeface="RedHatText"/>
              </a:rPr>
              <a:t> or any Custom Resources that are scalable.</a:t>
            </a:r>
          </a:p>
          <a:p>
            <a:pPr lvl="1"/>
            <a:r>
              <a:rPr lang="en-US" sz="1200" dirty="0" err="1">
                <a:solidFill>
                  <a:srgbClr val="545454"/>
                </a:solidFill>
                <a:latin typeface="RedHatText"/>
              </a:rPr>
              <a:t>ScaledJob</a:t>
            </a:r>
            <a:r>
              <a:rPr lang="en-US" sz="1200" dirty="0">
                <a:solidFill>
                  <a:srgbClr val="545454"/>
                </a:solidFill>
                <a:latin typeface="RedHatText"/>
              </a:rPr>
              <a:t>: custom resource (CR) to process long running tasks which the </a:t>
            </a:r>
            <a:r>
              <a:rPr lang="en-US" sz="1200" dirty="0" err="1">
                <a:solidFill>
                  <a:srgbClr val="545454"/>
                </a:solidFill>
                <a:latin typeface="RedHatText"/>
              </a:rPr>
              <a:t>autoscaler</a:t>
            </a:r>
            <a:r>
              <a:rPr lang="en-US" sz="1200" dirty="0">
                <a:solidFill>
                  <a:srgbClr val="545454"/>
                </a:solidFill>
                <a:latin typeface="RedHatText"/>
              </a:rPr>
              <a:t> uses to create Kubernetes Jobs based on the custom metrics.</a:t>
            </a:r>
          </a:p>
          <a:p>
            <a:r>
              <a:rPr lang="en-US" sz="1200" dirty="0">
                <a:solidFill>
                  <a:srgbClr val="545454"/>
                </a:solidFill>
                <a:latin typeface="RedHatText"/>
              </a:rPr>
              <a:t>Only one scaled object or scaled job is allowed for each workload that we want to scale</a:t>
            </a:r>
          </a:p>
          <a:p>
            <a:r>
              <a:rPr lang="en-US" sz="1200" dirty="0">
                <a:solidFill>
                  <a:srgbClr val="545454"/>
                </a:solidFill>
                <a:latin typeface="RedHatText"/>
              </a:rPr>
              <a:t>We cannot use a scaled object or scaled job and the horizontal pod </a:t>
            </a:r>
            <a:r>
              <a:rPr lang="en-US" sz="1200" dirty="0" err="1">
                <a:solidFill>
                  <a:srgbClr val="545454"/>
                </a:solidFill>
                <a:latin typeface="RedHatText"/>
              </a:rPr>
              <a:t>autoscaler</a:t>
            </a:r>
            <a:r>
              <a:rPr lang="en-US" sz="1200" dirty="0">
                <a:solidFill>
                  <a:srgbClr val="545454"/>
                </a:solidFill>
                <a:latin typeface="RedHatText"/>
              </a:rPr>
              <a:t> (HPA) on the same workload</a:t>
            </a:r>
          </a:p>
          <a:p>
            <a:pPr marL="457200" lvl="1" indent="0">
              <a:buNone/>
            </a:pPr>
            <a:endParaRPr lang="en-US" sz="1400" dirty="0"/>
          </a:p>
          <a:p>
            <a:pPr lvl="2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B21D0B-02F5-EF96-8EC7-08523EDC7E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9367" y="2710119"/>
            <a:ext cx="4788505" cy="2705504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378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759</TotalTime>
  <Words>753</Words>
  <Application>Microsoft Office PowerPoint</Application>
  <PresentationFormat>Widescreen</PresentationFormat>
  <Paragraphs>55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Aptos</vt:lpstr>
      <vt:lpstr>Aptos Display</vt:lpstr>
      <vt:lpstr>Arial</vt:lpstr>
      <vt:lpstr>Calibri</vt:lpstr>
      <vt:lpstr>RedHatText</vt:lpstr>
      <vt:lpstr>system-ui</vt:lpstr>
      <vt:lpstr>Office Theme</vt:lpstr>
      <vt:lpstr>Custom Metrics AutoScaler</vt:lpstr>
      <vt:lpstr>AutoScaling - Introduction</vt:lpstr>
      <vt:lpstr>Custom Metrics AutoScaler ( CMA )</vt:lpstr>
      <vt:lpstr>Custom Metrics AutoScaler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Metrics AutoScaler</dc:title>
  <dc:creator>Dyapa, Sathi</dc:creator>
  <cp:lastModifiedBy>Dyapa, Sathi</cp:lastModifiedBy>
  <cp:revision>13</cp:revision>
  <dcterms:created xsi:type="dcterms:W3CDTF">2024-03-28T02:02:12Z</dcterms:created>
  <dcterms:modified xsi:type="dcterms:W3CDTF">2024-05-01T02:57:35Z</dcterms:modified>
</cp:coreProperties>
</file>