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80" r:id="rId10"/>
    <p:sldId id="281" r:id="rId11"/>
    <p:sldId id="262" r:id="rId12"/>
    <p:sldId id="264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15CE-66C1-6358-12C4-851E3610D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29E15-9718-BAEB-C4AE-06C53E077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D4187-D2F3-670D-1153-CF9F280C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8F8-3355-491C-B939-88CA90CDB1E6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5A3F0-79AF-FF9A-D214-CED738A7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AB5C-5982-51B1-1AA5-7959582E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E304-15B7-4112-A879-042D02043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84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A14E-89F6-2818-9036-C9AC2666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DF7C7-AB6C-E199-52DA-6D2D5FEAA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AAEE-D9C3-1364-0BE2-A3B86832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8F8-3355-491C-B939-88CA90CDB1E6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6C067-86C0-8F1A-4209-6D8FA1E5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F666F-4D7A-4BDF-0444-5E7C3DE2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E304-15B7-4112-A879-042D02043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2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723D2-CB7A-2058-A66B-E4466DB2E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FBBD-0876-E8EC-49F7-555A3F4ED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7D98B-CD8A-4F03-BD9E-185D2F14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8F8-3355-491C-B939-88CA90CDB1E6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6CEE4-0475-0349-0DB8-A4913D13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01A1-ECD1-E61E-16A5-D94E345E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E304-15B7-4112-A879-042D02043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8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56DF-CEDE-1926-7E1B-90AB3B2D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174F-BA9A-BC0A-4466-1F2555DF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229C-A68F-BA08-762A-B9CE86F8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8F8-3355-491C-B939-88CA90CDB1E6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060AA-CB00-C46E-03D4-9AB0AEF2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587B3-18B1-AF00-73CB-32C03D79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E304-15B7-4112-A879-042D02043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77F0-646F-BC2A-B16B-E477B8A0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B8C0A-CF47-2A00-5B88-C577D589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4F5B-B5D7-6E4B-7774-F64629E0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8F8-3355-491C-B939-88CA90CDB1E6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F6D8-08CB-AD9C-A898-B440A6A5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58FC-7C48-AB81-49A3-6147568D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E304-15B7-4112-A879-042D02043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95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4DAF-B4A7-5950-E8FC-EBD33EFD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4929-4677-B7A7-5CCD-3123CF178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E884-5E4C-AC62-8B70-B48A13F3F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5DACA-9069-5909-CDEE-6DD58484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8F8-3355-491C-B939-88CA90CDB1E6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20724-3106-A7D5-0166-73A18E90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863A0-3F0E-755C-7BAB-F072F720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E304-15B7-4112-A879-042D02043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86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658F-29FF-E368-5EFD-45E2162B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DA63E-0BC7-4E4E-D274-46340CC8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474BB-D4CC-BC71-B6B1-199FB51EB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C7A7D-402E-80CE-7095-E89E34FDC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559FE-D244-9453-6518-C954A7D79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33D0D-D015-6A82-655E-86BADC17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8F8-3355-491C-B939-88CA90CDB1E6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7A90D-8E02-92BC-0478-1D61B532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13A3A-E44F-1630-3078-BC18603F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E304-15B7-4112-A879-042D02043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99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B548-2024-4DBE-CB40-2497A105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CFFB8-BCC8-BAFB-B178-B90B0289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8F8-3355-491C-B939-88CA90CDB1E6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A2BC2-F593-EB2E-9EE5-25DFF53E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176E-99B0-8D69-8FB9-AD8DF0D5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E304-15B7-4112-A879-042D02043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71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75C7B-A506-24D0-3944-40067A80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8F8-3355-491C-B939-88CA90CDB1E6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7D7F8-4460-076E-2D90-4265C931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3217F-574F-40A7-F91B-255E40AD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E304-15B7-4112-A879-042D02043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43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2D31-A1A2-85EA-22B4-41CF73E6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74E1-2461-9D9A-E4AE-0E36ACDD8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64A95-FBA7-AC96-2195-01E856A98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C5B09-DA7E-7DA3-D4FD-376C54E7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8F8-3355-491C-B939-88CA90CDB1E6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5C91C-0D1D-02EA-2773-D6BF679E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4FD9B-1FD0-C821-F8E7-D7FD0D0A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E304-15B7-4112-A879-042D02043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70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2DE3-34B5-661F-C6D8-83240AFB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EE368-EBC3-5C88-E573-91FD8092C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A018D-74CE-C6F8-3075-6D6E5F141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39903-6D78-C3A8-D9B4-B5D2F45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8F8-3355-491C-B939-88CA90CDB1E6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DD7F1-DDBD-023A-9021-272E5A16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7B917-DA83-DB8B-33DF-534961B4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E304-15B7-4112-A879-042D02043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41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32F61-082B-CB1E-0DFD-E6C81A69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34D-99A4-FB02-7460-F466BB1C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A44D-5D1D-57FD-4793-2EE6E4591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28F8-3355-491C-B939-88CA90CDB1E6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6EF8-F85C-0025-94C6-890710B1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59AA-92D3-E06A-B868-C1D678C8B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E304-15B7-4112-A879-042D02043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31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D5C95-8FCB-433D-1920-06B5E07C7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8000" dirty="0"/>
              <a:t>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9B0FC-92CE-47FF-E092-67AED9195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3941365"/>
            <a:ext cx="8312905" cy="1281733"/>
          </a:xfrm>
        </p:spPr>
        <p:txBody>
          <a:bodyPr anchor="b">
            <a:normAutofit/>
          </a:bodyPr>
          <a:lstStyle/>
          <a:p>
            <a:pPr algn="r"/>
            <a:r>
              <a:rPr lang="en-GB" dirty="0"/>
              <a:t>Yakubu Balogun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7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DD8EA-C1E4-613B-752B-BBBF741C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3133924" cy="4480726"/>
          </a:xfrm>
        </p:spPr>
        <p:txBody>
          <a:bodyPr>
            <a:normAutofit/>
          </a:bodyPr>
          <a:lstStyle/>
          <a:p>
            <a:pPr algn="r"/>
            <a:r>
              <a:rPr lang="en-GB" sz="5000" b="0" i="1" dirty="0">
                <a:effectLst/>
                <a:latin typeface="Söhne"/>
              </a:rPr>
              <a:t>Git Basics Commands</a:t>
            </a:r>
            <a:br>
              <a:rPr lang="en-GB" sz="5000" b="0" i="0" dirty="0">
                <a:effectLst/>
                <a:latin typeface="Söhne"/>
              </a:rPr>
            </a:br>
            <a:endParaRPr lang="en-GB" sz="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EF29-1AFB-93D0-F7C7-22E6B846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775" y="757383"/>
            <a:ext cx="6654949" cy="5153890"/>
          </a:xfrm>
        </p:spPr>
        <p:txBody>
          <a:bodyPr anchor="ctr">
            <a:noAutofit/>
          </a:bodyPr>
          <a:lstStyle/>
          <a:p>
            <a:endParaRPr lang="en-GB" sz="1400" dirty="0"/>
          </a:p>
          <a:p>
            <a:endParaRPr lang="en-GB" sz="1400" dirty="0"/>
          </a:p>
          <a:p>
            <a:r>
              <a:rPr lang="en-GB" sz="1400" b="1" dirty="0"/>
              <a:t>nano</a:t>
            </a:r>
            <a:r>
              <a:rPr lang="en-GB" sz="1400" dirty="0"/>
              <a:t> is a command-line text editor that provides a simple and straightforward interface for creating and editing text files directly in the terminal.</a:t>
            </a:r>
          </a:p>
          <a:p>
            <a:r>
              <a:rPr lang="en-GB" sz="1400" dirty="0"/>
              <a:t>When you type nano followed by the name of a file, such as nano myfile.txt, the nano text editor opens, allowing you to create or edit the specified file. </a:t>
            </a:r>
          </a:p>
          <a:p>
            <a:pPr lvl="1"/>
            <a:r>
              <a:rPr lang="en-GB" sz="1400" dirty="0"/>
              <a:t>Ctrl-O: Save changes to the file.</a:t>
            </a:r>
          </a:p>
          <a:p>
            <a:pPr lvl="1"/>
            <a:r>
              <a:rPr lang="en-GB" sz="1400" dirty="0"/>
              <a:t>Ctrl-X: Close nano.</a:t>
            </a:r>
          </a:p>
          <a:p>
            <a:pPr lvl="1"/>
            <a:r>
              <a:rPr lang="en-GB" sz="1400" dirty="0"/>
              <a:t>Ctrl-G: Get help.</a:t>
            </a:r>
          </a:p>
          <a:p>
            <a:pPr lvl="1"/>
            <a:r>
              <a:rPr lang="en-GB" sz="1400" dirty="0"/>
              <a:t>Ctrl-K: Cut (delete) text.</a:t>
            </a:r>
          </a:p>
          <a:p>
            <a:pPr lvl="1"/>
            <a:r>
              <a:rPr lang="en-GB" sz="1400" dirty="0"/>
              <a:t>Ctrl-U: Paste (uncut) text.</a:t>
            </a:r>
          </a:p>
          <a:p>
            <a:pPr lvl="1"/>
            <a:r>
              <a:rPr lang="en-GB" sz="1400" dirty="0"/>
              <a:t>Ctrl-W: Search for text.</a:t>
            </a:r>
          </a:p>
          <a:p>
            <a:pPr lvl="1"/>
            <a:r>
              <a:rPr lang="en-GB" sz="1400" dirty="0"/>
              <a:t>**Ctrl-**: Replace text.</a:t>
            </a:r>
          </a:p>
          <a:p>
            <a:pPr lvl="1"/>
            <a:r>
              <a:rPr lang="en-GB" sz="1400" dirty="0"/>
              <a:t>Ctrl-C: Show the current cursor position.</a:t>
            </a:r>
          </a:p>
        </p:txBody>
      </p:sp>
    </p:spTree>
    <p:extLst>
      <p:ext uri="{BB962C8B-B14F-4D97-AF65-F5344CB8AC3E}">
        <p14:creationId xmlns:p14="http://schemas.microsoft.com/office/powerpoint/2010/main" val="274944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0F96B-F52F-C499-2AF3-A312C81A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0" lang="en-US" altLang="en-US" sz="5600" b="0" i="1" u="none" strike="noStrike" cap="none" normalizeH="0" baseline="0">
                <a:ln>
                  <a:noFill/>
                </a:ln>
                <a:effectLst/>
                <a:latin typeface="Söhne"/>
              </a:rPr>
              <a:t>Git Workflow</a:t>
            </a:r>
            <a:br>
              <a:rPr kumimoji="0" lang="en-US" altLang="en-US" sz="5600" b="0" i="0" u="none" strike="noStrike" cap="none" normalizeH="0" baseline="0">
                <a:ln>
                  <a:noFill/>
                </a:ln>
                <a:effectLst/>
              </a:rPr>
            </a:br>
            <a:endParaRPr lang="en-GB" sz="56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8406183-79B3-3F39-09B7-67672F1D7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93673" y="728403"/>
            <a:ext cx="6567053" cy="55027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98375" rIns="0" bIns="198375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Basic Git Workflow: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basic Git workflow involves the following steps: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Initialize a Repository: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Create a Git repository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git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init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to start tracking your project's changes.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Add and Commit: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Add files to the staging area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git 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and commit changes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git commit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Branch: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Create branches to work on features or bug fixes in isolation.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Merge: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Merge changes from one branch into another.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Push and Pull: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Share your changes with remote repositories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git push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and retrieve changes from a remote repository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git pull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How Changes Are Tracked: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Git tracks changes by taking snapshots of the entire project at different points in time. Each commit records a unique snapshot.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Visualizing Git Workflow: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Provide visual representations or diagrams to help participants understand how changes flow through Git repositories.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188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A5803-494B-0C62-24C1-3E041C14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100"/>
              <a:t>Installing Git</a:t>
            </a:r>
            <a:br>
              <a:rPr lang="en-GB" sz="6100"/>
            </a:br>
            <a:endParaRPr lang="en-GB" sz="6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6B26-0C1F-2F1B-654A-6C072AD1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675" y="623275"/>
            <a:ext cx="6539343" cy="560788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400" b="1" dirty="0"/>
              <a:t>Steps to Install Git: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400" b="1" dirty="0"/>
              <a:t>Windows</a:t>
            </a:r>
            <a:r>
              <a:rPr lang="en-GB" sz="1400" dirty="0"/>
              <a:t>:</a:t>
            </a:r>
          </a:p>
          <a:p>
            <a:r>
              <a:rPr lang="en-GB" sz="1400" dirty="0"/>
              <a:t>Download the Git for Windows installer.</a:t>
            </a:r>
          </a:p>
          <a:p>
            <a:r>
              <a:rPr lang="en-GB" sz="1400" dirty="0"/>
              <a:t>Run the installer and follow the installation steps.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400" b="1" dirty="0"/>
              <a:t>Mac OS:</a:t>
            </a:r>
          </a:p>
          <a:p>
            <a:r>
              <a:rPr lang="en-GB" sz="1400" dirty="0"/>
              <a:t>Use Homebrew or download the Git installer from the official website.</a:t>
            </a:r>
          </a:p>
          <a:p>
            <a:r>
              <a:rPr lang="en-GB" sz="1400" dirty="0"/>
              <a:t>Install Git via the command line.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400" b="1" dirty="0"/>
              <a:t>Configuration Settings:</a:t>
            </a:r>
          </a:p>
          <a:p>
            <a:r>
              <a:rPr lang="en-GB" sz="1400" dirty="0"/>
              <a:t>After installing Git, it is important to configure user information such as name and email using the git config command. This information will be attached to commits.</a:t>
            </a:r>
          </a:p>
        </p:txBody>
      </p:sp>
    </p:spTree>
    <p:extLst>
      <p:ext uri="{BB962C8B-B14F-4D97-AF65-F5344CB8AC3E}">
        <p14:creationId xmlns:p14="http://schemas.microsoft.com/office/powerpoint/2010/main" val="377263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38A6A-D3E7-0579-6677-249206D4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0" lang="en-US" altLang="en-US" sz="6100" b="0" i="1" u="none" strike="noStrike" cap="none" normalizeH="0" baseline="0">
                <a:ln>
                  <a:noFill/>
                </a:ln>
                <a:effectLst/>
                <a:latin typeface="Söhne"/>
              </a:rPr>
              <a:t>Making Commits</a:t>
            </a:r>
            <a:endParaRPr lang="en-GB" sz="61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824509E-75D2-E9E4-4F29-6602E239D2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97142" y="1505527"/>
            <a:ext cx="6188363" cy="435014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98375" rIns="0" bIns="198375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Creating Commits: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Commit in Git using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git commit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command. A commit captures a snapshot of the project at a specific point in 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Commit Messages: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It is important to write clear and meaningful commit messages. Well-crafted commit messages help team members understand the purpose of a commit.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453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6BA17-26F6-0A3C-0E20-2BB21E49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0" lang="en-US" altLang="en-US" sz="5100" b="0" i="1" u="none" strike="noStrike" cap="none" normalizeH="0" baseline="0">
                <a:ln>
                  <a:noFill/>
                </a:ln>
                <a:effectLst/>
                <a:latin typeface="Söhne"/>
              </a:rPr>
              <a:t>Branching and Merging</a:t>
            </a:r>
            <a:endParaRPr lang="en-GB" sz="51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66CECFD-6622-5EE0-8C68-20535DEBD1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277" y="849745"/>
            <a:ext cx="6419268" cy="506152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98375" rIns="0" bIns="198375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Branching in Git: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 branch is an independent line of development that allows you to work on features, bug fixes, or experiments without affecting the main project.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Creating Branches: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Create branches using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git branch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git checkout -b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commands. Name branches descriptively.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Merging Changes: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Use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git merge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command to integrate work from multiple branches.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028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B5213-F613-691E-FCD7-E083A253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600" b="0" i="1">
                <a:effectLst/>
                <a:latin typeface="Söhne"/>
              </a:rPr>
              <a:t>Resolving Conflicts</a:t>
            </a:r>
            <a:endParaRPr lang="en-GB" sz="5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77F4-B5F6-7458-8B59-7B8C3B08F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817" y="1188637"/>
            <a:ext cx="5939213" cy="458585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400" b="1" i="0" dirty="0">
                <a:effectLst/>
                <a:latin typeface="Söhne"/>
              </a:rPr>
              <a:t>Handling Merge Conflicts:</a:t>
            </a:r>
            <a:endParaRPr lang="en-GB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Merge conflicts occur when Git cannot automatically merge changes from different branches, often due to conflicting changes in the same part of a file.</a:t>
            </a:r>
          </a:p>
          <a:p>
            <a:pPr marL="0" indent="0">
              <a:buNone/>
            </a:pPr>
            <a:r>
              <a:rPr lang="en-GB" sz="1400" b="1" i="0" dirty="0">
                <a:effectLst/>
                <a:latin typeface="Söhne"/>
              </a:rPr>
              <a:t>Conflict Resolution Best Practices:</a:t>
            </a:r>
            <a:endParaRPr lang="en-GB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Share best practices for resolving conflicts, such as: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400" b="0" i="0" dirty="0">
                <a:effectLst/>
                <a:latin typeface="Söhne"/>
              </a:rPr>
              <a:t>Reviewing the conflicting files to understand the issues.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400" b="0" i="0" dirty="0">
                <a:effectLst/>
                <a:latin typeface="Söhne"/>
              </a:rPr>
              <a:t>Making necessary changes to resolve conflicts manually.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400" b="0" i="0" dirty="0">
                <a:effectLst/>
                <a:latin typeface="Söhne"/>
              </a:rPr>
              <a:t>Testing the changes to ensure they work as expected.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400" b="0" i="0" dirty="0">
                <a:effectLst/>
                <a:latin typeface="Söhne"/>
              </a:rPr>
              <a:t>Committing the resolved files.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400" b="0" i="0" dirty="0">
                <a:effectLst/>
                <a:latin typeface="Söhne"/>
              </a:rPr>
              <a:t>Running tests and verifying that the project is functioning correctly.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9173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F8ED0-3D29-DC34-BD66-49A3633B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600" b="0" i="1">
                <a:effectLst/>
                <a:latin typeface="Söhne"/>
              </a:rPr>
              <a:t>What is GitHub?</a:t>
            </a:r>
            <a:br>
              <a:rPr lang="en-GB" sz="6600" b="0" i="0">
                <a:effectLst/>
                <a:latin typeface="Söhne"/>
              </a:rPr>
            </a:br>
            <a:endParaRPr lang="en-GB" sz="6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0860-D471-60A4-3FA5-D25EEAC6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280" y="1310295"/>
            <a:ext cx="6326902" cy="448072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400" b="1" i="0" dirty="0">
                <a:effectLst/>
                <a:latin typeface="Söhne"/>
              </a:rPr>
              <a:t>Introduction to GitHub:</a:t>
            </a:r>
            <a:endParaRPr lang="en-GB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Explain that GitHub is a web-based platform that utilizes Git for version control. It provides a user-friendly interface for managing Git repositories.</a:t>
            </a:r>
          </a:p>
          <a:p>
            <a:pPr marL="0" indent="0">
              <a:buNone/>
            </a:pPr>
            <a:r>
              <a:rPr lang="en-GB" sz="1400" b="1" i="0" dirty="0">
                <a:effectLst/>
                <a:latin typeface="Söhne"/>
              </a:rPr>
              <a:t>Key Features of GitHub:</a:t>
            </a:r>
            <a:endParaRPr lang="en-GB" sz="140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Remote Repository Hosting:</a:t>
            </a:r>
            <a:r>
              <a:rPr lang="en-GB" sz="1400" b="0" i="0" dirty="0">
                <a:effectLst/>
                <a:latin typeface="Söhne"/>
              </a:rPr>
              <a:t> GitHub hosts remote repositories, allowing easy collaboration and access from anywhere.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Collaboration Tools:</a:t>
            </a:r>
            <a:r>
              <a:rPr lang="en-GB" sz="1400" b="0" i="0" dirty="0">
                <a:effectLst/>
                <a:latin typeface="Söhne"/>
              </a:rPr>
              <a:t> Features like pull requests, issues, and project boards enable effective teamwork.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User-Friendly Interface:</a:t>
            </a:r>
            <a:r>
              <a:rPr lang="en-GB" sz="1400" b="0" i="0" dirty="0">
                <a:effectLst/>
                <a:latin typeface="Söhne"/>
              </a:rPr>
              <a:t> GitHub offers an intuitive interface for interacting with Git repositories.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Public and Private Repositories:</a:t>
            </a:r>
            <a:r>
              <a:rPr lang="en-GB" sz="1400" b="0" i="0" dirty="0">
                <a:effectLst/>
                <a:latin typeface="Söhne"/>
              </a:rPr>
              <a:t> Users can choose to make their repositories public or keep them private.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Community and Open Source:</a:t>
            </a:r>
            <a:r>
              <a:rPr lang="en-GB" sz="1400" b="0" i="0" dirty="0">
                <a:effectLst/>
                <a:latin typeface="Söhne"/>
              </a:rPr>
              <a:t> GitHub is a hub for open-source and collaborative projects.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04433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64FD8-6733-4B71-1E91-259BC2B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100" b="0" i="1">
                <a:effectLst/>
                <a:latin typeface="Söhne"/>
              </a:rPr>
              <a:t>GitHub Features</a:t>
            </a:r>
            <a:endParaRPr lang="en-GB" sz="6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AB3F-C231-7CFD-7B92-1D18872E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329" y="728404"/>
            <a:ext cx="6465450" cy="526599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400" b="1" i="0" dirty="0">
                <a:effectLst/>
                <a:latin typeface="Söhne"/>
              </a:rPr>
              <a:t>Key Features of GitHub:</a:t>
            </a:r>
            <a:endParaRPr lang="en-GB" sz="140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Repository Hosting:</a:t>
            </a:r>
            <a:r>
              <a:rPr lang="en-GB" sz="1400" b="0" i="0" dirty="0">
                <a:effectLst/>
                <a:latin typeface="Söhne"/>
              </a:rPr>
              <a:t> GitHub hosts repositories in the cloud, making it accessible from anywhere.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Pull Requests:</a:t>
            </a:r>
            <a:r>
              <a:rPr lang="en-GB" sz="1400" b="0" i="0" dirty="0">
                <a:effectLst/>
                <a:latin typeface="Söhne"/>
              </a:rPr>
              <a:t> Pull requests facilitate code review and collaboration.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Issues:</a:t>
            </a:r>
            <a:r>
              <a:rPr lang="en-GB" sz="1400" b="0" i="0" dirty="0">
                <a:effectLst/>
                <a:latin typeface="Söhne"/>
              </a:rPr>
              <a:t> Use of issues for tracking tasks, enhancements, and bugs.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Projects:</a:t>
            </a:r>
            <a:r>
              <a:rPr lang="en-GB" sz="1400" b="0" i="0" dirty="0">
                <a:effectLst/>
                <a:latin typeface="Söhne"/>
              </a:rPr>
              <a:t> GitHub projects, which help manage and track work on repositories.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Wikis and Documentation:</a:t>
            </a:r>
            <a:r>
              <a:rPr lang="en-GB" sz="1400" b="0" i="0" dirty="0">
                <a:effectLst/>
                <a:latin typeface="Söhne"/>
              </a:rPr>
              <a:t> Use wikis and documentation for project information.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Security and Access Control:</a:t>
            </a:r>
            <a:r>
              <a:rPr lang="en-GB" sz="1400" b="0" i="0" dirty="0">
                <a:effectLst/>
                <a:latin typeface="Söhne"/>
              </a:rPr>
              <a:t> GitHub provides security features and access control.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GitHub Actions:</a:t>
            </a:r>
            <a:r>
              <a:rPr lang="en-GB" sz="1400" b="0" i="0" dirty="0">
                <a:effectLst/>
                <a:latin typeface="Söhne"/>
              </a:rPr>
              <a:t> GitHub Actions for automating workflows.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Community and Social Features:</a:t>
            </a:r>
            <a:r>
              <a:rPr lang="en-GB" sz="1400" b="0" i="0" dirty="0">
                <a:effectLst/>
                <a:latin typeface="Söhne"/>
              </a:rPr>
              <a:t> Community aspect; including following other developers and contributing to open-source projects.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3748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42DDB-300A-2C2A-CC89-C29B589C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100" b="0" i="1">
                <a:effectLst/>
                <a:latin typeface="Söhne"/>
              </a:rPr>
              <a:t>Creating a Repository on GitHub</a:t>
            </a:r>
            <a:endParaRPr lang="en-GB" sz="5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5F9E-8E19-17A4-E2DE-0DDA8E9A5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565" y="1099127"/>
            <a:ext cx="6437744" cy="4775199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Steps to Create a New Repository:</a:t>
            </a:r>
            <a:endParaRPr lang="en-GB" sz="140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Sign in to GitHub:</a:t>
            </a:r>
            <a:endParaRPr lang="en-GB" sz="140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Click on the "+" Icon:</a:t>
            </a:r>
            <a:r>
              <a:rPr lang="en-GB" sz="1400" b="0" i="0" dirty="0">
                <a:effectLst/>
                <a:latin typeface="Söhne"/>
              </a:rPr>
              <a:t> In the upper right corner of the GitHub interface, click on the "+" icon and select "New repository."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Repository Settings:</a:t>
            </a:r>
            <a:r>
              <a:rPr lang="en-GB" sz="1400" b="0" i="0" dirty="0">
                <a:effectLst/>
                <a:latin typeface="Söhne"/>
              </a:rPr>
              <a:t> Provide an overview of repository settings, including the repository name, description, visibility (public or private), and additional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Repository Creation Best Practices:</a:t>
            </a:r>
            <a:endParaRPr lang="en-GB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Best practices for naming and describing repositories, make repositories public for open-source collaboration or private for sensitive projects.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1428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B4804-5AFF-2CA3-C88A-FB3000F8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600"/>
              <a:t>Cloning and Pushing</a:t>
            </a:r>
            <a:br>
              <a:rPr lang="en-GB" sz="6600"/>
            </a:br>
            <a:endParaRPr lang="en-GB" sz="6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23C0-8913-B92F-73C8-8C3616E82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030" y="146649"/>
            <a:ext cx="7348223" cy="598673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GB" sz="1400" dirty="0"/>
          </a:p>
          <a:p>
            <a:pPr marL="914400" lvl="2" indent="0">
              <a:buNone/>
            </a:pPr>
            <a:r>
              <a:rPr lang="en-GB" sz="1400" b="1" dirty="0">
                <a:latin typeface="Söhne"/>
              </a:rPr>
              <a:t>Cloning a Repository:</a:t>
            </a:r>
          </a:p>
          <a:p>
            <a:pPr lvl="2"/>
            <a:r>
              <a:rPr lang="en-GB" sz="1400" dirty="0">
                <a:latin typeface="Söhne"/>
              </a:rPr>
              <a:t>This involves creating a local copy of a GitHub repository on your computer.</a:t>
            </a:r>
          </a:p>
          <a:p>
            <a:pPr marL="914400" lvl="2" indent="0">
              <a:buNone/>
            </a:pPr>
            <a:r>
              <a:rPr lang="en-GB" sz="1400" b="1" dirty="0">
                <a:latin typeface="Söhne"/>
              </a:rPr>
              <a:t>Pushing Changes to GitHub:</a:t>
            </a:r>
          </a:p>
          <a:p>
            <a:pPr marL="914400" lvl="2" indent="0">
              <a:buNone/>
            </a:pPr>
            <a:r>
              <a:rPr lang="en-GB" sz="1400" b="1" dirty="0">
                <a:latin typeface="Söhne"/>
              </a:rPr>
              <a:t>Credentials and Authentication:</a:t>
            </a:r>
          </a:p>
          <a:p>
            <a:pPr lvl="2"/>
            <a:r>
              <a:rPr lang="en-GB" sz="1400" dirty="0">
                <a:latin typeface="Söhne"/>
              </a:rPr>
              <a:t>You may need to authenticate your GitHub accounts during the push process.</a:t>
            </a:r>
          </a:p>
        </p:txBody>
      </p:sp>
    </p:spTree>
    <p:extLst>
      <p:ext uri="{BB962C8B-B14F-4D97-AF65-F5344CB8AC3E}">
        <p14:creationId xmlns:p14="http://schemas.microsoft.com/office/powerpoint/2010/main" val="72571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12E88E0C-EAC5-E08D-FDFB-8B015357E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65" r="-1" b="-1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E02D0-98E1-AA5A-088B-E317D0D5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945" y="628388"/>
            <a:ext cx="4218138" cy="1597228"/>
          </a:xfrm>
        </p:spPr>
        <p:txBody>
          <a:bodyPr>
            <a:normAutofit/>
          </a:bodyPr>
          <a:lstStyle/>
          <a:p>
            <a:r>
              <a:rPr lang="en-GB" sz="5400" b="0" i="0" dirty="0">
                <a:effectLst/>
                <a:latin typeface="Söhne"/>
              </a:rPr>
              <a:t>Agenda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B56A-4435-3E60-B218-AEE04AED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673" y="2157767"/>
            <a:ext cx="3917505" cy="3097723"/>
          </a:xfrm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Söhne"/>
              </a:rPr>
              <a:t>Introduction to 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Söhne"/>
              </a:rPr>
              <a:t>Understanding Git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Söhne"/>
              </a:rPr>
              <a:t>Getting Started with Git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Söhne"/>
              </a:rPr>
              <a:t>Collaborative Work with Git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Söhne"/>
              </a:rPr>
              <a:t>Introduction to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Söhne"/>
              </a:rPr>
              <a:t>GitHub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Söhne"/>
              </a:rPr>
              <a:t>Best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Söhne"/>
              </a:rPr>
              <a:t>Q&amp;A and Resources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59068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8F80D-B239-DDE1-AA5A-5B31A69B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0" lang="en-US" altLang="en-US" sz="3600" b="0" i="1" u="none" strike="noStrike" cap="none" normalizeH="0" baseline="0">
                <a:ln>
                  <a:noFill/>
                </a:ln>
                <a:effectLst/>
                <a:latin typeface="Söhne"/>
              </a:rPr>
              <a:t>Pulling and Branch Management</a:t>
            </a:r>
            <a:endParaRPr lang="en-GB" sz="36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A4484FC-FDC3-2C63-94ED-ACDD8682F9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87643" y="840509"/>
            <a:ext cx="6225302" cy="436862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98375" rIns="0" bIns="198375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Pulling Changes from GitHub: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lvl="1" indent="0"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Introduce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git pull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command is the tool for pulling changes made by others on the GitHub repository to your local machine. </a:t>
            </a:r>
          </a:p>
          <a:p>
            <a:pPr marL="457200" lvl="1" indent="0"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It is important to keep your local copy up to date.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Branch Management: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Switch between branches using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git checkout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command and create new branches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git branch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39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7F156-AE37-F04B-2793-605AC196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3600" b="0" i="1">
                <a:effectLst/>
                <a:latin typeface="Söhne"/>
              </a:rPr>
              <a:t>Collaboration with Pull Requests</a:t>
            </a:r>
            <a:endParaRPr lang="en-GB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4676-4093-DBD3-C450-82626D588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923635"/>
            <a:ext cx="6040811" cy="509847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400" b="1" i="0" dirty="0">
                <a:effectLst/>
                <a:latin typeface="Söhne"/>
              </a:rPr>
              <a:t>Understanding Pull Requests:</a:t>
            </a:r>
            <a:endParaRPr lang="en-GB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A pull request is a request to merge changes from one branch into another.</a:t>
            </a:r>
          </a:p>
          <a:p>
            <a:pPr marL="0" indent="0">
              <a:buNone/>
            </a:pPr>
            <a:r>
              <a:rPr lang="en-GB" sz="1400" b="1" i="0" dirty="0">
                <a:effectLst/>
                <a:latin typeface="Söhne"/>
              </a:rPr>
              <a:t>Creating a Pull Request:</a:t>
            </a:r>
            <a:endParaRPr lang="en-GB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Söhne"/>
              </a:rPr>
              <a:t>T</a:t>
            </a:r>
            <a:r>
              <a:rPr lang="en-GB" sz="1400" b="0" i="0" dirty="0">
                <a:effectLst/>
                <a:latin typeface="Söhne"/>
              </a:rPr>
              <a:t>he steps include selecting the source and target branches, adding a title, and providing a description.</a:t>
            </a:r>
          </a:p>
          <a:p>
            <a:pPr marL="0" indent="0">
              <a:buNone/>
            </a:pPr>
            <a:r>
              <a:rPr lang="en-GB" sz="1400" b="1" i="0" dirty="0">
                <a:effectLst/>
                <a:latin typeface="Söhne"/>
              </a:rPr>
              <a:t>Code Review and Collaboration:</a:t>
            </a:r>
            <a:endParaRPr lang="en-GB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Pull requests facilitate code review and discussion. Contributors can comment on code changes, request modifications, and discuss improvements.</a:t>
            </a:r>
          </a:p>
          <a:p>
            <a:pPr marL="0" indent="0">
              <a:buNone/>
            </a:pPr>
            <a:r>
              <a:rPr lang="en-GB" sz="1400" b="1" i="0" dirty="0">
                <a:effectLst/>
                <a:latin typeface="Söhne"/>
              </a:rPr>
              <a:t>Merging Pull Requests:</a:t>
            </a:r>
            <a:endParaRPr lang="en-GB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Merge a pull request once it has been reviewed and approved.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8724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A04E-8973-BFBE-519A-420FE191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0" lang="en-US" altLang="en-US" sz="5600" b="0" i="1" u="none" strike="noStrike" cap="none" normalizeH="0" baseline="0">
                <a:ln>
                  <a:noFill/>
                </a:ln>
                <a:effectLst/>
                <a:latin typeface="Söhne"/>
              </a:rPr>
              <a:t>Git Best Practices</a:t>
            </a:r>
            <a:endParaRPr lang="en-GB" sz="56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F92738D-DAAE-6A97-94EF-750FEBAA8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6039" y="960582"/>
            <a:ext cx="6299194" cy="502458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98375" rIns="0" bIns="198375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Committing Best Practices: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R="0" lvl="1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It is important to have a well-structured commit that is informative and focused. Note following best practices: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Write clear and concise commit messages.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Commit small, focused changes rather than large, sweeping ones.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Use imperative language in commit messages (e.g., "Add feature" instead of "Added feature").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Keep commits independent and avoid unrelated changes in a single commit.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Branching Strategies: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Create feature branches for new features or bug fixes.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Keep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master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branch stable and deployable at all times.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Use topic branches for experimental work or non-critical changes.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Consider implementing a branching model like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Gitflow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for complex projects.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255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A34E8-9CA4-FD09-2E56-891826B9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600" b="0" i="1">
                <a:effectLst/>
                <a:latin typeface="Söhne"/>
              </a:rPr>
              <a:t>GitHub Best Practices</a:t>
            </a:r>
            <a:endParaRPr lang="en-GB" sz="5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9C79-7F19-9B11-40C3-17F370EF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775" y="766619"/>
            <a:ext cx="6664189" cy="526472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400" b="1" i="0" dirty="0">
                <a:effectLst/>
                <a:latin typeface="Söhne"/>
              </a:rPr>
              <a:t>Collaborative Workflow:</a:t>
            </a:r>
            <a:endParaRPr lang="en-GB" sz="140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Use branches and pull requests for feature development and bug fixes.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Assign pull requests to specific team members for code review and ownership.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Utilize labels and milestones for issue tracking and project organization.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Encourage meaningful discussions and decision-making within issue comments.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Leverage GitHub Actions for automated testing and continuous integration.</a:t>
            </a:r>
          </a:p>
          <a:p>
            <a:pPr marL="0" indent="0">
              <a:buNone/>
            </a:pPr>
            <a:r>
              <a:rPr lang="en-GB" sz="1400" b="1" i="0" dirty="0">
                <a:effectLst/>
                <a:latin typeface="Söhne"/>
              </a:rPr>
              <a:t>Project Management:</a:t>
            </a:r>
            <a:endParaRPr lang="en-GB" sz="140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Keep the project's README up-to-date with clear documentation.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Use projects and project boards to manage tasks and milestones.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Define and adhere to contribution guidelines for a streamlined collaboration process.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Monitor and address issues and pull requests regularly.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4307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013C8-7EC1-B25B-28AA-32D3EDB7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100" b="0" i="1">
                <a:effectLst/>
                <a:latin typeface="Söhne"/>
              </a:rPr>
              <a:t>What is Version Control?</a:t>
            </a:r>
            <a:br>
              <a:rPr lang="en-GB" sz="6100" b="0" i="0">
                <a:effectLst/>
                <a:latin typeface="Söhne"/>
              </a:rPr>
            </a:br>
            <a:endParaRPr lang="en-GB" sz="6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C920-233B-D164-4FB5-0A7E3FA8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775" y="623275"/>
            <a:ext cx="6719606" cy="5607882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Definition of Version Control:</a:t>
            </a:r>
            <a:r>
              <a:rPr lang="en-GB" sz="1400" b="0" i="0" dirty="0">
                <a:effectLst/>
                <a:latin typeface="Söhne"/>
              </a:rPr>
              <a:t> Version control, also known as source control or revision control, is a system that enables multiple individuals to collaborate on a project by tracking changes to files over time. It helps manage and organize different versions of the project, allowing for collaboration and maintaining a historical record of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Why Version Control is Important:</a:t>
            </a:r>
            <a:r>
              <a:rPr lang="en-GB" sz="1400" b="0" i="0" dirty="0">
                <a:effectLst/>
                <a:latin typeface="Söhne"/>
              </a:rPr>
              <a:t> </a:t>
            </a:r>
          </a:p>
          <a:p>
            <a:pPr lvl="1"/>
            <a:r>
              <a:rPr lang="en-GB" sz="1400" dirty="0">
                <a:latin typeface="Söhne"/>
              </a:rPr>
              <a:t>Preserving a complete history of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Enabling collaboration among team members, even in different geographic locations.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Easing the identification and resolution of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Providing a structured and organized workflow.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Enhancing project accountability and transparency.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Benefits of Version Control:</a:t>
            </a:r>
            <a:r>
              <a:rPr lang="en-GB" sz="1400" b="0" i="0" dirty="0">
                <a:effectLst/>
                <a:latin typeface="Söhne"/>
              </a:rPr>
              <a:t> </a:t>
            </a:r>
          </a:p>
          <a:p>
            <a:pPr lvl="1"/>
            <a:r>
              <a:rPr lang="en-GB" sz="1400" dirty="0">
                <a:latin typeface="Söhne"/>
              </a:rPr>
              <a:t>The ability to revert to previous versions when errors occur.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Easy tracking of who made specific changes and when.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Branching and merging capabilities for parallel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Enhanced security and backup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Support for working on multiple features or bug fixes simultaneously.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0472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96BC6-378E-1E18-CEEE-B81BE286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600" b="0" i="1">
                <a:effectLst/>
                <a:latin typeface="Söhne"/>
              </a:rPr>
              <a:t>Types of Version Control</a:t>
            </a:r>
            <a:endParaRPr lang="en-GB" sz="6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B384-4DE5-BD6F-EC4A-7537B444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37" y="711201"/>
            <a:ext cx="6668654" cy="5418394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Centralized Version Control:</a:t>
            </a:r>
            <a:endParaRPr lang="en-GB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Centralized version control systems have a central server that stores the complete history of the project and all its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Team members check out files from this central repository to work on them, and changes are committed back to the central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Examples of centralized version control systems include CVS (Concurrent Versions System) and Subversion (SVN).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Distributed Version Control:</a:t>
            </a:r>
            <a:endParaRPr lang="en-GB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Distributed version control systems provide a copy of the entire project's history to each team member.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This means that every team member has a local copy of the repository and can work independently.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Changes can be committed to their local repository and later pushed to a central repository or other team members.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Git is a prominent example of a distributed version control system.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350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674EA-5664-2C90-DCAD-2DE5C1A7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600" b="0" i="1">
                <a:effectLst/>
                <a:latin typeface="Söhne"/>
              </a:rPr>
              <a:t>What is Git?</a:t>
            </a:r>
            <a:br>
              <a:rPr lang="en-GB" sz="6600" b="0" i="0">
                <a:effectLst/>
                <a:latin typeface="Söhne"/>
              </a:rPr>
            </a:br>
            <a:endParaRPr lang="en-GB" sz="6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747B-4B08-BBE8-8802-8676A937A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1" y="729673"/>
            <a:ext cx="6520869" cy="5347854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Introduction to Git:</a:t>
            </a:r>
            <a:endParaRPr lang="en-GB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Git is a distributed version control system (DVCS) created by Linus Torvalds in 2005. It was designed with the goals of speed, data integrity, and support for non-linear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Git is open-source and widely adopted by developers and organizations worldwide.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Key Features of Git:</a:t>
            </a:r>
            <a:endParaRPr lang="en-GB" sz="140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Local Repository:</a:t>
            </a:r>
            <a:r>
              <a:rPr lang="en-GB" sz="1400" b="0" i="0" dirty="0">
                <a:effectLst/>
                <a:latin typeface="Söhne"/>
              </a:rPr>
              <a:t> Each team member has a complete copy of the project's history on their local machine.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Branching and Merging:</a:t>
            </a:r>
            <a:r>
              <a:rPr lang="en-GB" sz="1400" b="0" i="0" dirty="0">
                <a:effectLst/>
                <a:latin typeface="Söhne"/>
              </a:rPr>
              <a:t> Git makes it easy to create and merge branches for parallel development.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Data Integrity:</a:t>
            </a:r>
            <a:r>
              <a:rPr lang="en-GB" sz="1400" b="0" i="0" dirty="0">
                <a:effectLst/>
                <a:latin typeface="Söhne"/>
              </a:rPr>
              <a:t> Utilizes checksums (SHA-1) to ensure data integrity.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Fast Performance:</a:t>
            </a:r>
            <a:r>
              <a:rPr lang="en-GB" sz="1400" b="0" i="0" dirty="0">
                <a:effectLst/>
                <a:latin typeface="Söhne"/>
              </a:rPr>
              <a:t> Git is renowned for its speed and efficiency.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Distributed Nature:</a:t>
            </a:r>
            <a:r>
              <a:rPr lang="en-GB" sz="1400" b="0" i="0" dirty="0">
                <a:effectLst/>
                <a:latin typeface="Söhne"/>
              </a:rPr>
              <a:t> Allows offline work and collaboration without a central server.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Flexibility:</a:t>
            </a:r>
            <a:r>
              <a:rPr lang="en-GB" sz="1400" b="0" i="0" dirty="0">
                <a:effectLst/>
                <a:latin typeface="Söhne"/>
              </a:rPr>
              <a:t> Git is not just for code; it's suitable for any kind of project.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1257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DD8EA-C1E4-613B-752B-BBBF741C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600" b="0" i="1">
                <a:effectLst/>
                <a:latin typeface="Söhne"/>
              </a:rPr>
              <a:t>Git Basics</a:t>
            </a:r>
            <a:br>
              <a:rPr lang="en-GB" sz="6600" b="0" i="0">
                <a:effectLst/>
                <a:latin typeface="Söhne"/>
              </a:rPr>
            </a:br>
            <a:endParaRPr lang="en-GB" sz="6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EF29-1AFB-93D0-F7C7-22E6B846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775" y="757383"/>
            <a:ext cx="6654949" cy="5153890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Key Concepts:</a:t>
            </a:r>
            <a:endParaRPr lang="en-GB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Repository:</a:t>
            </a:r>
            <a:r>
              <a:rPr lang="en-GB" sz="1400" b="0" i="0" dirty="0">
                <a:effectLst/>
                <a:latin typeface="Söhne"/>
              </a:rPr>
              <a:t> A repository, often referred to as a "repo," is a directory where Git stores all the files and the complete history of the project.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Commit:</a:t>
            </a:r>
            <a:r>
              <a:rPr lang="en-GB" sz="1400" b="0" i="0" dirty="0">
                <a:effectLst/>
                <a:latin typeface="Söhne"/>
              </a:rPr>
              <a:t> A commit is a snapshot of the project's changes at a specific point in time. Commits are like milestones in your project's history.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Branch:</a:t>
            </a:r>
            <a:r>
              <a:rPr lang="en-GB" sz="1400" b="0" i="0" dirty="0">
                <a:effectLst/>
                <a:latin typeface="Söhne"/>
              </a:rPr>
              <a:t> A branch is an independent line of development within a repository. It allows for the isolation of work and experimentation without affecting the main project.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Merge:</a:t>
            </a:r>
            <a:r>
              <a:rPr lang="en-GB" sz="1400" b="0" i="0" dirty="0">
                <a:effectLst/>
                <a:latin typeface="Söhne"/>
              </a:rPr>
              <a:t> Merging is the process of integrating changes from one branch into another. It's a way to combine the work from different branches.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Local vs. Remote Repositories:</a:t>
            </a:r>
            <a:endParaRPr lang="en-GB" sz="1400" b="0" i="0" dirty="0">
              <a:effectLst/>
              <a:latin typeface="Söhne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Local Repository:</a:t>
            </a:r>
            <a:r>
              <a:rPr lang="en-GB" sz="1400" b="0" i="0" dirty="0">
                <a:effectLst/>
                <a:latin typeface="Söhne"/>
              </a:rPr>
              <a:t> The copy of the project on your computer.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Remote Repository:</a:t>
            </a:r>
            <a:r>
              <a:rPr lang="en-GB" sz="1400" b="0" i="0" dirty="0">
                <a:effectLst/>
                <a:latin typeface="Söhne"/>
              </a:rPr>
              <a:t> A copy of the project hosted on a remote server, often used for collaboration.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037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DD8EA-C1E4-613B-752B-BBBF741C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3133924" cy="4480726"/>
          </a:xfrm>
        </p:spPr>
        <p:txBody>
          <a:bodyPr>
            <a:normAutofit/>
          </a:bodyPr>
          <a:lstStyle/>
          <a:p>
            <a:pPr algn="r"/>
            <a:r>
              <a:rPr lang="en-GB" sz="5000" b="0" i="1" dirty="0">
                <a:effectLst/>
                <a:latin typeface="Söhne"/>
              </a:rPr>
              <a:t>Git Basics Commands</a:t>
            </a:r>
            <a:br>
              <a:rPr lang="en-GB" sz="5000" b="0" i="0" dirty="0">
                <a:effectLst/>
                <a:latin typeface="Söhne"/>
              </a:rPr>
            </a:br>
            <a:endParaRPr lang="en-GB" sz="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EF29-1AFB-93D0-F7C7-22E6B846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775" y="757383"/>
            <a:ext cx="6654949" cy="5153890"/>
          </a:xfrm>
        </p:spPr>
        <p:txBody>
          <a:bodyPr anchor="ctr">
            <a:noAutofit/>
          </a:bodyPr>
          <a:lstStyle/>
          <a:p>
            <a:endParaRPr lang="en-GB" sz="1400" dirty="0"/>
          </a:p>
          <a:p>
            <a:r>
              <a:rPr lang="en-GB" sz="1400" dirty="0"/>
              <a:t>The </a:t>
            </a:r>
            <a:r>
              <a:rPr lang="en-GB" sz="1400" b="1" dirty="0" err="1"/>
              <a:t>pwd</a:t>
            </a:r>
            <a:r>
              <a:rPr lang="en-GB" sz="1400" dirty="0"/>
              <a:t> command, stands for "Print Working Directory. When you enter </a:t>
            </a:r>
            <a:r>
              <a:rPr lang="en-GB" sz="1400" dirty="0" err="1"/>
              <a:t>pwd</a:t>
            </a:r>
            <a:r>
              <a:rPr lang="en-GB" sz="1400" dirty="0"/>
              <a:t> and press Enter in the command line, it displays the full path or directory of your current working directory. </a:t>
            </a:r>
          </a:p>
          <a:p>
            <a:r>
              <a:rPr lang="en-GB" sz="1400" dirty="0"/>
              <a:t>This command is useful for quickly checking your location in the directory structure, especially when navigating through various folders in the command line.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934C7-4DC0-CE9A-066C-17DE794E2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4" r="21827"/>
          <a:stretch/>
        </p:blipFill>
        <p:spPr>
          <a:xfrm>
            <a:off x="4967758" y="4142049"/>
            <a:ext cx="3608962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2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DD8EA-C1E4-613B-752B-BBBF741C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3133924" cy="4480726"/>
          </a:xfrm>
        </p:spPr>
        <p:txBody>
          <a:bodyPr>
            <a:normAutofit/>
          </a:bodyPr>
          <a:lstStyle/>
          <a:p>
            <a:pPr algn="r"/>
            <a:r>
              <a:rPr lang="en-GB" sz="5000" b="0" i="1" dirty="0">
                <a:effectLst/>
                <a:latin typeface="Söhne"/>
              </a:rPr>
              <a:t>Git Basics Commands</a:t>
            </a:r>
            <a:br>
              <a:rPr lang="en-GB" sz="5000" b="0" i="0" dirty="0">
                <a:effectLst/>
                <a:latin typeface="Söhne"/>
              </a:rPr>
            </a:br>
            <a:endParaRPr lang="en-GB" sz="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EF29-1AFB-93D0-F7C7-22E6B846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775" y="757383"/>
            <a:ext cx="6654949" cy="5153890"/>
          </a:xfrm>
        </p:spPr>
        <p:txBody>
          <a:bodyPr anchor="ctr">
            <a:noAutofit/>
          </a:bodyPr>
          <a:lstStyle/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The </a:t>
            </a:r>
            <a:r>
              <a:rPr lang="en-GB" sz="1400" b="1" dirty="0"/>
              <a:t>cd</a:t>
            </a:r>
            <a:r>
              <a:rPr lang="en-GB" sz="1400" dirty="0"/>
              <a:t> command, which stands for "Change Directory," is used in command-line interfaces to navigate and change your current working directory. </a:t>
            </a:r>
          </a:p>
          <a:p>
            <a:r>
              <a:rPr lang="en-GB" sz="1400" dirty="0"/>
              <a:t>Here are a few examples:</a:t>
            </a:r>
          </a:p>
          <a:p>
            <a:pPr lvl="1"/>
            <a:r>
              <a:rPr lang="en-GB" sz="1400" dirty="0"/>
              <a:t>cd Documents: Changes to the "Documents" directory in your current location.</a:t>
            </a:r>
          </a:p>
          <a:p>
            <a:pPr lvl="1"/>
            <a:r>
              <a:rPr lang="en-GB" sz="1400" dirty="0"/>
              <a:t>cd ..: Moves up one level in the directory hierarchy.</a:t>
            </a:r>
          </a:p>
          <a:p>
            <a:pPr lvl="1"/>
            <a:r>
              <a:rPr lang="en-GB" sz="1400" dirty="0"/>
              <a:t>cd /path/to/directory: Changes to an absolute directory path.</a:t>
            </a:r>
          </a:p>
          <a:p>
            <a:pPr lvl="1"/>
            <a:r>
              <a:rPr lang="en-GB" sz="1400" dirty="0"/>
              <a:t>cd ~: Takes you to your home directory.</a:t>
            </a:r>
          </a:p>
        </p:txBody>
      </p:sp>
    </p:spTree>
    <p:extLst>
      <p:ext uri="{BB962C8B-B14F-4D97-AF65-F5344CB8AC3E}">
        <p14:creationId xmlns:p14="http://schemas.microsoft.com/office/powerpoint/2010/main" val="159744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DD8EA-C1E4-613B-752B-BBBF741C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3133924" cy="4480726"/>
          </a:xfrm>
        </p:spPr>
        <p:txBody>
          <a:bodyPr>
            <a:normAutofit/>
          </a:bodyPr>
          <a:lstStyle/>
          <a:p>
            <a:pPr algn="r"/>
            <a:r>
              <a:rPr lang="en-GB" sz="5000" b="0" i="1" dirty="0">
                <a:effectLst/>
                <a:latin typeface="Söhne"/>
              </a:rPr>
              <a:t>Git Basics Commands</a:t>
            </a:r>
            <a:br>
              <a:rPr lang="en-GB" sz="5000" b="0" i="0" dirty="0">
                <a:effectLst/>
                <a:latin typeface="Söhne"/>
              </a:rPr>
            </a:br>
            <a:endParaRPr lang="en-GB" sz="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EF29-1AFB-93D0-F7C7-22E6B846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775" y="757383"/>
            <a:ext cx="6654949" cy="5153890"/>
          </a:xfrm>
        </p:spPr>
        <p:txBody>
          <a:bodyPr anchor="ctr">
            <a:noAutofit/>
          </a:bodyPr>
          <a:lstStyle/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The </a:t>
            </a:r>
            <a:r>
              <a:rPr lang="en-GB" sz="1400" b="1" dirty="0"/>
              <a:t>ls</a:t>
            </a:r>
            <a:r>
              <a:rPr lang="en-GB" sz="1400" dirty="0"/>
              <a:t> command is used in command-line interfaces to list the files and directories in the current working directory. </a:t>
            </a:r>
          </a:p>
          <a:p>
            <a:r>
              <a:rPr lang="en-GB" sz="1400" dirty="0"/>
              <a:t>Here are a few examples:</a:t>
            </a:r>
          </a:p>
          <a:p>
            <a:pPr lvl="1"/>
            <a:r>
              <a:rPr lang="en-GB" sz="1400" dirty="0"/>
              <a:t>ls -l displays a long format listing that includes file details.</a:t>
            </a:r>
          </a:p>
          <a:p>
            <a:pPr lvl="1"/>
            <a:r>
              <a:rPr lang="en-GB" sz="1400" dirty="0"/>
              <a:t>ls -a shows hidden files and directories that start with a dot.</a:t>
            </a:r>
          </a:p>
          <a:p>
            <a:pPr lvl="1"/>
            <a:r>
              <a:rPr lang="en-GB" sz="1400" dirty="0"/>
              <a:t>ls -h provides file sizes in a human-readable format.</a:t>
            </a:r>
          </a:p>
        </p:txBody>
      </p:sp>
    </p:spTree>
    <p:extLst>
      <p:ext uri="{BB962C8B-B14F-4D97-AF65-F5344CB8AC3E}">
        <p14:creationId xmlns:p14="http://schemas.microsoft.com/office/powerpoint/2010/main" val="77050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2180</Words>
  <Application>Microsoft Office PowerPoint</Application>
  <PresentationFormat>Widescreen</PresentationFormat>
  <Paragraphs>205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Söhne</vt:lpstr>
      <vt:lpstr>Söhne Mono</vt:lpstr>
      <vt:lpstr>Wingdings</vt:lpstr>
      <vt:lpstr>Office Theme</vt:lpstr>
      <vt:lpstr>Git and GitHub</vt:lpstr>
      <vt:lpstr>Agenda</vt:lpstr>
      <vt:lpstr>What is Version Control? </vt:lpstr>
      <vt:lpstr>Types of Version Control</vt:lpstr>
      <vt:lpstr>What is Git? </vt:lpstr>
      <vt:lpstr>Git Basics </vt:lpstr>
      <vt:lpstr>Git Basics Commands </vt:lpstr>
      <vt:lpstr>Git Basics Commands </vt:lpstr>
      <vt:lpstr>Git Basics Commands </vt:lpstr>
      <vt:lpstr>Git Basics Commands </vt:lpstr>
      <vt:lpstr>Git Workflow </vt:lpstr>
      <vt:lpstr>Installing Git </vt:lpstr>
      <vt:lpstr>Making Commits</vt:lpstr>
      <vt:lpstr>Branching and Merging</vt:lpstr>
      <vt:lpstr>Resolving Conflicts</vt:lpstr>
      <vt:lpstr>What is GitHub? </vt:lpstr>
      <vt:lpstr>GitHub Features</vt:lpstr>
      <vt:lpstr>Creating a Repository on GitHub</vt:lpstr>
      <vt:lpstr>Cloning and Pushing </vt:lpstr>
      <vt:lpstr>Pulling and Branch Management</vt:lpstr>
      <vt:lpstr>Collaboration with Pull Requests</vt:lpstr>
      <vt:lpstr>Git Best Practices</vt:lpstr>
      <vt:lpstr>GitHub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Yakubu Balogun (eng)</dc:creator>
  <cp:lastModifiedBy>Yakubu Balogun (eng)</cp:lastModifiedBy>
  <cp:revision>3</cp:revision>
  <dcterms:created xsi:type="dcterms:W3CDTF">2023-10-19T10:12:54Z</dcterms:created>
  <dcterms:modified xsi:type="dcterms:W3CDTF">2023-10-19T12:31:12Z</dcterms:modified>
</cp:coreProperties>
</file>