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>
        <p:scale>
          <a:sx n="78" d="100"/>
          <a:sy n="78" d="100"/>
        </p:scale>
        <p:origin x="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79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81.png"/><Relationship Id="rId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4" Type="http://schemas.openxmlformats.org/officeDocument/2006/relationships/image" Target="../media/image9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12" Type="http://schemas.openxmlformats.org/officeDocument/2006/relationships/image" Target="../media/image9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7.png"/><Relationship Id="rId5" Type="http://schemas.openxmlformats.org/officeDocument/2006/relationships/image" Target="../media/image92.png"/><Relationship Id="rId10" Type="http://schemas.openxmlformats.org/officeDocument/2006/relationships/image" Target="../media/image96.png"/><Relationship Id="rId4" Type="http://schemas.openxmlformats.org/officeDocument/2006/relationships/image" Target="../media/image93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1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102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1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5" Type="http://schemas.openxmlformats.org/officeDocument/2006/relationships/image" Target="../media/image92.png"/><Relationship Id="rId10" Type="http://schemas.openxmlformats.org/officeDocument/2006/relationships/image" Target="../media/image100.png"/><Relationship Id="rId4" Type="http://schemas.openxmlformats.org/officeDocument/2006/relationships/image" Target="../media/image93.png"/><Relationship Id="rId9" Type="http://schemas.openxmlformats.org/officeDocument/2006/relationships/image" Target="../media/image9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7" Type="http://schemas.openxmlformats.org/officeDocument/2006/relationships/image" Target="../media/image119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8.png"/><Relationship Id="rId5" Type="http://schemas.openxmlformats.org/officeDocument/2006/relationships/image" Target="../media/image115.png"/><Relationship Id="rId4" Type="http://schemas.openxmlformats.org/officeDocument/2006/relationships/image" Target="../media/image1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6.png"/><Relationship Id="rId7" Type="http://schemas.openxmlformats.org/officeDocument/2006/relationships/image" Target="../media/image2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0.png"/><Relationship Id="rId4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8EDA48-D74D-45EB-44D7-69F41E2846F4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7EFDA-60D6-DA65-C642-2EC9B9650D66}"/>
              </a:ext>
            </a:extLst>
          </p:cNvPr>
          <p:cNvSpPr/>
          <p:nvPr/>
        </p:nvSpPr>
        <p:spPr>
          <a:xfrm rot="20865587">
            <a:off x="3027367" y="132018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BC5D48-6001-2E19-50C0-0C0D75D1F06D}"/>
              </a:ext>
            </a:extLst>
          </p:cNvPr>
          <p:cNvSpPr/>
          <p:nvPr/>
        </p:nvSpPr>
        <p:spPr>
          <a:xfrm rot="563085">
            <a:off x="3534367" y="162042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7851D-22A8-51B5-F97F-CFF8B814B351}"/>
              </a:ext>
            </a:extLst>
          </p:cNvPr>
          <p:cNvSpPr/>
          <p:nvPr/>
        </p:nvSpPr>
        <p:spPr>
          <a:xfrm>
            <a:off x="3799644" y="1695635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E53CE-48E6-EA8E-A8EE-C13DDD64332C}"/>
              </a:ext>
            </a:extLst>
          </p:cNvPr>
          <p:cNvSpPr/>
          <p:nvPr/>
        </p:nvSpPr>
        <p:spPr>
          <a:xfrm>
            <a:off x="3206009" y="270065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511C9-2EEC-AF61-0A6E-5EFBC7B49780}"/>
              </a:ext>
            </a:extLst>
          </p:cNvPr>
          <p:cNvSpPr/>
          <p:nvPr/>
        </p:nvSpPr>
        <p:spPr>
          <a:xfrm>
            <a:off x="8195570" y="3854388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D24B5-CA0D-F517-200D-2002127E228F}"/>
              </a:ext>
            </a:extLst>
          </p:cNvPr>
          <p:cNvSpPr/>
          <p:nvPr/>
        </p:nvSpPr>
        <p:spPr>
          <a:xfrm>
            <a:off x="7565256" y="483511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1283-CA27-D912-86AA-E2F59D2519DE}"/>
              </a:ext>
            </a:extLst>
          </p:cNvPr>
          <p:cNvSpPr txBox="1"/>
          <p:nvPr/>
        </p:nvSpPr>
        <p:spPr>
          <a:xfrm>
            <a:off x="8243154" y="333116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2E80-25F0-A131-6518-E24ABB48165E}"/>
              </a:ext>
            </a:extLst>
          </p:cNvPr>
          <p:cNvSpPr txBox="1"/>
          <p:nvPr/>
        </p:nvSpPr>
        <p:spPr>
          <a:xfrm>
            <a:off x="7658963" y="502975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AC74-4248-763A-E1C8-C7729058D8FF}"/>
              </a:ext>
            </a:extLst>
          </p:cNvPr>
          <p:cNvSpPr txBox="1"/>
          <p:nvPr/>
        </p:nvSpPr>
        <p:spPr>
          <a:xfrm>
            <a:off x="3937614" y="1346971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71DE3-D71C-02CC-D2D9-B3480243C680}"/>
              </a:ext>
            </a:extLst>
          </p:cNvPr>
          <p:cNvSpPr txBox="1"/>
          <p:nvPr/>
        </p:nvSpPr>
        <p:spPr>
          <a:xfrm>
            <a:off x="2852603" y="2698310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/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/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297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/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/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5ACE95-673B-3454-D2DF-B7B2FF224A25}"/>
              </a:ext>
            </a:extLst>
          </p:cNvPr>
          <p:cNvSpPr txBox="1"/>
          <p:nvPr/>
        </p:nvSpPr>
        <p:spPr>
          <a:xfrm>
            <a:off x="5321371" y="850765"/>
            <a:ext cx="45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GRAPH SAYS THE FOLLOWING ABOUT THESE BUNDLES:</a:t>
            </a:r>
          </a:p>
        </p:txBody>
      </p:sp>
    </p:spTree>
    <p:extLst>
      <p:ext uri="{BB962C8B-B14F-4D97-AF65-F5344CB8AC3E}">
        <p14:creationId xmlns:p14="http://schemas.microsoft.com/office/powerpoint/2010/main" val="15920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808E5D0-048F-870F-BF6A-4E9C76857F67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C625-6D6F-F2DD-4655-4A67354FB31A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267A6-A52E-4071-24EC-2887ACF3C227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176CE-039F-CA94-6317-EE90686C4B3C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7A1D05-EFF5-58F8-5B76-EFCC7C38F043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3C7E6-B80E-70C3-F1D1-A09C09E40EE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80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023604-1A59-7D71-766A-5C4DE5808057}"/>
              </a:ext>
            </a:extLst>
          </p:cNvPr>
          <p:cNvSpPr/>
          <p:nvPr/>
        </p:nvSpPr>
        <p:spPr>
          <a:xfrm>
            <a:off x="3639845" y="559294"/>
            <a:ext cx="5184559" cy="4785064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924B4E-D0E0-5256-D5F8-DABDE9A6AEB4}"/>
              </a:ext>
            </a:extLst>
          </p:cNvPr>
          <p:cNvSpPr/>
          <p:nvPr/>
        </p:nvSpPr>
        <p:spPr>
          <a:xfrm rot="526040">
            <a:off x="3552546" y="160453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50E930-838C-A33E-B157-1FEE1071644E}"/>
              </a:ext>
            </a:extLst>
          </p:cNvPr>
          <p:cNvSpPr/>
          <p:nvPr/>
        </p:nvSpPr>
        <p:spPr>
          <a:xfrm rot="526040">
            <a:off x="3731581" y="1370559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FA2FC-5A5B-9316-3BC3-2A132A34F96F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1AD2-6D2F-450F-57EE-8F0AA6DED7C1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A94EE-BA86-E0C5-8F6B-1DEBC036C254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2B0BD-8128-20C8-754C-E2E0A7AC91D5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2FB88-7863-0C1F-9DEB-1ED62CA11BF8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2037B-E53A-AC5B-2CD0-244CF52C841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573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49B0CF-F5F1-AC87-559E-AB38618E5C00}"/>
              </a:ext>
            </a:extLst>
          </p:cNvPr>
          <p:cNvSpPr txBox="1"/>
          <p:nvPr/>
        </p:nvSpPr>
        <p:spPr>
          <a:xfrm>
            <a:off x="4616521" y="2019860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BUDGET CONSTRAINT</a:t>
            </a:r>
          </a:p>
        </p:txBody>
      </p:sp>
    </p:spTree>
    <p:extLst>
      <p:ext uri="{BB962C8B-B14F-4D97-AF65-F5344CB8AC3E}">
        <p14:creationId xmlns:p14="http://schemas.microsoft.com/office/powerpoint/2010/main" val="410748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/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/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2AF9AB-0111-3590-DBBF-066A6E46AC74}"/>
              </a:ext>
            </a:extLst>
          </p:cNvPr>
          <p:cNvSpPr txBox="1"/>
          <p:nvPr/>
        </p:nvSpPr>
        <p:spPr>
          <a:xfrm>
            <a:off x="4816546" y="2105585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INDIFFERENCE CURVE</a:t>
            </a:r>
          </a:p>
        </p:txBody>
      </p:sp>
    </p:spTree>
    <p:extLst>
      <p:ext uri="{BB962C8B-B14F-4D97-AF65-F5344CB8AC3E}">
        <p14:creationId xmlns:p14="http://schemas.microsoft.com/office/powerpoint/2010/main" val="379456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92936E-40EF-D066-A784-FAE831DD99D5}"/>
              </a:ext>
            </a:extLst>
          </p:cNvPr>
          <p:cNvSpPr/>
          <p:nvPr/>
        </p:nvSpPr>
        <p:spPr>
          <a:xfrm>
            <a:off x="2889357" y="19811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3C85-148C-E24C-B4E6-D16B0184F2C7}"/>
              </a:ext>
            </a:extLst>
          </p:cNvPr>
          <p:cNvSpPr txBox="1"/>
          <p:nvPr/>
        </p:nvSpPr>
        <p:spPr>
          <a:xfrm>
            <a:off x="2535952" y="19788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BE89B-8621-6A72-DBD3-4F83C8109C22}"/>
              </a:ext>
            </a:extLst>
          </p:cNvPr>
          <p:cNvSpPr/>
          <p:nvPr/>
        </p:nvSpPr>
        <p:spPr>
          <a:xfrm>
            <a:off x="4232651" y="4044140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2AAFE-696C-F80F-C2C4-91B305FDF314}"/>
              </a:ext>
            </a:extLst>
          </p:cNvPr>
          <p:cNvSpPr txBox="1"/>
          <p:nvPr/>
        </p:nvSpPr>
        <p:spPr>
          <a:xfrm>
            <a:off x="3879246" y="4041794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E2A7E-B0EF-E895-FC06-4F147ADBC49B}"/>
              </a:ext>
            </a:extLst>
          </p:cNvPr>
          <p:cNvSpPr/>
          <p:nvPr/>
        </p:nvSpPr>
        <p:spPr>
          <a:xfrm>
            <a:off x="5220846" y="3746091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9739B-E3CC-13EE-221F-92D0F9BFFF8B}"/>
              </a:ext>
            </a:extLst>
          </p:cNvPr>
          <p:cNvSpPr txBox="1"/>
          <p:nvPr/>
        </p:nvSpPr>
        <p:spPr>
          <a:xfrm>
            <a:off x="4867441" y="3743745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00F03-F305-FFC7-BB30-B19E6FDC5423}"/>
              </a:ext>
            </a:extLst>
          </p:cNvPr>
          <p:cNvSpPr/>
          <p:nvPr/>
        </p:nvSpPr>
        <p:spPr>
          <a:xfrm>
            <a:off x="6096000" y="30860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217CC-4F51-9DAF-00E9-9FB7829A21D6}"/>
              </a:ext>
            </a:extLst>
          </p:cNvPr>
          <p:cNvSpPr txBox="1"/>
          <p:nvPr/>
        </p:nvSpPr>
        <p:spPr>
          <a:xfrm>
            <a:off x="5742595" y="30837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51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68F10-70A6-405E-20D2-8A156387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17" y="420822"/>
            <a:ext cx="6024366" cy="60163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EFD8-6085-149C-9976-18168166B103}"/>
              </a:ext>
            </a:extLst>
          </p:cNvPr>
          <p:cNvCxnSpPr>
            <a:cxnSpLocks/>
          </p:cNvCxnSpPr>
          <p:nvPr/>
        </p:nvCxnSpPr>
        <p:spPr>
          <a:xfrm>
            <a:off x="3552825" y="4210050"/>
            <a:ext cx="3571875" cy="1800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/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/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A3FE6-BB4B-6015-9CAE-EEAD919AE76A}"/>
              </a:ext>
            </a:extLst>
          </p:cNvPr>
          <p:cNvCxnSpPr>
            <a:cxnSpLocks/>
          </p:cNvCxnSpPr>
          <p:nvPr/>
        </p:nvCxnSpPr>
        <p:spPr>
          <a:xfrm>
            <a:off x="3552825" y="1762125"/>
            <a:ext cx="3593208" cy="4248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/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10CA0-31F3-4BBE-015B-C2CE59560B41}"/>
              </a:ext>
            </a:extLst>
          </p:cNvPr>
          <p:cNvCxnSpPr>
            <a:cxnSpLocks/>
          </p:cNvCxnSpPr>
          <p:nvPr/>
        </p:nvCxnSpPr>
        <p:spPr>
          <a:xfrm>
            <a:off x="3552825" y="3055292"/>
            <a:ext cx="2229755" cy="295498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/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/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36AEB86-4638-6B0B-05D7-C97A02684B9C}"/>
              </a:ext>
            </a:extLst>
          </p:cNvPr>
          <p:cNvSpPr txBox="1"/>
          <p:nvPr/>
        </p:nvSpPr>
        <p:spPr>
          <a:xfrm>
            <a:off x="4849487" y="3019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F8286-CDD2-F615-0200-BCAB3D23FB10}"/>
              </a:ext>
            </a:extLst>
          </p:cNvPr>
          <p:cNvSpPr txBox="1"/>
          <p:nvPr/>
        </p:nvSpPr>
        <p:spPr>
          <a:xfrm>
            <a:off x="4413132" y="391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5C5E2A-A540-2381-584E-957F11FD2177}"/>
              </a:ext>
            </a:extLst>
          </p:cNvPr>
          <p:cNvSpPr txBox="1"/>
          <p:nvPr/>
        </p:nvSpPr>
        <p:spPr>
          <a:xfrm>
            <a:off x="5333096" y="47448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EB17328-D88D-CD83-16B1-EAB210DE0244}"/>
              </a:ext>
            </a:extLst>
          </p:cNvPr>
          <p:cNvSpPr/>
          <p:nvPr/>
        </p:nvSpPr>
        <p:spPr>
          <a:xfrm rot="21273352">
            <a:off x="4131609" y="2914784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51AE43-3D40-F2EC-CBD4-212C9A03C201}"/>
              </a:ext>
            </a:extLst>
          </p:cNvPr>
          <p:cNvSpPr/>
          <p:nvPr/>
        </p:nvSpPr>
        <p:spPr>
          <a:xfrm>
            <a:off x="5271184" y="5009732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90D94-2843-8941-273D-B5F26199375A}"/>
              </a:ext>
            </a:extLst>
          </p:cNvPr>
          <p:cNvSpPr/>
          <p:nvPr/>
        </p:nvSpPr>
        <p:spPr>
          <a:xfrm>
            <a:off x="4360167" y="4143375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DDBD831-337B-6084-6D42-D4DCEE8EF727}"/>
              </a:ext>
            </a:extLst>
          </p:cNvPr>
          <p:cNvSpPr/>
          <p:nvPr/>
        </p:nvSpPr>
        <p:spPr>
          <a:xfrm rot="21236934">
            <a:off x="4294688" y="1648478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9812BE-A418-F4A3-C2EC-909BA7C1253C}"/>
              </a:ext>
            </a:extLst>
          </p:cNvPr>
          <p:cNvSpPr/>
          <p:nvPr/>
        </p:nvSpPr>
        <p:spPr>
          <a:xfrm>
            <a:off x="4800600" y="3257550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0619C6-CE48-7DB9-E446-A44013F77FF6}"/>
              </a:ext>
            </a:extLst>
          </p:cNvPr>
          <p:cNvSpPr txBox="1"/>
          <p:nvPr/>
        </p:nvSpPr>
        <p:spPr>
          <a:xfrm>
            <a:off x="9076207" y="5825608"/>
            <a:ext cx="5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193CAD-7A7A-D0C3-6D29-516619741AA9}"/>
              </a:ext>
            </a:extLst>
          </p:cNvPr>
          <p:cNvSpPr txBox="1"/>
          <p:nvPr/>
        </p:nvSpPr>
        <p:spPr>
          <a:xfrm>
            <a:off x="3222791" y="131891"/>
            <a:ext cx="66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5072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EF815E-EECD-95E3-917E-0B986BFE4302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3428171" y="5418251"/>
            <a:ext cx="1" cy="777855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D7C0F8-DABC-D139-ACD6-B0CFE5A8932A}"/>
              </a:ext>
            </a:extLst>
          </p:cNvPr>
          <p:cNvCxnSpPr>
            <a:cxnSpLocks/>
          </p:cNvCxnSpPr>
          <p:nvPr/>
        </p:nvCxnSpPr>
        <p:spPr>
          <a:xfrm flipV="1">
            <a:off x="4834407" y="4265324"/>
            <a:ext cx="0" cy="193078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0797A6-7EBD-7410-EE02-D14B3EDEB5D1}"/>
              </a:ext>
            </a:extLst>
          </p:cNvPr>
          <p:cNvCxnSpPr>
            <a:cxnSpLocks/>
          </p:cNvCxnSpPr>
          <p:nvPr/>
        </p:nvCxnSpPr>
        <p:spPr>
          <a:xfrm flipV="1">
            <a:off x="6095998" y="3056790"/>
            <a:ext cx="0" cy="319087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FB1559-938F-CEB1-DBCC-C14FC3EF9C50}"/>
              </a:ext>
            </a:extLst>
          </p:cNvPr>
          <p:cNvCxnSpPr>
            <a:cxnSpLocks/>
          </p:cNvCxnSpPr>
          <p:nvPr/>
        </p:nvCxnSpPr>
        <p:spPr>
          <a:xfrm>
            <a:off x="2321821" y="3059529"/>
            <a:ext cx="3774177" cy="4254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53482C-CBAE-7313-A62D-6C67A0D207F0}"/>
              </a:ext>
            </a:extLst>
          </p:cNvPr>
          <p:cNvCxnSpPr>
            <a:cxnSpLocks/>
          </p:cNvCxnSpPr>
          <p:nvPr/>
        </p:nvCxnSpPr>
        <p:spPr>
          <a:xfrm>
            <a:off x="2295193" y="4180985"/>
            <a:ext cx="2539214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E24E2CC-A8DD-A0BA-76A4-F09A63C4A750}"/>
              </a:ext>
            </a:extLst>
          </p:cNvPr>
          <p:cNvCxnSpPr>
            <a:cxnSpLocks/>
          </p:cNvCxnSpPr>
          <p:nvPr/>
        </p:nvCxnSpPr>
        <p:spPr>
          <a:xfrm flipV="1">
            <a:off x="2321821" y="5344194"/>
            <a:ext cx="1106350" cy="7501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4BAE51C-D8DE-5CCD-C6A4-E6AE5C84D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/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8F55FA-32B9-63BF-C8F5-C1BC0B240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302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DCA9688-1176-B727-63D7-5BF93EE96E1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53FCE07-0A1C-045E-C3B4-295E3A688B02}"/>
              </a:ext>
            </a:extLst>
          </p:cNvPr>
          <p:cNvSpPr/>
          <p:nvPr/>
        </p:nvSpPr>
        <p:spPr>
          <a:xfrm>
            <a:off x="3428172" y="2553817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3D9BA7-34BD-D492-8EB7-6C44ACB2417F}"/>
              </a:ext>
            </a:extLst>
          </p:cNvPr>
          <p:cNvSpPr/>
          <p:nvPr/>
        </p:nvSpPr>
        <p:spPr>
          <a:xfrm>
            <a:off x="4834408" y="1383108"/>
            <a:ext cx="4600538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358151-4151-5ABC-023B-5157D79CA2F2}"/>
              </a:ext>
            </a:extLst>
          </p:cNvPr>
          <p:cNvSpPr/>
          <p:nvPr/>
        </p:nvSpPr>
        <p:spPr>
          <a:xfrm>
            <a:off x="6095999" y="258913"/>
            <a:ext cx="3702206" cy="2797878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D3BFE-9C40-6976-829B-3716066588B3}"/>
              </a:ext>
            </a:extLst>
          </p:cNvPr>
          <p:cNvSpPr/>
          <p:nvPr/>
        </p:nvSpPr>
        <p:spPr>
          <a:xfrm>
            <a:off x="3339395" y="5249574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3E9552-4081-6499-AFE0-BACCFA32613A}"/>
              </a:ext>
            </a:extLst>
          </p:cNvPr>
          <p:cNvSpPr/>
          <p:nvPr/>
        </p:nvSpPr>
        <p:spPr>
          <a:xfrm>
            <a:off x="4745631" y="4096647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95B82C-33F8-2EEA-34C7-D8BC611B2179}"/>
              </a:ext>
            </a:extLst>
          </p:cNvPr>
          <p:cNvSpPr/>
          <p:nvPr/>
        </p:nvSpPr>
        <p:spPr>
          <a:xfrm>
            <a:off x="6007222" y="2972452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/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0D4FE8-0CCC-3024-598A-D2FC6AAB1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4473" y="6293032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/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1A731A-D606-EF1F-5C9E-47CF8E144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136" y="6293032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/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C7C9DAF-23F0-0A0A-DD7E-C42674E29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441" y="6300533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/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32D6-13BF-DCB3-CF81-C1FFDCDAE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900" y="5159528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/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CB42DD-CD3F-55FB-6870-E2FB00C4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399631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/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F39B518-A913-3027-4412-A7728B80F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61" y="288372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/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F93467-8F03-3000-0921-754B46D08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517" y="5137226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/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26E330-F730-3B82-F760-5B8269798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276" y="3964293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/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64D0A60-A799-88DB-1232-9F6790DAD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169" y="2842388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/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lang="en-US" sz="3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num>
                            <m:den>
                              <m:r>
                                <a:rPr lang="en-US" sz="3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D1ED92-F65E-7EA7-9348-DD26C4042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688" y="876002"/>
                <a:ext cx="4349149" cy="13281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951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37D3408-A7A0-8758-6C39-56CF1D310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C99D01B-9A4E-D99A-6E68-9EF07D7FA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4465AA2-B7B2-D4A6-6EFF-59377BA3048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7D77E9-742E-2A52-8661-BC30CE3C0C0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/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)&gt;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D9311-F85B-CF86-B9B6-8DBC2F97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397" y="3558262"/>
                <a:ext cx="3804621" cy="9928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24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A6D86-ECD9-933B-6B34-353F68B5A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3AE489-676C-A43F-DFB2-A51EFFD22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F6EC2F-84BA-4EBF-933D-28FB0F49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720DFE2-66F9-9D38-D1B0-8E887B45734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5F6F77-580A-17E5-31F0-0053289A4D4F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C47D96-5900-B9DE-A676-BD7D598F3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84FE33-11D6-F702-C2FB-67BC49304B29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17E92-EB26-94EB-67FE-10831D6AC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870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B72E6-0FF3-D9BB-6F22-1E243D57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89DEB2-BBC9-7721-3F3A-E34E7809D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4FBB3E5-7A38-0BA9-5FAE-D1BE200B1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2BDED76-AABF-37E2-CF32-18ADFE38C4E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950A9-BCDC-8D70-8106-8812BDAA517D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323109"/>
            <a:ext cx="6060412" cy="4924551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/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D7C88D-4D9A-2F77-9882-D80C695CD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735" y="1061499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C4C4B84-46CD-AC56-8B68-32063BDAFD04}"/>
              </a:ext>
            </a:extLst>
          </p:cNvPr>
          <p:cNvSpPr/>
          <p:nvPr/>
        </p:nvSpPr>
        <p:spPr>
          <a:xfrm>
            <a:off x="2321588" y="1038351"/>
            <a:ext cx="5327072" cy="52093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/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𝑴𝑪</m:t>
                          </m:r>
                          <m:d>
                            <m:dPr>
                              <m:ctrlP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</m:d>
                        </m:num>
                        <m:den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A1CD0B-CAE0-CE78-FF84-871D57F53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427" y="3785384"/>
                <a:ext cx="2861984" cy="9928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D9112AF-1121-8AC3-A6B8-8FE756AC0B81}"/>
              </a:ext>
            </a:extLst>
          </p:cNvPr>
          <p:cNvSpPr/>
          <p:nvPr/>
        </p:nvSpPr>
        <p:spPr>
          <a:xfrm>
            <a:off x="2339919" y="709675"/>
            <a:ext cx="3552739" cy="3075709"/>
          </a:xfrm>
          <a:custGeom>
            <a:avLst/>
            <a:gdLst>
              <a:gd name="connsiteX0" fmla="*/ 0 w 5327072"/>
              <a:gd name="connsiteY0" fmla="*/ 5209309 h 5209309"/>
              <a:gd name="connsiteX1" fmla="*/ 3803072 w 5327072"/>
              <a:gd name="connsiteY1" fmla="*/ 4114800 h 5209309"/>
              <a:gd name="connsiteX2" fmla="*/ 5327072 w 5327072"/>
              <a:gd name="connsiteY2" fmla="*/ 0 h 5209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27072" h="5209309">
                <a:moveTo>
                  <a:pt x="0" y="5209309"/>
                </a:moveTo>
                <a:cubicBezTo>
                  <a:pt x="1457613" y="5096163"/>
                  <a:pt x="2915227" y="4983018"/>
                  <a:pt x="3803072" y="4114800"/>
                </a:cubicBezTo>
                <a:cubicBezTo>
                  <a:pt x="4690917" y="3246582"/>
                  <a:pt x="5008994" y="1623291"/>
                  <a:pt x="532707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62102CF-A33A-2312-576C-7D62350E3F92}"/>
              </a:ext>
            </a:extLst>
          </p:cNvPr>
          <p:cNvSpPr/>
          <p:nvPr/>
        </p:nvSpPr>
        <p:spPr>
          <a:xfrm>
            <a:off x="1988127" y="3785384"/>
            <a:ext cx="279102" cy="2462276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DC9858-D561-CBC5-A208-A3628B27E64D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</p:spTree>
    <p:extLst>
      <p:ext uri="{BB962C8B-B14F-4D97-AF65-F5344CB8AC3E}">
        <p14:creationId xmlns:p14="http://schemas.microsoft.com/office/powerpoint/2010/main" val="2880111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0D803-1B7D-829C-0EB4-680EDCCE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580DFB-CB4A-F123-9294-86C7CCFB2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26E693-6D0C-9EFF-8370-A20C72D6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226FC5-1B7D-B507-44E7-8EF0839BE71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/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047012-A180-880E-1DA8-6D4100BAC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161" y="971445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091E9CE-D707-3AC9-C494-35FC5C713545}"/>
              </a:ext>
            </a:extLst>
          </p:cNvPr>
          <p:cNvSpPr/>
          <p:nvPr/>
        </p:nvSpPr>
        <p:spPr>
          <a:xfrm>
            <a:off x="2334491" y="1219200"/>
            <a:ext cx="5964382" cy="4465951"/>
          </a:xfrm>
          <a:custGeom>
            <a:avLst/>
            <a:gdLst>
              <a:gd name="connsiteX0" fmla="*/ 0 w 5964382"/>
              <a:gd name="connsiteY0" fmla="*/ 3110345 h 4465951"/>
              <a:gd name="connsiteX1" fmla="*/ 2923309 w 5964382"/>
              <a:gd name="connsiteY1" fmla="*/ 4308764 h 4465951"/>
              <a:gd name="connsiteX2" fmla="*/ 5964382 w 5964382"/>
              <a:gd name="connsiteY2" fmla="*/ 0 h 4465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64382" h="4465951">
                <a:moveTo>
                  <a:pt x="0" y="3110345"/>
                </a:moveTo>
                <a:cubicBezTo>
                  <a:pt x="964622" y="3968750"/>
                  <a:pt x="1929245" y="4827155"/>
                  <a:pt x="2923309" y="4308764"/>
                </a:cubicBezTo>
                <a:cubicBezTo>
                  <a:pt x="3917373" y="3790373"/>
                  <a:pt x="4940877" y="1895186"/>
                  <a:pt x="5964382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393AB0D-B1E5-F818-76FC-5F6A982EDC1A}"/>
              </a:ext>
            </a:extLst>
          </p:cNvPr>
          <p:cNvSpPr/>
          <p:nvPr/>
        </p:nvSpPr>
        <p:spPr>
          <a:xfrm>
            <a:off x="2022763" y="4343400"/>
            <a:ext cx="244465" cy="1904260"/>
          </a:xfrm>
          <a:prstGeom prst="leftBrace">
            <a:avLst>
              <a:gd name="adj1" fmla="val 8333"/>
              <a:gd name="adj2" fmla="val 51407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5DFCA-A086-0387-4CDE-0BDBE5689559}"/>
              </a:ext>
            </a:extLst>
          </p:cNvPr>
          <p:cNvSpPr txBox="1"/>
          <p:nvPr/>
        </p:nvSpPr>
        <p:spPr>
          <a:xfrm>
            <a:off x="926405" y="4539468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Fixed Costs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F55E2C6-14EB-4132-1712-88EFF1C64469}"/>
              </a:ext>
            </a:extLst>
          </p:cNvPr>
          <p:cNvCxnSpPr>
            <a:cxnSpLocks/>
          </p:cNvCxnSpPr>
          <p:nvPr/>
        </p:nvCxnSpPr>
        <p:spPr>
          <a:xfrm>
            <a:off x="2646218" y="4253345"/>
            <a:ext cx="1482437" cy="111529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346F38-6B12-783B-F0D3-E628EABE1C6E}"/>
              </a:ext>
            </a:extLst>
          </p:cNvPr>
          <p:cNvCxnSpPr>
            <a:cxnSpLocks/>
          </p:cNvCxnSpPr>
          <p:nvPr/>
        </p:nvCxnSpPr>
        <p:spPr>
          <a:xfrm flipV="1">
            <a:off x="5119255" y="2317543"/>
            <a:ext cx="2189018" cy="2977987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357F9C-7A13-7A87-8990-42BA53AE69FC}"/>
              </a:ext>
            </a:extLst>
          </p:cNvPr>
          <p:cNvSpPr txBox="1"/>
          <p:nvPr/>
        </p:nvSpPr>
        <p:spPr>
          <a:xfrm>
            <a:off x="2646218" y="3237682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Positive but Decreasing Marginal Costs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62D15D-907B-64EF-5617-E19DA7D88B33}"/>
              </a:ext>
            </a:extLst>
          </p:cNvPr>
          <p:cNvSpPr txBox="1"/>
          <p:nvPr/>
        </p:nvSpPr>
        <p:spPr>
          <a:xfrm>
            <a:off x="6909955" y="3802993"/>
            <a:ext cx="1787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Positive AND Increasing Marginal Costs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FA06C0-4A61-BB12-146A-395F3698DA39}"/>
              </a:ext>
            </a:extLst>
          </p:cNvPr>
          <p:cNvCxnSpPr>
            <a:cxnSpLocks/>
          </p:cNvCxnSpPr>
          <p:nvPr/>
        </p:nvCxnSpPr>
        <p:spPr>
          <a:xfrm flipV="1">
            <a:off x="4613564" y="706582"/>
            <a:ext cx="0" cy="548952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9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EEC8-A596-F4F0-E5D4-D771A73E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2FE27A9-9146-93B6-8F67-7D295D775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D67D2C-DC0F-8234-1B05-1774AD119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5AEF18-547D-B143-B599-0093F3AFC81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7147E9-8F86-D6E7-C955-2887E6FAE911}"/>
              </a:ext>
            </a:extLst>
          </p:cNvPr>
          <p:cNvCxnSpPr>
            <a:cxnSpLocks/>
            <a:stCxn id="4" idx="1"/>
          </p:cNvCxnSpPr>
          <p:nvPr/>
        </p:nvCxnSpPr>
        <p:spPr>
          <a:xfrm flipV="1">
            <a:off x="2321588" y="1510145"/>
            <a:ext cx="5302891" cy="4737515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/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228F5B-AA1C-B481-CC81-43F7085A0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00" y="1208598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ADA9328-CF23-5452-7DD6-2A0AD3A0961B}"/>
              </a:ext>
            </a:extLst>
          </p:cNvPr>
          <p:cNvSpPr/>
          <p:nvPr/>
        </p:nvSpPr>
        <p:spPr>
          <a:xfrm>
            <a:off x="2320636" y="1731818"/>
            <a:ext cx="6060412" cy="3010353"/>
          </a:xfrm>
          <a:custGeom>
            <a:avLst/>
            <a:gdLst>
              <a:gd name="connsiteX0" fmla="*/ 0 w 6012873"/>
              <a:gd name="connsiteY0" fmla="*/ 2632364 h 2885662"/>
              <a:gd name="connsiteX1" fmla="*/ 2937164 w 6012873"/>
              <a:gd name="connsiteY1" fmla="*/ 2632364 h 2885662"/>
              <a:gd name="connsiteX2" fmla="*/ 6012873 w 6012873"/>
              <a:gd name="connsiteY2" fmla="*/ 0 h 288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2873" h="2885662">
                <a:moveTo>
                  <a:pt x="0" y="2632364"/>
                </a:moveTo>
                <a:cubicBezTo>
                  <a:pt x="967509" y="2851727"/>
                  <a:pt x="1935019" y="3071091"/>
                  <a:pt x="2937164" y="2632364"/>
                </a:cubicBezTo>
                <a:cubicBezTo>
                  <a:pt x="3939310" y="2193637"/>
                  <a:pt x="4976091" y="1096818"/>
                  <a:pt x="6012873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/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5668FD-FE59-68CA-6CA8-9353DDB32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556" y="1510145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B854D20-F125-E41D-6A1A-BC31CE01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786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FDB3D-ACE8-42D5-9AFF-2E172FD9C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C9124-0B1E-B02C-ED71-162820684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A68114F-CD7E-68DD-5C1D-69F832B1A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6BF0B4D-8D74-7176-B24A-DB00B399D10A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/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50B56AA-7EC7-C56E-2BCD-B0C272053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654" y="427863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5EE028A-6EF6-B542-59A0-42655CBD8DC2}"/>
              </a:ext>
            </a:extLst>
          </p:cNvPr>
          <p:cNvSpPr/>
          <p:nvPr/>
        </p:nvSpPr>
        <p:spPr>
          <a:xfrm>
            <a:off x="2334491" y="1579418"/>
            <a:ext cx="6421582" cy="2916382"/>
          </a:xfrm>
          <a:custGeom>
            <a:avLst/>
            <a:gdLst>
              <a:gd name="connsiteX0" fmla="*/ 0 w 6421582"/>
              <a:gd name="connsiteY0" fmla="*/ 2916382 h 2916382"/>
              <a:gd name="connsiteX1" fmla="*/ 2382982 w 6421582"/>
              <a:gd name="connsiteY1" fmla="*/ 2029691 h 2916382"/>
              <a:gd name="connsiteX2" fmla="*/ 4585854 w 6421582"/>
              <a:gd name="connsiteY2" fmla="*/ 2209800 h 2916382"/>
              <a:gd name="connsiteX3" fmla="*/ 6421582 w 6421582"/>
              <a:gd name="connsiteY3" fmla="*/ 0 h 2916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1582" h="2916382">
                <a:moveTo>
                  <a:pt x="0" y="2916382"/>
                </a:moveTo>
                <a:cubicBezTo>
                  <a:pt x="809336" y="2531918"/>
                  <a:pt x="1618673" y="2147455"/>
                  <a:pt x="2382982" y="2029691"/>
                </a:cubicBezTo>
                <a:cubicBezTo>
                  <a:pt x="3147291" y="1911927"/>
                  <a:pt x="3912754" y="2548082"/>
                  <a:pt x="4585854" y="2209800"/>
                </a:cubicBezTo>
                <a:cubicBezTo>
                  <a:pt x="5258954" y="1871518"/>
                  <a:pt x="5840268" y="935759"/>
                  <a:pt x="6421582" y="0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/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8CA647-1D47-76D7-C43D-E31020535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3367" y="1317808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C42425-A42A-A4CB-A92F-DDF57D8D0826}"/>
              </a:ext>
            </a:extLst>
          </p:cNvPr>
          <p:cNvSpPr/>
          <p:nvPr/>
        </p:nvSpPr>
        <p:spPr>
          <a:xfrm>
            <a:off x="2341418" y="2957945"/>
            <a:ext cx="6359237" cy="3113576"/>
          </a:xfrm>
          <a:custGeom>
            <a:avLst/>
            <a:gdLst>
              <a:gd name="connsiteX0" fmla="*/ 0 w 6359237"/>
              <a:gd name="connsiteY0" fmla="*/ 2729346 h 3113576"/>
              <a:gd name="connsiteX1" fmla="*/ 3927764 w 6359237"/>
              <a:gd name="connsiteY1" fmla="*/ 2881746 h 3113576"/>
              <a:gd name="connsiteX2" fmla="*/ 6359237 w 6359237"/>
              <a:gd name="connsiteY2" fmla="*/ 0 h 3113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59237" h="3113576">
                <a:moveTo>
                  <a:pt x="0" y="2729346"/>
                </a:moveTo>
                <a:cubicBezTo>
                  <a:pt x="1433945" y="3032991"/>
                  <a:pt x="2867891" y="3336637"/>
                  <a:pt x="3927764" y="2881746"/>
                </a:cubicBezTo>
                <a:cubicBezTo>
                  <a:pt x="4987637" y="2426855"/>
                  <a:pt x="5673437" y="1213427"/>
                  <a:pt x="6359237" y="0"/>
                </a:cubicBezTo>
              </a:path>
            </a:pathLst>
          </a:custGeom>
          <a:noFill/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/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1ACE-DC98-4555-7A6C-49917FFD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655" y="2696335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5FEB1D-25B6-8ECB-A45B-39C053ABB151}"/>
              </a:ext>
            </a:extLst>
          </p:cNvPr>
          <p:cNvCxnSpPr>
            <a:cxnSpLocks/>
          </p:cNvCxnSpPr>
          <p:nvPr/>
        </p:nvCxnSpPr>
        <p:spPr>
          <a:xfrm flipV="1">
            <a:off x="5015345" y="3616036"/>
            <a:ext cx="0" cy="25800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/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CED2AE-0978-96D7-ED28-5F9AA32CE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70" y="5482587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/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D88212-63A8-7AA1-C4E6-90284685E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647" y="6282295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57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4097D-B75B-C685-5C59-CADC20348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3DD49C-432D-A318-98B6-FA456CD96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FCFBA2-9B2C-6AA5-5843-CF503D86C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EB29111-DF8C-9034-D165-28DE588C8CCB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9A6528-C56D-22C7-61F7-4443CDD2996A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6861D6-5C11-18B0-72CA-DCD80D76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342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5A054-91BB-A3D4-90E7-609DB054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CD27A7-8964-2E0D-044E-5ED1558CE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45FF1B-9104-94F1-8DAB-7D43714A1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8DF7F03-FFFE-9CD9-4570-8A7E7A92A5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533238B-D9F4-74CD-2805-C6ACE8E243B8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78B3DD-F382-B48C-E732-C8E1E06D0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4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48371-0604-4CC4-97E3-C06516A48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E895CE-8473-EE5D-0DF0-DD2B73118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7DA897-998A-7161-0BD7-7D0427024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A7E7729-52B5-462C-F182-822250C3F50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800928-42B1-7E81-FE14-027E51860A78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B61B06-5B75-3B86-F9BD-3729BFC8A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402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C657-F9C4-6FCB-FF55-554DC86C7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D3BB4A-9972-5764-70E3-77F49528B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8E5FC7-4C15-2D86-FF2E-78D2A24F0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352A3E0-3866-B993-C697-343CD9EEC2B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/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ADDEDC-BEDF-5FEA-15D3-3AEC2DFA5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4988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B21783D-0477-5929-BB82-1F7CC8F71CAF}"/>
              </a:ext>
            </a:extLst>
          </p:cNvPr>
          <p:cNvSpPr/>
          <p:nvPr/>
        </p:nvSpPr>
        <p:spPr>
          <a:xfrm>
            <a:off x="3331910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05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57823-E5C8-E8A7-125D-91467CE8D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BEF1D0-422A-BEEA-4D2F-7213046EC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/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𝑪𝒐𝒔𝒕𝒔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1620E0-2547-1BE1-4C80-63FD382B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284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10D795-108C-9877-6212-AE26C4B7D79C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/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29BE43-563D-C541-5CA2-688CD032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225" y="146657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F432609-3E20-C081-D5D3-34353B4F8CE2}"/>
              </a:ext>
            </a:extLst>
          </p:cNvPr>
          <p:cNvSpPr/>
          <p:nvPr/>
        </p:nvSpPr>
        <p:spPr>
          <a:xfrm>
            <a:off x="3976147" y="17281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052DA3-0FED-4B6D-F2E3-23B665BDEC5A}"/>
              </a:ext>
            </a:extLst>
          </p:cNvPr>
          <p:cNvSpPr/>
          <p:nvPr/>
        </p:nvSpPr>
        <p:spPr>
          <a:xfrm>
            <a:off x="3061854" y="2255007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/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D4AD3F-A74A-D45E-E15D-D64203557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64" y="1954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DB2580-ABD4-0942-A3E2-42D52988BF89}"/>
              </a:ext>
            </a:extLst>
          </p:cNvPr>
          <p:cNvSpPr/>
          <p:nvPr/>
        </p:nvSpPr>
        <p:spPr>
          <a:xfrm>
            <a:off x="2632364" y="1059873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/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B2EA7-66DB-B9D4-DE76-BBB7F1C9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301" y="5204202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205C2C-BD0B-DFC5-E6AB-ADD2B0A7A42C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D1C028-B2E4-F200-F8B3-6E8F484EE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54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8BFF-9EA8-DC99-792C-3721C675A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/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21B094-9D3E-D1F9-3430-3FC271197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34" y="199997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3C4CE89-4F3A-CEF7-6B80-5E97D3644B50}"/>
              </a:ext>
            </a:extLst>
          </p:cNvPr>
          <p:cNvSpPr/>
          <p:nvPr/>
        </p:nvSpPr>
        <p:spPr>
          <a:xfrm>
            <a:off x="3775256" y="2261584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D52DF5-E904-8614-C258-848BF35E4754}"/>
              </a:ext>
            </a:extLst>
          </p:cNvPr>
          <p:cNvSpPr/>
          <p:nvPr/>
        </p:nvSpPr>
        <p:spPr>
          <a:xfrm>
            <a:off x="2348345" y="1143000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/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0F2E199-F6BA-D6FC-94BB-4FE3C558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964" y="875553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324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0B136C-B830-B40F-811E-286E98E71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86469"/>
              </p:ext>
            </p:extLst>
          </p:nvPr>
        </p:nvGraphicFramePr>
        <p:xfrm>
          <a:off x="981967" y="586500"/>
          <a:ext cx="10228065" cy="5539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613">
                  <a:extLst>
                    <a:ext uri="{9D8B030D-6E8A-4147-A177-3AD203B41FA5}">
                      <a16:colId xmlns:a16="http://schemas.microsoft.com/office/drawing/2014/main" val="404781238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154817855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21276872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891291576"/>
                    </a:ext>
                  </a:extLst>
                </a:gridCol>
                <a:gridCol w="2045613">
                  <a:extLst>
                    <a:ext uri="{9D8B030D-6E8A-4147-A177-3AD203B41FA5}">
                      <a16:colId xmlns:a16="http://schemas.microsoft.com/office/drawing/2014/main" val="357571672"/>
                    </a:ext>
                  </a:extLst>
                </a:gridCol>
              </a:tblGrid>
              <a:tr h="925283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  <a:latin typeface="Boucherie Block" panose="02000506000000020004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Perfect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Monopolistic competition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Oligopoly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monopoly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692546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Number of Firms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few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964532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Type of products sold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Identical or differentiated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Unique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2610449"/>
                  </a:ext>
                </a:extLst>
              </a:tr>
              <a:tr h="153793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Barriers to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Some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Boucherie Block" panose="02000506000000020004" pitchFamily="2" charset="0"/>
                        </a:rPr>
                        <a:t>many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25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341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475EBFA-939E-E94A-5998-314FB21F82C1}"/>
              </a:ext>
            </a:extLst>
          </p:cNvPr>
          <p:cNvSpPr/>
          <p:nvPr/>
        </p:nvSpPr>
        <p:spPr>
          <a:xfrm>
            <a:off x="1722268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PERFECT COMPETITION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E9B4B1-F2C0-A79D-FF6F-56358612B0DA}"/>
              </a:ext>
            </a:extLst>
          </p:cNvPr>
          <p:cNvSpPr/>
          <p:nvPr/>
        </p:nvSpPr>
        <p:spPr>
          <a:xfrm>
            <a:off x="3974237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MONOPOLISTIC COMPETITION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0280843-F91E-92A5-A757-77B2F89F50A8}"/>
              </a:ext>
            </a:extLst>
          </p:cNvPr>
          <p:cNvSpPr/>
          <p:nvPr/>
        </p:nvSpPr>
        <p:spPr>
          <a:xfrm>
            <a:off x="6226206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OLIGOPOLY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CD433A-71EF-34F7-B896-327849E93269}"/>
              </a:ext>
            </a:extLst>
          </p:cNvPr>
          <p:cNvSpPr/>
          <p:nvPr/>
        </p:nvSpPr>
        <p:spPr>
          <a:xfrm>
            <a:off x="8478175" y="2603376"/>
            <a:ext cx="1775534" cy="82562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oucherie Block" panose="02000506000000020004" pitchFamily="2" charset="0"/>
              </a:rPr>
              <a:t>MONOPOLY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F16CD286-6934-0AE9-3045-3B83891575A4}"/>
              </a:ext>
            </a:extLst>
          </p:cNvPr>
          <p:cNvSpPr/>
          <p:nvPr/>
        </p:nvSpPr>
        <p:spPr>
          <a:xfrm>
            <a:off x="1485530" y="2228193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25715F9C-5756-BF6B-F282-B044CD3635D9}"/>
              </a:ext>
            </a:extLst>
          </p:cNvPr>
          <p:cNvSpPr/>
          <p:nvPr/>
        </p:nvSpPr>
        <p:spPr>
          <a:xfrm rot="10800000">
            <a:off x="1540279" y="3514447"/>
            <a:ext cx="8966446" cy="289634"/>
          </a:xfrm>
          <a:prstGeom prst="leftArrow">
            <a:avLst>
              <a:gd name="adj1" fmla="val 50000"/>
              <a:gd name="adj2" fmla="val 1230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40BF7-8379-6D47-D4A8-2CCC2B79C3C4}"/>
              </a:ext>
            </a:extLst>
          </p:cNvPr>
          <p:cNvSpPr txBox="1"/>
          <p:nvPr/>
        </p:nvSpPr>
        <p:spPr>
          <a:xfrm>
            <a:off x="1685277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COMPETITION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2455D9-1F64-7D53-AED0-D9A1104E9AC6}"/>
              </a:ext>
            </a:extLst>
          </p:cNvPr>
          <p:cNvSpPr txBox="1"/>
          <p:nvPr/>
        </p:nvSpPr>
        <p:spPr>
          <a:xfrm>
            <a:off x="8225163" y="1918232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COMPETITION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6E4D91-ECC4-1473-D288-455162EE1269}"/>
              </a:ext>
            </a:extLst>
          </p:cNvPr>
          <p:cNvSpPr txBox="1"/>
          <p:nvPr/>
        </p:nvSpPr>
        <p:spPr>
          <a:xfrm>
            <a:off x="1645324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LESS CONCENTRATION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B5AE86-9811-91A4-9702-EC6D42A745E1}"/>
              </a:ext>
            </a:extLst>
          </p:cNvPr>
          <p:cNvSpPr txBox="1"/>
          <p:nvPr/>
        </p:nvSpPr>
        <p:spPr>
          <a:xfrm>
            <a:off x="8185210" y="3862896"/>
            <a:ext cx="228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Boucherie Block" panose="02000506000000020004" pitchFamily="2" charset="0"/>
              </a:rPr>
              <a:t>MORE CONCENTRATION</a:t>
            </a:r>
          </a:p>
        </p:txBody>
      </p:sp>
    </p:spTree>
    <p:extLst>
      <p:ext uri="{BB962C8B-B14F-4D97-AF65-F5344CB8AC3E}">
        <p14:creationId xmlns:p14="http://schemas.microsoft.com/office/powerpoint/2010/main" val="8415822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354D596-2819-493E-F92B-A669C24BAE35}"/>
              </a:ext>
            </a:extLst>
          </p:cNvPr>
          <p:cNvSpPr/>
          <p:nvPr/>
        </p:nvSpPr>
        <p:spPr>
          <a:xfrm>
            <a:off x="3160451" y="1242874"/>
            <a:ext cx="4287914" cy="3759683"/>
          </a:xfrm>
          <a:custGeom>
            <a:avLst/>
            <a:gdLst>
              <a:gd name="connsiteX0" fmla="*/ 0 w 4287914"/>
              <a:gd name="connsiteY0" fmla="*/ 2219417 h 3759683"/>
              <a:gd name="connsiteX1" fmla="*/ 2139518 w 4287914"/>
              <a:gd name="connsiteY1" fmla="*/ 3675355 h 3759683"/>
              <a:gd name="connsiteX2" fmla="*/ 4287914 w 4287914"/>
              <a:gd name="connsiteY2" fmla="*/ 0 h 375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7914" h="3759683">
                <a:moveTo>
                  <a:pt x="0" y="2219417"/>
                </a:moveTo>
                <a:cubicBezTo>
                  <a:pt x="712433" y="3132337"/>
                  <a:pt x="1424866" y="4045258"/>
                  <a:pt x="2139518" y="3675355"/>
                </a:cubicBezTo>
                <a:cubicBezTo>
                  <a:pt x="2854170" y="3305452"/>
                  <a:pt x="3571042" y="1652726"/>
                  <a:pt x="4287914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/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8BF27D-6AB7-6EB9-10AE-D7DE0A0A6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491" y="3724464"/>
                <a:ext cx="122767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4F5012-2FF6-1915-EE2F-A0D9CD34EB72}"/>
              </a:ext>
            </a:extLst>
          </p:cNvPr>
          <p:cNvCxnSpPr>
            <a:cxnSpLocks/>
          </p:cNvCxnSpPr>
          <p:nvPr/>
        </p:nvCxnSpPr>
        <p:spPr>
          <a:xfrm>
            <a:off x="2654423" y="3986074"/>
            <a:ext cx="479394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/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0AF495-82B8-87D8-2E85-532EE4D48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28" y="981264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6539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ECD76-7EF5-A8DD-6BE4-0FA0B1A67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818A440-83A3-EC35-B52D-A434B21CD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854706-3C0A-927E-F0AB-5163810C8B8C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/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4833B97-5D9D-193E-8D40-486EEF4CB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169" y="1496169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338288-150A-E95A-B30A-F484A9FCF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1103031-92F8-40C5-9006-F2FC84E23167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2CF92E-F543-6287-459B-9010AA809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984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4AFCC-1B25-522C-529B-D52B26912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C55E0DF-94EC-C86F-E213-2ED781F78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AA2617-1712-3216-678A-C682B6348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DDB09FF-512C-B4E7-8D2F-751CFADF8A94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23419FE-FFEB-3135-4780-88F6CBFBEC17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E30777-5528-BABB-34F7-0A83909E2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311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1D2F4-9B95-6511-E046-A574D0DD2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5FF2208-2DFD-4F75-F216-3C7C4194D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21D0C-3479-FAF2-C7EB-2CB7FDB2CB6A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8A7591F-374F-72D0-4907-BEE26A7B3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0F9DBD-181A-FA93-0FB7-4C27B4514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1DA3EBA-9CE4-298D-F06F-1CB08B971BF9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66F7E9-9F48-5C44-66E3-4B6753944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721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83158-9CD3-1FB9-EA26-6B69ABCCA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59FBC74-13FD-043E-1305-A1FEBFADA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6E70B77-B227-D22E-609E-A5D7D75C186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85DBD26-14F4-4FF2-60C7-7F3B6EDDD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644A084-CB45-975F-9CB9-0C5E5C34C198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807FBC-A5FC-9C61-599E-493F28744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230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6D6A-8BDB-E4E3-FAE2-100E0E046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7C54949-A33A-6954-9E34-65D67272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5C7A38-86D1-EE54-D63E-0B7EB2413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BE60D-A6BD-90FC-459C-B5954E269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C5B06B2-ECF4-086B-7729-D4ECC6DC082D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CF5A87-C058-5238-5C6B-9634A1AC5815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BA47A6-D96A-FE31-94D3-87580A60D9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DECAF7-D2A6-A90D-7619-FC0E17123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F2B6F4-82DC-15EF-8CEA-12F896C32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5E4387-086E-6A84-8E4F-8FEAF1D31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5F517FA-B0D7-BE3D-23EC-B9F6FC398170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A018CB-28C7-45A4-715A-B03EE0F94080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6570EC-8414-6BE6-1ECD-7E0FFA2C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973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CEAC7-AB2F-498B-5CC7-B19874E34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F16FA9-6711-A31A-6DAF-E44FA58DD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F2F0C4-367D-B8C5-1332-201D7D4C8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D723E1-3F05-5C45-7A66-DE3E64E03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584BE0F-1F04-8E51-8FD2-6347278FBD9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FBE3C5-468F-EA18-E62A-C8C48848FFBC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C865D1-57D8-9956-8411-13C58C4799E1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C4E565-6A1C-0E81-B363-CE54EEE94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55F4BD0-FFD5-4F45-F32E-8A2F243B1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F54875-07EF-2C16-7476-FD04AD04D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F13860E-53A1-E504-AB3B-3FAA9EE08A06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DBB8A0-FEAA-D58B-E71C-7BA7C655CA3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4CA16D-EA37-3196-4A6E-56E9FD07F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7BC9656-96EF-F084-D1DA-4E73CC15D9F2}"/>
              </a:ext>
            </a:extLst>
          </p:cNvPr>
          <p:cNvCxnSpPr>
            <a:cxnSpLocks/>
          </p:cNvCxnSpPr>
          <p:nvPr/>
        </p:nvCxnSpPr>
        <p:spPr>
          <a:xfrm>
            <a:off x="2295193" y="3735427"/>
            <a:ext cx="217915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0E4830-63C4-4A95-AF4B-5C5BA307D01D}"/>
              </a:ext>
            </a:extLst>
          </p:cNvPr>
          <p:cNvCxnSpPr>
            <a:cxnSpLocks/>
          </p:cNvCxnSpPr>
          <p:nvPr/>
        </p:nvCxnSpPr>
        <p:spPr>
          <a:xfrm>
            <a:off x="4474346" y="3735427"/>
            <a:ext cx="0" cy="251223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65849E-C89F-C614-39FD-EF8C3B8E5503}"/>
              </a:ext>
            </a:extLst>
          </p:cNvPr>
          <p:cNvCxnSpPr>
            <a:cxnSpLocks/>
          </p:cNvCxnSpPr>
          <p:nvPr/>
        </p:nvCxnSpPr>
        <p:spPr>
          <a:xfrm>
            <a:off x="2295193" y="3049908"/>
            <a:ext cx="3800807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C8A4E6-1E4B-3C23-748B-4B9BE03E30AE}"/>
              </a:ext>
            </a:extLst>
          </p:cNvPr>
          <p:cNvCxnSpPr>
            <a:cxnSpLocks/>
          </p:cNvCxnSpPr>
          <p:nvPr/>
        </p:nvCxnSpPr>
        <p:spPr>
          <a:xfrm>
            <a:off x="6096000" y="3049908"/>
            <a:ext cx="0" cy="319775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6BAF56-922D-41FF-6DB0-CFAAB5F6FE95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ACBB95D-34BC-AA78-EE6B-9CCE1E16D615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/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27C8AE2-55B9-D1F8-B60C-1E0A81E86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3553035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/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9E154B0-71F6-B36B-8695-2416B7316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330" y="2868232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228C8C-4C2F-4E87-08D5-EF74F8659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/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5C0718-DBAA-F5D6-941B-74EE01C3F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079" y="6231631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/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84E72D2-03F7-76B4-E2A5-3CB7BA3B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301" y="6222298"/>
                <a:ext cx="80739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69E8C0D-A8DC-94FF-C4A9-BBC7195B0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85A8F817-0F06-8242-005C-6448FB392FC7}"/>
              </a:ext>
            </a:extLst>
          </p:cNvPr>
          <p:cNvSpPr/>
          <p:nvPr/>
        </p:nvSpPr>
        <p:spPr>
          <a:xfrm>
            <a:off x="4394446" y="3669980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831E9F0-0C80-3D4A-8E4D-4854F313F68B}"/>
              </a:ext>
            </a:extLst>
          </p:cNvPr>
          <p:cNvSpPr/>
          <p:nvPr/>
        </p:nvSpPr>
        <p:spPr>
          <a:xfrm>
            <a:off x="6031069" y="2990238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0F05C12-92DA-C1C3-2D87-2CC67F751C68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0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0BF0-3F58-E9C3-F643-4803FF06B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7F6636-D75A-0300-FF6D-BC63B9EA8C2C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6CB452-0B5B-5D1B-C996-88383FC30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15148B-E61F-A192-87F4-F0606ED06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FC97A9-DAC7-3C51-264B-1489D114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472485C-8564-8E8F-96BF-D930B605FF6F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55DE0D-D736-3D42-CF53-7CF7BACF6582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8FD0B4-F991-6DDB-7836-6BB54299454C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48A274-E307-8284-5A2C-5310A766A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F1F647-7DAC-0D11-F31B-D40CF2BA3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D563B-41C5-6787-96A8-16DA0B2A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7DB6DF8-B90F-21A9-1E0B-F1DCDD533BCB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D62A77-89DA-3D67-50D4-78E6A64037A3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0C4D31-F65C-67F3-9416-1969256E6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A37351E-8A07-5002-A0A8-D3FC75431E67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6F76F27-2BE7-0F2E-4A65-6F448A66CE7E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A3F712-9DA6-1796-4315-688131613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0CAEA91-0416-549C-DCDA-3755A6C3E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9FD7228D-581D-9FAC-10E3-1D9700358815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94588-E9BB-204A-C782-EF11C6999A48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REVENUE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revenue = price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quantity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F09FD7-A20E-A44A-7514-C793713B8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202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4DCF5-98BB-76D5-A8CE-7643334F1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CEC97F-41D7-A81C-8AEA-F2F403B5F032}"/>
              </a:ext>
            </a:extLst>
          </p:cNvPr>
          <p:cNvSpPr/>
          <p:nvPr/>
        </p:nvSpPr>
        <p:spPr>
          <a:xfrm>
            <a:off x="2290363" y="2672333"/>
            <a:ext cx="5568937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DCBFCD-01C9-4BE8-F028-3DD5D23C1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FBBDAF6-07AD-6896-3A6E-4DF743C61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C6FB69-5B3D-5258-7B32-E2DB4D716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364CFD0-38D4-EFF4-8330-54478650A4A6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B4BC533-5E53-DC4A-3132-75B654826B13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D44E74-29BD-F64F-50F3-BA5093859C90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5B29E1-3E80-1859-C00B-9594BC03C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29CDDA-1E4C-E48D-F939-7B441DF3C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8B19AD-073B-4527-89FE-F395144B0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23F4C1-29A6-A5D4-88DA-F62E5E7671F3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CAA5B5-72FF-DE76-C4B6-CD5FECBABE96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6606E33-CF91-0712-3E91-E7455A31D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4942BE3-1D0E-2415-1FF1-2BFD443B744A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963AB1-66F0-328E-C4B1-D95A09A764D9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7A3409C-421B-464B-F427-6E2B9A989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BB2886D-72A8-2539-1C4C-BEBDDBB54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1246C511-1676-4DB8-1149-D35B57BCFCF1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16EFF0-B870-CE84-202F-E1AFEC7A41EE}"/>
              </a:ext>
            </a:extLst>
          </p:cNvPr>
          <p:cNvSpPr txBox="1"/>
          <p:nvPr/>
        </p:nvSpPr>
        <p:spPr>
          <a:xfrm>
            <a:off x="2906262" y="5344720"/>
            <a:ext cx="1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COSTS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/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latin typeface="Boucherie Block" panose="02000506000000020004" pitchFamily="2" charset="0"/>
                  </a:rPr>
                  <a:t>costs = quantity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600" b="1" dirty="0">
                    <a:latin typeface="Boucherie Block" panose="02000506000000020004" pitchFamily="2" charset="0"/>
                  </a:rPr>
                  <a:t> atc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1947977-B297-AF67-6ADB-CBAB7609D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514" y="926386"/>
                <a:ext cx="5777285" cy="646331"/>
              </a:xfrm>
              <a:prstGeom prst="rect">
                <a:avLst/>
              </a:prstGeom>
              <a:blipFill>
                <a:blip r:embed="rId11"/>
                <a:stretch>
                  <a:fillRect l="-3273"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3818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B8C2F-ED3D-4752-D225-C3D1C43A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085EF6-8581-A7C8-98F5-80C97C196C8F}"/>
              </a:ext>
            </a:extLst>
          </p:cNvPr>
          <p:cNvSpPr/>
          <p:nvPr/>
        </p:nvSpPr>
        <p:spPr>
          <a:xfrm>
            <a:off x="2290363" y="2283353"/>
            <a:ext cx="5573772" cy="3929376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/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C6B722D-1962-0189-C37D-68D30DD37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1147" y="6011440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/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483D6E-6048-13A5-B12D-0D35FCEAA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25673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/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03600-2B5A-5990-D631-CD032693B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537" y="2041864"/>
                <a:ext cx="12276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874E0A9-0C93-70AB-A8F9-63F52FEBEF95}"/>
              </a:ext>
            </a:extLst>
          </p:cNvPr>
          <p:cNvSpPr/>
          <p:nvPr/>
        </p:nvSpPr>
        <p:spPr>
          <a:xfrm>
            <a:off x="2295193" y="610339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7AC25D7-DFD4-BE35-E500-42A9D5FCAC9B}"/>
              </a:ext>
            </a:extLst>
          </p:cNvPr>
          <p:cNvSpPr/>
          <p:nvPr/>
        </p:nvSpPr>
        <p:spPr>
          <a:xfrm>
            <a:off x="2782176" y="1708322"/>
            <a:ext cx="6826928" cy="1341586"/>
          </a:xfrm>
          <a:custGeom>
            <a:avLst/>
            <a:gdLst>
              <a:gd name="connsiteX0" fmla="*/ 0 w 6826928"/>
              <a:gd name="connsiteY0" fmla="*/ 177554 h 1341586"/>
              <a:gd name="connsiteX1" fmla="*/ 3533313 w 6826928"/>
              <a:gd name="connsiteY1" fmla="*/ 1340529 h 1341586"/>
              <a:gd name="connsiteX2" fmla="*/ 6826928 w 6826928"/>
              <a:gd name="connsiteY2" fmla="*/ 0 h 1341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6928" h="1341586">
                <a:moveTo>
                  <a:pt x="0" y="177554"/>
                </a:moveTo>
                <a:cubicBezTo>
                  <a:pt x="1197746" y="773837"/>
                  <a:pt x="2395492" y="1370121"/>
                  <a:pt x="3533313" y="1340529"/>
                </a:cubicBezTo>
                <a:cubicBezTo>
                  <a:pt x="4671134" y="1310937"/>
                  <a:pt x="5749031" y="655468"/>
                  <a:pt x="6826928" y="0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465CD5-625D-30F5-D801-91D002875E0E}"/>
              </a:ext>
            </a:extLst>
          </p:cNvPr>
          <p:cNvCxnSpPr>
            <a:cxnSpLocks/>
          </p:cNvCxnSpPr>
          <p:nvPr/>
        </p:nvCxnSpPr>
        <p:spPr>
          <a:xfrm flipV="1">
            <a:off x="2295193" y="3473817"/>
            <a:ext cx="6981972" cy="12135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/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BBB672-ACDF-E4B3-FDA1-799460C75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309" y="3212207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/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BC0E2-ECFE-094F-EC4B-59C3EDD1E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4502744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/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CEED05-5869-E2C5-8BEA-B4508F898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931" y="5592918"/>
                <a:ext cx="122767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AE9357-267D-7D46-F7F5-AB07BA079FEA}"/>
              </a:ext>
            </a:extLst>
          </p:cNvPr>
          <p:cNvSpPr/>
          <p:nvPr/>
        </p:nvSpPr>
        <p:spPr>
          <a:xfrm>
            <a:off x="2556769" y="2041864"/>
            <a:ext cx="7031114" cy="3781887"/>
          </a:xfrm>
          <a:custGeom>
            <a:avLst/>
            <a:gdLst>
              <a:gd name="connsiteX0" fmla="*/ 0 w 7031114"/>
              <a:gd name="connsiteY0" fmla="*/ 0 h 3781887"/>
              <a:gd name="connsiteX1" fmla="*/ 2370338 w 7031114"/>
              <a:gd name="connsiteY1" fmla="*/ 2681056 h 3781887"/>
              <a:gd name="connsiteX2" fmla="*/ 7031114 w 7031114"/>
              <a:gd name="connsiteY2" fmla="*/ 3781887 h 3781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1114" h="3781887">
                <a:moveTo>
                  <a:pt x="0" y="0"/>
                </a:moveTo>
                <a:cubicBezTo>
                  <a:pt x="599243" y="1025370"/>
                  <a:pt x="1198486" y="2050741"/>
                  <a:pt x="2370338" y="2681056"/>
                </a:cubicBezTo>
                <a:cubicBezTo>
                  <a:pt x="3542190" y="3311371"/>
                  <a:pt x="5286652" y="3546629"/>
                  <a:pt x="7031114" y="3781887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A311B0-5834-B9E6-224D-4BCEDB08E704}"/>
              </a:ext>
            </a:extLst>
          </p:cNvPr>
          <p:cNvCxnSpPr>
            <a:cxnSpLocks/>
          </p:cNvCxnSpPr>
          <p:nvPr/>
        </p:nvCxnSpPr>
        <p:spPr>
          <a:xfrm flipV="1">
            <a:off x="2295193" y="1757779"/>
            <a:ext cx="6839929" cy="2929631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/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B7087F-5DA9-8EDB-6303-94B160D48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2204" y="1201207"/>
                <a:ext cx="122767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CD5244-1B4D-5F6C-D466-D712D32F889F}"/>
              </a:ext>
            </a:extLst>
          </p:cNvPr>
          <p:cNvCxnSpPr>
            <a:cxnSpLocks/>
          </p:cNvCxnSpPr>
          <p:nvPr/>
        </p:nvCxnSpPr>
        <p:spPr>
          <a:xfrm>
            <a:off x="2295193" y="2283353"/>
            <a:ext cx="556894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2C60A0D-2F84-5CAD-834F-D958D7902293}"/>
              </a:ext>
            </a:extLst>
          </p:cNvPr>
          <p:cNvCxnSpPr>
            <a:cxnSpLocks/>
          </p:cNvCxnSpPr>
          <p:nvPr/>
        </p:nvCxnSpPr>
        <p:spPr>
          <a:xfrm>
            <a:off x="7864136" y="2283353"/>
            <a:ext cx="0" cy="38955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/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8634A7-F200-7CE0-B291-73026A19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410" y="208803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/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5FD211-0FD4-AFF8-B1B8-2ED64A8D3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438" y="6212730"/>
                <a:ext cx="80739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67E7F641-6D0B-7E0E-39F3-96201CD7EF37}"/>
              </a:ext>
            </a:extLst>
          </p:cNvPr>
          <p:cNvSpPr/>
          <p:nvPr/>
        </p:nvSpPr>
        <p:spPr>
          <a:xfrm>
            <a:off x="7794645" y="2210111"/>
            <a:ext cx="150757" cy="146482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AD0604-17CB-EA9A-5399-FDE2DEA6C385}"/>
              </a:ext>
            </a:extLst>
          </p:cNvPr>
          <p:cNvSpPr/>
          <p:nvPr/>
        </p:nvSpPr>
        <p:spPr>
          <a:xfrm>
            <a:off x="2295192" y="2672333"/>
            <a:ext cx="5564108" cy="3540396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F45E8A-3EB4-C130-60C1-39D1D5A9ACBF}"/>
              </a:ext>
            </a:extLst>
          </p:cNvPr>
          <p:cNvSpPr txBox="1"/>
          <p:nvPr/>
        </p:nvSpPr>
        <p:spPr>
          <a:xfrm>
            <a:off x="3300024" y="1229378"/>
            <a:ext cx="554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Boucherie Block" panose="02000506000000020004" pitchFamily="2" charset="0"/>
              </a:rPr>
              <a:t>PROFIT = REVENUE - COST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057225B-8936-49B6-E71F-A6EB21C26D05}"/>
              </a:ext>
            </a:extLst>
          </p:cNvPr>
          <p:cNvSpPr/>
          <p:nvPr/>
        </p:nvSpPr>
        <p:spPr>
          <a:xfrm flipH="1">
            <a:off x="4230841" y="1846262"/>
            <a:ext cx="678510" cy="648486"/>
          </a:xfrm>
          <a:custGeom>
            <a:avLst/>
            <a:gdLst>
              <a:gd name="connsiteX0" fmla="*/ 0 w 426128"/>
              <a:gd name="connsiteY0" fmla="*/ 701336 h 710546"/>
              <a:gd name="connsiteX1" fmla="*/ 195308 w 426128"/>
              <a:gd name="connsiteY1" fmla="*/ 612560 h 710546"/>
              <a:gd name="connsiteX2" fmla="*/ 426128 w 426128"/>
              <a:gd name="connsiteY2" fmla="*/ 0 h 710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6128" h="710546">
                <a:moveTo>
                  <a:pt x="0" y="701336"/>
                </a:moveTo>
                <a:cubicBezTo>
                  <a:pt x="62143" y="715392"/>
                  <a:pt x="124287" y="729449"/>
                  <a:pt x="195308" y="612560"/>
                </a:cubicBezTo>
                <a:cubicBezTo>
                  <a:pt x="266329" y="495671"/>
                  <a:pt x="346228" y="247835"/>
                  <a:pt x="426128" y="0"/>
                </a:cubicBezTo>
              </a:path>
            </a:pathLst>
          </a:cu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253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88CE8-E046-81C6-F898-1FEBC56B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972788-0A23-50DE-F46A-385EE49C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FF05C5-A54B-9AFB-31CA-F22A284D5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94971-745E-6217-A284-B8CEA648FA66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/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</m:oMath>
                  </m:oMathPara>
                </a14:m>
                <a:endParaRPr lang="en-US" sz="2800" b="1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D6DE82-3034-9A5D-CC6F-D6B708FC7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9117" y="1338684"/>
                <a:ext cx="122767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77202E-E058-24F1-B756-B733C998D889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729C443-FFB7-6A3D-226E-C949A0C0D636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/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</m:oMath>
                  </m:oMathPara>
                </a14:m>
                <a:endParaRPr lang="en-US" sz="2800" b="1" dirty="0">
                  <a:solidFill>
                    <a:schemeClr val="accent5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1B7382-CB1A-4B6C-7B49-F82C7400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8439" y="1943144"/>
                <a:ext cx="122767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E9E173E-45D4-AB55-7941-B393B6CFEBA5}"/>
              </a:ext>
            </a:extLst>
          </p:cNvPr>
          <p:cNvSpPr/>
          <p:nvPr/>
        </p:nvSpPr>
        <p:spPr>
          <a:xfrm>
            <a:off x="3918239" y="1048810"/>
            <a:ext cx="7058891" cy="4772891"/>
          </a:xfrm>
          <a:custGeom>
            <a:avLst/>
            <a:gdLst>
              <a:gd name="connsiteX0" fmla="*/ 0 w 7058891"/>
              <a:gd name="connsiteY0" fmla="*/ 0 h 4772891"/>
              <a:gd name="connsiteX1" fmla="*/ 2493818 w 7058891"/>
              <a:gd name="connsiteY1" fmla="*/ 3754582 h 4772891"/>
              <a:gd name="connsiteX2" fmla="*/ 7058891 w 7058891"/>
              <a:gd name="connsiteY2" fmla="*/ 4772891 h 477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58891" h="4772891">
                <a:moveTo>
                  <a:pt x="0" y="0"/>
                </a:moveTo>
                <a:cubicBezTo>
                  <a:pt x="658668" y="1479550"/>
                  <a:pt x="1317336" y="2959100"/>
                  <a:pt x="2493818" y="3754582"/>
                </a:cubicBezTo>
                <a:cubicBezTo>
                  <a:pt x="3670300" y="4550064"/>
                  <a:pt x="5364595" y="4661477"/>
                  <a:pt x="7058891" y="4772891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/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𝑨𝑭𝑪</m:t>
                      </m:r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7A9968-29BE-370B-E476-5345EEDD5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176" y="5193139"/>
                <a:ext cx="12276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8432A1A-4BD0-184C-3530-C942441EBD18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/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𝑴𝑪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E04F2D4-4693-7257-E7D6-DEE440BAB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8839" y="864490"/>
                <a:ext cx="122767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1F4B653-084B-4CE8-2F48-1A9604A4616F}"/>
              </a:ext>
            </a:extLst>
          </p:cNvPr>
          <p:cNvCxnSpPr>
            <a:cxnSpLocks/>
          </p:cNvCxnSpPr>
          <p:nvPr/>
        </p:nvCxnSpPr>
        <p:spPr>
          <a:xfrm flipH="1">
            <a:off x="3613017" y="3043418"/>
            <a:ext cx="4438116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B6BE8C-88D4-F7B7-DA4C-C503F6355B9B}"/>
              </a:ext>
            </a:extLst>
          </p:cNvPr>
          <p:cNvCxnSpPr>
            <a:cxnSpLocks/>
          </p:cNvCxnSpPr>
          <p:nvPr/>
        </p:nvCxnSpPr>
        <p:spPr>
          <a:xfrm>
            <a:off x="8051133" y="3043418"/>
            <a:ext cx="0" cy="312627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7E846E-16A6-13B3-C3D5-EF076658A70A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/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𝑨𝑻𝑪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/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89C4F73-87E3-F32B-9E36-DF1C1DB30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476" y="2863938"/>
                <a:ext cx="1726455" cy="646331"/>
              </a:xfrm>
              <a:prstGeom prst="rect">
                <a:avLst/>
              </a:prstGeom>
              <a:blipFill>
                <a:blip r:embed="rId8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/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/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68DFA39-215A-3ECD-EBD9-D946CD7F4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63" y="4385896"/>
                <a:ext cx="1726455" cy="646331"/>
              </a:xfrm>
              <a:prstGeom prst="rect">
                <a:avLst/>
              </a:prstGeom>
              <a:blipFill>
                <a:blip r:embed="rId9"/>
                <a:stretch>
                  <a:fillRect r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F286A68-F916-1753-BA11-AE8D8462142A}"/>
              </a:ext>
            </a:extLst>
          </p:cNvPr>
          <p:cNvCxnSpPr>
            <a:cxnSpLocks/>
          </p:cNvCxnSpPr>
          <p:nvPr/>
        </p:nvCxnSpPr>
        <p:spPr>
          <a:xfrm flipV="1">
            <a:off x="2735000" y="791790"/>
            <a:ext cx="17159" cy="1920664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B7F6F1-F60E-9D11-B459-130AC91059FC}"/>
              </a:ext>
            </a:extLst>
          </p:cNvPr>
          <p:cNvCxnSpPr>
            <a:cxnSpLocks/>
          </p:cNvCxnSpPr>
          <p:nvPr/>
        </p:nvCxnSpPr>
        <p:spPr>
          <a:xfrm>
            <a:off x="2743579" y="3336131"/>
            <a:ext cx="8580" cy="2833565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96B11B-20D4-64EB-A07D-1D554BA57F01}"/>
              </a:ext>
            </a:extLst>
          </p:cNvPr>
          <p:cNvCxnSpPr>
            <a:cxnSpLocks/>
          </p:cNvCxnSpPr>
          <p:nvPr/>
        </p:nvCxnSpPr>
        <p:spPr>
          <a:xfrm flipH="1" flipV="1">
            <a:off x="1428612" y="783942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A932A6-7778-5129-C11D-EC8D58DE2D5C}"/>
              </a:ext>
            </a:extLst>
          </p:cNvPr>
          <p:cNvCxnSpPr>
            <a:cxnSpLocks/>
          </p:cNvCxnSpPr>
          <p:nvPr/>
        </p:nvCxnSpPr>
        <p:spPr>
          <a:xfrm>
            <a:off x="1428612" y="4888647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/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E7BD93A-1A27-40D8-AABB-65C1FCB98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34" y="2343122"/>
                <a:ext cx="1102893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/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427B17D-A54D-AFEA-2236-BC5CC33C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4" y="5270083"/>
                <a:ext cx="1102893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/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AAF120C-FFF0-9A9A-E40E-876124966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7" y="1677238"/>
                <a:ext cx="110289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/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47CB405-D16A-46C1-9A55-CFDCD1CC4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826" y="3839943"/>
                <a:ext cx="110289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6D36406-4CDA-394F-3599-81E613C7FD8E}"/>
              </a:ext>
            </a:extLst>
          </p:cNvPr>
          <p:cNvCxnSpPr>
            <a:cxnSpLocks/>
          </p:cNvCxnSpPr>
          <p:nvPr/>
        </p:nvCxnSpPr>
        <p:spPr>
          <a:xfrm flipH="1" flipV="1">
            <a:off x="2389718" y="4606557"/>
            <a:ext cx="4791041" cy="1534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2D3B088-F651-C401-E3DF-57E0FF12E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1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/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3882549-D720-1E7E-57FD-B217B5CB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435" y="6221879"/>
                <a:ext cx="807396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507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F483E-DC02-A22F-5E46-9C97EA27D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/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0106E9-426C-875A-ECAC-DDE2528B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022" y="600037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/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A0965AE-3061-756D-BED9-59912E4AD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468" y="41461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9410208-3E97-EDD1-00AD-E7816A78C22C}"/>
              </a:ext>
            </a:extLst>
          </p:cNvPr>
          <p:cNvSpPr/>
          <p:nvPr/>
        </p:nvSpPr>
        <p:spPr>
          <a:xfrm>
            <a:off x="3581068" y="59927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B85869D-6F70-32C6-CBEB-1C560F1425E1}"/>
              </a:ext>
            </a:extLst>
          </p:cNvPr>
          <p:cNvSpPr/>
          <p:nvPr/>
        </p:nvSpPr>
        <p:spPr>
          <a:xfrm>
            <a:off x="5364906" y="1641857"/>
            <a:ext cx="5715000" cy="1359998"/>
          </a:xfrm>
          <a:custGeom>
            <a:avLst/>
            <a:gdLst>
              <a:gd name="connsiteX0" fmla="*/ 0 w 5715000"/>
              <a:gd name="connsiteY0" fmla="*/ 256309 h 1359998"/>
              <a:gd name="connsiteX1" fmla="*/ 2798618 w 5715000"/>
              <a:gd name="connsiteY1" fmla="*/ 1357746 h 1359998"/>
              <a:gd name="connsiteX2" fmla="*/ 5715000 w 5715000"/>
              <a:gd name="connsiteY2" fmla="*/ 0 h 13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0" h="1359998">
                <a:moveTo>
                  <a:pt x="0" y="256309"/>
                </a:moveTo>
                <a:cubicBezTo>
                  <a:pt x="923059" y="828386"/>
                  <a:pt x="1846118" y="1400464"/>
                  <a:pt x="2798618" y="1357746"/>
                </a:cubicBezTo>
                <a:cubicBezTo>
                  <a:pt x="3751118" y="1315028"/>
                  <a:pt x="4733059" y="657514"/>
                  <a:pt x="5715000" y="0"/>
                </a:cubicBezTo>
              </a:path>
            </a:pathLst>
          </a:cu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B234675-F138-8F0B-3AEC-1C3C9DBC4758}"/>
              </a:ext>
            </a:extLst>
          </p:cNvPr>
          <p:cNvSpPr/>
          <p:nvPr/>
        </p:nvSpPr>
        <p:spPr>
          <a:xfrm>
            <a:off x="4347729" y="2243944"/>
            <a:ext cx="6497782" cy="2370112"/>
          </a:xfrm>
          <a:custGeom>
            <a:avLst/>
            <a:gdLst>
              <a:gd name="connsiteX0" fmla="*/ 0 w 6497782"/>
              <a:gd name="connsiteY0" fmla="*/ 1918855 h 2370112"/>
              <a:gd name="connsiteX1" fmla="*/ 3574473 w 6497782"/>
              <a:gd name="connsiteY1" fmla="*/ 2237509 h 2370112"/>
              <a:gd name="connsiteX2" fmla="*/ 6497782 w 6497782"/>
              <a:gd name="connsiteY2" fmla="*/ 0 h 2370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97782" h="2370112">
                <a:moveTo>
                  <a:pt x="0" y="1918855"/>
                </a:moveTo>
                <a:cubicBezTo>
                  <a:pt x="1245754" y="2238086"/>
                  <a:pt x="2491509" y="2557318"/>
                  <a:pt x="3574473" y="2237509"/>
                </a:cubicBezTo>
                <a:cubicBezTo>
                  <a:pt x="4657437" y="1917700"/>
                  <a:pt x="5577609" y="958850"/>
                  <a:pt x="6497782" y="0"/>
                </a:cubicBezTo>
              </a:path>
            </a:pathLst>
          </a:cu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B2A80CC-0E01-B916-FBA2-C370B19B22B9}"/>
              </a:ext>
            </a:extLst>
          </p:cNvPr>
          <p:cNvSpPr/>
          <p:nvPr/>
        </p:nvSpPr>
        <p:spPr>
          <a:xfrm>
            <a:off x="3634220" y="1131937"/>
            <a:ext cx="5313219" cy="4577837"/>
          </a:xfrm>
          <a:custGeom>
            <a:avLst/>
            <a:gdLst>
              <a:gd name="connsiteX0" fmla="*/ 0 w 5313219"/>
              <a:gd name="connsiteY0" fmla="*/ 3574473 h 4577837"/>
              <a:gd name="connsiteX1" fmla="*/ 2763982 w 5313219"/>
              <a:gd name="connsiteY1" fmla="*/ 4350327 h 4577837"/>
              <a:gd name="connsiteX2" fmla="*/ 5313219 w 5313219"/>
              <a:gd name="connsiteY2" fmla="*/ 0 h 457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9" h="4577837">
                <a:moveTo>
                  <a:pt x="0" y="3574473"/>
                </a:moveTo>
                <a:cubicBezTo>
                  <a:pt x="939223" y="4260272"/>
                  <a:pt x="1878446" y="4946072"/>
                  <a:pt x="2763982" y="4350327"/>
                </a:cubicBezTo>
                <a:cubicBezTo>
                  <a:pt x="3649518" y="3754582"/>
                  <a:pt x="4481368" y="1877291"/>
                  <a:pt x="5313219" y="0"/>
                </a:cubicBez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BAE58E-9774-DEB3-5A02-CFFB6AAA40F8}"/>
              </a:ext>
            </a:extLst>
          </p:cNvPr>
          <p:cNvSpPr txBox="1"/>
          <p:nvPr/>
        </p:nvSpPr>
        <p:spPr>
          <a:xfrm>
            <a:off x="9152715" y="629802"/>
            <a:ext cx="1227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sz="2800" b="1" dirty="0">
                <a:solidFill>
                  <a:srgbClr val="7030A0"/>
                </a:solidFill>
                <a:latin typeface="Boucherie Block" panose="02000506000000020004" pitchFamily="2" charset="0"/>
              </a:rPr>
              <a:t>Supply Curve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880803-EBEC-3A1E-892A-6426F8B40B3B}"/>
              </a:ext>
            </a:extLst>
          </p:cNvPr>
          <p:cNvCxnSpPr>
            <a:cxnSpLocks/>
          </p:cNvCxnSpPr>
          <p:nvPr/>
        </p:nvCxnSpPr>
        <p:spPr>
          <a:xfrm>
            <a:off x="7180759" y="4621904"/>
            <a:ext cx="0" cy="156313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/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𝒎𝒊𝒏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𝑨𝑽𝑪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81F67F4-50AA-477B-9A94-07387D248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574" y="4421891"/>
                <a:ext cx="1726455" cy="369332"/>
              </a:xfrm>
              <a:prstGeom prst="rect">
                <a:avLst/>
              </a:prstGeom>
              <a:blipFill>
                <a:blip r:embed="rId4"/>
                <a:stretch>
                  <a:fillRect r="-106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/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A319A7C-E234-6ED7-C721-10CC99462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224" y="6215260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A0A6B0-9CD1-6688-45EF-A003C3915DC8}"/>
              </a:ext>
            </a:extLst>
          </p:cNvPr>
          <p:cNvCxnSpPr>
            <a:cxnSpLocks/>
            <a:stCxn id="15" idx="1"/>
          </p:cNvCxnSpPr>
          <p:nvPr/>
        </p:nvCxnSpPr>
        <p:spPr>
          <a:xfrm flipV="1">
            <a:off x="3607463" y="4621904"/>
            <a:ext cx="0" cy="1614693"/>
          </a:xfrm>
          <a:prstGeom prst="line">
            <a:avLst/>
          </a:prstGeom>
          <a:ln w="1905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321AE00-9314-D87F-1D6B-4865CCA9695F}"/>
              </a:ext>
            </a:extLst>
          </p:cNvPr>
          <p:cNvSpPr/>
          <p:nvPr/>
        </p:nvSpPr>
        <p:spPr>
          <a:xfrm>
            <a:off x="7163851" y="1160342"/>
            <a:ext cx="1784657" cy="3474720"/>
          </a:xfrm>
          <a:custGeom>
            <a:avLst/>
            <a:gdLst>
              <a:gd name="connsiteX0" fmla="*/ 0 w 1784657"/>
              <a:gd name="connsiteY0" fmla="*/ 3474720 h 3474720"/>
              <a:gd name="connsiteX1" fmla="*/ 945931 w 1784657"/>
              <a:gd name="connsiteY1" fmla="*/ 1835106 h 3474720"/>
              <a:gd name="connsiteX2" fmla="*/ 1784657 w 1784657"/>
              <a:gd name="connsiteY2" fmla="*/ 0 h 3474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4657" h="3474720">
                <a:moveTo>
                  <a:pt x="0" y="3474720"/>
                </a:moveTo>
                <a:cubicBezTo>
                  <a:pt x="324244" y="2944473"/>
                  <a:pt x="648488" y="2414226"/>
                  <a:pt x="945931" y="1835106"/>
                </a:cubicBezTo>
                <a:cubicBezTo>
                  <a:pt x="1243374" y="1255986"/>
                  <a:pt x="1514015" y="627993"/>
                  <a:pt x="1784657" y="0"/>
                </a:cubicBezTo>
              </a:path>
            </a:pathLst>
          </a:custGeom>
          <a:noFill/>
          <a:ln w="1905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69A498-1659-FC2B-B3BA-2DBA8950052C}"/>
              </a:ext>
            </a:extLst>
          </p:cNvPr>
          <p:cNvCxnSpPr>
            <a:cxnSpLocks/>
          </p:cNvCxnSpPr>
          <p:nvPr/>
        </p:nvCxnSpPr>
        <p:spPr>
          <a:xfrm>
            <a:off x="3607463" y="4606557"/>
            <a:ext cx="3551283" cy="2284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BE7760-346E-8151-542F-E4512CD01AEB}"/>
              </a:ext>
            </a:extLst>
          </p:cNvPr>
          <p:cNvCxnSpPr>
            <a:cxnSpLocks/>
          </p:cNvCxnSpPr>
          <p:nvPr/>
        </p:nvCxnSpPr>
        <p:spPr>
          <a:xfrm flipH="1" flipV="1">
            <a:off x="2987799" y="835496"/>
            <a:ext cx="4545" cy="3492960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1CB30C-646B-782D-04CC-E91F449B33C2}"/>
              </a:ext>
            </a:extLst>
          </p:cNvPr>
          <p:cNvCxnSpPr>
            <a:cxnSpLocks/>
          </p:cNvCxnSpPr>
          <p:nvPr/>
        </p:nvCxnSpPr>
        <p:spPr>
          <a:xfrm>
            <a:off x="2987799" y="4940201"/>
            <a:ext cx="0" cy="12963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/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15E14EE-6458-7706-55FF-4050B4801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4021" y="2394676"/>
                <a:ext cx="1102893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/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59191EE-3967-DD32-3477-57D80CA1C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771" y="5321637"/>
                <a:ext cx="1102893" cy="369332"/>
              </a:xfrm>
              <a:prstGeom prst="rect">
                <a:avLst/>
              </a:prstGeom>
              <a:blipFill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7808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3362325"/>
            <a:ext cx="2248563" cy="261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075469"/>
            <a:ext cx="3594288" cy="3899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73302" y="6361403"/>
            <a:ext cx="63689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</p:cNvCxnSpPr>
          <p:nvPr/>
        </p:nvCxnSpPr>
        <p:spPr>
          <a:xfrm>
            <a:off x="6226102" y="6361403"/>
            <a:ext cx="72160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1AF00-5F52-DC9B-5764-2D797464A5FC}"/>
              </a:ext>
            </a:extLst>
          </p:cNvPr>
          <p:cNvCxnSpPr>
            <a:cxnSpLocks/>
          </p:cNvCxnSpPr>
          <p:nvPr/>
        </p:nvCxnSpPr>
        <p:spPr>
          <a:xfrm>
            <a:off x="2286000" y="825373"/>
            <a:ext cx="4756344" cy="5149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/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/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CBDD6-7CC5-6903-867D-C8A8D5BAF2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22216" y="2455888"/>
            <a:ext cx="0" cy="5776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EC58-920D-E87D-D3B1-AEE79979699D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V="1">
            <a:off x="2022216" y="1223400"/>
            <a:ext cx="0" cy="4924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520715-9BCC-CDEC-70B0-AABB2CC160CF}"/>
              </a:ext>
            </a:extLst>
          </p:cNvPr>
          <p:cNvSpPr/>
          <p:nvPr/>
        </p:nvSpPr>
        <p:spPr>
          <a:xfrm>
            <a:off x="3848468" y="459022"/>
            <a:ext cx="4962618" cy="4287915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492711-C7A0-B614-54D2-C3AA84313493}"/>
              </a:ext>
            </a:extLst>
          </p:cNvPr>
          <p:cNvSpPr/>
          <p:nvPr/>
        </p:nvSpPr>
        <p:spPr>
          <a:xfrm>
            <a:off x="2325950" y="1269507"/>
            <a:ext cx="6533965" cy="4740676"/>
          </a:xfrm>
          <a:custGeom>
            <a:avLst/>
            <a:gdLst>
              <a:gd name="connsiteX0" fmla="*/ 0 w 6533965"/>
              <a:gd name="connsiteY0" fmla="*/ 0 h 4740676"/>
              <a:gd name="connsiteX1" fmla="*/ 1455937 w 6533965"/>
              <a:gd name="connsiteY1" fmla="*/ 0 h 4740676"/>
              <a:gd name="connsiteX2" fmla="*/ 1633491 w 6533965"/>
              <a:gd name="connsiteY2" fmla="*/ 541538 h 4740676"/>
              <a:gd name="connsiteX3" fmla="*/ 1846555 w 6533965"/>
              <a:gd name="connsiteY3" fmla="*/ 1047565 h 4740676"/>
              <a:gd name="connsiteX4" fmla="*/ 2201662 w 6533965"/>
              <a:gd name="connsiteY4" fmla="*/ 1571347 h 4740676"/>
              <a:gd name="connsiteX5" fmla="*/ 2618912 w 6533965"/>
              <a:gd name="connsiteY5" fmla="*/ 2015231 h 4740676"/>
              <a:gd name="connsiteX6" fmla="*/ 3222594 w 6533965"/>
              <a:gd name="connsiteY6" fmla="*/ 2467992 h 4740676"/>
              <a:gd name="connsiteX7" fmla="*/ 4110361 w 6533965"/>
              <a:gd name="connsiteY7" fmla="*/ 2938509 h 4740676"/>
              <a:gd name="connsiteX8" fmla="*/ 4918229 w 6533965"/>
              <a:gd name="connsiteY8" fmla="*/ 3222594 h 4740676"/>
              <a:gd name="connsiteX9" fmla="*/ 5983549 w 6533965"/>
              <a:gd name="connsiteY9" fmla="*/ 3497802 h 4740676"/>
              <a:gd name="connsiteX10" fmla="*/ 6489576 w 6533965"/>
              <a:gd name="connsiteY10" fmla="*/ 3559945 h 4740676"/>
              <a:gd name="connsiteX11" fmla="*/ 6533965 w 6533965"/>
              <a:gd name="connsiteY11" fmla="*/ 4705165 h 4740676"/>
              <a:gd name="connsiteX12" fmla="*/ 26633 w 6533965"/>
              <a:gd name="connsiteY12" fmla="*/ 4740676 h 4740676"/>
              <a:gd name="connsiteX13" fmla="*/ 0 w 6533965"/>
              <a:gd name="connsiteY13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3965" h="4740676">
                <a:moveTo>
                  <a:pt x="0" y="0"/>
                </a:moveTo>
                <a:lnTo>
                  <a:pt x="1455937" y="0"/>
                </a:lnTo>
                <a:lnTo>
                  <a:pt x="1633491" y="541538"/>
                </a:lnTo>
                <a:lnTo>
                  <a:pt x="1846555" y="1047565"/>
                </a:lnTo>
                <a:lnTo>
                  <a:pt x="2201662" y="1571347"/>
                </a:lnTo>
                <a:lnTo>
                  <a:pt x="2618912" y="2015231"/>
                </a:lnTo>
                <a:lnTo>
                  <a:pt x="3222594" y="2467992"/>
                </a:lnTo>
                <a:lnTo>
                  <a:pt x="4110361" y="2938509"/>
                </a:lnTo>
                <a:lnTo>
                  <a:pt x="4918229" y="3222594"/>
                </a:lnTo>
                <a:lnTo>
                  <a:pt x="5983549" y="3497802"/>
                </a:lnTo>
                <a:lnTo>
                  <a:pt x="6489576" y="3559945"/>
                </a:lnTo>
                <a:lnTo>
                  <a:pt x="6533965" y="4705165"/>
                </a:lnTo>
                <a:lnTo>
                  <a:pt x="26633" y="4740676"/>
                </a:lnTo>
                <a:cubicBezTo>
                  <a:pt x="20714" y="3172287"/>
                  <a:pt x="14796" y="1603899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8183F6-4312-1197-AB7C-8255E63478C7}"/>
              </a:ext>
            </a:extLst>
          </p:cNvPr>
          <p:cNvSpPr txBox="1"/>
          <p:nvPr/>
        </p:nvSpPr>
        <p:spPr>
          <a:xfrm>
            <a:off x="4886681" y="1129808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BETTER THAN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31DE6-4F6B-77E0-97A4-D13ADC94D6E2}"/>
              </a:ext>
            </a:extLst>
          </p:cNvPr>
          <p:cNvSpPr txBox="1"/>
          <p:nvPr/>
        </p:nvSpPr>
        <p:spPr>
          <a:xfrm>
            <a:off x="2553254" y="3763207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WORSE THAN 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5D75F9-C0FC-2C19-3B1C-067B506D0EFF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C9557-1A72-D3C9-D64B-2F6B2C29574F}"/>
              </a:ext>
            </a:extLst>
          </p:cNvPr>
          <p:cNvSpPr/>
          <p:nvPr/>
        </p:nvSpPr>
        <p:spPr>
          <a:xfrm>
            <a:off x="3409025" y="1349406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E43AFF-DB5F-D805-2C4F-7E4DB098325C}"/>
              </a:ext>
            </a:extLst>
          </p:cNvPr>
          <p:cNvSpPr/>
          <p:nvPr/>
        </p:nvSpPr>
        <p:spPr>
          <a:xfrm>
            <a:off x="3807464" y="825373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CFDE5D-9DBE-AEB7-CBB0-725101A74BFC}"/>
              </a:ext>
            </a:extLst>
          </p:cNvPr>
          <p:cNvSpPr/>
          <p:nvPr/>
        </p:nvSpPr>
        <p:spPr>
          <a:xfrm>
            <a:off x="3010585" y="200376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9E95A-0946-9D87-77F1-56A5381A0696}"/>
              </a:ext>
            </a:extLst>
          </p:cNvPr>
          <p:cNvSpPr/>
          <p:nvPr/>
        </p:nvSpPr>
        <p:spPr>
          <a:xfrm>
            <a:off x="4224291" y="30134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A6B87-90A9-4E7A-65A1-3D89C4CE2CC8}"/>
              </a:ext>
            </a:extLst>
          </p:cNvPr>
          <p:cNvSpPr/>
          <p:nvPr/>
        </p:nvSpPr>
        <p:spPr>
          <a:xfrm>
            <a:off x="2540493" y="254923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/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/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162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/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blipFill>
                <a:blip r:embed="rId4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/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blipFill>
                <a:blip r:embed="rId5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/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blipFill>
                <a:blip r:embed="rId6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0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7929</TotalTime>
  <Words>424</Words>
  <Application>Microsoft Office PowerPoint</Application>
  <PresentationFormat>Widescreen</PresentationFormat>
  <Paragraphs>274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Boucherie Block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30</cp:revision>
  <dcterms:created xsi:type="dcterms:W3CDTF">2024-01-02T18:10:18Z</dcterms:created>
  <dcterms:modified xsi:type="dcterms:W3CDTF">2024-02-25T05:00:56Z</dcterms:modified>
</cp:coreProperties>
</file>