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4" r:id="rId4"/>
    <p:sldId id="263" r:id="rId5"/>
    <p:sldId id="261" r:id="rId6"/>
    <p:sldId id="282" r:id="rId7"/>
    <p:sldId id="271" r:id="rId8"/>
    <p:sldId id="272" r:id="rId9"/>
    <p:sldId id="273" r:id="rId10"/>
    <p:sldId id="285" r:id="rId11"/>
    <p:sldId id="275" r:id="rId12"/>
    <p:sldId id="277" r:id="rId13"/>
    <p:sldId id="283" r:id="rId14"/>
    <p:sldId id="288" r:id="rId15"/>
    <p:sldId id="287" r:id="rId16"/>
    <p:sldId id="268" r:id="rId17"/>
    <p:sldId id="284" r:id="rId18"/>
    <p:sldId id="294" r:id="rId19"/>
    <p:sldId id="269" r:id="rId20"/>
    <p:sldId id="289" r:id="rId21"/>
    <p:sldId id="27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ve" initials="y" lastIdx="1" clrIdx="0">
    <p:extLst>
      <p:ext uri="{19B8F6BF-5375-455C-9EA6-DF929625EA0E}">
        <p15:presenceInfo xmlns:p15="http://schemas.microsoft.com/office/powerpoint/2012/main" userId="yav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1" autoAdjust="0"/>
    <p:restoredTop sz="68585" autoAdjust="0"/>
  </p:normalViewPr>
  <p:slideViewPr>
    <p:cSldViewPr snapToGrid="0">
      <p:cViewPr varScale="1">
        <p:scale>
          <a:sx n="80" d="100"/>
          <a:sy n="80" d="100"/>
        </p:scale>
        <p:origin x="14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A4D24-0700-48D3-B611-8FD337DCB67A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28005-7CEB-4303-B535-09F142D6A5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4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(Present</a:t>
            </a:r>
            <a:r>
              <a:rPr lang="en-US" baseline="0" dirty="0" smtClean="0"/>
              <a:t> myself first) </a:t>
            </a:r>
            <a:r>
              <a:rPr lang="en-US" baseline="0" dirty="0" err="1" smtClean="0"/>
              <a:t>Hola</a:t>
            </a:r>
            <a:r>
              <a:rPr lang="en-US" baseline="0" dirty="0" smtClean="0"/>
              <a:t>, Hi, this is Diego.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presentation will be in English so that it could be according to the slides and documentation.</a:t>
            </a:r>
          </a:p>
          <a:p>
            <a:r>
              <a:rPr lang="en-US" baseline="0" dirty="0" smtClean="0"/>
              <a:t>But we can switch to Spanish for the questions.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title of my work is… Using Blockchain for Medical Data Sharing.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</a:t>
            </a:r>
            <a:r>
              <a:rPr lang="en-US" baseline="0" dirty="0" smtClean="0"/>
              <a:t> the left side we have Organization 1, on the right side we have Organization 2.</a:t>
            </a:r>
          </a:p>
          <a:p>
            <a:r>
              <a:rPr lang="en-US" baseline="0" dirty="0" smtClean="0"/>
              <a:t>Both organizations have the same. A network administrator and an application.</a:t>
            </a:r>
          </a:p>
          <a:p>
            <a:r>
              <a:rPr lang="en-US" baseline="0" dirty="0" smtClean="0"/>
              <a:t>In the middle there is </a:t>
            </a:r>
            <a:r>
              <a:rPr lang="en-US" baseline="0" dirty="0" err="1" smtClean="0"/>
              <a:t>MedNet</a:t>
            </a:r>
            <a:r>
              <a:rPr lang="en-US" baseline="0" dirty="0" smtClean="0"/>
              <a:t>, the blockchain network. </a:t>
            </a:r>
          </a:p>
          <a:p>
            <a:r>
              <a:rPr lang="en-US" baseline="0" dirty="0" smtClean="0"/>
              <a:t>It contains </a:t>
            </a:r>
          </a:p>
          <a:p>
            <a:r>
              <a:rPr lang="en-US" baseline="0" dirty="0" smtClean="0"/>
              <a:t>	chaincode container to deploy smart contract</a:t>
            </a:r>
          </a:p>
          <a:p>
            <a:r>
              <a:rPr lang="en-US" baseline="0" dirty="0" smtClean="0"/>
              <a:t>	the peer, a network node</a:t>
            </a:r>
          </a:p>
          <a:p>
            <a:r>
              <a:rPr lang="en-US" baseline="0" dirty="0" smtClean="0"/>
              <a:t>	smart contract </a:t>
            </a:r>
          </a:p>
          <a:p>
            <a:r>
              <a:rPr lang="en-US" baseline="0" dirty="0" smtClean="0"/>
              <a:t>	ledger</a:t>
            </a:r>
          </a:p>
          <a:p>
            <a:r>
              <a:rPr lang="en-US" baseline="0" dirty="0" smtClean="0"/>
              <a:t>	CA</a:t>
            </a:r>
          </a:p>
          <a:p>
            <a:r>
              <a:rPr lang="en-US" baseline="0" dirty="0" smtClean="0"/>
              <a:t>	orderer, which is a point of network administration</a:t>
            </a:r>
            <a:endParaRPr lang="en-US" dirty="0" smtClean="0"/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Architecture Overview</a:t>
            </a:r>
          </a:p>
          <a:p>
            <a:endParaRPr lang="en-US" dirty="0" smtClean="0"/>
          </a:p>
          <a:p>
            <a:r>
              <a:rPr lang="en-US" b="1" dirty="0" smtClean="0"/>
              <a:t>In the left side</a:t>
            </a:r>
            <a:r>
              <a:rPr lang="en-US" dirty="0" smtClean="0"/>
              <a:t>,</a:t>
            </a:r>
            <a:r>
              <a:rPr lang="en-US" baseline="0" dirty="0" smtClean="0"/>
              <a:t> we have organization 1, which represents a Hospital.</a:t>
            </a:r>
          </a:p>
          <a:p>
            <a:r>
              <a:rPr lang="en-US" b="1" baseline="0" dirty="0" smtClean="0"/>
              <a:t>In the right side</a:t>
            </a:r>
            <a:r>
              <a:rPr lang="en-US" baseline="0" dirty="0" smtClean="0"/>
              <a:t>, there is the organization 2, which represents another Hospital that is going to contribute.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Both organizations have the same components. They consist of two components: </a:t>
            </a:r>
            <a:r>
              <a:rPr lang="en-US" b="1" baseline="0" dirty="0" smtClean="0"/>
              <a:t>Network administrator and the Application.</a:t>
            </a:r>
          </a:p>
          <a:p>
            <a:r>
              <a:rPr lang="en-US" baseline="0" dirty="0" smtClean="0"/>
              <a:t>	So the network administrator consists of all those tasks related to configure the network.</a:t>
            </a:r>
          </a:p>
          <a:p>
            <a:r>
              <a:rPr lang="en-US" baseline="0" dirty="0" smtClean="0"/>
              <a:t>	And the application is a client application that is going to interact with the blockchain network.</a:t>
            </a:r>
          </a:p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the center is the medical network, which is a Fabric’s blockchain network.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consists of: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Certificate Authority(CA)</a:t>
            </a:r>
          </a:p>
          <a:p>
            <a:r>
              <a:rPr lang="en-US" dirty="0" smtClean="0"/>
              <a:t>    is used to dispense identities in the network</a:t>
            </a:r>
          </a:p>
          <a:p>
            <a:r>
              <a:rPr lang="en-US" dirty="0" smtClean="0"/>
              <a:t>Orderer</a:t>
            </a:r>
          </a:p>
          <a:p>
            <a:r>
              <a:rPr lang="en-US" baseline="0" dirty="0" smtClean="0"/>
              <a:t>    </a:t>
            </a:r>
            <a:r>
              <a:rPr lang="en-US" dirty="0" smtClean="0"/>
              <a:t>a network administration point</a:t>
            </a:r>
          </a:p>
          <a:p>
            <a:r>
              <a:rPr lang="en-US" dirty="0" smtClean="0"/>
              <a:t>Peer</a:t>
            </a:r>
          </a:p>
          <a:p>
            <a:r>
              <a:rPr lang="en-US" dirty="0" smtClean="0"/>
              <a:t>    Network entity(node)</a:t>
            </a:r>
            <a:r>
              <a:rPr lang="en-US" baseline="0" dirty="0" smtClean="0"/>
              <a:t> </a:t>
            </a:r>
            <a:r>
              <a:rPr lang="en-US" dirty="0" smtClean="0"/>
              <a:t>maintained by org</a:t>
            </a:r>
          </a:p>
          <a:p>
            <a:r>
              <a:rPr lang="en-US" dirty="0" smtClean="0"/>
              <a:t>Chaincode</a:t>
            </a:r>
          </a:p>
          <a:p>
            <a:r>
              <a:rPr lang="en-US" baseline="0" dirty="0" smtClean="0"/>
              <a:t>    is a container to deploy smart contracts.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Smart Contract</a:t>
            </a:r>
            <a:r>
              <a:rPr lang="en-US" dirty="0" smtClean="0"/>
              <a:t> and</a:t>
            </a:r>
            <a:r>
              <a:rPr lang="en-US" baseline="0" dirty="0" smtClean="0"/>
              <a:t> </a:t>
            </a:r>
            <a:r>
              <a:rPr lang="en-US" b="1" dirty="0" smtClean="0"/>
              <a:t>Ledger</a:t>
            </a:r>
          </a:p>
          <a:p>
            <a:r>
              <a:rPr lang="en-US" baseline="0" dirty="0" smtClean="0"/>
              <a:t>	Are going to be described next.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ledger</a:t>
            </a:r>
            <a:r>
              <a:rPr lang="en-US" baseline="0" dirty="0" smtClean="0"/>
              <a:t> comprises two parts: the Blockchain and the World State</a:t>
            </a:r>
          </a:p>
          <a:p>
            <a:r>
              <a:rPr lang="en-US" baseline="0" dirty="0" smtClean="0"/>
              <a:t>The blockchain stores all the transactions whether they are valid or not.</a:t>
            </a:r>
          </a:p>
          <a:p>
            <a:r>
              <a:rPr lang="en-US" baseline="0" dirty="0" smtClean="0"/>
              <a:t>And those transactions that are valid update the world state. So the world state contains the updated values.</a:t>
            </a:r>
            <a:endParaRPr lang="en-US" dirty="0" smtClean="0"/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A ledger</a:t>
            </a:r>
            <a:r>
              <a:rPr lang="en-US" baseline="0" dirty="0" smtClean="0"/>
              <a:t> comprises two parts: </a:t>
            </a:r>
            <a:r>
              <a:rPr lang="en-US" b="1" baseline="0" dirty="0" smtClean="0"/>
              <a:t>World State </a:t>
            </a:r>
            <a:r>
              <a:rPr lang="en-US" baseline="0" dirty="0" smtClean="0"/>
              <a:t>(represented in the figure with a W) and a </a:t>
            </a:r>
            <a:r>
              <a:rPr lang="en-US" b="1" baseline="0" dirty="0" smtClean="0"/>
              <a:t>Blockchain</a:t>
            </a:r>
            <a:r>
              <a:rPr lang="en-US" baseline="0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Blockchain</a:t>
            </a:r>
          </a:p>
          <a:p>
            <a:r>
              <a:rPr lang="en-US" baseline="0" dirty="0" smtClean="0"/>
              <a:t>	contains the transaction logs</a:t>
            </a:r>
          </a:p>
          <a:p>
            <a:r>
              <a:rPr lang="en-US" baseline="0" dirty="0" smtClean="0"/>
              <a:t>	whether a transaction is valid or not, is going to be registered in the blockchain</a:t>
            </a:r>
          </a:p>
          <a:p>
            <a:r>
              <a:rPr lang="en-US" baseline="0" dirty="0" smtClean="0"/>
              <a:t>	a blockchain is immutable (that’s to say records cannot be deleted or updated. Just new ones can be appended)</a:t>
            </a:r>
            <a:endParaRPr lang="en-US" dirty="0" smtClean="0"/>
          </a:p>
          <a:p>
            <a:r>
              <a:rPr lang="en-US" dirty="0" smtClean="0"/>
              <a:t>The World</a:t>
            </a:r>
            <a:r>
              <a:rPr lang="en-US" baseline="0" dirty="0" smtClean="0"/>
              <a:t> State</a:t>
            </a:r>
          </a:p>
          <a:p>
            <a:r>
              <a:rPr lang="en-US" baseline="0" dirty="0" smtClean="0"/>
              <a:t>	contains the current values of the business object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So using the blockchain history transaction log, we can determine the current values. But instead of calculating all the time. The world state has the current values in a handy way.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XXXXXXX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it would be cumbersome to traverse the entire blockchain to calculate an object’s current value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just get it directly from the world state.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0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 let’s review the interaction with the smart contract.</a:t>
            </a:r>
          </a:p>
          <a:p>
            <a:r>
              <a:rPr lang="en-US" baseline="0" dirty="0" smtClean="0"/>
              <a:t>The application sends the transactions to the blockchain network. </a:t>
            </a:r>
          </a:p>
          <a:p>
            <a:r>
              <a:rPr lang="en-US" baseline="0" dirty="0" smtClean="0"/>
              <a:t>And the smart contract is where the actual definitions of the transactions are. </a:t>
            </a:r>
          </a:p>
          <a:p>
            <a:r>
              <a:rPr lang="en-US" baseline="0" dirty="0" smtClean="0"/>
              <a:t>The smart contract defines the business rules between the organizations.</a:t>
            </a:r>
          </a:p>
          <a:p>
            <a:r>
              <a:rPr lang="en-US" baseline="0" dirty="0" smtClean="0"/>
              <a:t>And the data is stored on the ledger.</a:t>
            </a:r>
          </a:p>
          <a:p>
            <a:r>
              <a:rPr lang="en-US" baseline="0" dirty="0" smtClean="0"/>
              <a:t>---------------------</a:t>
            </a:r>
          </a:p>
          <a:p>
            <a:r>
              <a:rPr lang="en-US" baseline="0" dirty="0" smtClean="0"/>
              <a:t>This shows better the interaction between application, the smart contract and the ledger.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application sends the transaction requests to the blockchain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smart contract is defined the logic of transactions.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Defines the rules between organizations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Whether the transactions are valid or not, all of them are going to be registered in the ledger. </a:t>
            </a:r>
          </a:p>
          <a:p>
            <a:r>
              <a:rPr lang="en-US" baseline="0" dirty="0" smtClean="0"/>
              <a:t>But only the valid ones will update the ledger’s world state.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XXXXXXXXXXXXX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Ledger and the smart contract are the hearth of Fabric.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implementation of the</a:t>
            </a:r>
            <a:r>
              <a:rPr lang="en-US" baseline="0" dirty="0" smtClean="0"/>
              <a:t> smart contract </a:t>
            </a:r>
            <a:r>
              <a:rPr lang="en-US" dirty="0" smtClean="0"/>
              <a:t>was</a:t>
            </a:r>
            <a:r>
              <a:rPr lang="en-US" baseline="0" dirty="0" smtClean="0"/>
              <a:t> done using the language Node JS.</a:t>
            </a:r>
            <a:endParaRPr lang="en-US" dirty="0" smtClean="0"/>
          </a:p>
          <a:p>
            <a:r>
              <a:rPr lang="en-US" dirty="0" smtClean="0"/>
              <a:t>This is the class diagram.</a:t>
            </a:r>
          </a:p>
          <a:p>
            <a:endParaRPr lang="en-US" dirty="0" smtClean="0"/>
          </a:p>
          <a:p>
            <a:r>
              <a:rPr lang="en-US" dirty="0" smtClean="0"/>
              <a:t>On the</a:t>
            </a:r>
            <a:r>
              <a:rPr lang="en-US" baseline="0" dirty="0" smtClean="0"/>
              <a:t> right we have </a:t>
            </a:r>
            <a:r>
              <a:rPr lang="en-US" baseline="0" dirty="0" err="1" smtClean="0"/>
              <a:t>MedContext</a:t>
            </a:r>
            <a:r>
              <a:rPr lang="en-US" baseline="0" dirty="0" smtClean="0"/>
              <a:t>, which inherits from Fabric Context.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MedContract</a:t>
            </a:r>
            <a:r>
              <a:rPr lang="en-US" baseline="0" dirty="0" smtClean="0"/>
              <a:t> which inherits from Fabric Contract. Here is where is defined the smart contract transactions.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On</a:t>
            </a:r>
            <a:r>
              <a:rPr lang="en-US" baseline="0" dirty="0" smtClean="0"/>
              <a:t> the top are the State and </a:t>
            </a:r>
            <a:r>
              <a:rPr lang="en-US" baseline="0" dirty="0" err="1" smtClean="0"/>
              <a:t>StateList</a:t>
            </a:r>
            <a:r>
              <a:rPr lang="en-US" baseline="0" dirty="0" smtClean="0"/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are super classes for the interaction with the ledger API and Fabric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MedicalRecord</a:t>
            </a:r>
            <a:r>
              <a:rPr lang="en-US" baseline="0" dirty="0" smtClean="0"/>
              <a:t> inherits from State.</a:t>
            </a:r>
          </a:p>
          <a:p>
            <a:r>
              <a:rPr lang="en-US" baseline="0" dirty="0" smtClean="0"/>
              <a:t>	Here is the medical data.</a:t>
            </a:r>
          </a:p>
          <a:p>
            <a:r>
              <a:rPr lang="en-US" baseline="0" dirty="0" err="1" smtClean="0"/>
              <a:t>MedicalRecordList</a:t>
            </a:r>
            <a:r>
              <a:rPr lang="en-US" baseline="0" dirty="0" smtClean="0"/>
              <a:t> inherits from </a:t>
            </a:r>
            <a:r>
              <a:rPr lang="en-US" baseline="0" dirty="0" err="1" smtClean="0"/>
              <a:t>StateList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Besides that we have </a:t>
            </a:r>
          </a:p>
          <a:p>
            <a:r>
              <a:rPr lang="en-US" baseline="0" dirty="0" err="1" smtClean="0"/>
              <a:t>MedContract</a:t>
            </a:r>
            <a:r>
              <a:rPr lang="en-US" baseline="0" dirty="0" smtClean="0"/>
              <a:t> which inherits from Fabric Contract set of classes. Here is the code that defines the transactions.</a:t>
            </a:r>
          </a:p>
          <a:p>
            <a:r>
              <a:rPr lang="en-US" baseline="0" dirty="0" err="1" smtClean="0"/>
              <a:t>MedContext</a:t>
            </a:r>
            <a:r>
              <a:rPr lang="en-US" baseline="0" dirty="0" smtClean="0"/>
              <a:t>, which inherits from Fabric Context.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XXXXX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MedicalRecord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the properties person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drugExposure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respective getters and setters.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MedicalRecordList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list of medical records.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&gt;&gt;&gt;&gt; Be</a:t>
            </a:r>
            <a:r>
              <a:rPr lang="en-US" b="1" baseline="0" dirty="0" smtClean="0"/>
              <a:t> more concise here</a:t>
            </a:r>
            <a:endParaRPr lang="en-US" b="1" dirty="0" smtClean="0"/>
          </a:p>
          <a:p>
            <a:r>
              <a:rPr lang="en-US" dirty="0" smtClean="0"/>
              <a:t>Instead</a:t>
            </a:r>
            <a:r>
              <a:rPr lang="en-US" baseline="0" dirty="0" smtClean="0"/>
              <a:t> of using many virtual machines, we used Docker containers.</a:t>
            </a:r>
          </a:p>
          <a:p>
            <a:r>
              <a:rPr lang="en-US" baseline="0" dirty="0" smtClean="0"/>
              <a:t>So the heavy task was configuring the network by setting up Docker containers.</a:t>
            </a:r>
          </a:p>
          <a:p>
            <a:endParaRPr lang="en-US" dirty="0" smtClean="0"/>
          </a:p>
          <a:p>
            <a:r>
              <a:rPr lang="en-US" dirty="0" smtClean="0"/>
              <a:t>------------</a:t>
            </a:r>
          </a:p>
          <a:p>
            <a:r>
              <a:rPr lang="en-US" dirty="0" smtClean="0"/>
              <a:t>Docker make it easier the</a:t>
            </a:r>
            <a:r>
              <a:rPr lang="en-US" baseline="0" dirty="0" smtClean="0"/>
              <a:t> installations and configurations of environments.</a:t>
            </a:r>
          </a:p>
          <a:p>
            <a:r>
              <a:rPr lang="en-US" baseline="0" dirty="0" smtClean="0"/>
              <a:t>Instead of using virtual machines, in the same machine it was configured Docker containers.</a:t>
            </a:r>
          </a:p>
          <a:p>
            <a:r>
              <a:rPr lang="en-US" baseline="0" dirty="0" smtClean="0"/>
              <a:t>As a result, 8 containers were created for our network.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XXXXXXXXXXXXXXXXXXXXXX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was installed most important Hyperledger framework, and most important Hyperledger tool: Fabric and Composer.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Hyperledger</a:t>
            </a:r>
            <a:r>
              <a:rPr lang="en-US" baseline="0" dirty="0" smtClean="0"/>
              <a:t> Composer, which is a Hyperledger tool, was installed and tested but that was discarded because the project is discontinued. </a:t>
            </a:r>
          </a:p>
          <a:p>
            <a:r>
              <a:rPr lang="en-US" baseline="0" dirty="0" smtClean="0"/>
              <a:t>And developer are focusing on putting more feature directly to Fabric.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38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app1 execute a </a:t>
            </a:r>
            <a:r>
              <a:rPr lang="en-US" baseline="0" dirty="0" err="1" smtClean="0"/>
              <a:t>nodejs</a:t>
            </a:r>
            <a:r>
              <a:rPr lang="en-US" baseline="0" dirty="0" smtClean="0"/>
              <a:t> application that builds the transaction and sends to the network.</a:t>
            </a:r>
          </a:p>
          <a:p>
            <a:r>
              <a:rPr lang="en-US" baseline="0" dirty="0" smtClean="0"/>
              <a:t>It’s sending the transaction to create the medical records.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app2 is sending the transaction to update the medical record.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can happen that app1 updates it again, and app 2 updates again .</a:t>
            </a:r>
          </a:p>
          <a:p>
            <a:endParaRPr lang="en-US" dirty="0" smtClean="0"/>
          </a:p>
          <a:p>
            <a:r>
              <a:rPr lang="en-US" dirty="0" smtClean="0"/>
              <a:t>But only the application 1 can review the record by querying it.</a:t>
            </a:r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may seem simple but behind the scenes is happing a lot.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4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 admin and</a:t>
            </a:r>
            <a:r>
              <a:rPr lang="en-US" baseline="0" dirty="0" smtClean="0"/>
              <a:t> some organizations decide to launch the network.</a:t>
            </a:r>
          </a:p>
          <a:p>
            <a:r>
              <a:rPr lang="en-US" baseline="0" dirty="0" smtClean="0"/>
              <a:t>R1 and R2 conform the consortium under NC, which is the network configuration.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organizations are capable of creating many channel but in this case we only need one.</a:t>
            </a:r>
          </a:p>
          <a:p>
            <a:r>
              <a:rPr lang="en-US" baseline="0" dirty="0" smtClean="0"/>
              <a:t>Where participate org1 and org2.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the basic network configuration but it doesn’t have any functional yet.</a:t>
            </a:r>
          </a:p>
          <a:p>
            <a:r>
              <a:rPr lang="en-US" baseline="0" dirty="0" smtClean="0"/>
              <a:t>---</a:t>
            </a:r>
          </a:p>
          <a:p>
            <a:r>
              <a:rPr lang="en-US" baseline="0" dirty="0" smtClean="0"/>
              <a:t>Here the network admin1 needs to configure the components for organization1.</a:t>
            </a:r>
          </a:p>
          <a:p>
            <a:r>
              <a:rPr lang="en-US" baseline="0" dirty="0" smtClean="0"/>
              <a:t>Here is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configured A1 and P1 with the appropriate </a:t>
            </a:r>
            <a:r>
              <a:rPr lang="en-US" baseline="0" dirty="0" err="1" smtClean="0"/>
              <a:t>certicates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that, the smart contract needs to be installed on peer1.</a:t>
            </a:r>
          </a:p>
          <a:p>
            <a:r>
              <a:rPr lang="en-US" baseline="0" dirty="0" smtClean="0"/>
              <a:t>And p1 needs a copy of the ledger.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channel needs the smart contract to be instantiated and has a copy of the ledger.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Admin2 needs to do the same for Organization 2.</a:t>
            </a:r>
          </a:p>
          <a:p>
            <a:endParaRPr lang="en-US" baseline="0" dirty="0" smtClean="0"/>
          </a:p>
          <a:p>
            <a:r>
              <a:rPr lang="en-US" dirty="0" smtClean="0"/>
              <a:t>Once we have that, the network is ready to go.</a:t>
            </a:r>
          </a:p>
          <a:p>
            <a:endParaRPr lang="en-US" dirty="0" smtClean="0"/>
          </a:p>
          <a:p>
            <a:r>
              <a:rPr lang="en-US" dirty="0" smtClean="0"/>
              <a:t>This is when app1</a:t>
            </a:r>
            <a:r>
              <a:rPr lang="en-US" baseline="0" dirty="0" smtClean="0"/>
              <a:t> sends the transaction of creating a medical record.</a:t>
            </a:r>
          </a:p>
          <a:p>
            <a:r>
              <a:rPr lang="en-US" baseline="0" dirty="0" smtClean="0"/>
              <a:t>That’s going to be arrive to the channel, which will execute the smart contract and register on the ledger whether the transaction is valid or invalid.</a:t>
            </a:r>
          </a:p>
          <a:p>
            <a:r>
              <a:rPr lang="en-US" baseline="0" dirty="0" smtClean="0"/>
              <a:t>With the communication with orderer node, they will replicate the changes to p1 and p2 so that they have the ledger updated.</a:t>
            </a:r>
          </a:p>
          <a:p>
            <a:endParaRPr lang="en-US" dirty="0" smtClean="0"/>
          </a:p>
          <a:p>
            <a:r>
              <a:rPr lang="en-US" dirty="0" smtClean="0"/>
              <a:t>That’s from the application 1 side.</a:t>
            </a:r>
          </a:p>
          <a:p>
            <a:endParaRPr lang="en-US" dirty="0" smtClean="0"/>
          </a:p>
          <a:p>
            <a:r>
              <a:rPr lang="en-US" dirty="0" smtClean="0"/>
              <a:t>From the app2</a:t>
            </a:r>
            <a:r>
              <a:rPr lang="en-US" baseline="0" dirty="0" smtClean="0"/>
              <a:t> side, it’s the same. App1 will send a transaction to update and the same will happen.</a:t>
            </a:r>
            <a:endParaRPr lang="en-US" dirty="0" smtClean="0"/>
          </a:p>
          <a:p>
            <a:r>
              <a:rPr lang="en-US" dirty="0" smtClean="0"/>
              <a:t>----------------------</a:t>
            </a:r>
          </a:p>
          <a:p>
            <a:r>
              <a:rPr lang="en-US" dirty="0" smtClean="0"/>
              <a:t>This is the resultant network.</a:t>
            </a:r>
            <a:r>
              <a:rPr lang="en-US" baseline="0" dirty="0" smtClean="0"/>
              <a:t> And here is what happened behind the scenes.</a:t>
            </a:r>
          </a:p>
          <a:p>
            <a:endParaRPr lang="en-US" dirty="0" smtClean="0"/>
          </a:p>
          <a:p>
            <a:r>
              <a:rPr lang="en-US" dirty="0" smtClean="0"/>
              <a:t>On the left side we</a:t>
            </a:r>
            <a:r>
              <a:rPr lang="en-US" baseline="0" dirty="0" smtClean="0"/>
              <a:t> have the </a:t>
            </a:r>
            <a:r>
              <a:rPr lang="en-US" b="1" baseline="0" dirty="0" smtClean="0"/>
              <a:t>applications </a:t>
            </a:r>
            <a:r>
              <a:rPr lang="en-US" baseline="0" dirty="0" smtClean="0"/>
              <a:t>and the </a:t>
            </a:r>
            <a:r>
              <a:rPr lang="en-US" b="1" baseline="0" dirty="0" smtClean="0"/>
              <a:t>certificate authorities</a:t>
            </a:r>
            <a:r>
              <a:rPr lang="en-US" baseline="0" dirty="0" smtClean="0"/>
              <a:t>. One for each organization.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smart contract is installed on the peer and instantiated on the channel.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All of this needs to be configured by the network admins, and that is started from the orderer node.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2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</a:t>
            </a:r>
          </a:p>
          <a:p>
            <a:r>
              <a:rPr lang="en-US" dirty="0" smtClean="0"/>
              <a:t>	We chose </a:t>
            </a:r>
            <a:r>
              <a:rPr lang="en-US" b="1" dirty="0" smtClean="0"/>
              <a:t>Fabric framework, which is</a:t>
            </a:r>
            <a:r>
              <a:rPr lang="en-US" b="1" baseline="0" dirty="0" smtClean="0"/>
              <a:t> permissioned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err="1" smtClean="0"/>
              <a:t>Hyerledger</a:t>
            </a:r>
            <a:r>
              <a:rPr lang="en-US" baseline="0" dirty="0" smtClean="0"/>
              <a:t> Fabric</a:t>
            </a:r>
          </a:p>
          <a:p>
            <a:r>
              <a:rPr lang="en-US" baseline="0" dirty="0" smtClean="0"/>
              <a:t>	is permissioned</a:t>
            </a:r>
          </a:p>
          <a:p>
            <a:r>
              <a:rPr lang="en-US" baseline="0" dirty="0" smtClean="0"/>
              <a:t>	was used in this 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	to configure a </a:t>
            </a:r>
            <a:r>
              <a:rPr lang="en-US" baseline="0" dirty="0" err="1" smtClean="0"/>
              <a:t>netwok</a:t>
            </a:r>
            <a:endParaRPr lang="en-US" baseline="0" dirty="0" smtClean="0"/>
          </a:p>
          <a:p>
            <a:r>
              <a:rPr lang="en-US" baseline="0" dirty="0" smtClean="0"/>
              <a:t>	and to implement the console applications</a:t>
            </a:r>
          </a:p>
          <a:p>
            <a:r>
              <a:rPr lang="en-US" baseline="0" dirty="0" smtClean="0"/>
              <a:t>	and to implement the smart contract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case of study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simple with 2 organizations so that it can be implemented with Fabric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XXXX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Applications are consoles (don’t have graphical interface)</a:t>
            </a:r>
          </a:p>
          <a:p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4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Fabric offers</a:t>
            </a:r>
            <a:r>
              <a:rPr lang="en-US" baseline="0" dirty="0" smtClean="0"/>
              <a:t> so much: decentralization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flexibility, scalability, performance and confidentiality.</a:t>
            </a:r>
          </a:p>
          <a:p>
            <a:pPr marL="0" indent="0">
              <a:buFontTx/>
              <a:buNone/>
            </a:pPr>
            <a:r>
              <a:rPr lang="en-US" dirty="0" smtClean="0"/>
              <a:t>Although it</a:t>
            </a:r>
            <a:r>
              <a:rPr lang="en-US" baseline="0" dirty="0" smtClean="0"/>
              <a:t> has an enterprise use, 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XXXXXXXXXXXXXX</a:t>
            </a:r>
          </a:p>
          <a:p>
            <a:pPr marL="0" indent="0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roles of developer, operator and architect were covered by one person. However, for a more real example, it will be required smart contracts developers, client applications developers, solution architects, networks operators and business professionals.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4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Complement the case of study 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more participant organizations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other scenarios with consensus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	more</a:t>
            </a:r>
            <a:r>
              <a:rPr lang="en-US" baseline="0" dirty="0" smtClean="0"/>
              <a:t> complex case of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Provenance partially implemented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Querying works but the historical retrieving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</a:t>
            </a:r>
            <a:r>
              <a:rPr lang="en-US" baseline="0" dirty="0" smtClean="0"/>
              <a:t> Fabric Shim, which is the low level Fabric API 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technology continues causing impact not only in financial services but also on healthcare.</a:t>
            </a:r>
          </a:p>
          <a:p>
            <a:r>
              <a:rPr lang="en-US" dirty="0" smtClean="0"/>
              <a:t>So</a:t>
            </a:r>
            <a:r>
              <a:rPr lang="en-US" baseline="0" dirty="0" smtClean="0"/>
              <a:t> our objective is.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</a:t>
            </a:r>
            <a:r>
              <a:rPr lang="en-US" baseline="0" dirty="0" smtClean="0"/>
              <a:t>, the goal is to introduce blockchain into the medical context.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The intermediate</a:t>
            </a:r>
            <a:r>
              <a:rPr lang="en-US" b="0" baseline="0" dirty="0" smtClean="0"/>
              <a:t> objectives are: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Study</a:t>
            </a:r>
            <a:r>
              <a:rPr lang="en-US" b="0" baseline="0" dirty="0" smtClean="0"/>
              <a:t> blockchain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Implementation with a framework</a:t>
            </a:r>
          </a:p>
          <a:p>
            <a:r>
              <a:rPr lang="en-US" baseline="0" dirty="0" smtClean="0"/>
              <a:t>	which is Hyperledger Fabric.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Medical case of study</a:t>
            </a:r>
          </a:p>
          <a:p>
            <a:r>
              <a:rPr lang="en-US" baseline="0" dirty="0" smtClean="0"/>
              <a:t>	</a:t>
            </a:r>
            <a:r>
              <a:rPr lang="en-US" b="1" baseline="0" dirty="0" smtClean="0"/>
              <a:t>Design and implementation </a:t>
            </a:r>
            <a:r>
              <a:rPr lang="en-US" baseline="0" dirty="0" smtClean="0"/>
              <a:t>of case of study</a:t>
            </a:r>
          </a:p>
          <a:p>
            <a:endParaRPr lang="en-US" baseline="0" dirty="0" smtClean="0"/>
          </a:p>
          <a:p>
            <a:r>
              <a:rPr lang="en-US" baseline="0" dirty="0" smtClean="0"/>
              <a:t>XXXXXXXXXXXXXX</a:t>
            </a:r>
          </a:p>
          <a:p>
            <a:r>
              <a:rPr lang="en-US" baseline="0" dirty="0" smtClean="0"/>
              <a:t>blockchain can be seen as a different approach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9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Hashes are string of letters and numbers and are calculated by a hash function.</a:t>
            </a:r>
          </a:p>
          <a:p>
            <a:r>
              <a:rPr lang="en-US" baseline="0" dirty="0" smtClean="0"/>
              <a:t>A hash function is deterministic.</a:t>
            </a:r>
          </a:p>
          <a:p>
            <a:r>
              <a:rPr lang="en-US" baseline="0" dirty="0" smtClean="0"/>
              <a:t>So this is how blocks are linked and thanks to hashes </a:t>
            </a:r>
            <a:r>
              <a:rPr lang="en-US" b="1" baseline="0" dirty="0" smtClean="0"/>
              <a:t>blockchains are immutable</a:t>
            </a:r>
            <a:r>
              <a:rPr lang="en-US" baseline="0" dirty="0" smtClean="0"/>
              <a:t>, are </a:t>
            </a:r>
            <a:r>
              <a:rPr lang="en-US" b="1" baseline="0" dirty="0" smtClean="0"/>
              <a:t>very secure, and difficult to tamper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-------------------</a:t>
            </a:r>
          </a:p>
          <a:p>
            <a:r>
              <a:rPr lang="en-US" baseline="0" dirty="0" smtClean="0"/>
              <a:t>Blockchain was originally presented as a part of Bitcoin so it’s the beginning to study blockchain.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Bitcoin is a cryptocurrency.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lvl="0"/>
            <a:r>
              <a:rPr lang="en-US" b="0" dirty="0" smtClean="0"/>
              <a:t>Blockchain is a growing list of records</a:t>
            </a:r>
            <a:r>
              <a:rPr lang="en-US" b="0" baseline="0" dirty="0" smtClean="0"/>
              <a:t> or blocks</a:t>
            </a:r>
            <a:endParaRPr lang="en-US" b="0" dirty="0" smtClean="0"/>
          </a:p>
          <a:p>
            <a:pPr lvl="0"/>
            <a:endParaRPr lang="en-US" b="0" dirty="0" smtClean="0"/>
          </a:p>
          <a:p>
            <a:pPr lvl="0"/>
            <a:r>
              <a:rPr lang="en-US" b="0" dirty="0" smtClean="0"/>
              <a:t>Blocks</a:t>
            </a:r>
            <a:r>
              <a:rPr lang="en-US" b="0" baseline="0" dirty="0" smtClean="0"/>
              <a:t> are linked using hashes.</a:t>
            </a:r>
          </a:p>
          <a:p>
            <a:pPr lvl="0"/>
            <a:r>
              <a:rPr lang="en-US" b="0" baseline="0" dirty="0" smtClean="0"/>
              <a:t>A hash is like and ID. It is a </a:t>
            </a:r>
            <a:r>
              <a:rPr lang="en-US" b="1" baseline="0" dirty="0" smtClean="0"/>
              <a:t>calculated string of letters and numbers </a:t>
            </a:r>
            <a:r>
              <a:rPr lang="en-US" b="0" baseline="0" dirty="0" smtClean="0"/>
              <a:t>generated by a </a:t>
            </a:r>
            <a:r>
              <a:rPr lang="en-US" b="1" baseline="0" dirty="0" smtClean="0"/>
              <a:t>hash function</a:t>
            </a:r>
            <a:r>
              <a:rPr lang="en-US" b="0" baseline="0" dirty="0" smtClean="0"/>
              <a:t>.</a:t>
            </a:r>
          </a:p>
          <a:p>
            <a:pPr lvl="0"/>
            <a:endParaRPr lang="en-US" b="0" dirty="0" smtClean="0"/>
          </a:p>
          <a:p>
            <a:pPr lvl="0"/>
            <a:r>
              <a:rPr lang="en-US" b="1" dirty="0" smtClean="0"/>
              <a:t>Hash Function</a:t>
            </a:r>
            <a:r>
              <a:rPr lang="en-US" dirty="0" smtClean="0"/>
              <a:t>: receives</a:t>
            </a:r>
            <a:r>
              <a:rPr lang="en-US" baseline="0" dirty="0" smtClean="0"/>
              <a:t> as an input some string, and returns a fixed output, which is a hash.</a:t>
            </a:r>
          </a:p>
          <a:p>
            <a:pPr lvl="0"/>
            <a:r>
              <a:rPr lang="en-US" baseline="0" dirty="0" smtClean="0"/>
              <a:t>This function is </a:t>
            </a:r>
            <a:r>
              <a:rPr lang="en-US" b="1" baseline="0" dirty="0" smtClean="0"/>
              <a:t>deterministic</a:t>
            </a:r>
            <a:r>
              <a:rPr lang="en-US" baseline="0" dirty="0" smtClean="0"/>
              <a:t> so </a:t>
            </a:r>
            <a:r>
              <a:rPr lang="en-US" dirty="0" smtClean="0"/>
              <a:t>the same input will always produce the same output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XXXXXXXXXX</a:t>
            </a:r>
          </a:p>
          <a:p>
            <a:r>
              <a:rPr lang="en-US" dirty="0" smtClean="0"/>
              <a:t>Each block has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hash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copy of the previous hash</a:t>
            </a:r>
            <a:r>
              <a:rPr lang="en-US" baseline="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Some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And metadata, such as the timestamp.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Thanks to the copy of the previous hash, the blocks are linked.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The hashes makes blockchain structure very secure. Computationally it’s not possible to tamper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&gt;&gt;&gt;&gt;&gt;&gt; Be more concise here</a:t>
            </a:r>
          </a:p>
          <a:p>
            <a:r>
              <a:rPr lang="en-US" smtClean="0"/>
              <a:t>Blockchain </a:t>
            </a:r>
            <a:r>
              <a:rPr lang="en-US" dirty="0" smtClean="0"/>
              <a:t>was originally</a:t>
            </a:r>
            <a:r>
              <a:rPr lang="en-US" baseline="0" dirty="0" smtClean="0"/>
              <a:t> presented as a part of Bitcoin</a:t>
            </a:r>
          </a:p>
          <a:p>
            <a:r>
              <a:rPr lang="en-US" baseline="0" dirty="0" smtClean="0"/>
              <a:t>And from there several frameworks have emerged.</a:t>
            </a:r>
          </a:p>
          <a:p>
            <a:r>
              <a:rPr lang="en-US" baseline="0" dirty="0" smtClean="0"/>
              <a:t>The feature </a:t>
            </a:r>
            <a:r>
              <a:rPr lang="en-US" b="1" baseline="0" dirty="0" smtClean="0"/>
              <a:t>permissionless VS permissioned </a:t>
            </a:r>
            <a:r>
              <a:rPr lang="en-US" baseline="0" dirty="0" smtClean="0"/>
              <a:t>helps to decide which framework to choose.</a:t>
            </a:r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On the contrary, </a:t>
            </a:r>
            <a:r>
              <a:rPr lang="en-US" b="1" dirty="0" smtClean="0"/>
              <a:t>permissioned </a:t>
            </a:r>
            <a:r>
              <a:rPr lang="en-US" b="0" dirty="0" smtClean="0"/>
              <a:t>is</a:t>
            </a:r>
            <a:r>
              <a:rPr lang="en-US" b="0" baseline="0" dirty="0" smtClean="0"/>
              <a:t> managed by a consortium that has control of the participants.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-----------------------</a:t>
            </a:r>
          </a:p>
          <a:p>
            <a:r>
              <a:rPr lang="en-US" dirty="0" smtClean="0"/>
              <a:t>Nowadays there</a:t>
            </a:r>
            <a:r>
              <a:rPr lang="en-US" baseline="0" dirty="0" smtClean="0"/>
              <a:t> are several implementations of blockchain, cryptocurrencies, frameworks.</a:t>
            </a:r>
          </a:p>
          <a:p>
            <a:r>
              <a:rPr lang="en-US" baseline="0" dirty="0" smtClean="0"/>
              <a:t>An important feature to consider is between </a:t>
            </a:r>
            <a:r>
              <a:rPr lang="en-US" b="1" baseline="0" dirty="0" smtClean="0"/>
              <a:t>permissionless vs permissioned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Permissionless means</a:t>
            </a:r>
          </a:p>
          <a:p>
            <a:r>
              <a:rPr lang="en-US" dirty="0" smtClean="0"/>
              <a:t>	it’s public</a:t>
            </a:r>
          </a:p>
          <a:p>
            <a:r>
              <a:rPr lang="en-US" dirty="0" smtClean="0"/>
              <a:t>	any</a:t>
            </a:r>
            <a:r>
              <a:rPr lang="en-US" baseline="0" dirty="0" smtClean="0"/>
              <a:t> node can participate</a:t>
            </a:r>
          </a:p>
          <a:p>
            <a:r>
              <a:rPr lang="en-US" baseline="0" dirty="0" smtClean="0"/>
              <a:t>	but the need a proof of work, which is solving computational puzzles or exercises to demonstrate its identity.</a:t>
            </a:r>
          </a:p>
          <a:p>
            <a:r>
              <a:rPr lang="en-US" baseline="0" dirty="0" smtClean="0"/>
              <a:t>	Ethereum, and Bitcoin are some examples. </a:t>
            </a:r>
          </a:p>
          <a:p>
            <a:r>
              <a:rPr lang="en-US" baseline="0" dirty="0" smtClean="0"/>
              <a:t>	[Being public has implications of performance and confidentiality]</a:t>
            </a:r>
            <a:endParaRPr lang="en-US" dirty="0" smtClean="0"/>
          </a:p>
          <a:p>
            <a:r>
              <a:rPr lang="en-US" dirty="0" smtClean="0"/>
              <a:t>On the other hand, a permissioned blockchain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has more control over the participants, which is done by a consortium.</a:t>
            </a:r>
            <a:endParaRPr lang="en-US" dirty="0" smtClean="0"/>
          </a:p>
          <a:p>
            <a:r>
              <a:rPr lang="en-US" dirty="0" smtClean="0"/>
              <a:t>	A permissioned</a:t>
            </a:r>
            <a:r>
              <a:rPr lang="en-US" baseline="0" dirty="0" smtClean="0"/>
              <a:t> blockchain has an approach more focused to enterprise use. So we will be working with a permissioned blockchain.</a:t>
            </a: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Talking</a:t>
            </a:r>
            <a:r>
              <a:rPr lang="en-US" baseline="0" dirty="0" smtClean="0"/>
              <a:t> about a permissioned, let’s review Hyperledger Project.</a:t>
            </a:r>
          </a:p>
          <a:p>
            <a:r>
              <a:rPr lang="en-US" dirty="0" smtClean="0"/>
              <a:t>It has several frameworks and tools.</a:t>
            </a:r>
          </a:p>
          <a:p>
            <a:r>
              <a:rPr lang="en-US" dirty="0" smtClean="0"/>
              <a:t>Project</a:t>
            </a:r>
            <a:r>
              <a:rPr lang="en-US" baseline="0" dirty="0" smtClean="0"/>
              <a:t> started by Linux </a:t>
            </a:r>
            <a:r>
              <a:rPr lang="en-US" baseline="0" dirty="0" err="1" smtClean="0"/>
              <a:t>Fundation</a:t>
            </a:r>
            <a:r>
              <a:rPr lang="en-US" baseline="0" dirty="0" smtClean="0"/>
              <a:t>, but it’s a global collaboration.</a:t>
            </a:r>
            <a:endParaRPr lang="en-US" dirty="0" smtClean="0"/>
          </a:p>
          <a:p>
            <a:r>
              <a:rPr lang="en-US" dirty="0" smtClean="0"/>
              <a:t>We will focus on Fabric,</a:t>
            </a:r>
            <a:r>
              <a:rPr lang="en-US" baseline="0" dirty="0" smtClean="0"/>
              <a:t> which is one of the most important blockchain frameworks nowadays.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Hyperledger Project has several tools and frameworks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Blockchain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Global 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Hosted by The Linux Foundation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baseline="0" dirty="0" smtClean="0"/>
              <a:t>Fabric is the most important.</a:t>
            </a:r>
          </a:p>
          <a:p>
            <a:r>
              <a:rPr lang="en-US" baseline="0" dirty="0" smtClean="0"/>
              <a:t>This is the chosen blockchain framework for this work.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Fabric</a:t>
            </a:r>
            <a:r>
              <a:rPr lang="en-US" baseline="0" dirty="0" smtClean="0"/>
              <a:t> is contributed by IBM</a:t>
            </a:r>
          </a:p>
          <a:p>
            <a:r>
              <a:rPr lang="en-US" baseline="0" dirty="0" smtClean="0"/>
              <a:t>Is one of the most important blockchain frameworks today</a:t>
            </a:r>
          </a:p>
          <a:p>
            <a:r>
              <a:rPr lang="en-US" baseline="0" dirty="0" smtClean="0"/>
              <a:t>And it’s permissioned, so it’s not public like Bitcoin.</a:t>
            </a:r>
          </a:p>
          <a:p>
            <a:r>
              <a:rPr lang="en-US" baseline="0" dirty="0" smtClean="0"/>
              <a:t>Fabric is for enterprise use.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7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r>
              <a:rPr lang="en-US" baseline="0" dirty="0" smtClean="0"/>
              <a:t>e will be back with Fabric later, so let’s review Clinical models first.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various models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some of them are more than just models.</a:t>
            </a:r>
          </a:p>
          <a:p>
            <a:r>
              <a:rPr lang="en-US" baseline="0" dirty="0" smtClean="0"/>
              <a:t>	They are standards, protocols or even have its implementation.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this work, we are going to use OMOP model.</a:t>
            </a:r>
          </a:p>
          <a:p>
            <a:r>
              <a:rPr lang="en-US" baseline="0" dirty="0" smtClean="0"/>
              <a:t>	It’s the simples one but yet widely used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case</a:t>
            </a:r>
            <a:r>
              <a:rPr lang="en-US" baseline="0" dirty="0" smtClean="0"/>
              <a:t> of study is about  the medical examination of a patient.</a:t>
            </a:r>
          </a:p>
          <a:p>
            <a:r>
              <a:rPr lang="en-US" baseline="0" dirty="0" smtClean="0"/>
              <a:t>More precisely about prescription drugs. Prescriptions drugs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legally requires a medical prescription to be dispensed.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So basically the input data will be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 medical examination</a:t>
            </a:r>
          </a:p>
          <a:p>
            <a:r>
              <a:rPr lang="en-US" baseline="0" dirty="0" smtClean="0"/>
              <a:t>	personal data</a:t>
            </a:r>
          </a:p>
          <a:p>
            <a:r>
              <a:rPr lang="en-US" baseline="0" dirty="0" smtClean="0"/>
              <a:t>	the doctor</a:t>
            </a:r>
          </a:p>
          <a:p>
            <a:r>
              <a:rPr lang="en-US" baseline="0" dirty="0" smtClean="0"/>
              <a:t>	dates</a:t>
            </a:r>
          </a:p>
          <a:p>
            <a:r>
              <a:rPr lang="en-US" baseline="0" dirty="0" smtClean="0"/>
              <a:t>Drug exposure</a:t>
            </a:r>
          </a:p>
          <a:p>
            <a:r>
              <a:rPr lang="en-US" baseline="0" dirty="0" smtClean="0"/>
              <a:t>	drug names</a:t>
            </a:r>
          </a:p>
          <a:p>
            <a:r>
              <a:rPr lang="en-US" baseline="0" dirty="0" smtClean="0"/>
              <a:t>	dates</a:t>
            </a:r>
          </a:p>
          <a:p>
            <a:r>
              <a:rPr lang="en-US" baseline="0" dirty="0" smtClean="0"/>
              <a:t>	dose</a:t>
            </a:r>
          </a:p>
          <a:p>
            <a:endParaRPr lang="en-U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Medical examination data is the input</a:t>
            </a:r>
          </a:p>
          <a:p>
            <a:r>
              <a:rPr lang="en-US" dirty="0" smtClean="0"/>
              <a:t>	so it’s on</a:t>
            </a:r>
            <a:r>
              <a:rPr lang="en-US" baseline="0" dirty="0" smtClean="0"/>
              <a:t> the registered stated</a:t>
            </a:r>
          </a:p>
          <a:p>
            <a:r>
              <a:rPr lang="en-US" baseline="0" dirty="0" smtClean="0"/>
              <a:t>After that, the diagnose data leads to the observing state.</a:t>
            </a:r>
          </a:p>
          <a:p>
            <a:r>
              <a:rPr lang="en-US" baseline="0" dirty="0" smtClean="0"/>
              <a:t>And finally, the drugs can lead the patient to be healthy or sometimes the process can end of with the death of the patient.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</a:t>
            </a:r>
          </a:p>
          <a:p>
            <a:r>
              <a:rPr lang="en-US" dirty="0" smtClean="0"/>
              <a:t>This</a:t>
            </a:r>
            <a:r>
              <a:rPr lang="en-US" baseline="0" dirty="0" smtClean="0"/>
              <a:t> state diagram shows the process.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input data is the medical examination.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that, when the patient is being diagnosed, it’s under observation.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Later, the patients was prescribed some drugs to be healthy.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there is the case where the patient gets sick again, and dies despite the medications.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can be see, this process is simple and it’s for the specific case of prescription drugs.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Encryption</a:t>
            </a:r>
            <a:r>
              <a:rPr lang="en-US" baseline="0" dirty="0" smtClean="0"/>
              <a:t> for sharing health records in a secure way</a:t>
            </a:r>
          </a:p>
          <a:p>
            <a:r>
              <a:rPr lang="en-US" baseline="0" dirty="0" smtClean="0"/>
              <a:t>MedRec is another remarkable work about a blockchain system that integrates existing medical systems.</a:t>
            </a:r>
          </a:p>
          <a:p>
            <a:r>
              <a:rPr lang="en-US" baseline="0" dirty="0" smtClean="0"/>
              <a:t>ProvChain, which is about data provenance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----------------</a:t>
            </a:r>
          </a:p>
          <a:p>
            <a:r>
              <a:rPr lang="en-US" dirty="0" smtClean="0"/>
              <a:t>The reviewed prior</a:t>
            </a:r>
            <a:r>
              <a:rPr lang="en-US" baseline="0" dirty="0" smtClean="0"/>
              <a:t> work related to the application of blockchain to the medical context is the following.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Blockchain encryption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encrypt health records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Index construction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Low level, it’s not our purpose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[Uses Ethereum]</a:t>
            </a:r>
          </a:p>
          <a:p>
            <a:r>
              <a:rPr lang="en-US" baseline="0" dirty="0" smtClean="0"/>
              <a:t>MedRec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access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incentivizes medical stakeholders to participate)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integrates with an existing medical system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implemented in Ethereum, so it’s permissionless. </a:t>
            </a:r>
            <a:r>
              <a:rPr lang="en-US" b="1" baseline="0" dirty="0" smtClean="0"/>
              <a:t>Our system will be permissioned</a:t>
            </a:r>
            <a:r>
              <a:rPr lang="en-US" baseline="0" dirty="0" smtClean="0"/>
              <a:t>.</a:t>
            </a:r>
          </a:p>
          <a:p>
            <a:pPr marL="0" indent="0">
              <a:buFontTx/>
              <a:buNone/>
            </a:pPr>
            <a:r>
              <a:rPr lang="en-US" dirty="0" smtClean="0"/>
              <a:t>ProvChain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Less approach in medical context but data provenance is useful for our context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uses several software components for the implementation. </a:t>
            </a:r>
            <a:r>
              <a:rPr lang="en-US" b="1" baseline="0" dirty="0" smtClean="0"/>
              <a:t>We will only use Fabric only.</a:t>
            </a:r>
          </a:p>
          <a:p>
            <a:endParaRPr lang="en-US" dirty="0" smtClean="0"/>
          </a:p>
          <a:p>
            <a:r>
              <a:rPr lang="en-US" dirty="0" smtClean="0"/>
              <a:t>[All of the are permissionless (public), which</a:t>
            </a:r>
            <a:r>
              <a:rPr lang="en-US" baseline="0" dirty="0" smtClean="0"/>
              <a:t> is different because our proposal will be permissioned.]</a:t>
            </a:r>
            <a:endParaRPr lang="en-US" dirty="0" smtClean="0"/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28005-7CEB-4303-B535-09F142D6A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72D9-2AFC-4279-999D-EAFD38A2A701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5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7E8D-9774-400A-9595-51EFF242E7BF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E63C-471B-40FD-82AA-2CBCC8D03809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5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6F3C-C0D7-4579-8B1F-4FE24B33DBF6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UPM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66E730EA-00E1-4516-B1B9-B20763AC0B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82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ADA2-528A-4F5F-B6BC-8A45ECBDC44A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0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13A-CF04-45E0-AED4-53C3BE5EBE55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6454-F137-4F0C-B8CC-452694FF642E}" type="datetime1">
              <a:rPr lang="en-US" smtClean="0"/>
              <a:t>7/19/2019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BFAF-5DDF-4FEF-9E54-2A4C794EE0C8}" type="datetime1">
              <a:rPr lang="en-US" smtClean="0"/>
              <a:t>7/19/2019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2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6261-934A-46B5-A825-69CD84A4B82C}" type="datetime1">
              <a:rPr lang="en-US" smtClean="0"/>
              <a:t>7/19/2019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6D58-928A-4D9B-88C0-57E2DD86B43D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BBBC1-608C-4BD8-9E73-9B26EA1637D2}" type="datetime1">
              <a:rPr lang="en-US" smtClean="0"/>
              <a:t>7/19/2019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37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0AF0-C91F-4FFC-AFC5-FDA5150B9CED}" type="datetime1">
              <a:rPr lang="en-US" smtClean="0"/>
              <a:t>7/19/2019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UPM</a:t>
            </a:r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730EA-00E1-4516-B1B9-B20763AC0B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9000"/>
            <a:lum/>
          </a:blip>
          <a:srcRect/>
          <a:stretch>
            <a:fillRect t="48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90420"/>
            <a:ext cx="9144000" cy="1858106"/>
          </a:xfrm>
          <a:noFill/>
        </p:spPr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Blockchain for Medical Data Sharing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54916"/>
            <a:ext cx="9144000" cy="1044896"/>
          </a:xfrm>
          <a:noFill/>
        </p:spPr>
        <p:txBody>
          <a:bodyPr>
            <a:normAutofit/>
          </a:bodyPr>
          <a:lstStyle/>
          <a:p>
            <a:r>
              <a:rPr lang="en-US" b="1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Author: Diego Andres Yave Guzman</a:t>
            </a:r>
            <a:endParaRPr lang="en-US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Tutor: Sergio Para</a:t>
            </a:r>
            <a:r>
              <a:rPr lang="es-BO" b="1" dirty="0" err="1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íso</a:t>
            </a:r>
            <a:r>
              <a:rPr lang="es-BO" b="1" dirty="0" smtClean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Medina</a:t>
            </a:r>
            <a:endParaRPr lang="en-US" b="1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upm-logo-f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92" y="294697"/>
            <a:ext cx="930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1" y="298220"/>
            <a:ext cx="1034716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068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32377"/>
            <a:ext cx="10515600" cy="2544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Overview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408" y="1834180"/>
            <a:ext cx="8243183" cy="3683958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Overview: Ledger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8" y="1363310"/>
            <a:ext cx="11515723" cy="5167312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Architecture Overview: Smart Contract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9" y="1570373"/>
            <a:ext cx="10679142" cy="4906293"/>
          </a:xfrm>
        </p:spPr>
      </p:pic>
    </p:spTree>
    <p:extLst>
      <p:ext uri="{BB962C8B-B14F-4D97-AF65-F5344CB8AC3E}">
        <p14:creationId xmlns:p14="http://schemas.microsoft.com/office/powerpoint/2010/main" val="25233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09622" cy="3868208"/>
          </a:xfrm>
        </p:spPr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Smart Contract</a:t>
            </a:r>
            <a:b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Diagram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10" y="136525"/>
            <a:ext cx="5835126" cy="6721475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9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068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32377"/>
            <a:ext cx="10515600" cy="2544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Configurations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16</a:t>
            </a:fld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Blockchain network configured</a:t>
            </a:r>
          </a:p>
          <a:p>
            <a:r>
              <a:rPr lang="en-US" dirty="0" smtClean="0"/>
              <a:t>Fabric components</a:t>
            </a:r>
          </a:p>
          <a:p>
            <a:r>
              <a:rPr lang="en-US" b="1" dirty="0" smtClean="0"/>
              <a:t>Docker containers</a:t>
            </a:r>
            <a:endParaRPr lang="en-US" b="1" dirty="0"/>
          </a:p>
        </p:txBody>
      </p:sp>
      <p:pic>
        <p:nvPicPr>
          <p:cNvPr id="8" name="Marcador de contenido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6" y="3719796"/>
            <a:ext cx="8688948" cy="26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Execution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1355451"/>
            <a:ext cx="6954220" cy="1590897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176463" y="3380316"/>
            <a:ext cx="6161698" cy="347768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150" y="3138853"/>
            <a:ext cx="519185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Network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0680" y="1736018"/>
            <a:ext cx="4625622" cy="462033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A	</a:t>
            </a:r>
            <a:r>
              <a:rPr lang="en-US" dirty="0" smtClean="0"/>
              <a:t>: Application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C	</a:t>
            </a:r>
            <a:r>
              <a:rPr lang="en-US" dirty="0" smtClean="0"/>
              <a:t>: Channel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CA	</a:t>
            </a:r>
            <a:r>
              <a:rPr lang="en-US" dirty="0" smtClean="0"/>
              <a:t>: Certificate Authority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L	</a:t>
            </a:r>
            <a:r>
              <a:rPr lang="en-US" dirty="0" smtClean="0"/>
              <a:t>: Ledger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NC	</a:t>
            </a:r>
            <a:r>
              <a:rPr lang="en-US" dirty="0" smtClean="0"/>
              <a:t>: Network Configuration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O	</a:t>
            </a:r>
            <a:r>
              <a:rPr lang="en-US" dirty="0" smtClean="0"/>
              <a:t>: Ordering 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P	</a:t>
            </a:r>
            <a:r>
              <a:rPr lang="en-US" dirty="0" smtClean="0"/>
              <a:t>: Peer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R	</a:t>
            </a:r>
            <a:r>
              <a:rPr lang="en-US" dirty="0" smtClean="0"/>
              <a:t>: Organization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/>
              <a:t>S	</a:t>
            </a:r>
            <a:r>
              <a:rPr lang="en-US" dirty="0" smtClean="0"/>
              <a:t>: Smart Contract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1 refers to Org1 (Hospital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2 refers to Org2 (Hospital 2)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844706" y="6356350"/>
            <a:ext cx="2743200" cy="365125"/>
          </a:xfrm>
        </p:spPr>
        <p:txBody>
          <a:bodyPr/>
          <a:lstStyle/>
          <a:p>
            <a:fld id="{66E730EA-00E1-4516-B1B9-B20763AC0BA5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79" y="0"/>
            <a:ext cx="5436653" cy="6858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43" y="2653732"/>
            <a:ext cx="2400635" cy="114316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95" y="3225312"/>
            <a:ext cx="2286319" cy="349616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67" y="555416"/>
            <a:ext cx="4229690" cy="300079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044" y="158381"/>
            <a:ext cx="1419423" cy="4086795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97" y="158381"/>
            <a:ext cx="601111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Blockchain</a:t>
            </a:r>
          </a:p>
          <a:p>
            <a:pPr lvl="1"/>
            <a:r>
              <a:rPr lang="en-US" dirty="0" smtClean="0"/>
              <a:t>keeps evolving and continues causing impact</a:t>
            </a:r>
          </a:p>
          <a:p>
            <a:pPr lvl="1"/>
            <a:r>
              <a:rPr lang="en-US" dirty="0" smtClean="0"/>
              <a:t>can be permissionless or permissioned</a:t>
            </a:r>
            <a:endParaRPr lang="en-US" dirty="0"/>
          </a:p>
          <a:p>
            <a:r>
              <a:rPr lang="en-US" dirty="0"/>
              <a:t>The case of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based on OMOP model</a:t>
            </a:r>
          </a:p>
          <a:p>
            <a:pPr lvl="1"/>
            <a:r>
              <a:rPr lang="en-US" dirty="0" smtClean="0"/>
              <a:t>2 organizations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Objective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Introduce blockchain into the medical context</a:t>
            </a:r>
          </a:p>
          <a:p>
            <a:endParaRPr lang="en-US" dirty="0" smtClean="0"/>
          </a:p>
          <a:p>
            <a:r>
              <a:rPr lang="en-US" dirty="0" smtClean="0"/>
              <a:t>Study blockchain</a:t>
            </a:r>
          </a:p>
          <a:p>
            <a:r>
              <a:rPr lang="en-US" dirty="0" smtClean="0"/>
              <a:t>Implement </a:t>
            </a:r>
            <a:r>
              <a:rPr lang="en-US" dirty="0" smtClean="0"/>
              <a:t>with a framework</a:t>
            </a:r>
          </a:p>
          <a:p>
            <a:r>
              <a:rPr lang="en-US" dirty="0" smtClean="0"/>
              <a:t>Medical case of study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Fabric offers</a:t>
            </a:r>
          </a:p>
          <a:p>
            <a:pPr lvl="1"/>
            <a:r>
              <a:rPr lang="en-US" dirty="0" smtClean="0"/>
              <a:t>decentralization</a:t>
            </a:r>
          </a:p>
          <a:p>
            <a:pPr lvl="1"/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confidentiality</a:t>
            </a:r>
            <a:endParaRPr lang="en-US" dirty="0"/>
          </a:p>
          <a:p>
            <a:r>
              <a:rPr lang="en-US" dirty="0" smtClean="0"/>
              <a:t>Fabric is complex from the points of view of </a:t>
            </a:r>
          </a:p>
          <a:p>
            <a:pPr lvl="1"/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development</a:t>
            </a:r>
          </a:p>
          <a:p>
            <a:r>
              <a:rPr lang="en-US" dirty="0" smtClean="0"/>
              <a:t>To be make it worthwhile it’s expected</a:t>
            </a:r>
          </a:p>
          <a:p>
            <a:pPr lvl="1"/>
            <a:r>
              <a:rPr lang="en-US" dirty="0" smtClean="0"/>
              <a:t>medium or large medical contexts</a:t>
            </a:r>
          </a:p>
          <a:p>
            <a:pPr lvl="1"/>
            <a:r>
              <a:rPr lang="en-US" dirty="0" smtClean="0"/>
              <a:t>several interactions among staff and organizations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Further Work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Complement the case of study </a:t>
            </a:r>
          </a:p>
          <a:p>
            <a:r>
              <a:rPr lang="en-US" dirty="0" smtClean="0"/>
              <a:t>Complete data provenance</a:t>
            </a:r>
          </a:p>
          <a:p>
            <a:r>
              <a:rPr lang="en-US" dirty="0" smtClean="0"/>
              <a:t>Fabric Shim</a:t>
            </a:r>
          </a:p>
          <a:p>
            <a:r>
              <a:rPr lang="en-US" dirty="0"/>
              <a:t>Deployment in a production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06814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632377"/>
            <a:ext cx="10515600" cy="25445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growing list of records (blocks)</a:t>
            </a:r>
          </a:p>
          <a:p>
            <a:r>
              <a:rPr lang="en-US" dirty="0" smtClean="0"/>
              <a:t>Blocks are linked using a</a:t>
            </a:r>
            <a:r>
              <a:rPr lang="en-US" b="1" dirty="0" smtClean="0"/>
              <a:t> </a:t>
            </a:r>
            <a:r>
              <a:rPr lang="en-US" dirty="0" smtClean="0"/>
              <a:t>hashes</a:t>
            </a:r>
          </a:p>
          <a:p>
            <a:pPr lvl="1"/>
            <a:r>
              <a:rPr lang="en-US" dirty="0" smtClean="0"/>
              <a:t>Hash Function</a:t>
            </a:r>
          </a:p>
          <a:p>
            <a:pPr lvl="1"/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3</a:t>
            </a:fld>
            <a:endParaRPr lang="en-US"/>
          </a:p>
        </p:txBody>
      </p:sp>
      <p:pic>
        <p:nvPicPr>
          <p:cNvPr id="9" name="Marcador de conteni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754" y="3840265"/>
            <a:ext cx="7046492" cy="24716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902" y="3015220"/>
            <a:ext cx="1195242" cy="19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Blockchain Evolution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Originally presented as a part of Bitcoin</a:t>
            </a:r>
          </a:p>
          <a:p>
            <a:r>
              <a:rPr lang="en-US" dirty="0" smtClean="0"/>
              <a:t>Several frameworks</a:t>
            </a:r>
          </a:p>
          <a:p>
            <a:r>
              <a:rPr lang="en-US" dirty="0" smtClean="0"/>
              <a:t>Permissionless</a:t>
            </a:r>
            <a:endParaRPr lang="en-US" dirty="0" smtClean="0"/>
          </a:p>
          <a:p>
            <a:pPr lvl="1"/>
            <a:r>
              <a:rPr lang="en-US" dirty="0" smtClean="0"/>
              <a:t>Public</a:t>
            </a:r>
          </a:p>
          <a:p>
            <a:pPr lvl="1"/>
            <a:r>
              <a:rPr lang="en-US" dirty="0" smtClean="0"/>
              <a:t>Any node can participate</a:t>
            </a:r>
          </a:p>
          <a:p>
            <a:pPr lvl="1"/>
            <a:r>
              <a:rPr lang="en-US" dirty="0" smtClean="0"/>
              <a:t>Proof of work</a:t>
            </a:r>
            <a:endParaRPr lang="en-US" dirty="0"/>
          </a:p>
          <a:p>
            <a:pPr lvl="1"/>
            <a:r>
              <a:rPr lang="en-US" dirty="0" smtClean="0"/>
              <a:t>Examples: Bitcoin, Ethereum</a:t>
            </a:r>
          </a:p>
          <a:p>
            <a:r>
              <a:rPr lang="en-US" b="1" dirty="0" smtClean="0"/>
              <a:t>Permissioned</a:t>
            </a:r>
          </a:p>
          <a:p>
            <a:pPr lvl="1"/>
            <a:r>
              <a:rPr lang="en-US" dirty="0" smtClean="0"/>
              <a:t>Consortium</a:t>
            </a:r>
          </a:p>
          <a:p>
            <a:pPr lvl="1"/>
            <a:r>
              <a:rPr lang="en-US" dirty="0" smtClean="0"/>
              <a:t>More control of participants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60" y="1825625"/>
            <a:ext cx="413084" cy="4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Hyperledger Project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" y="1507396"/>
            <a:ext cx="11301396" cy="4960057"/>
          </a:xfr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5</a:t>
            </a:fld>
            <a:endParaRPr lang="en-US"/>
          </a:p>
        </p:txBody>
      </p:sp>
      <p:sp>
        <p:nvSpPr>
          <p:cNvPr id="3" name="Elipse 2"/>
          <p:cNvSpPr/>
          <p:nvPr/>
        </p:nvSpPr>
        <p:spPr>
          <a:xfrm>
            <a:off x="2610850" y="3537284"/>
            <a:ext cx="1636295" cy="15400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Clinical Models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Models</a:t>
            </a:r>
          </a:p>
          <a:p>
            <a:pPr lvl="1"/>
            <a:r>
              <a:rPr lang="en-US" dirty="0" smtClean="0"/>
              <a:t>Some of them more than just models</a:t>
            </a:r>
          </a:p>
          <a:p>
            <a:r>
              <a:rPr lang="en-US" b="1" dirty="0" smtClean="0"/>
              <a:t>OMOP model</a:t>
            </a:r>
          </a:p>
          <a:p>
            <a:pPr lvl="1"/>
            <a:r>
              <a:rPr lang="en-US" dirty="0" smtClean="0"/>
              <a:t>The simplest </a:t>
            </a:r>
            <a:r>
              <a:rPr lang="en-US" dirty="0"/>
              <a:t>one but yet widely </a:t>
            </a:r>
            <a:r>
              <a:rPr lang="en-US" dirty="0" smtClean="0"/>
              <a:t>used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 of Study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OMOP data </a:t>
            </a:r>
            <a:r>
              <a:rPr lang="en-US" dirty="0" smtClean="0"/>
              <a:t>tables</a:t>
            </a:r>
          </a:p>
          <a:p>
            <a:pPr lvl="1"/>
            <a:r>
              <a:rPr lang="en-US" dirty="0"/>
              <a:t>person</a:t>
            </a:r>
          </a:p>
          <a:p>
            <a:pPr lvl="1"/>
            <a:r>
              <a:rPr lang="en-US" dirty="0"/>
              <a:t>observation_period</a:t>
            </a:r>
          </a:p>
          <a:p>
            <a:pPr lvl="1"/>
            <a:r>
              <a:rPr lang="en-US" dirty="0" smtClean="0"/>
              <a:t>drug_exposure</a:t>
            </a:r>
            <a:endParaRPr lang="en-US" dirty="0"/>
          </a:p>
          <a:p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Medical examination of a patient</a:t>
            </a:r>
          </a:p>
          <a:p>
            <a:pPr lvl="1"/>
            <a:r>
              <a:rPr lang="en-US" dirty="0" smtClean="0"/>
              <a:t>Prescription of drugs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13899"/>
              </p:ext>
            </p:extLst>
          </p:nvPr>
        </p:nvGraphicFramePr>
        <p:xfrm>
          <a:off x="6096000" y="2929096"/>
          <a:ext cx="29731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31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</a:t>
                      </a:r>
                      <a:r>
                        <a:rPr lang="en-US" baseline="0" dirty="0" smtClean="0"/>
                        <a:t> Examination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of birth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Ethnicity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death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Examination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754393"/>
              </p:ext>
            </p:extLst>
          </p:nvPr>
        </p:nvGraphicFramePr>
        <p:xfrm>
          <a:off x="9397999" y="3670777"/>
          <a:ext cx="24250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 Exposure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Diagnosis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 start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Drug</a:t>
                      </a:r>
                      <a:r>
                        <a:rPr lang="en-US" baseline="0" dirty="0" smtClean="0"/>
                        <a:t> end 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Case of Study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1965832"/>
            <a:ext cx="9831172" cy="4115374"/>
          </a:xfr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Prior Work</a:t>
            </a:r>
            <a:endParaRPr lang="en-US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 about using blockchain in the medical context</a:t>
            </a:r>
            <a:endParaRPr lang="en-US" dirty="0"/>
          </a:p>
          <a:p>
            <a:pPr lvl="1"/>
            <a:r>
              <a:rPr lang="en-US" dirty="0" smtClean="0"/>
              <a:t>Encryption for sharing health records</a:t>
            </a:r>
          </a:p>
          <a:p>
            <a:pPr lvl="1"/>
            <a:r>
              <a:rPr lang="en-US" dirty="0" smtClean="0"/>
              <a:t>MedRec</a:t>
            </a:r>
          </a:p>
          <a:p>
            <a:pPr lvl="2"/>
            <a:r>
              <a:rPr lang="en-US" dirty="0" smtClean="0"/>
              <a:t>Blockchain </a:t>
            </a:r>
            <a:r>
              <a:rPr lang="en-US" dirty="0"/>
              <a:t>system </a:t>
            </a:r>
            <a:r>
              <a:rPr lang="en-US" dirty="0" smtClean="0"/>
              <a:t>that integrates existing medical systems</a:t>
            </a:r>
          </a:p>
          <a:p>
            <a:pPr lvl="1"/>
            <a:r>
              <a:rPr lang="en-US" dirty="0" smtClean="0"/>
              <a:t>ProvChain</a:t>
            </a:r>
          </a:p>
          <a:p>
            <a:pPr lvl="2"/>
            <a:r>
              <a:rPr lang="en-US" dirty="0" smtClean="0"/>
              <a:t>Data provenance</a:t>
            </a:r>
          </a:p>
          <a:p>
            <a:pPr lvl="2"/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730EA-00E1-4516-B1B9-B20763AC0B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1903</Words>
  <Application>Microsoft Office PowerPoint</Application>
  <PresentationFormat>Panorámica</PresentationFormat>
  <Paragraphs>492</Paragraphs>
  <Slides>22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Using Blockchain for Medical Data Sharing</vt:lpstr>
      <vt:lpstr>Objective</vt:lpstr>
      <vt:lpstr>Blockchain</vt:lpstr>
      <vt:lpstr>Blockchain Evolution</vt:lpstr>
      <vt:lpstr>Hyperledger Project</vt:lpstr>
      <vt:lpstr>Clinical Models</vt:lpstr>
      <vt:lpstr>Case of Study</vt:lpstr>
      <vt:lpstr>Case of Study</vt:lpstr>
      <vt:lpstr>Prior Work</vt:lpstr>
      <vt:lpstr>Implementation</vt:lpstr>
      <vt:lpstr>Architecture Overview</vt:lpstr>
      <vt:lpstr>Architecture Overview: Ledger</vt:lpstr>
      <vt:lpstr>Architecture Overview: Smart Contract</vt:lpstr>
      <vt:lpstr>Smart Contract Class Diagram</vt:lpstr>
      <vt:lpstr>Results</vt:lpstr>
      <vt:lpstr>Configurations</vt:lpstr>
      <vt:lpstr>Execution</vt:lpstr>
      <vt:lpstr>Network</vt:lpstr>
      <vt:lpstr>Conclusions</vt:lpstr>
      <vt:lpstr>Conclusions</vt:lpstr>
      <vt:lpstr>Further Work</vt:lpstr>
      <vt:lpstr>Thanks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Blockchain for Medical Data Sharing</dc:title>
  <dc:creator>yave</dc:creator>
  <cp:lastModifiedBy>yave</cp:lastModifiedBy>
  <cp:revision>193</cp:revision>
  <dcterms:created xsi:type="dcterms:W3CDTF">2019-07-16T08:39:24Z</dcterms:created>
  <dcterms:modified xsi:type="dcterms:W3CDTF">2019-07-19T00:26:28Z</dcterms:modified>
</cp:coreProperties>
</file>