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7" r:id="rId4"/>
    <p:sldId id="283" r:id="rId5"/>
    <p:sldId id="279" r:id="rId6"/>
    <p:sldId id="289" r:id="rId7"/>
    <p:sldId id="288" r:id="rId8"/>
    <p:sldId id="290" r:id="rId9"/>
    <p:sldId id="291" r:id="rId10"/>
    <p:sldId id="292" r:id="rId11"/>
    <p:sldId id="29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88" d="100"/>
          <a:sy n="88" d="100"/>
        </p:scale>
        <p:origin x="494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D1A8C-1A97-427E-A5D5-2B07FCB4BC20}" type="doc">
      <dgm:prSet loTypeId="urn:microsoft.com/office/officeart/2005/8/layout/matrix1" loCatId="matrix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358B0E60-3107-4380-AC6E-216B87AD936F}">
      <dgm:prSet phldrT="[Text]"/>
      <dgm:spPr/>
      <dgm:t>
        <a:bodyPr/>
        <a:lstStyle/>
        <a:p>
          <a:r>
            <a:rPr lang="en-US" altLang="zh-CN" dirty="0" smtClean="0"/>
            <a:t>Data</a:t>
          </a:r>
          <a:endParaRPr lang="en-US" dirty="0"/>
        </a:p>
      </dgm:t>
    </dgm:pt>
    <dgm:pt modelId="{7F82036E-5F9E-4FCA-B76A-699555E26C31}" type="parTrans" cxnId="{225B36B3-DF84-41C1-9B90-15F12B29543C}">
      <dgm:prSet/>
      <dgm:spPr/>
      <dgm:t>
        <a:bodyPr/>
        <a:lstStyle/>
        <a:p>
          <a:endParaRPr lang="en-US"/>
        </a:p>
      </dgm:t>
    </dgm:pt>
    <dgm:pt modelId="{DD7B34FC-8AAB-4D4E-AFA6-7E8A8BC8B21C}" type="sibTrans" cxnId="{225B36B3-DF84-41C1-9B90-15F12B29543C}">
      <dgm:prSet/>
      <dgm:spPr/>
      <dgm:t>
        <a:bodyPr/>
        <a:lstStyle/>
        <a:p>
          <a:endParaRPr lang="en-US"/>
        </a:p>
      </dgm:t>
    </dgm:pt>
    <dgm:pt modelId="{A52ABD73-138B-45C2-828D-D5A63FE06DF0}">
      <dgm:prSet phldrT="[Text]"/>
      <dgm:spPr/>
      <dgm:t>
        <a:bodyPr/>
        <a:lstStyle/>
        <a:p>
          <a:r>
            <a:rPr lang="en-US" altLang="zh-CN" dirty="0" smtClean="0"/>
            <a:t>Two numeric data has no correlation</a:t>
          </a:r>
          <a:endParaRPr lang="en-US" dirty="0"/>
        </a:p>
      </dgm:t>
    </dgm:pt>
    <dgm:pt modelId="{9E522B63-0DB3-45B2-A7EF-2AA9EF6C4035}" type="parTrans" cxnId="{0BBC96A1-EA3C-443A-8E44-4F3E1576C59A}">
      <dgm:prSet/>
      <dgm:spPr/>
      <dgm:t>
        <a:bodyPr/>
        <a:lstStyle/>
        <a:p>
          <a:endParaRPr lang="en-US"/>
        </a:p>
      </dgm:t>
    </dgm:pt>
    <dgm:pt modelId="{23AAFEFA-83DF-4F1C-AAB6-4209166DB35B}" type="sibTrans" cxnId="{0BBC96A1-EA3C-443A-8E44-4F3E1576C59A}">
      <dgm:prSet/>
      <dgm:spPr/>
      <dgm:t>
        <a:bodyPr/>
        <a:lstStyle/>
        <a:p>
          <a:endParaRPr lang="en-US"/>
        </a:p>
      </dgm:t>
    </dgm:pt>
    <dgm:pt modelId="{73360B30-8378-45FD-8037-F0EB0EF71734}">
      <dgm:prSet phldrT="[Text]"/>
      <dgm:spPr/>
      <dgm:t>
        <a:bodyPr/>
        <a:lstStyle/>
        <a:p>
          <a:r>
            <a:rPr lang="en-US" altLang="zh-CN" dirty="0" smtClean="0"/>
            <a:t>It shows a dive trend that the customers</a:t>
          </a:r>
          <a:r>
            <a:rPr lang="zh-CN" altLang="en-US" dirty="0" smtClean="0"/>
            <a:t>‘</a:t>
          </a:r>
          <a:r>
            <a:rPr lang="en-US" altLang="zh-CN" dirty="0" smtClean="0"/>
            <a:t> number decrease as the number of age grows up.</a:t>
          </a:r>
          <a:endParaRPr lang="en-US" dirty="0"/>
        </a:p>
      </dgm:t>
    </dgm:pt>
    <dgm:pt modelId="{290F3739-0AB7-455B-82DD-4608E0FEAA33}" type="parTrans" cxnId="{0ABCC3E9-B5F4-4EB9-BA1A-33519F344DF9}">
      <dgm:prSet/>
      <dgm:spPr/>
      <dgm:t>
        <a:bodyPr/>
        <a:lstStyle/>
        <a:p>
          <a:endParaRPr lang="en-US"/>
        </a:p>
      </dgm:t>
    </dgm:pt>
    <dgm:pt modelId="{116A1381-D73C-4692-AFC1-E96D4FB778B4}" type="sibTrans" cxnId="{0ABCC3E9-B5F4-4EB9-BA1A-33519F344DF9}">
      <dgm:prSet/>
      <dgm:spPr/>
      <dgm:t>
        <a:bodyPr/>
        <a:lstStyle/>
        <a:p>
          <a:endParaRPr lang="en-US"/>
        </a:p>
      </dgm:t>
    </dgm:pt>
    <dgm:pt modelId="{CD865B91-2B3A-440C-89B6-35427088EDD0}">
      <dgm:prSet phldrT="[Text]"/>
      <dgm:spPr/>
      <dgm:t>
        <a:bodyPr/>
        <a:lstStyle/>
        <a:p>
          <a:r>
            <a:rPr lang="en-US" dirty="0" smtClean="0"/>
            <a:t>Friday and weekends is the most popular and welcome day for </a:t>
          </a:r>
          <a:r>
            <a:rPr lang="en-US" dirty="0" err="1" smtClean="0"/>
            <a:t>BodaBrog</a:t>
          </a:r>
          <a:endParaRPr lang="en-US" dirty="0"/>
        </a:p>
      </dgm:t>
    </dgm:pt>
    <dgm:pt modelId="{F6DF0970-0EB3-4EC5-9C8F-97290820055C}" type="parTrans" cxnId="{FAD16692-2754-4066-98FF-354813A07D99}">
      <dgm:prSet/>
      <dgm:spPr/>
      <dgm:t>
        <a:bodyPr/>
        <a:lstStyle/>
        <a:p>
          <a:endParaRPr lang="en-US"/>
        </a:p>
      </dgm:t>
    </dgm:pt>
    <dgm:pt modelId="{93609E9D-262D-402C-8656-137EEE8330A0}" type="sibTrans" cxnId="{FAD16692-2754-4066-98FF-354813A07D99}">
      <dgm:prSet/>
      <dgm:spPr/>
      <dgm:t>
        <a:bodyPr/>
        <a:lstStyle/>
        <a:p>
          <a:endParaRPr lang="en-US"/>
        </a:p>
      </dgm:t>
    </dgm:pt>
    <dgm:pt modelId="{9B96F1B5-DC70-4BA7-B899-49D7B9C63CDC}">
      <dgm:prSet phldrT="[Text]"/>
      <dgm:spPr/>
      <dgm:t>
        <a:bodyPr/>
        <a:lstStyle/>
        <a:p>
          <a:r>
            <a:rPr lang="en-US" dirty="0" smtClean="0">
              <a:solidFill>
                <a:srgbClr val="000000">
                  <a:lumMod val="75000"/>
                  <a:lumOff val="25000"/>
                </a:srgbClr>
              </a:solidFill>
              <a:cs typeface="Segoe UI" panose="020B0502040204020203" pitchFamily="34" charset="0"/>
            </a:rPr>
            <a:t>The distribution of sample means gets closer and closer to a normal distribution. </a:t>
          </a:r>
          <a:endParaRPr lang="en-US" dirty="0"/>
        </a:p>
      </dgm:t>
    </dgm:pt>
    <dgm:pt modelId="{ECE0CA05-82E4-4432-A775-8BF5DDB5B604}" type="parTrans" cxnId="{5320E4F1-74AB-460D-9C0B-7E06EE54A6D7}">
      <dgm:prSet/>
      <dgm:spPr/>
      <dgm:t>
        <a:bodyPr/>
        <a:lstStyle/>
        <a:p>
          <a:endParaRPr lang="en-US"/>
        </a:p>
      </dgm:t>
    </dgm:pt>
    <dgm:pt modelId="{56CCF20C-6997-4BCD-B30D-1079A0950C7E}" type="sibTrans" cxnId="{5320E4F1-74AB-460D-9C0B-7E06EE54A6D7}">
      <dgm:prSet/>
      <dgm:spPr/>
      <dgm:t>
        <a:bodyPr/>
        <a:lstStyle/>
        <a:p>
          <a:endParaRPr lang="en-US"/>
        </a:p>
      </dgm:t>
    </dgm:pt>
    <dgm:pt modelId="{9AF6C66B-C987-4411-9D3B-2E3617E7E8DF}" type="pres">
      <dgm:prSet presAssocID="{328D1A8C-1A97-427E-A5D5-2B07FCB4BC2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54BA6B-0D64-4425-A9D9-8592062D262E}" type="pres">
      <dgm:prSet presAssocID="{328D1A8C-1A97-427E-A5D5-2B07FCB4BC20}" presName="matrix" presStyleCnt="0"/>
      <dgm:spPr/>
    </dgm:pt>
    <dgm:pt modelId="{38B89102-F09C-4D7E-9135-0EDDA4A7D441}" type="pres">
      <dgm:prSet presAssocID="{328D1A8C-1A97-427E-A5D5-2B07FCB4BC20}" presName="tile1" presStyleLbl="node1" presStyleIdx="0" presStyleCnt="4"/>
      <dgm:spPr/>
    </dgm:pt>
    <dgm:pt modelId="{2E5568F3-7BE5-4BDF-88B6-89E12089ACB6}" type="pres">
      <dgm:prSet presAssocID="{328D1A8C-1A97-427E-A5D5-2B07FCB4BC2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EA7831-AC3A-4CDC-9041-FC6966C23859}" type="pres">
      <dgm:prSet presAssocID="{328D1A8C-1A97-427E-A5D5-2B07FCB4BC20}" presName="tile2" presStyleLbl="node1" presStyleIdx="1" presStyleCnt="4"/>
      <dgm:spPr/>
      <dgm:t>
        <a:bodyPr/>
        <a:lstStyle/>
        <a:p>
          <a:endParaRPr lang="en-US"/>
        </a:p>
      </dgm:t>
    </dgm:pt>
    <dgm:pt modelId="{65EDD9AC-E1E9-43F2-B6D0-5644645587A8}" type="pres">
      <dgm:prSet presAssocID="{328D1A8C-1A97-427E-A5D5-2B07FCB4BC2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49CDB-53AB-4A13-B1E4-D27591FD5402}" type="pres">
      <dgm:prSet presAssocID="{328D1A8C-1A97-427E-A5D5-2B07FCB4BC20}" presName="tile3" presStyleLbl="node1" presStyleIdx="2" presStyleCnt="4"/>
      <dgm:spPr/>
      <dgm:t>
        <a:bodyPr/>
        <a:lstStyle/>
        <a:p>
          <a:endParaRPr lang="en-US"/>
        </a:p>
      </dgm:t>
    </dgm:pt>
    <dgm:pt modelId="{E8662CF9-A7A5-4548-AFCC-E018FF57B53F}" type="pres">
      <dgm:prSet presAssocID="{328D1A8C-1A97-427E-A5D5-2B07FCB4BC2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4768F-4E00-4FDB-B7C0-F9CC6FCFC5FB}" type="pres">
      <dgm:prSet presAssocID="{328D1A8C-1A97-427E-A5D5-2B07FCB4BC20}" presName="tile4" presStyleLbl="node1" presStyleIdx="3" presStyleCnt="4"/>
      <dgm:spPr/>
      <dgm:t>
        <a:bodyPr/>
        <a:lstStyle/>
        <a:p>
          <a:endParaRPr lang="en-US"/>
        </a:p>
      </dgm:t>
    </dgm:pt>
    <dgm:pt modelId="{E6682717-0898-4B6E-9ACE-4B5DD656AF9E}" type="pres">
      <dgm:prSet presAssocID="{328D1A8C-1A97-427E-A5D5-2B07FCB4BC2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94B56-D682-4EC7-850C-28E7FAB906E4}" type="pres">
      <dgm:prSet presAssocID="{328D1A8C-1A97-427E-A5D5-2B07FCB4BC2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646B9EAC-FF03-44B7-AF0C-AACBC0F81ADA}" type="presOf" srcId="{73360B30-8378-45FD-8037-F0EB0EF71734}" destId="{65EDD9AC-E1E9-43F2-B6D0-5644645587A8}" srcOrd="1" destOrd="0" presId="urn:microsoft.com/office/officeart/2005/8/layout/matrix1"/>
    <dgm:cxn modelId="{70823E47-A447-49EB-BA56-ACB12AB4E008}" type="presOf" srcId="{A52ABD73-138B-45C2-828D-D5A63FE06DF0}" destId="{2E5568F3-7BE5-4BDF-88B6-89E12089ACB6}" srcOrd="1" destOrd="0" presId="urn:microsoft.com/office/officeart/2005/8/layout/matrix1"/>
    <dgm:cxn modelId="{6207913B-3ED3-4B4D-A4B2-A18DD1DD2001}" type="presOf" srcId="{73360B30-8378-45FD-8037-F0EB0EF71734}" destId="{22EA7831-AC3A-4CDC-9041-FC6966C23859}" srcOrd="0" destOrd="0" presId="urn:microsoft.com/office/officeart/2005/8/layout/matrix1"/>
    <dgm:cxn modelId="{0E550280-5B2C-4C07-870D-18CCEDC30975}" type="presOf" srcId="{CD865B91-2B3A-440C-89B6-35427088EDD0}" destId="{E8662CF9-A7A5-4548-AFCC-E018FF57B53F}" srcOrd="1" destOrd="0" presId="urn:microsoft.com/office/officeart/2005/8/layout/matrix1"/>
    <dgm:cxn modelId="{0BBC96A1-EA3C-443A-8E44-4F3E1576C59A}" srcId="{358B0E60-3107-4380-AC6E-216B87AD936F}" destId="{A52ABD73-138B-45C2-828D-D5A63FE06DF0}" srcOrd="0" destOrd="0" parTransId="{9E522B63-0DB3-45B2-A7EF-2AA9EF6C4035}" sibTransId="{23AAFEFA-83DF-4F1C-AAB6-4209166DB35B}"/>
    <dgm:cxn modelId="{5759F3F2-23AE-4353-BA8C-A06D9F1343CA}" type="presOf" srcId="{328D1A8C-1A97-427E-A5D5-2B07FCB4BC20}" destId="{9AF6C66B-C987-4411-9D3B-2E3617E7E8DF}" srcOrd="0" destOrd="0" presId="urn:microsoft.com/office/officeart/2005/8/layout/matrix1"/>
    <dgm:cxn modelId="{AB907D1D-7FE1-444F-A973-ABB28A7313B9}" type="presOf" srcId="{9B96F1B5-DC70-4BA7-B899-49D7B9C63CDC}" destId="{E6682717-0898-4B6E-9ACE-4B5DD656AF9E}" srcOrd="1" destOrd="0" presId="urn:microsoft.com/office/officeart/2005/8/layout/matrix1"/>
    <dgm:cxn modelId="{5320E4F1-74AB-460D-9C0B-7E06EE54A6D7}" srcId="{358B0E60-3107-4380-AC6E-216B87AD936F}" destId="{9B96F1B5-DC70-4BA7-B899-49D7B9C63CDC}" srcOrd="3" destOrd="0" parTransId="{ECE0CA05-82E4-4432-A775-8BF5DDB5B604}" sibTransId="{56CCF20C-6997-4BCD-B30D-1079A0950C7E}"/>
    <dgm:cxn modelId="{FAD16692-2754-4066-98FF-354813A07D99}" srcId="{358B0E60-3107-4380-AC6E-216B87AD936F}" destId="{CD865B91-2B3A-440C-89B6-35427088EDD0}" srcOrd="2" destOrd="0" parTransId="{F6DF0970-0EB3-4EC5-9C8F-97290820055C}" sibTransId="{93609E9D-262D-402C-8656-137EEE8330A0}"/>
    <dgm:cxn modelId="{7BF39753-A6B2-4A36-9F82-1B3E2E4EA7D6}" type="presOf" srcId="{358B0E60-3107-4380-AC6E-216B87AD936F}" destId="{C3694B56-D682-4EC7-850C-28E7FAB906E4}" srcOrd="0" destOrd="0" presId="urn:microsoft.com/office/officeart/2005/8/layout/matrix1"/>
    <dgm:cxn modelId="{225B36B3-DF84-41C1-9B90-15F12B29543C}" srcId="{328D1A8C-1A97-427E-A5D5-2B07FCB4BC20}" destId="{358B0E60-3107-4380-AC6E-216B87AD936F}" srcOrd="0" destOrd="0" parTransId="{7F82036E-5F9E-4FCA-B76A-699555E26C31}" sibTransId="{DD7B34FC-8AAB-4D4E-AFA6-7E8A8BC8B21C}"/>
    <dgm:cxn modelId="{DA1BBFF8-0349-431C-B211-6B1FE4C86AD0}" type="presOf" srcId="{CD865B91-2B3A-440C-89B6-35427088EDD0}" destId="{DF449CDB-53AB-4A13-B1E4-D27591FD5402}" srcOrd="0" destOrd="0" presId="urn:microsoft.com/office/officeart/2005/8/layout/matrix1"/>
    <dgm:cxn modelId="{5C82A5C8-3350-4C8D-9617-888CED271D92}" type="presOf" srcId="{A52ABD73-138B-45C2-828D-D5A63FE06DF0}" destId="{38B89102-F09C-4D7E-9135-0EDDA4A7D441}" srcOrd="0" destOrd="0" presId="urn:microsoft.com/office/officeart/2005/8/layout/matrix1"/>
    <dgm:cxn modelId="{0ABCC3E9-B5F4-4EB9-BA1A-33519F344DF9}" srcId="{358B0E60-3107-4380-AC6E-216B87AD936F}" destId="{73360B30-8378-45FD-8037-F0EB0EF71734}" srcOrd="1" destOrd="0" parTransId="{290F3739-0AB7-455B-82DD-4608E0FEAA33}" sibTransId="{116A1381-D73C-4692-AFC1-E96D4FB778B4}"/>
    <dgm:cxn modelId="{39679B09-FF0A-4526-9322-6C351DB3409D}" type="presOf" srcId="{9B96F1B5-DC70-4BA7-B899-49D7B9C63CDC}" destId="{0304768F-4E00-4FDB-B7C0-F9CC6FCFC5FB}" srcOrd="0" destOrd="0" presId="urn:microsoft.com/office/officeart/2005/8/layout/matrix1"/>
    <dgm:cxn modelId="{6EB1483F-1032-4FFD-B478-D09526F643FE}" type="presParOf" srcId="{9AF6C66B-C987-4411-9D3B-2E3617E7E8DF}" destId="{FB54BA6B-0D64-4425-A9D9-8592062D262E}" srcOrd="0" destOrd="0" presId="urn:microsoft.com/office/officeart/2005/8/layout/matrix1"/>
    <dgm:cxn modelId="{C33F48F8-4C6F-448C-B99B-349DA335122A}" type="presParOf" srcId="{FB54BA6B-0D64-4425-A9D9-8592062D262E}" destId="{38B89102-F09C-4D7E-9135-0EDDA4A7D441}" srcOrd="0" destOrd="0" presId="urn:microsoft.com/office/officeart/2005/8/layout/matrix1"/>
    <dgm:cxn modelId="{DAF9D878-ACAB-4B7F-ADA5-CBF9502474AF}" type="presParOf" srcId="{FB54BA6B-0D64-4425-A9D9-8592062D262E}" destId="{2E5568F3-7BE5-4BDF-88B6-89E12089ACB6}" srcOrd="1" destOrd="0" presId="urn:microsoft.com/office/officeart/2005/8/layout/matrix1"/>
    <dgm:cxn modelId="{A0541977-CBD8-485C-94F8-70ED5377761E}" type="presParOf" srcId="{FB54BA6B-0D64-4425-A9D9-8592062D262E}" destId="{22EA7831-AC3A-4CDC-9041-FC6966C23859}" srcOrd="2" destOrd="0" presId="urn:microsoft.com/office/officeart/2005/8/layout/matrix1"/>
    <dgm:cxn modelId="{8F6C4FE2-21DA-4BFE-BCCF-FCA2F3306BF4}" type="presParOf" srcId="{FB54BA6B-0D64-4425-A9D9-8592062D262E}" destId="{65EDD9AC-E1E9-43F2-B6D0-5644645587A8}" srcOrd="3" destOrd="0" presId="urn:microsoft.com/office/officeart/2005/8/layout/matrix1"/>
    <dgm:cxn modelId="{32858FFD-DBBE-459E-833B-31BB37A5E084}" type="presParOf" srcId="{FB54BA6B-0D64-4425-A9D9-8592062D262E}" destId="{DF449CDB-53AB-4A13-B1E4-D27591FD5402}" srcOrd="4" destOrd="0" presId="urn:microsoft.com/office/officeart/2005/8/layout/matrix1"/>
    <dgm:cxn modelId="{533B5D64-479F-4C06-9578-5318C4707A25}" type="presParOf" srcId="{FB54BA6B-0D64-4425-A9D9-8592062D262E}" destId="{E8662CF9-A7A5-4548-AFCC-E018FF57B53F}" srcOrd="5" destOrd="0" presId="urn:microsoft.com/office/officeart/2005/8/layout/matrix1"/>
    <dgm:cxn modelId="{CC475888-D9DD-4851-9317-8FCA815EB034}" type="presParOf" srcId="{FB54BA6B-0D64-4425-A9D9-8592062D262E}" destId="{0304768F-4E00-4FDB-B7C0-F9CC6FCFC5FB}" srcOrd="6" destOrd="0" presId="urn:microsoft.com/office/officeart/2005/8/layout/matrix1"/>
    <dgm:cxn modelId="{C10FA590-6026-4BCB-A34D-6AA45547A8F1}" type="presParOf" srcId="{FB54BA6B-0D64-4425-A9D9-8592062D262E}" destId="{E6682717-0898-4B6E-9ACE-4B5DD656AF9E}" srcOrd="7" destOrd="0" presId="urn:microsoft.com/office/officeart/2005/8/layout/matrix1"/>
    <dgm:cxn modelId="{0F280C9C-B93B-429B-8F0B-DA02BF188C62}" type="presParOf" srcId="{9AF6C66B-C987-4411-9D3B-2E3617E7E8DF}" destId="{C3694B56-D682-4EC7-850C-28E7FAB906E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89102-F09C-4D7E-9135-0EDDA4A7D441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Two numeric data has no correlation</a:t>
          </a:r>
          <a:endParaRPr lang="en-US" sz="2700" kern="1200" dirty="0"/>
        </a:p>
      </dsp:txBody>
      <dsp:txXfrm rot="5400000">
        <a:off x="-1" y="1"/>
        <a:ext cx="4064000" cy="2032000"/>
      </dsp:txXfrm>
    </dsp:sp>
    <dsp:sp modelId="{22EA7831-AC3A-4CDC-9041-FC6966C23859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gradFill rotWithShape="0">
          <a:gsLst>
            <a:gs pos="0">
              <a:schemeClr val="accent3">
                <a:shade val="80000"/>
                <a:hueOff val="98871"/>
                <a:satOff val="-12513"/>
                <a:lumOff val="1132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98871"/>
                <a:satOff val="-12513"/>
                <a:lumOff val="1132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98871"/>
                <a:satOff val="-12513"/>
                <a:lumOff val="1132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It shows a dive trend that the customers</a:t>
          </a:r>
          <a:r>
            <a:rPr lang="zh-CN" altLang="en-US" sz="2700" kern="1200" dirty="0" smtClean="0"/>
            <a:t>‘</a:t>
          </a:r>
          <a:r>
            <a:rPr lang="en-US" altLang="zh-CN" sz="2700" kern="1200" dirty="0" smtClean="0"/>
            <a:t> number decrease as the number of age grows up.</a:t>
          </a:r>
          <a:endParaRPr lang="en-US" sz="2700" kern="1200" dirty="0"/>
        </a:p>
      </dsp:txBody>
      <dsp:txXfrm>
        <a:off x="4064000" y="0"/>
        <a:ext cx="4064000" cy="2032000"/>
      </dsp:txXfrm>
    </dsp:sp>
    <dsp:sp modelId="{DF449CDB-53AB-4A13-B1E4-D27591FD5402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gradFill rotWithShape="0">
          <a:gsLst>
            <a:gs pos="0">
              <a:schemeClr val="accent3">
                <a:shade val="80000"/>
                <a:hueOff val="197743"/>
                <a:satOff val="-25027"/>
                <a:lumOff val="226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197743"/>
                <a:satOff val="-25027"/>
                <a:lumOff val="226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197743"/>
                <a:satOff val="-25027"/>
                <a:lumOff val="226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Friday and weekends is the most popular and welcome day for </a:t>
          </a:r>
          <a:r>
            <a:rPr lang="en-US" sz="2700" kern="1200" dirty="0" err="1" smtClean="0"/>
            <a:t>BodaBrog</a:t>
          </a:r>
          <a:endParaRPr lang="en-US" sz="2700" kern="1200" dirty="0"/>
        </a:p>
      </dsp:txBody>
      <dsp:txXfrm rot="10800000">
        <a:off x="0" y="3386666"/>
        <a:ext cx="4064000" cy="2032000"/>
      </dsp:txXfrm>
    </dsp:sp>
    <dsp:sp modelId="{0304768F-4E00-4FDB-B7C0-F9CC6FCFC5FB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gradFill rotWithShape="0">
          <a:gsLst>
            <a:gs pos="0">
              <a:schemeClr val="accent3">
                <a:shade val="80000"/>
                <a:hueOff val="296614"/>
                <a:satOff val="-37540"/>
                <a:lumOff val="339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296614"/>
                <a:satOff val="-37540"/>
                <a:lumOff val="339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296614"/>
                <a:satOff val="-37540"/>
                <a:lumOff val="339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rgbClr val="000000">
                  <a:lumMod val="75000"/>
                  <a:lumOff val="25000"/>
                </a:srgbClr>
              </a:solidFill>
              <a:cs typeface="Segoe UI" panose="020B0502040204020203" pitchFamily="34" charset="0"/>
            </a:rPr>
            <a:t>The distribution of sample means gets closer and closer to a normal distribution. </a:t>
          </a:r>
          <a:endParaRPr lang="en-US" sz="2700" kern="1200" dirty="0"/>
        </a:p>
      </dsp:txBody>
      <dsp:txXfrm rot="-5400000">
        <a:off x="4063999" y="3386666"/>
        <a:ext cx="4064000" cy="2032000"/>
      </dsp:txXfrm>
    </dsp:sp>
    <dsp:sp modelId="{C3694B56-D682-4EC7-850C-28E7FAB906E4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Data</a:t>
          </a:r>
          <a:endParaRPr lang="en-US" sz="27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Final Project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25258" y="5761031"/>
            <a:ext cx="3686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Dongyu Zhu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Taught by Professor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Shen</a:t>
            </a:r>
            <a:r>
              <a:rPr lang="en-US" altLang="zh-CN" b="1" dirty="0" err="1" smtClean="0">
                <a:solidFill>
                  <a:schemeClr val="bg1">
                    <a:lumMod val="95000"/>
                  </a:schemeClr>
                </a:solidFill>
              </a:rPr>
              <a:t>g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zhi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Project Analysis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I select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numeric data of the project is  the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player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by 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Data select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1900"/>
              </a:lnSpc>
            </a:pP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Use </a:t>
            </a:r>
            <a:r>
              <a:rPr lang="en-US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histplot</a:t>
            </a: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, Applicability 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of Central Limit Theorem for Age variable under different sampling methods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9F26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Chart categories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59F26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488679" y="5019039"/>
            <a:ext cx="2743195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1900"/>
              </a:lnSpc>
            </a:pP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Each set of histograms generated using the sampling methods show that as the sample size increases, the distribution of sample means gets closer and closer to a normal distribution. 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Systematic Sampling doesn't look so good as Simple Random Sampling in this case.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488679" y="469211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Meaning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604088"/>
            <a:ext cx="7289074" cy="40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3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192906" y="3611567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For this final project, I used the data </a:t>
            </a:r>
            <a:r>
              <a:rPr lang="en-US" altLang="zh-CN" sz="1400" dirty="0">
                <a:solidFill>
                  <a:schemeClr val="bg1"/>
                </a:solidFill>
                <a:cs typeface="Segoe UI" panose="020B0502040204020203" pitchFamily="34" charset="0"/>
              </a:rPr>
              <a:t>of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BodaBrog </a:t>
            </a:r>
            <a:r>
              <a:rPr lang="en-US" altLang="zh-CN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in 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Boston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area in 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November.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228385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49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Introduction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354364" y="446159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Conclusion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354364" y="436219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1243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Preparing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81107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19902" y="441830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843179" y="435300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650424" y="465825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111626" y="4615927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9144" y="267857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356059" y="2664886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16450" y="266133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364076" y="267857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383127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Picking the dataset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835662" y="281228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Preparing data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268811" y="284240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Data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796234" y="279254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Conclusion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192906" y="3611567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For this final project, I used the data </a:t>
            </a:r>
            <a:r>
              <a:rPr lang="en-US" altLang="zh-CN" sz="1400" dirty="0">
                <a:solidFill>
                  <a:schemeClr val="bg1"/>
                </a:solidFill>
                <a:cs typeface="Segoe UI" panose="020B0502040204020203" pitchFamily="34" charset="0"/>
              </a:rPr>
              <a:t>of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BodaBrog </a:t>
            </a:r>
            <a:r>
              <a:rPr lang="en-US" altLang="zh-CN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in 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Boston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area in 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November.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606975" y="3407125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In the process of preparing the data, I need to clean up some unneeded data, and some customers incorrectly fill in the data to make the data more effective.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132212" y="3414996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Through the collation and analysis of the data, the corresponding chart is obtained to illustrate the meaning of data and the trend of data change.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656126" y="3549238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Explain and analyze the meaning of the data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852945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334464" y="2273034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6850868" y="2273034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9290810" y="2164004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3083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preparing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Preserve</a:t>
            </a:r>
            <a:endParaRPr lang="en-US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22425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Delete</a:t>
            </a:r>
            <a:endParaRPr lang="en-US" b="1" dirty="0"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Row data</a:t>
            </a:r>
            <a:endParaRPr lang="en-US" b="1" dirty="0"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Row data</a:t>
            </a:r>
            <a:endParaRPr lang="en-US" b="1" dirty="0"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Read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Boda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Borg data that contains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visiting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history of November 2017 and keep the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proper formats, like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preserve Date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Distance, Customer age and so on.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Remove meaningless rows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useleless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columns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 </a:t>
            </a:r>
            <a:r>
              <a:rPr lang="en-US" sz="1400" dirty="0" smtClean="0">
                <a:solidFill>
                  <a:srgbClr val="FF0000"/>
                </a:solidFill>
                <a:cs typeface="Segoe UI" panose="020B0502040204020203" pitchFamily="34" charset="0"/>
              </a:rPr>
              <a:t>Which function</a:t>
            </a:r>
            <a:r>
              <a:rPr lang="en-US" sz="1400" dirty="0" smtClean="0">
                <a:cs typeface="Segoe UI" panose="020B0502040204020203" pitchFamily="34" charset="0"/>
              </a:rPr>
              <a:t> to select the date of age from 10-70, and it can show clearly about the real data</a:t>
            </a:r>
            <a:endParaRPr lang="en-US" sz="1400" dirty="0">
              <a:solidFill>
                <a:srgbClr val="FF00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select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categories data of the project is  the monthly visits by days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Data select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 pie, bar chart,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and boxplot,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Plots of categorical variable: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Day</a:t>
            </a:r>
          </a:p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Plot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of numerical variable: Age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Chart categories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4894878"/>
            <a:ext cx="274319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 we can see in these two graph, people prefer to choose play in BodaBrog in weekends and Friday.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 As we can see in these two graph, the people who play in BodaBrog have median age is </a:t>
            </a: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22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Meaning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6" y="670329"/>
            <a:ext cx="2976148" cy="2647638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4086225" y="690334"/>
            <a:ext cx="3408324" cy="2627633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8039100" y="772198"/>
            <a:ext cx="4086225" cy="27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Project Analysis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I select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numeric data of the project is  the player’ age and distance from home to BodaBrog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Data select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1900"/>
              </a:lnSpc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Use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the point 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plot , Plot of a set of two numerical variables: Age &amp; Distance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9F26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Chart categories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59F26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163731"/>
            <a:ext cx="274319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As we can see in this graph, I select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the data from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Bodabrog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, the distance and age does not has a correlation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Meaning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922020"/>
            <a:ext cx="5486400" cy="36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Project Analysis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I select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numeric data of the project is  the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player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by 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Data select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1900"/>
              </a:lnSpc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Use boxplot and bar and 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curve </a:t>
            </a: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chart. Fit 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the distribution of data using </a:t>
            </a: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exponential 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distribution with proper </a:t>
            </a: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parameters.</a:t>
            </a:r>
            <a:endParaRPr lang="en-US" sz="1400" dirty="0">
              <a:solidFill>
                <a:srgbClr val="000000">
                  <a:lumMod val="75000"/>
                  <a:lumOff val="25000"/>
                </a:srgbClr>
              </a:solidFill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9F26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Chart categories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59F26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163731"/>
            <a:ext cx="2743195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1900"/>
              </a:lnSpc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As we can see in this graph, the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people who play in BodaBrog has a dive trend in the graph. </a:t>
            </a: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Through 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the graph, you can see that the number of people who are playing has decreased with age, and the number is also showing a correlation.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Meaning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3762377" y="680125"/>
            <a:ext cx="4343398" cy="37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9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Project Analysis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I select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numeric data of the project is  the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player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by 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Data select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1900"/>
              </a:lnSpc>
            </a:pP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Use </a:t>
            </a:r>
            <a:r>
              <a:rPr lang="en-US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histplot</a:t>
            </a: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, Applicability 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of Central Limit Theorem for Age variable under different sampling methods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9F26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Chart categories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59F26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488680" y="4790037"/>
            <a:ext cx="2743195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1900"/>
              </a:lnSpc>
            </a:pP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According to the definition of Central Limit Theorem and the examples in Module 5, I applied 3 different sampling methods to examine the distribution of sample means. For each sampling method and each sample size, I sampled the data thousands of times and stored the sample means in a vector.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488679" y="467834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Meaning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2386149" y="793352"/>
            <a:ext cx="8090262" cy="35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Project Analysis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I select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numeric data of the project is  the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player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by 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Data select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1900"/>
              </a:lnSpc>
            </a:pP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Use </a:t>
            </a:r>
            <a:r>
              <a:rPr lang="en-US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histplot</a:t>
            </a: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, Applicability 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of Central Limit Theorem for Age variable under different sampling methods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9F26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Chart categories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59F26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488680" y="4790037"/>
            <a:ext cx="2743195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1900"/>
              </a:lnSpc>
            </a:pP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According to the definition of Central Limit Theorem and the examples in Module 5, I applied 3 different sampling methods to examine the distribution of sample means. For each sampling method and each sample size, I sampled the data thousands of times and stored the sample means in a vector.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488679" y="467834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Segoe UI" panose="020B0502040204020203" pitchFamily="34" charset="0"/>
              </a:rPr>
              <a:t>Meaning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2043112" y="634596"/>
            <a:ext cx="7762739" cy="41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785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Office Theme</vt:lpstr>
      <vt:lpstr>Final Project  Presentation</vt:lpstr>
      <vt:lpstr>Project analysis slide 2</vt:lpstr>
      <vt:lpstr>Project analysis slide 3</vt:lpstr>
      <vt:lpstr>Project analysis slide 8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3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2018-12-10T22:47:01Z</dcterms:created>
  <dcterms:modified xsi:type="dcterms:W3CDTF">2018-12-13T23:32:31Z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