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1"/>
  </p:notesMasterIdLst>
  <p:sldIdLst>
    <p:sldId id="258" r:id="rId2"/>
    <p:sldId id="260" r:id="rId3"/>
    <p:sldId id="262" r:id="rId4"/>
    <p:sldId id="386" r:id="rId5"/>
    <p:sldId id="264" r:id="rId6"/>
    <p:sldId id="267" r:id="rId7"/>
    <p:sldId id="268" r:id="rId8"/>
    <p:sldId id="270" r:id="rId9"/>
    <p:sldId id="271" r:id="rId10"/>
    <p:sldId id="272" r:id="rId11"/>
    <p:sldId id="273" r:id="rId12"/>
    <p:sldId id="428" r:id="rId13"/>
    <p:sldId id="360" r:id="rId14"/>
    <p:sldId id="363" r:id="rId15"/>
    <p:sldId id="371" r:id="rId16"/>
    <p:sldId id="400" r:id="rId17"/>
    <p:sldId id="401" r:id="rId18"/>
    <p:sldId id="373" r:id="rId19"/>
    <p:sldId id="404" r:id="rId20"/>
    <p:sldId id="406" r:id="rId21"/>
    <p:sldId id="381" r:id="rId22"/>
    <p:sldId id="382" r:id="rId23"/>
    <p:sldId id="425" r:id="rId24"/>
    <p:sldId id="383" r:id="rId25"/>
    <p:sldId id="384" r:id="rId26"/>
    <p:sldId id="421" r:id="rId27"/>
    <p:sldId id="422" r:id="rId28"/>
    <p:sldId id="423" r:id="rId29"/>
    <p:sldId id="430" r:id="rId30"/>
  </p:sldIdLst>
  <p:sldSz cx="9144000" cy="5143500" type="screen16x9"/>
  <p:notesSz cx="6858000" cy="9144000"/>
  <p:embeddedFontLst>
    <p:embeddedFont>
      <p:font typeface="나눔스퀘어 Bold" panose="020B0600000101010101" pitchFamily="50" charset="-127"/>
      <p:bold r:id="rId32"/>
    </p:embeddedFont>
    <p:embeddedFont>
      <p:font typeface="Cambria" panose="02040503050406030204" pitchFamily="18" charset="0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Angsana New" panose="020B0604020202020204" charset="-34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262626"/>
    <a:srgbClr val="9A0909"/>
    <a:srgbClr val="FFFFFF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BE54CA-6470-4574-8FB1-91103089D5E1}">
  <a:tblStyle styleId="{F8BE54CA-6470-4574-8FB1-91103089D5E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75" autoAdjust="0"/>
    <p:restoredTop sz="96353" autoAdjust="0"/>
  </p:normalViewPr>
  <p:slideViewPr>
    <p:cSldViewPr snapToGrid="0">
      <p:cViewPr varScale="1">
        <p:scale>
          <a:sx n="82" d="100"/>
          <a:sy n="82" d="100"/>
        </p:scale>
        <p:origin x="1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59630478231622"/>
          <c:y val="0.23752054359459823"/>
          <c:w val="0.85740369521768389"/>
          <c:h val="0.45363176866155075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대한항공 주가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Sheet1!$A$2:$A$8</c:f>
              <c:numCache>
                <c:formatCode>#,##0</c:formatCode>
                <c:ptCount val="7"/>
                <c:pt idx="0">
                  <c:v>28900</c:v>
                </c:pt>
                <c:pt idx="1">
                  <c:v>28300</c:v>
                </c:pt>
                <c:pt idx="2">
                  <c:v>26950</c:v>
                </c:pt>
                <c:pt idx="3">
                  <c:v>26900</c:v>
                </c:pt>
                <c:pt idx="4">
                  <c:v>27100</c:v>
                </c:pt>
                <c:pt idx="5">
                  <c:v>26800</c:v>
                </c:pt>
                <c:pt idx="6">
                  <c:v>28150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9DE-46DE-BE85-51DA41DC7CD9}"/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046480"/>
        <c:axId val="151053008"/>
      </c:lineChart>
      <c:catAx>
        <c:axId val="151046480"/>
        <c:scaling>
          <c:orientation val="minMax"/>
        </c:scaling>
        <c:delete val="0"/>
        <c:axPos val="b"/>
        <c:numFmt formatCode="m&quot;/&quot;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151053008"/>
        <c:crosses val="autoZero"/>
        <c:auto val="1"/>
        <c:lblAlgn val="ctr"/>
        <c:lblOffset val="100"/>
        <c:noMultiLvlLbl val="1"/>
      </c:catAx>
      <c:valAx>
        <c:axId val="151053008"/>
        <c:scaling>
          <c:orientation val="minMax"/>
          <c:max val="30000"/>
          <c:min val="2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15104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_ac" panose="020B0600000101010101" pitchFamily="50" charset="-127"/>
          <a:ea typeface="나눔스퀘어_ac" panose="020B0600000101010101" pitchFamily="50" charset="-127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51356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_ac" panose="020B0600000101010101" pitchFamily="50" charset="-127"/>
        <a:ea typeface="나눔스퀘어_ac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e44dd13a_3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g5ae44dd13a_3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60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ae44dd13a_3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8" name="Google Shape;388;g5ae44dd13a_3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468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ae44dd13a_3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5" name="Google Shape;405;g5ae44dd13a_3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774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ae44dd13a_3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6" name="Google Shape;556;g5ae44dd13a_3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1839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ae44dd13a_3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6" name="Google Shape;556;g5ae44dd13a_3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930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ae44dd13a_3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5" name="Google Shape;615;g5ae44dd13a_3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1604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5ae44dd13a_3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3" name="Google Shape;683;g5ae44dd13a_3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9952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5ae44dd13a_3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3" name="Google Shape;683;g5ae44dd13a_3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116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5ae44dd13a_3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3" name="Google Shape;683;g5ae44dd13a_3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4173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5ae44dd13a_3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3" name="Google Shape;683;g5ae44dd13a_3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462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5ae44dd13a_3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3" name="Google Shape;683;g5ae44dd13a_3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94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ae44dd13a_3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g5ae44dd13a_3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124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5ae44dd13a_3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3" name="Google Shape;683;g5ae44dd13a_3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9297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5ae44dd13a_3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3" name="Google Shape;683;g5ae44dd13a_3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4971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5ae44dd13a_3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3" name="Google Shape;683;g5ae44dd13a_3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3151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5ae44dd13a_3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3" name="Google Shape;683;g5ae44dd13a_3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219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5ae44dd13a_3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3" name="Google Shape;683;g5ae44dd13a_3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219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5ae44dd13a_3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3" name="Google Shape;683;g5ae44dd13a_3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44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ae44dd13a_3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ae44dd13a_3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5317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5ae44dd13a_3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5ae44dd13a_3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1688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5ae44dd13a_3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5ae44dd13a_3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1152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5ae44dd13a_3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g5ae44dd13a_3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40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ae44dd13a_3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g5ae44dd13a_3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270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ae44dd13a_3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g5ae44dd13a_3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862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ae44dd13a_3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g5ae44dd13a_3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5899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ae44dd13a_3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5ae44dd13a_3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여기서 각자 한 일, 그 일이 결과적으로 어떤 내용인지</a:t>
            </a:r>
            <a:endParaRPr dirty="0"/>
          </a:p>
        </p:txBody>
      </p:sp>
      <p:sp>
        <p:nvSpPr>
          <p:cNvPr id="296" name="Google Shape;296;g5ae44dd13a_3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latin typeface="나눔스퀘어_ac" panose="020B0600000101010101" pitchFamily="50" charset="-127"/>
                <a:ea typeface="나눔스퀘어_ac" panose="020B0600000101010101" pitchFamily="50" charset="-127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777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ae44dd13a_3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9" name="Google Shape;319;g5ae44dd13a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7802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ae44dd13a_3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g5ae44dd13a_3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34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ae44dd13a_3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" name="Google Shape;363;g5ae44dd13a_3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647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>
            <a:spLocks noGrp="1"/>
          </p:cNvSpPr>
          <p:nvPr>
            <p:ph type="pic" idx="2"/>
          </p:nvPr>
        </p:nvSpPr>
        <p:spPr>
          <a:xfrm>
            <a:off x="0" y="0"/>
            <a:ext cx="4786313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728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>
            <a:spLocks noGrp="1"/>
          </p:cNvSpPr>
          <p:nvPr>
            <p:ph type="pic" idx="2"/>
          </p:nvPr>
        </p:nvSpPr>
        <p:spPr>
          <a:xfrm>
            <a:off x="3605650" y="2571750"/>
            <a:ext cx="1953491" cy="257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0654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3595255" y="0"/>
            <a:ext cx="1953491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>
            <a:spLocks noGrp="1"/>
          </p:cNvSpPr>
          <p:nvPr>
            <p:ph type="pic" idx="2"/>
          </p:nvPr>
        </p:nvSpPr>
        <p:spPr>
          <a:xfrm>
            <a:off x="5429284" y="-1135574"/>
            <a:ext cx="5921888" cy="5921887"/>
          </a:xfrm>
          <a:prstGeom prst="diamond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2" name="Google Shape;62;p16"/>
          <p:cNvSpPr/>
          <p:nvPr/>
        </p:nvSpPr>
        <p:spPr>
          <a:xfrm>
            <a:off x="5973187" y="439847"/>
            <a:ext cx="2777297" cy="2777297"/>
          </a:xfrm>
          <a:prstGeom prst="diamond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 b="1" i="1" dirty="0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Hello!</a:t>
            </a:r>
            <a:endParaRPr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>
            <a:spLocks noGrp="1"/>
          </p:cNvSpPr>
          <p:nvPr>
            <p:ph type="pic" idx="2"/>
          </p:nvPr>
        </p:nvSpPr>
        <p:spPr>
          <a:xfrm>
            <a:off x="1142977" y="925940"/>
            <a:ext cx="1928813" cy="347929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5" name="Google Shape;65;p17"/>
          <p:cNvSpPr>
            <a:spLocks noGrp="1"/>
          </p:cNvSpPr>
          <p:nvPr>
            <p:ph type="pic" idx="3"/>
          </p:nvPr>
        </p:nvSpPr>
        <p:spPr>
          <a:xfrm>
            <a:off x="3607588" y="925940"/>
            <a:ext cx="1928813" cy="347929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6" name="Google Shape;66;p17"/>
          <p:cNvSpPr>
            <a:spLocks noGrp="1"/>
          </p:cNvSpPr>
          <p:nvPr>
            <p:ph type="pic" idx="4"/>
          </p:nvPr>
        </p:nvSpPr>
        <p:spPr>
          <a:xfrm>
            <a:off x="6072199" y="925940"/>
            <a:ext cx="1928813" cy="347929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Picture with Caption">
  <p:cSld name="11_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>
            <a:spLocks noGrp="1"/>
          </p:cNvSpPr>
          <p:nvPr>
            <p:ph type="pic" idx="2"/>
          </p:nvPr>
        </p:nvSpPr>
        <p:spPr>
          <a:xfrm>
            <a:off x="0" y="0"/>
            <a:ext cx="1789510" cy="192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Google Shape;76;p20"/>
          <p:cNvSpPr>
            <a:spLocks noGrp="1"/>
          </p:cNvSpPr>
          <p:nvPr>
            <p:ph type="pic" idx="3"/>
          </p:nvPr>
        </p:nvSpPr>
        <p:spPr>
          <a:xfrm>
            <a:off x="-1" y="2072879"/>
            <a:ext cx="1789043" cy="3070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Picture with Caption">
  <p:cSld name="24_Picture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>
            <a:spLocks noGrp="1"/>
          </p:cNvSpPr>
          <p:nvPr>
            <p:ph type="pic" idx="2"/>
          </p:nvPr>
        </p:nvSpPr>
        <p:spPr>
          <a:xfrm>
            <a:off x="0" y="3220640"/>
            <a:ext cx="1789510" cy="192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9" name="Google Shape;79;p21"/>
          <p:cNvSpPr>
            <a:spLocks noGrp="1"/>
          </p:cNvSpPr>
          <p:nvPr>
            <p:ph type="pic" idx="3"/>
          </p:nvPr>
        </p:nvSpPr>
        <p:spPr>
          <a:xfrm>
            <a:off x="466" y="0"/>
            <a:ext cx="1789043" cy="3070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>
            <a:spLocks noGrp="1"/>
          </p:cNvSpPr>
          <p:nvPr>
            <p:ph type="pic" idx="2"/>
          </p:nvPr>
        </p:nvSpPr>
        <p:spPr>
          <a:xfrm>
            <a:off x="500034" y="500048"/>
            <a:ext cx="5214974" cy="414338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>
            <a:spLocks noGrp="1"/>
          </p:cNvSpPr>
          <p:nvPr>
            <p:ph type="pic" idx="2"/>
          </p:nvPr>
        </p:nvSpPr>
        <p:spPr>
          <a:xfrm>
            <a:off x="5565265" y="-856409"/>
            <a:ext cx="6515101" cy="6358739"/>
          </a:xfrm>
          <a:prstGeom prst="diamond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6" name="Google Shape;86;p24"/>
          <p:cNvSpPr>
            <a:spLocks noGrp="1"/>
          </p:cNvSpPr>
          <p:nvPr>
            <p:ph type="pic" idx="3"/>
          </p:nvPr>
        </p:nvSpPr>
        <p:spPr>
          <a:xfrm>
            <a:off x="3556441" y="-697335"/>
            <a:ext cx="2967741" cy="2967740"/>
          </a:xfrm>
          <a:prstGeom prst="diamond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7" name="Google Shape;87;p24"/>
          <p:cNvSpPr>
            <a:spLocks noGrp="1"/>
          </p:cNvSpPr>
          <p:nvPr>
            <p:ph type="pic" idx="4"/>
          </p:nvPr>
        </p:nvSpPr>
        <p:spPr>
          <a:xfrm>
            <a:off x="4007227" y="2830531"/>
            <a:ext cx="2957349" cy="2967740"/>
          </a:xfrm>
          <a:prstGeom prst="diamond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Custom Layout">
  <p:cSld name="23_Custom Layou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2"/>
          <p:cNvSpPr>
            <a:spLocks noGrp="1"/>
          </p:cNvSpPr>
          <p:nvPr>
            <p:ph type="pic" idx="2"/>
          </p:nvPr>
        </p:nvSpPr>
        <p:spPr>
          <a:xfrm>
            <a:off x="-545523" y="420291"/>
            <a:ext cx="5127914" cy="2131219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4" name="Google Shape;114;p32"/>
          <p:cNvSpPr>
            <a:spLocks noGrp="1"/>
          </p:cNvSpPr>
          <p:nvPr>
            <p:ph type="pic" idx="3"/>
          </p:nvPr>
        </p:nvSpPr>
        <p:spPr>
          <a:xfrm>
            <a:off x="4582390" y="2551033"/>
            <a:ext cx="5104535" cy="2131219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5" r:id="rId5"/>
    <p:sldLayoutId id="2147483666" r:id="rId6"/>
    <p:sldLayoutId id="2147483668" r:id="rId7"/>
    <p:sldLayoutId id="2147483669" r:id="rId8"/>
    <p:sldLayoutId id="2147483677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_ac" panose="020B0600000101010101" pitchFamily="50" charset="-127"/>
          <a:ea typeface="나눔스퀘어_ac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_ac" panose="020B0600000101010101" pitchFamily="50" charset="-127"/>
          <a:ea typeface="나눔스퀘어_ac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0108" y="1161606"/>
            <a:ext cx="8643785" cy="2820288"/>
            <a:chOff x="250108" y="596680"/>
            <a:chExt cx="8643785" cy="2462779"/>
          </a:xfrm>
        </p:grpSpPr>
        <p:sp>
          <p:nvSpPr>
            <p:cNvPr id="140" name="Google Shape;140;p35"/>
            <p:cNvSpPr/>
            <p:nvPr/>
          </p:nvSpPr>
          <p:spPr>
            <a:xfrm>
              <a:off x="250108" y="2484156"/>
              <a:ext cx="8643785" cy="575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600" b="1" i="0" u="none" strike="noStrike" cap="none" dirty="0" smtClean="0">
                  <a:solidFill>
                    <a:schemeClr val="lt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Cambria"/>
                  <a:sym typeface="Cambria"/>
                </a:rPr>
                <a:t>뉴스 데이터를 활용한 기업 주가 예측</a:t>
              </a:r>
              <a:endParaRPr sz="3600" b="1" i="0" u="none" strike="noStrike" cap="none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mbria"/>
                <a:sym typeface="Cambria"/>
              </a:endParaRPr>
            </a:p>
          </p:txBody>
        </p:sp>
        <p:sp>
          <p:nvSpPr>
            <p:cNvPr id="141" name="Google Shape;141;p35"/>
            <p:cNvSpPr/>
            <p:nvPr/>
          </p:nvSpPr>
          <p:spPr>
            <a:xfrm>
              <a:off x="4352725" y="1143838"/>
              <a:ext cx="429905" cy="429905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142" name="Google Shape;142;p35"/>
            <p:cNvSpPr/>
            <p:nvPr/>
          </p:nvSpPr>
          <p:spPr>
            <a:xfrm>
              <a:off x="3977951" y="596680"/>
              <a:ext cx="1196738" cy="1196738"/>
            </a:xfrm>
            <a:prstGeom prst="diamond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143" name="Google Shape;143;p35"/>
            <p:cNvSpPr/>
            <p:nvPr/>
          </p:nvSpPr>
          <p:spPr>
            <a:xfrm>
              <a:off x="3969311" y="942049"/>
              <a:ext cx="1196738" cy="1196738"/>
            </a:xfrm>
            <a:prstGeom prst="diamond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/>
          <p:nvPr/>
        </p:nvSpPr>
        <p:spPr>
          <a:xfrm>
            <a:off x="331494" y="1000245"/>
            <a:ext cx="2913532" cy="435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뉴스데이터</a:t>
            </a:r>
            <a:endParaRPr sz="2400" b="1" dirty="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393" name="Google Shape;393;p49"/>
          <p:cNvSpPr/>
          <p:nvPr/>
        </p:nvSpPr>
        <p:spPr>
          <a:xfrm>
            <a:off x="969459" y="2633056"/>
            <a:ext cx="7810982" cy="55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경향신문, 아시아투데이, 세계일보, 한국경제, 중앙일보, 연합인포맥스, 이뉴스투데이, 아시아경제, </a:t>
            </a:r>
            <a:endParaRPr lang="en-US" altLang="ko" sz="11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연합뉴스, 머니투데이, MBN스타, 주간동아, 미주한국일보, KBS뉴스, SBS뉴스, 한겨레, 매일경제, 전자신문</a:t>
            </a:r>
            <a:endParaRPr sz="11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394" name="Google Shape;394;p49"/>
          <p:cNvSpPr txBox="1"/>
          <p:nvPr/>
        </p:nvSpPr>
        <p:spPr>
          <a:xfrm>
            <a:off x="792431" y="2136300"/>
            <a:ext cx="6806184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지정된 기간 (2014</a:t>
            </a:r>
            <a:r>
              <a:rPr lang="en-US" altLang="ko" sz="14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.</a:t>
            </a:r>
            <a:r>
              <a:rPr lang="ko" sz="14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05</a:t>
            </a:r>
            <a:r>
              <a:rPr lang="en-US" altLang="ko" sz="14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.</a:t>
            </a:r>
            <a:r>
              <a:rPr lang="ko" sz="14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12 ~ 2019</a:t>
            </a:r>
            <a:r>
              <a:rPr lang="en-US" altLang="ko" sz="14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.</a:t>
            </a:r>
            <a:r>
              <a:rPr lang="ko" sz="14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0</a:t>
            </a:r>
            <a:r>
              <a:rPr lang="en-US" altLang="ko" sz="14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4.30</a:t>
            </a:r>
            <a:r>
              <a:rPr lang="ko" sz="14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) 내에 </a:t>
            </a:r>
            <a:endParaRPr lang="en-US" altLang="ko" sz="14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데이터가 충분히 존재하는</a:t>
            </a:r>
            <a:r>
              <a:rPr lang="en-US" altLang="ko" sz="14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14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매체 위주로 선정</a:t>
            </a:r>
            <a:endParaRPr lang="en-US" altLang="ko-KR" sz="14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6A951BC-8290-4CF9-8B7B-8FF5E0FCAFA1}"/>
              </a:ext>
            </a:extLst>
          </p:cNvPr>
          <p:cNvSpPr txBox="1"/>
          <p:nvPr/>
        </p:nvSpPr>
        <p:spPr>
          <a:xfrm>
            <a:off x="2885390" y="1372013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5DB91589-1D7B-44DE-9A6E-4F6D3431CE60}"/>
              </a:ext>
            </a:extLst>
          </p:cNvPr>
          <p:cNvGrpSpPr/>
          <p:nvPr/>
        </p:nvGrpSpPr>
        <p:grpSpPr>
          <a:xfrm rot="5400000">
            <a:off x="608853" y="1617633"/>
            <a:ext cx="152457" cy="152457"/>
            <a:chOff x="7648893" y="1113919"/>
            <a:chExt cx="475488" cy="475489"/>
          </a:xfrm>
        </p:grpSpPr>
        <p:sp>
          <p:nvSpPr>
            <p:cNvPr id="36" name="Google Shape;307;p44">
              <a:extLst>
                <a:ext uri="{FF2B5EF4-FFF2-40B4-BE49-F238E27FC236}">
                  <a16:creationId xmlns:a16="http://schemas.microsoft.com/office/drawing/2014/main" xmlns="" id="{5BB3BDD8-ABC5-4FE1-A3C0-F181F5F7C050}"/>
                </a:ext>
              </a:extLst>
            </p:cNvPr>
            <p:cNvSpPr/>
            <p:nvPr/>
          </p:nvSpPr>
          <p:spPr>
            <a:xfrm>
              <a:off x="7770801" y="1225349"/>
              <a:ext cx="252628" cy="252629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37" name="Google Shape;309;p44">
              <a:extLst>
                <a:ext uri="{FF2B5EF4-FFF2-40B4-BE49-F238E27FC236}">
                  <a16:creationId xmlns:a16="http://schemas.microsoft.com/office/drawing/2014/main" xmlns="" id="{B01460F7-CE55-442F-AB14-6F971E4C65ED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D3DB0E-5972-4EE6-9502-F815CE1CC161}"/>
              </a:ext>
            </a:extLst>
          </p:cNvPr>
          <p:cNvSpPr txBox="1"/>
          <p:nvPr/>
        </p:nvSpPr>
        <p:spPr>
          <a:xfrm>
            <a:off x="790704" y="1560992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네이버 뉴스 페이지 이용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7D2E2A11-2D35-443F-81AA-E34B765249BD}"/>
              </a:ext>
            </a:extLst>
          </p:cNvPr>
          <p:cNvGrpSpPr/>
          <p:nvPr/>
        </p:nvGrpSpPr>
        <p:grpSpPr>
          <a:xfrm rot="5400000">
            <a:off x="608853" y="2180054"/>
            <a:ext cx="152457" cy="152457"/>
            <a:chOff x="7648893" y="1113919"/>
            <a:chExt cx="475488" cy="475489"/>
          </a:xfrm>
        </p:grpSpPr>
        <p:sp>
          <p:nvSpPr>
            <p:cNvPr id="40" name="Google Shape;307;p44">
              <a:extLst>
                <a:ext uri="{FF2B5EF4-FFF2-40B4-BE49-F238E27FC236}">
                  <a16:creationId xmlns:a16="http://schemas.microsoft.com/office/drawing/2014/main" xmlns="" id="{53863F56-1A7B-4007-AB47-D511EDE99700}"/>
                </a:ext>
              </a:extLst>
            </p:cNvPr>
            <p:cNvSpPr/>
            <p:nvPr/>
          </p:nvSpPr>
          <p:spPr>
            <a:xfrm>
              <a:off x="7770801" y="1225349"/>
              <a:ext cx="252628" cy="252629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41" name="Google Shape;309;p44">
              <a:extLst>
                <a:ext uri="{FF2B5EF4-FFF2-40B4-BE49-F238E27FC236}">
                  <a16:creationId xmlns:a16="http://schemas.microsoft.com/office/drawing/2014/main" xmlns="" id="{2A55A783-3196-4AAD-B68D-215E75CF8EAB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F41D27F1-E9C8-4646-8EA5-B93A81985B88}"/>
              </a:ext>
            </a:extLst>
          </p:cNvPr>
          <p:cNvGrpSpPr/>
          <p:nvPr/>
        </p:nvGrpSpPr>
        <p:grpSpPr>
          <a:xfrm rot="5400000">
            <a:off x="608852" y="3535611"/>
            <a:ext cx="152457" cy="152457"/>
            <a:chOff x="7648893" y="1113919"/>
            <a:chExt cx="475488" cy="475489"/>
          </a:xfrm>
        </p:grpSpPr>
        <p:sp>
          <p:nvSpPr>
            <p:cNvPr id="43" name="Google Shape;307;p44">
              <a:extLst>
                <a:ext uri="{FF2B5EF4-FFF2-40B4-BE49-F238E27FC236}">
                  <a16:creationId xmlns:a16="http://schemas.microsoft.com/office/drawing/2014/main" xmlns="" id="{A02B621C-6FE5-477C-A9A6-5EC3BDAB2DE5}"/>
                </a:ext>
              </a:extLst>
            </p:cNvPr>
            <p:cNvSpPr/>
            <p:nvPr/>
          </p:nvSpPr>
          <p:spPr>
            <a:xfrm>
              <a:off x="7770801" y="1225349"/>
              <a:ext cx="252628" cy="252629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44" name="Google Shape;309;p44">
              <a:extLst>
                <a:ext uri="{FF2B5EF4-FFF2-40B4-BE49-F238E27FC236}">
                  <a16:creationId xmlns:a16="http://schemas.microsoft.com/office/drawing/2014/main" xmlns="" id="{E7AD0CFA-38C6-4EE1-AC0F-0EF12B63CAA3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65D47F3-6322-4D20-9D94-A49551946D98}"/>
              </a:ext>
            </a:extLst>
          </p:cNvPr>
          <p:cNvSpPr txBox="1"/>
          <p:nvPr/>
        </p:nvSpPr>
        <p:spPr>
          <a:xfrm>
            <a:off x="792431" y="3470539"/>
            <a:ext cx="2425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2</a:t>
            </a:r>
            <a:r>
              <a:rPr lang="ko-KR" altLang="en-US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만 </a:t>
            </a:r>
            <a:r>
              <a:rPr lang="en-US" altLang="ko-KR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7</a:t>
            </a:r>
            <a:r>
              <a:rPr lang="ko-KR" altLang="en-US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천여건의 뉴스 데이터 수집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8DDD4D03-A20F-49BD-A5C2-11843CE7EF04}"/>
              </a:ext>
            </a:extLst>
          </p:cNvPr>
          <p:cNvGrpSpPr/>
          <p:nvPr/>
        </p:nvGrpSpPr>
        <p:grpSpPr>
          <a:xfrm rot="5400000">
            <a:off x="607125" y="4055647"/>
            <a:ext cx="152457" cy="152457"/>
            <a:chOff x="7648893" y="1113919"/>
            <a:chExt cx="475488" cy="475489"/>
          </a:xfrm>
        </p:grpSpPr>
        <p:sp>
          <p:nvSpPr>
            <p:cNvPr id="47" name="Google Shape;307;p44">
              <a:extLst>
                <a:ext uri="{FF2B5EF4-FFF2-40B4-BE49-F238E27FC236}">
                  <a16:creationId xmlns:a16="http://schemas.microsoft.com/office/drawing/2014/main" xmlns="" id="{73F7CCF4-E798-4CBC-AB3A-66E4EDD8AC2E}"/>
                </a:ext>
              </a:extLst>
            </p:cNvPr>
            <p:cNvSpPr/>
            <p:nvPr/>
          </p:nvSpPr>
          <p:spPr>
            <a:xfrm>
              <a:off x="7770801" y="1225349"/>
              <a:ext cx="252628" cy="252629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48" name="Google Shape;309;p44">
              <a:extLst>
                <a:ext uri="{FF2B5EF4-FFF2-40B4-BE49-F238E27FC236}">
                  <a16:creationId xmlns:a16="http://schemas.microsoft.com/office/drawing/2014/main" xmlns="" id="{E0746577-B2CC-4CB5-BE38-745BD3488FF0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F041BA4-6AF8-44E2-9A1E-F0B5B4300B07}"/>
              </a:ext>
            </a:extLst>
          </p:cNvPr>
          <p:cNvSpPr txBox="1"/>
          <p:nvPr/>
        </p:nvSpPr>
        <p:spPr>
          <a:xfrm>
            <a:off x="790704" y="3997344"/>
            <a:ext cx="5133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SNS</a:t>
            </a:r>
            <a:r>
              <a:rPr lang="ko-KR" altLang="en-US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데이터보다 중립적이고 객관화 된 데이터라는 점이 특징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42FD8BC6-4EB6-46D3-B8EA-78C494AD3713}"/>
              </a:ext>
            </a:extLst>
          </p:cNvPr>
          <p:cNvGrpSpPr/>
          <p:nvPr/>
        </p:nvGrpSpPr>
        <p:grpSpPr>
          <a:xfrm rot="5400000">
            <a:off x="607125" y="4571760"/>
            <a:ext cx="152457" cy="152457"/>
            <a:chOff x="7648893" y="1113919"/>
            <a:chExt cx="475488" cy="475489"/>
          </a:xfrm>
        </p:grpSpPr>
        <p:sp>
          <p:nvSpPr>
            <p:cNvPr id="51" name="Google Shape;307;p44">
              <a:extLst>
                <a:ext uri="{FF2B5EF4-FFF2-40B4-BE49-F238E27FC236}">
                  <a16:creationId xmlns:a16="http://schemas.microsoft.com/office/drawing/2014/main" xmlns="" id="{598A9FFE-CD38-4DC2-A781-7D3CE5C44333}"/>
                </a:ext>
              </a:extLst>
            </p:cNvPr>
            <p:cNvSpPr/>
            <p:nvPr/>
          </p:nvSpPr>
          <p:spPr>
            <a:xfrm>
              <a:off x="7770801" y="1225349"/>
              <a:ext cx="252628" cy="252629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61" name="Google Shape;309;p44">
              <a:extLst>
                <a:ext uri="{FF2B5EF4-FFF2-40B4-BE49-F238E27FC236}">
                  <a16:creationId xmlns:a16="http://schemas.microsoft.com/office/drawing/2014/main" xmlns="" id="{9269118E-8A95-47A1-B9BB-6154175324CB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A282366-95E5-4886-89AE-F252CEABB23C}"/>
              </a:ext>
            </a:extLst>
          </p:cNvPr>
          <p:cNvSpPr txBox="1"/>
          <p:nvPr/>
        </p:nvSpPr>
        <p:spPr>
          <a:xfrm>
            <a:off x="790704" y="4494100"/>
            <a:ext cx="3621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크롤링에</a:t>
            </a:r>
            <a:r>
              <a:rPr lang="ko-KR" altLang="en-US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사용된 라이브러리</a:t>
            </a:r>
            <a:r>
              <a:rPr lang="en-US" altLang="ko-KR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: Selenium. </a:t>
            </a:r>
            <a:r>
              <a:rPr lang="en-US" altLang="ko-KR" dirty="0" err="1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Scrapy</a:t>
            </a:r>
            <a:endParaRPr lang="ko-KR" altLang="en-US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5FB1593-9AA0-46A2-8130-B2C87FBEB285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4981808" y="169483"/>
            <a:ext cx="15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형태소 </a:t>
            </a:r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분석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094E995-9798-45F2-A7C0-B71BE75C6B6E}"/>
              </a:ext>
            </a:extLst>
          </p:cNvPr>
          <p:cNvSpPr txBox="1"/>
          <p:nvPr/>
        </p:nvSpPr>
        <p:spPr>
          <a:xfrm>
            <a:off x="6627551" y="36998"/>
            <a:ext cx="113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분석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0164FD3-1B8C-4A8A-9C12-3897D74E2D94}"/>
              </a:ext>
            </a:extLst>
          </p:cNvPr>
          <p:cNvSpPr txBox="1"/>
          <p:nvPr/>
        </p:nvSpPr>
        <p:spPr>
          <a:xfrm>
            <a:off x="7762178" y="36998"/>
            <a:ext cx="1195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모델 </a:t>
            </a:r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학습</a:t>
            </a:r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 및 테스트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3624817" y="43002"/>
            <a:ext cx="141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전처리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36964" y="-14916"/>
            <a:ext cx="1645743" cy="70321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F6223E9F-EB34-4AF8-9AE1-D44583F2AEF4}"/>
              </a:ext>
            </a:extLst>
          </p:cNvPr>
          <p:cNvSpPr txBox="1"/>
          <p:nvPr/>
        </p:nvSpPr>
        <p:spPr>
          <a:xfrm>
            <a:off x="1991107" y="36998"/>
            <a:ext cx="169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선정 </a:t>
            </a:r>
            <a:endParaRPr lang="en-US" altLang="ko-KR" sz="1600" b="1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및 수집</a:t>
            </a:r>
            <a:endParaRPr lang="ko-KR" altLang="en-US" sz="16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65FB1593-9AA0-46A2-8130-B2C87FBEB285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A19E9AA-F695-4103-86B4-46B366581903}"/>
              </a:ext>
            </a:extLst>
          </p:cNvPr>
          <p:cNvSpPr/>
          <p:nvPr/>
        </p:nvSpPr>
        <p:spPr>
          <a:xfrm>
            <a:off x="50426" y="747986"/>
            <a:ext cx="9043147" cy="4335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62626"/>
              </a:solidFill>
              <a:latin typeface="나눔스퀘어_ac" panose="020B0600000101010101" pitchFamily="50" charset="-127"/>
            </a:endParaRPr>
          </a:p>
        </p:txBody>
      </p:sp>
      <p:graphicFrame>
        <p:nvGraphicFramePr>
          <p:cNvPr id="415" name="Google Shape;415;p50"/>
          <p:cNvGraphicFramePr/>
          <p:nvPr>
            <p:extLst>
              <p:ext uri="{D42A27DB-BD31-4B8C-83A1-F6EECF244321}">
                <p14:modId xmlns:p14="http://schemas.microsoft.com/office/powerpoint/2010/main" val="2697486073"/>
              </p:ext>
            </p:extLst>
          </p:nvPr>
        </p:nvGraphicFramePr>
        <p:xfrm>
          <a:off x="385344" y="2851597"/>
          <a:ext cx="8394468" cy="739160"/>
        </p:xfrm>
        <a:graphic>
          <a:graphicData uri="http://schemas.openxmlformats.org/drawingml/2006/table">
            <a:tbl>
              <a:tblPr>
                <a:noFill/>
                <a:tableStyleId>{F8BE54CA-6470-4574-8FB1-91103089D5E1}</a:tableStyleId>
              </a:tblPr>
              <a:tblGrid>
                <a:gridCol w="7732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46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73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90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340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748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세계일보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2019.04.08 </a:t>
                      </a:r>
                      <a:r>
                        <a:rPr lang="ko-KR" altLang="en-US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월요일</a:t>
                      </a:r>
                      <a:endParaRPr lang="ko" altLang="en-US" sz="1100" dirty="0">
                        <a:solidFill>
                          <a:srgbClr val="262626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조양호 한진회장 별세</a:t>
                      </a:r>
                      <a:r>
                        <a:rPr lang="en-US" altLang="ko-KR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endParaRPr lang="ko-KR" altLang="en-US" sz="1100" u="none" strike="noStrike" cap="none" dirty="0" smtClean="0">
                        <a:solidFill>
                          <a:srgbClr val="262626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rgbClr val="262626"/>
                          </a:solidFill>
                        </a:rPr>
                        <a:t>경영 능력 시험대 오른 조원태</a:t>
                      </a:r>
                      <a:endParaRPr lang="ko-KR" altLang="en-US" sz="1100" dirty="0">
                        <a:solidFill>
                          <a:srgbClr val="262626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https://www.sedaily.com/NewsView/1VHSAJGO6B</a:t>
                      </a:r>
                      <a:endParaRPr lang="en-US" altLang="ko-KR" sz="1100" dirty="0">
                        <a:solidFill>
                          <a:srgbClr val="262626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['</a:t>
                      </a:r>
                      <a:r>
                        <a:rPr lang="ko-KR" altLang="en-US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고</a:t>
                      </a:r>
                      <a:r>
                        <a:rPr lang="en-US" altLang="ko-KR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故</a:t>
                      </a:r>
                      <a:r>
                        <a:rPr lang="en-US" altLang="ko-KR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</a:t>
                      </a:r>
                      <a:r>
                        <a:rPr lang="ko-KR" altLang="en-US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조양호 </a:t>
                      </a:r>
                      <a:r>
                        <a:rPr lang="ko-KR" altLang="en-US" sz="1100" u="none" strike="noStrike" cap="none" dirty="0" err="1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한진그룹</a:t>
                      </a:r>
                      <a:r>
                        <a:rPr lang="ko-KR" altLang="en-US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회장이 갑작스럽게 별세하면서 조원태 대한항공</a:t>
                      </a:r>
                      <a:r>
                        <a:rPr lang="en-US" altLang="ko-KR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(00349...</a:t>
                      </a:r>
                      <a:endParaRPr lang="ko-KR" altLang="en-US" sz="1100" dirty="0">
                        <a:solidFill>
                          <a:srgbClr val="262626"/>
                        </a:solidFill>
                      </a:endParaRPr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7" name="Google Shape;417;p50"/>
          <p:cNvGraphicFramePr/>
          <p:nvPr>
            <p:extLst>
              <p:ext uri="{D42A27DB-BD31-4B8C-83A1-F6EECF244321}">
                <p14:modId xmlns:p14="http://schemas.microsoft.com/office/powerpoint/2010/main" val="1315106603"/>
              </p:ext>
            </p:extLst>
          </p:nvPr>
        </p:nvGraphicFramePr>
        <p:xfrm>
          <a:off x="385344" y="4043584"/>
          <a:ext cx="8373313" cy="739160"/>
        </p:xfrm>
        <a:graphic>
          <a:graphicData uri="http://schemas.openxmlformats.org/drawingml/2006/table">
            <a:tbl>
              <a:tblPr>
                <a:noFill/>
                <a:tableStyleId>{F8BE54CA-6470-4574-8FB1-91103089D5E1}</a:tableStyleId>
              </a:tblPr>
              <a:tblGrid>
                <a:gridCol w="7733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45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712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89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152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4343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세계일보</a:t>
                      </a:r>
                      <a:endParaRPr sz="1100" u="none" strike="noStrike" cap="none" dirty="0">
                        <a:solidFill>
                          <a:srgbClr val="262626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strike="noStrike" cap="none" dirty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</a:t>
                      </a:r>
                      <a:r>
                        <a:rPr lang="en-US" altLang="ko" sz="1100" u="none" strike="noStrike" cap="none" dirty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r>
                        <a:rPr lang="ko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04</a:t>
                      </a:r>
                      <a:r>
                        <a:rPr lang="en-US" altLang="ko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r>
                        <a:rPr lang="ko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08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[조양호 한진회장 별세] </a:t>
                      </a:r>
                      <a:endParaRPr sz="1100" u="none" strike="noStrike" cap="none" dirty="0" smtClean="0">
                        <a:solidFill>
                          <a:srgbClr val="262626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strike="noStrike" cap="none" dirty="0" smtClean="0">
                          <a:solidFill>
                            <a:srgbClr val="262626"/>
                          </a:solidFill>
                        </a:rPr>
                        <a:t>경영 능력 시험대 오른 조원태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https://www.sedaily.com/NewsView/1VHSAJGO6B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고 </a:t>
                      </a:r>
                      <a:r>
                        <a:rPr lang="ko" sz="1100" u="none" strike="noStrike" cap="none" dirty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조양호 한진그룹 회장이 갑작스럽게 별세하면서 조원태 </a:t>
                      </a:r>
                      <a:r>
                        <a:rPr lang="ko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대한항공00349</a:t>
                      </a:r>
                      <a:r>
                        <a:rPr lang="ko" sz="1100" u="none" strike="noStrike" cap="none" dirty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...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415916-A254-4A11-8943-2D0BFF137611}"/>
              </a:ext>
            </a:extLst>
          </p:cNvPr>
          <p:cNvSpPr txBox="1"/>
          <p:nvPr/>
        </p:nvSpPr>
        <p:spPr>
          <a:xfrm>
            <a:off x="443520" y="1124520"/>
            <a:ext cx="688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en-US" altLang="ko-KR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1) </a:t>
            </a:r>
            <a:r>
              <a:rPr lang="ko-KR" altLang="en-US" sz="1600" dirty="0" err="1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크롤링한</a:t>
            </a:r>
            <a:r>
              <a:rPr lang="ko-KR" altLang="en-US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1600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뉴스 데이터 불러오고 중복 값과 결측 값 </a:t>
            </a:r>
            <a:r>
              <a:rPr lang="ko-KR" altLang="en-US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제거</a:t>
            </a:r>
            <a:endParaRPr lang="en-US" altLang="ko-KR" sz="1600" dirty="0" smtClean="0">
              <a:solidFill>
                <a:srgbClr val="262626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  <a:p>
            <a:r>
              <a:rPr lang="en-US" altLang="ko-KR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2) </a:t>
            </a:r>
            <a:r>
              <a:rPr lang="ko-KR" altLang="en-US" sz="1600" dirty="0" err="1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정규표현식을</a:t>
            </a:r>
            <a:r>
              <a:rPr lang="ko-KR" altLang="en-US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활용해 날짜와 기사에서 불필요한 </a:t>
            </a:r>
            <a:r>
              <a:rPr lang="ko-KR" altLang="en-US" sz="1600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패턴</a:t>
            </a:r>
            <a:r>
              <a:rPr lang="en-US" altLang="ko-KR" sz="1600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, </a:t>
            </a:r>
            <a:r>
              <a:rPr lang="ko-KR" altLang="en-US" sz="1600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값 </a:t>
            </a:r>
            <a:r>
              <a:rPr lang="ko-KR" altLang="en-US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전처리</a:t>
            </a:r>
            <a:endParaRPr lang="en-US" altLang="ko-KR" sz="1600" dirty="0" smtClean="0">
              <a:solidFill>
                <a:srgbClr val="262626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  <a:p>
            <a:r>
              <a:rPr lang="en-US" altLang="ko-KR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    Ex</a:t>
            </a:r>
            <a:r>
              <a:rPr lang="en-US" altLang="ko-KR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) </a:t>
            </a:r>
            <a:r>
              <a:rPr lang="ko-KR" altLang="en-US" sz="1600" dirty="0" err="1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이메일</a:t>
            </a:r>
            <a:r>
              <a:rPr lang="en-US" altLang="ko-KR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, </a:t>
            </a:r>
            <a:r>
              <a:rPr lang="ko-KR" altLang="en-US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요일</a:t>
            </a:r>
            <a:r>
              <a:rPr lang="en-US" altLang="ko-KR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, </a:t>
            </a:r>
            <a:r>
              <a:rPr lang="ko-KR" altLang="en-US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특수 문자 </a:t>
            </a:r>
            <a:r>
              <a:rPr lang="ko-KR" altLang="en-US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등</a:t>
            </a:r>
            <a:endParaRPr lang="ko-KR" altLang="en-US" sz="1600" dirty="0">
              <a:solidFill>
                <a:srgbClr val="262626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4C6F7BAB-2F59-4439-806A-246754EA4631}"/>
              </a:ext>
            </a:extLst>
          </p:cNvPr>
          <p:cNvGrpSpPr/>
          <p:nvPr/>
        </p:nvGrpSpPr>
        <p:grpSpPr>
          <a:xfrm rot="5400000">
            <a:off x="385344" y="1217568"/>
            <a:ext cx="152457" cy="152457"/>
            <a:chOff x="7648893" y="1113919"/>
            <a:chExt cx="475488" cy="475489"/>
          </a:xfrm>
        </p:grpSpPr>
        <p:sp>
          <p:nvSpPr>
            <p:cNvPr id="46" name="Google Shape;307;p44">
              <a:extLst>
                <a:ext uri="{FF2B5EF4-FFF2-40B4-BE49-F238E27FC236}">
                  <a16:creationId xmlns:a16="http://schemas.microsoft.com/office/drawing/2014/main" xmlns="" id="{13510D9C-10B7-4FAA-8BEA-C98D2B3775FA}"/>
                </a:ext>
              </a:extLst>
            </p:cNvPr>
            <p:cNvSpPr/>
            <p:nvPr/>
          </p:nvSpPr>
          <p:spPr>
            <a:xfrm>
              <a:off x="7770801" y="1225349"/>
              <a:ext cx="252628" cy="252629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47" name="Google Shape;309;p44">
              <a:extLst>
                <a:ext uri="{FF2B5EF4-FFF2-40B4-BE49-F238E27FC236}">
                  <a16:creationId xmlns:a16="http://schemas.microsoft.com/office/drawing/2014/main" xmlns="" id="{D4956EF1-0100-4D8C-859F-D834A08DD933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B71E10E-5791-446B-80B3-197991428D78}"/>
              </a:ext>
            </a:extLst>
          </p:cNvPr>
          <p:cNvSpPr txBox="1"/>
          <p:nvPr/>
        </p:nvSpPr>
        <p:spPr>
          <a:xfrm>
            <a:off x="478894" y="255780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media</a:t>
            </a:r>
            <a:endParaRPr lang="ko-KR" altLang="en-US" sz="1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5FB777A-E37A-4D32-AC41-3811AA9639E7}"/>
              </a:ext>
            </a:extLst>
          </p:cNvPr>
          <p:cNvSpPr txBox="1"/>
          <p:nvPr/>
        </p:nvSpPr>
        <p:spPr>
          <a:xfrm>
            <a:off x="1358414" y="257459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date</a:t>
            </a:r>
            <a:endParaRPr lang="ko-KR" altLang="en-US" sz="1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C715989-6730-48B5-903F-934AABC40319}"/>
              </a:ext>
            </a:extLst>
          </p:cNvPr>
          <p:cNvSpPr txBox="1"/>
          <p:nvPr/>
        </p:nvSpPr>
        <p:spPr>
          <a:xfrm>
            <a:off x="3364879" y="257459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title</a:t>
            </a:r>
            <a:endParaRPr lang="ko-KR" altLang="en-US" sz="1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0CA7FD9-914D-424D-9E97-090C49AF8C08}"/>
              </a:ext>
            </a:extLst>
          </p:cNvPr>
          <p:cNvSpPr txBox="1"/>
          <p:nvPr/>
        </p:nvSpPr>
        <p:spPr>
          <a:xfrm>
            <a:off x="5622717" y="2579924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</a:t>
            </a:r>
            <a:endParaRPr lang="ko-KR" altLang="en-US" sz="1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687D185-2762-45EE-BEDB-A879D093CF66}"/>
              </a:ext>
            </a:extLst>
          </p:cNvPr>
          <p:cNvSpPr txBox="1"/>
          <p:nvPr/>
        </p:nvSpPr>
        <p:spPr>
          <a:xfrm>
            <a:off x="7219741" y="258649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content</a:t>
            </a:r>
            <a:endParaRPr lang="ko-KR" altLang="en-US" sz="1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922" y="2328816"/>
            <a:ext cx="2729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예시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4981808" y="169483"/>
            <a:ext cx="15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형태소 </a:t>
            </a:r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분석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F6223E9F-EB34-4AF8-9AE1-D44583F2AEF4}"/>
              </a:ext>
            </a:extLst>
          </p:cNvPr>
          <p:cNvSpPr txBox="1"/>
          <p:nvPr/>
        </p:nvSpPr>
        <p:spPr>
          <a:xfrm>
            <a:off x="1991107" y="36998"/>
            <a:ext cx="169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선정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및 수집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094E995-9798-45F2-A7C0-B71BE75C6B6E}"/>
              </a:ext>
            </a:extLst>
          </p:cNvPr>
          <p:cNvSpPr txBox="1"/>
          <p:nvPr/>
        </p:nvSpPr>
        <p:spPr>
          <a:xfrm>
            <a:off x="6627551" y="36998"/>
            <a:ext cx="113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0164FD3-1B8C-4A8A-9C12-3897D74E2D94}"/>
              </a:ext>
            </a:extLst>
          </p:cNvPr>
          <p:cNvSpPr txBox="1"/>
          <p:nvPr/>
        </p:nvSpPr>
        <p:spPr>
          <a:xfrm>
            <a:off x="7762178" y="36998"/>
            <a:ext cx="1219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모델 </a:t>
            </a:r>
            <a:r>
              <a:rPr lang="ko-KR" altLang="en-US" sz="1600" b="1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학습 및 테스트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82708" y="-11827"/>
            <a:ext cx="1238004" cy="70321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3594269" y="55709"/>
            <a:ext cx="141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endParaRPr lang="en-US" altLang="ko-KR" sz="1600" b="1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전처리</a:t>
            </a:r>
            <a:endParaRPr lang="ko-KR" altLang="en-US" sz="16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1528005" y="3657554"/>
            <a:ext cx="232475" cy="3099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아래쪽 화살표 65"/>
          <p:cNvSpPr/>
          <p:nvPr/>
        </p:nvSpPr>
        <p:spPr>
          <a:xfrm>
            <a:off x="7373631" y="3689193"/>
            <a:ext cx="232475" cy="3099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31797" y="2834802"/>
            <a:ext cx="2348015" cy="75132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431796" y="4042028"/>
            <a:ext cx="2348015" cy="75132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140758" y="2849324"/>
            <a:ext cx="997711" cy="75132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140759" y="4034800"/>
            <a:ext cx="997710" cy="75132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A19E9AA-F695-4103-86B4-46B366581903}"/>
              </a:ext>
            </a:extLst>
          </p:cNvPr>
          <p:cNvSpPr/>
          <p:nvPr/>
        </p:nvSpPr>
        <p:spPr>
          <a:xfrm>
            <a:off x="53788" y="747987"/>
            <a:ext cx="9043147" cy="4329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2D800DC-8C4E-4AB7-8FD1-26E32CDAFA00}"/>
              </a:ext>
            </a:extLst>
          </p:cNvPr>
          <p:cNvSpPr txBox="1"/>
          <p:nvPr/>
        </p:nvSpPr>
        <p:spPr>
          <a:xfrm>
            <a:off x="260525" y="848382"/>
            <a:ext cx="4559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1600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형태소 분석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939BB644-A4C6-414F-B7EB-BB7ECD4F13EB}"/>
              </a:ext>
            </a:extLst>
          </p:cNvPr>
          <p:cNvGrpSpPr/>
          <p:nvPr/>
        </p:nvGrpSpPr>
        <p:grpSpPr>
          <a:xfrm rot="5400000">
            <a:off x="202349" y="941430"/>
            <a:ext cx="152457" cy="152457"/>
            <a:chOff x="7648893" y="1113919"/>
            <a:chExt cx="475488" cy="475489"/>
          </a:xfrm>
        </p:grpSpPr>
        <p:sp>
          <p:nvSpPr>
            <p:cNvPr id="57" name="Google Shape;307;p44">
              <a:extLst>
                <a:ext uri="{FF2B5EF4-FFF2-40B4-BE49-F238E27FC236}">
                  <a16:creationId xmlns:a16="http://schemas.microsoft.com/office/drawing/2014/main" xmlns="" id="{6717803E-D09F-4894-8F51-7263C88FB078}"/>
                </a:ext>
              </a:extLst>
            </p:cNvPr>
            <p:cNvSpPr/>
            <p:nvPr/>
          </p:nvSpPr>
          <p:spPr>
            <a:xfrm>
              <a:off x="7770801" y="1225349"/>
              <a:ext cx="252628" cy="252629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58" name="Google Shape;309;p44">
              <a:extLst>
                <a:ext uri="{FF2B5EF4-FFF2-40B4-BE49-F238E27FC236}">
                  <a16:creationId xmlns:a16="http://schemas.microsoft.com/office/drawing/2014/main" xmlns="" id="{7FB6E62F-97A3-48C9-94C9-7C345D031FCA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7813B9D-58D8-4EE1-A68C-2FE490ADE9A2}"/>
              </a:ext>
            </a:extLst>
          </p:cNvPr>
          <p:cNvGrpSpPr/>
          <p:nvPr/>
        </p:nvGrpSpPr>
        <p:grpSpPr>
          <a:xfrm>
            <a:off x="1885601" y="1399410"/>
            <a:ext cx="5379520" cy="2898213"/>
            <a:chOff x="1721108" y="1692617"/>
            <a:chExt cx="4978142" cy="296233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BEDD7D1C-6DD1-4921-B73C-793D715B8D24}"/>
                </a:ext>
              </a:extLst>
            </p:cNvPr>
            <p:cNvGrpSpPr/>
            <p:nvPr/>
          </p:nvGrpSpPr>
          <p:grpSpPr>
            <a:xfrm>
              <a:off x="1771908" y="1746467"/>
              <a:ext cx="4892264" cy="2856244"/>
              <a:chOff x="-128704" y="43194"/>
              <a:chExt cx="8809948" cy="5143500"/>
            </a:xfrm>
          </p:grpSpPr>
          <p:pic>
            <p:nvPicPr>
              <p:cNvPr id="8" name="그림 7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7ACD992C-D2D0-4DB9-A8A0-0A7373FAA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5769" y="43194"/>
                <a:ext cx="2935475" cy="5143500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xmlns="" id="{D218A7DE-9885-4E59-89B0-24343805A3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28704" y="43194"/>
                <a:ext cx="5877067" cy="5143500"/>
              </a:xfrm>
              <a:prstGeom prst="rect">
                <a:avLst/>
              </a:prstGeom>
            </p:spPr>
          </p:pic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597F8699-C81C-4C5A-9F0A-8CD2450BCE74}"/>
                </a:ext>
              </a:extLst>
            </p:cNvPr>
            <p:cNvSpPr/>
            <p:nvPr/>
          </p:nvSpPr>
          <p:spPr>
            <a:xfrm>
              <a:off x="1721108" y="1692617"/>
              <a:ext cx="4978142" cy="2962335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85AB19D-6E97-44FB-BD4E-04818A9F0E89}"/>
              </a:ext>
            </a:extLst>
          </p:cNvPr>
          <p:cNvSpPr txBox="1"/>
          <p:nvPr/>
        </p:nvSpPr>
        <p:spPr>
          <a:xfrm>
            <a:off x="3729586" y="1109439"/>
            <a:ext cx="1593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형태소 분석기 별 특성</a:t>
            </a:r>
            <a:endParaRPr lang="ko-KR" altLang="en-US" sz="11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467381" y="4510097"/>
            <a:ext cx="421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좋은 성능과 비교적 빠른 속도를 가진 </a:t>
            </a:r>
            <a:r>
              <a:rPr lang="en-US" altLang="ko-KR" dirty="0" err="1" smtClean="0"/>
              <a:t>Mecab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5FB1593-9AA0-46A2-8130-B2C87FBEB285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4981808" y="169483"/>
            <a:ext cx="15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형태소 </a:t>
            </a:r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분석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6223E9F-EB34-4AF8-9AE1-D44583F2AEF4}"/>
              </a:ext>
            </a:extLst>
          </p:cNvPr>
          <p:cNvSpPr txBox="1"/>
          <p:nvPr/>
        </p:nvSpPr>
        <p:spPr>
          <a:xfrm>
            <a:off x="1991107" y="36998"/>
            <a:ext cx="169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선정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및 수집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5094E995-9798-45F2-A7C0-B71BE75C6B6E}"/>
              </a:ext>
            </a:extLst>
          </p:cNvPr>
          <p:cNvSpPr txBox="1"/>
          <p:nvPr/>
        </p:nvSpPr>
        <p:spPr>
          <a:xfrm>
            <a:off x="6627551" y="36998"/>
            <a:ext cx="113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분석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80164FD3-1B8C-4A8A-9C12-3897D74E2D94}"/>
              </a:ext>
            </a:extLst>
          </p:cNvPr>
          <p:cNvSpPr txBox="1"/>
          <p:nvPr/>
        </p:nvSpPr>
        <p:spPr>
          <a:xfrm>
            <a:off x="7762178" y="36998"/>
            <a:ext cx="1334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모델 </a:t>
            </a:r>
            <a:r>
              <a:rPr lang="ko-KR" altLang="en-US" sz="1600" b="1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학습 및 테스트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682708" y="-11827"/>
            <a:ext cx="1238004" cy="70321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3594269" y="55709"/>
            <a:ext cx="141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endParaRPr lang="en-US" altLang="ko-KR" sz="1600" b="1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전처리</a:t>
            </a:r>
            <a:endParaRPr lang="ko-KR" altLang="en-US" sz="16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65FB1593-9AA0-46A2-8130-B2C87FBEB285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6223E9F-EB34-4AF8-9AE1-D44583F2AEF4}"/>
              </a:ext>
            </a:extLst>
          </p:cNvPr>
          <p:cNvSpPr txBox="1"/>
          <p:nvPr/>
        </p:nvSpPr>
        <p:spPr>
          <a:xfrm>
            <a:off x="1991107" y="36998"/>
            <a:ext cx="169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선정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및 수집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5094E995-9798-45F2-A7C0-B71BE75C6B6E}"/>
              </a:ext>
            </a:extLst>
          </p:cNvPr>
          <p:cNvSpPr txBox="1"/>
          <p:nvPr/>
        </p:nvSpPr>
        <p:spPr>
          <a:xfrm>
            <a:off x="6627551" y="36998"/>
            <a:ext cx="113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분석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80164FD3-1B8C-4A8A-9C12-3897D74E2D94}"/>
              </a:ext>
            </a:extLst>
          </p:cNvPr>
          <p:cNvSpPr txBox="1"/>
          <p:nvPr/>
        </p:nvSpPr>
        <p:spPr>
          <a:xfrm>
            <a:off x="7762178" y="36998"/>
            <a:ext cx="1334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모델 </a:t>
            </a:r>
            <a:r>
              <a:rPr lang="ko-KR" altLang="en-US" sz="1600" b="1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학습 및 테스트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3624817" y="43002"/>
            <a:ext cx="141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전처리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981808" y="-11827"/>
            <a:ext cx="1645743" cy="693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5039699" y="168416"/>
            <a:ext cx="15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형태소 </a:t>
            </a:r>
            <a:r>
              <a:rPr lang="ko-KR" altLang="en-US" sz="16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분석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570883" y="1385237"/>
            <a:ext cx="894797" cy="291238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7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65FB1593-9AA0-46A2-8130-B2C87FBEB285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A19E9AA-F695-4103-86B4-46B366581903}"/>
              </a:ext>
            </a:extLst>
          </p:cNvPr>
          <p:cNvSpPr/>
          <p:nvPr/>
        </p:nvSpPr>
        <p:spPr>
          <a:xfrm>
            <a:off x="53788" y="747987"/>
            <a:ext cx="9043147" cy="4329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</a:endParaRPr>
          </a:p>
        </p:txBody>
      </p:sp>
      <p:sp>
        <p:nvSpPr>
          <p:cNvPr id="566" name="Google Shape;566;p59"/>
          <p:cNvSpPr txBox="1"/>
          <p:nvPr/>
        </p:nvSpPr>
        <p:spPr>
          <a:xfrm>
            <a:off x="4374909" y="2659122"/>
            <a:ext cx="207066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939BB644-A4C6-414F-B7EB-BB7ECD4F13EB}"/>
              </a:ext>
            </a:extLst>
          </p:cNvPr>
          <p:cNvGrpSpPr/>
          <p:nvPr/>
        </p:nvGrpSpPr>
        <p:grpSpPr>
          <a:xfrm rot="5400000">
            <a:off x="202349" y="941430"/>
            <a:ext cx="152457" cy="152457"/>
            <a:chOff x="7648893" y="1113919"/>
            <a:chExt cx="475488" cy="475489"/>
          </a:xfrm>
        </p:grpSpPr>
        <p:sp>
          <p:nvSpPr>
            <p:cNvPr id="57" name="Google Shape;307;p44">
              <a:extLst>
                <a:ext uri="{FF2B5EF4-FFF2-40B4-BE49-F238E27FC236}">
                  <a16:creationId xmlns:a16="http://schemas.microsoft.com/office/drawing/2014/main" xmlns="" id="{6717803E-D09F-4894-8F51-7263C88FB078}"/>
                </a:ext>
              </a:extLst>
            </p:cNvPr>
            <p:cNvSpPr/>
            <p:nvPr/>
          </p:nvSpPr>
          <p:spPr>
            <a:xfrm>
              <a:off x="7770801" y="1225349"/>
              <a:ext cx="252628" cy="252629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58" name="Google Shape;309;p44">
              <a:extLst>
                <a:ext uri="{FF2B5EF4-FFF2-40B4-BE49-F238E27FC236}">
                  <a16:creationId xmlns:a16="http://schemas.microsoft.com/office/drawing/2014/main" xmlns="" id="{7FB6E62F-97A3-48C9-94C9-7C345D031FCA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D5766D1-29EF-4E2D-8101-978F73F30026}"/>
              </a:ext>
            </a:extLst>
          </p:cNvPr>
          <p:cNvSpPr txBox="1"/>
          <p:nvPr/>
        </p:nvSpPr>
        <p:spPr>
          <a:xfrm>
            <a:off x="390534" y="857240"/>
            <a:ext cx="8097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기사내용 </a:t>
            </a:r>
            <a:r>
              <a:rPr lang="ko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불용어, </a:t>
            </a:r>
            <a:r>
              <a:rPr lang="ko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불용품사</a:t>
            </a:r>
            <a:r>
              <a:rPr lang="en-US" altLang="ko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한 글자 토큰</a:t>
            </a:r>
            <a:r>
              <a:rPr lang="ko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제거</a:t>
            </a:r>
            <a:endParaRPr lang="en-US" altLang="ko" sz="1600" dirty="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  <a:p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  <a:p>
            <a:pPr marL="228600" indent="-228600">
              <a:buAutoNum type="arabicParenR"/>
            </a:pP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은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는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이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가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때문에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에게서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의해서 등의 조사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접사같은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불용어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불용품사 제거</a:t>
            </a:r>
            <a:endParaRPr lang="en-US" altLang="ko-KR" sz="1600" dirty="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  <a:p>
            <a:pPr marL="228600" indent="-228600">
              <a:buAutoNum type="arabicParenR"/>
            </a:pP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한 글자 단어는 의미가 없다고 판단하여 제거 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graphicFrame>
        <p:nvGraphicFramePr>
          <p:cNvPr id="32" name="Google Shape;415;p50"/>
          <p:cNvGraphicFramePr/>
          <p:nvPr>
            <p:extLst>
              <p:ext uri="{D42A27DB-BD31-4B8C-83A1-F6EECF244321}">
                <p14:modId xmlns:p14="http://schemas.microsoft.com/office/powerpoint/2010/main" val="3662699938"/>
              </p:ext>
            </p:extLst>
          </p:nvPr>
        </p:nvGraphicFramePr>
        <p:xfrm>
          <a:off x="1891671" y="2458553"/>
          <a:ext cx="5242332" cy="739160"/>
        </p:xfrm>
        <a:graphic>
          <a:graphicData uri="http://schemas.openxmlformats.org/drawingml/2006/table">
            <a:tbl>
              <a:tblPr>
                <a:noFill/>
                <a:tableStyleId>{F8BE54CA-6470-4574-8FB1-91103089D5E1}</a:tableStyleId>
              </a:tblPr>
              <a:tblGrid>
                <a:gridCol w="1409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03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12552"/>
              </a:tblGrid>
              <a:tr h="45748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2019.04.08</a:t>
                      </a:r>
                      <a:endParaRPr lang="ko" altLang="en-US" sz="1100" dirty="0">
                        <a:solidFill>
                          <a:srgbClr val="262626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고 조양호 </a:t>
                      </a:r>
                      <a:r>
                        <a:rPr lang="ko-KR" altLang="en-US" sz="1100" u="none" strike="noStrike" cap="none" dirty="0" err="1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한진그룹</a:t>
                      </a:r>
                      <a:r>
                        <a:rPr lang="ko-KR" altLang="en-US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회장이 갑작스럽게 별세하면서 조원태 대한항공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00349...</a:t>
                      </a:r>
                      <a:endParaRPr lang="ko-KR" altLang="en-US" sz="1100" dirty="0">
                        <a:solidFill>
                          <a:srgbClr val="262626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고</a:t>
                      </a:r>
                      <a:r>
                        <a:rPr lang="en-US" altLang="ko-KR" sz="1100" dirty="0" smtClean="0">
                          <a:solidFill>
                            <a:srgbClr val="262626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조양호</a:t>
                      </a:r>
                      <a:r>
                        <a:rPr lang="en-US" altLang="ko-KR" sz="1100" dirty="0" smtClean="0">
                          <a:solidFill>
                            <a:srgbClr val="262626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한진</a:t>
                      </a:r>
                      <a:r>
                        <a:rPr lang="en-US" altLang="ko-KR" sz="1100" dirty="0" smtClean="0">
                          <a:solidFill>
                            <a:srgbClr val="262626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rgbClr val="262626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회장</a:t>
                      </a:r>
                      <a:r>
                        <a:rPr lang="en-US" altLang="ko-KR" sz="1100" dirty="0" smtClean="0">
                          <a:solidFill>
                            <a:srgbClr val="262626"/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이</a:t>
                      </a:r>
                      <a:r>
                        <a:rPr lang="en-US" altLang="ko-KR" sz="1100" dirty="0" smtClean="0">
                          <a:solidFill>
                            <a:srgbClr val="262626"/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 갑작스럽게</a:t>
                      </a:r>
                      <a:r>
                        <a:rPr lang="en-US" altLang="ko-KR" sz="1100" dirty="0" smtClean="0">
                          <a:solidFill>
                            <a:srgbClr val="262626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별세</a:t>
                      </a:r>
                      <a:r>
                        <a:rPr lang="en-US" altLang="ko-KR" sz="1100" dirty="0" smtClean="0">
                          <a:solidFill>
                            <a:srgbClr val="262626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하면서</a:t>
                      </a:r>
                      <a:r>
                        <a:rPr lang="en-US" altLang="ko-KR" sz="1100" dirty="0" smtClean="0">
                          <a:solidFill>
                            <a:srgbClr val="262626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조원태</a:t>
                      </a:r>
                      <a:r>
                        <a:rPr lang="en-US" altLang="ko-KR" sz="1100" dirty="0" smtClean="0">
                          <a:solidFill>
                            <a:srgbClr val="262626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대한</a:t>
                      </a:r>
                      <a:r>
                        <a:rPr lang="en-US" altLang="ko-KR" sz="1100" dirty="0" smtClean="0">
                          <a:solidFill>
                            <a:srgbClr val="262626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항공</a:t>
                      </a:r>
                      <a:r>
                        <a:rPr lang="en-US" altLang="ko-KR" sz="1100" dirty="0" smtClean="0">
                          <a:solidFill>
                            <a:srgbClr val="262626"/>
                          </a:solidFill>
                        </a:rPr>
                        <a:t>, 00349…..</a:t>
                      </a:r>
                      <a:endParaRPr lang="ko-KR" altLang="en-US" sz="1100" dirty="0">
                        <a:solidFill>
                          <a:srgbClr val="262626"/>
                        </a:solidFill>
                      </a:endParaRPr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5FB777A-E37A-4D32-AC41-3811AA9639E7}"/>
              </a:ext>
            </a:extLst>
          </p:cNvPr>
          <p:cNvSpPr txBox="1"/>
          <p:nvPr/>
        </p:nvSpPr>
        <p:spPr>
          <a:xfrm>
            <a:off x="2295830" y="215089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date</a:t>
            </a:r>
            <a:endParaRPr lang="ko-KR" altLang="en-US" sz="1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5FB777A-E37A-4D32-AC41-3811AA9639E7}"/>
              </a:ext>
            </a:extLst>
          </p:cNvPr>
          <p:cNvSpPr txBox="1"/>
          <p:nvPr/>
        </p:nvSpPr>
        <p:spPr>
          <a:xfrm>
            <a:off x="3855643" y="2135027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content</a:t>
            </a:r>
            <a:endParaRPr lang="ko-KR" altLang="en-US" sz="1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5FB777A-E37A-4D32-AC41-3811AA9639E7}"/>
              </a:ext>
            </a:extLst>
          </p:cNvPr>
          <p:cNvSpPr txBox="1"/>
          <p:nvPr/>
        </p:nvSpPr>
        <p:spPr>
          <a:xfrm>
            <a:off x="5694390" y="2120481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tokens</a:t>
            </a:r>
            <a:endParaRPr lang="ko-KR" altLang="en-US" sz="1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49" name="Google Shape;415;p50"/>
          <p:cNvGraphicFramePr/>
          <p:nvPr>
            <p:extLst>
              <p:ext uri="{D42A27DB-BD31-4B8C-83A1-F6EECF244321}">
                <p14:modId xmlns:p14="http://schemas.microsoft.com/office/powerpoint/2010/main" val="3155570617"/>
              </p:ext>
            </p:extLst>
          </p:nvPr>
        </p:nvGraphicFramePr>
        <p:xfrm>
          <a:off x="1918752" y="3806396"/>
          <a:ext cx="5242332" cy="739160"/>
        </p:xfrm>
        <a:graphic>
          <a:graphicData uri="http://schemas.openxmlformats.org/drawingml/2006/table">
            <a:tbl>
              <a:tblPr>
                <a:noFill/>
                <a:tableStyleId>{F8BE54CA-6470-4574-8FB1-91103089D5E1}</a:tableStyleId>
              </a:tblPr>
              <a:tblGrid>
                <a:gridCol w="1390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35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08637"/>
              </a:tblGrid>
              <a:tr h="45748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2019.04.08</a:t>
                      </a:r>
                      <a:endParaRPr lang="ko" altLang="en-US" sz="1100" dirty="0">
                        <a:solidFill>
                          <a:srgbClr val="262626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고 조양호 </a:t>
                      </a:r>
                      <a:r>
                        <a:rPr lang="ko-KR" altLang="en-US" sz="1100" u="none" strike="noStrike" cap="none" dirty="0" err="1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한진그룹</a:t>
                      </a:r>
                      <a:r>
                        <a:rPr lang="ko-KR" altLang="en-US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회장이 갑작스럽게 별세하면서 조원태 대한항공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smtClean="0">
                          <a:solidFill>
                            <a:srgbClr val="262626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00349...</a:t>
                      </a:r>
                      <a:endParaRPr lang="ko-KR" altLang="en-US" sz="1100" dirty="0">
                        <a:solidFill>
                          <a:srgbClr val="262626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조양호</a:t>
                      </a:r>
                      <a:r>
                        <a:rPr lang="en-US" altLang="ko-KR" sz="1100" dirty="0" smtClean="0">
                          <a:solidFill>
                            <a:srgbClr val="262626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한진</a:t>
                      </a:r>
                      <a:r>
                        <a:rPr lang="en-US" altLang="ko-KR" sz="1100" dirty="0" smtClean="0">
                          <a:solidFill>
                            <a:srgbClr val="262626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rgbClr val="262626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회장</a:t>
                      </a:r>
                      <a:r>
                        <a:rPr lang="en-US" altLang="ko-KR" sz="1100" dirty="0" smtClean="0">
                          <a:solidFill>
                            <a:srgbClr val="262626"/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 갑작스럽게</a:t>
                      </a:r>
                      <a:r>
                        <a:rPr lang="en-US" altLang="ko-KR" sz="1100" dirty="0" smtClean="0">
                          <a:solidFill>
                            <a:srgbClr val="262626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별세</a:t>
                      </a:r>
                      <a:r>
                        <a:rPr lang="en-US" altLang="ko-KR" sz="1100" dirty="0" smtClean="0">
                          <a:solidFill>
                            <a:srgbClr val="262626"/>
                          </a:solidFill>
                        </a:rPr>
                        <a:t>,  </a:t>
                      </a: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조원태</a:t>
                      </a:r>
                      <a:r>
                        <a:rPr lang="en-US" altLang="ko-KR" sz="1100" dirty="0" smtClean="0">
                          <a:solidFill>
                            <a:srgbClr val="262626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대한</a:t>
                      </a:r>
                      <a:r>
                        <a:rPr lang="en-US" altLang="ko-KR" sz="1100" dirty="0" smtClean="0">
                          <a:solidFill>
                            <a:srgbClr val="262626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항공</a:t>
                      </a:r>
                      <a:r>
                        <a:rPr lang="en-US" altLang="ko-KR" sz="1100" dirty="0" smtClean="0">
                          <a:solidFill>
                            <a:srgbClr val="262626"/>
                          </a:solidFill>
                        </a:rPr>
                        <a:t>, 00349…..</a:t>
                      </a:r>
                      <a:endParaRPr lang="ko-KR" altLang="en-US" sz="1100" dirty="0">
                        <a:solidFill>
                          <a:srgbClr val="262626"/>
                        </a:solidFill>
                      </a:endParaRPr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F6223E9F-EB34-4AF8-9AE1-D44583F2AEF4}"/>
              </a:ext>
            </a:extLst>
          </p:cNvPr>
          <p:cNvSpPr txBox="1"/>
          <p:nvPr/>
        </p:nvSpPr>
        <p:spPr>
          <a:xfrm>
            <a:off x="1991107" y="36998"/>
            <a:ext cx="169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선정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및 수집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5094E995-9798-45F2-A7C0-B71BE75C6B6E}"/>
              </a:ext>
            </a:extLst>
          </p:cNvPr>
          <p:cNvSpPr txBox="1"/>
          <p:nvPr/>
        </p:nvSpPr>
        <p:spPr>
          <a:xfrm>
            <a:off x="6627551" y="36998"/>
            <a:ext cx="113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분석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80164FD3-1B8C-4A8A-9C12-3897D74E2D94}"/>
              </a:ext>
            </a:extLst>
          </p:cNvPr>
          <p:cNvSpPr txBox="1"/>
          <p:nvPr/>
        </p:nvSpPr>
        <p:spPr>
          <a:xfrm>
            <a:off x="7762178" y="36998"/>
            <a:ext cx="1334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모델 </a:t>
            </a:r>
            <a:r>
              <a:rPr lang="ko-KR" altLang="en-US" sz="1600" b="1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학습 및 테스트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3624817" y="43002"/>
            <a:ext cx="141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전처리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81808" y="-11827"/>
            <a:ext cx="1645743" cy="693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5039699" y="168416"/>
            <a:ext cx="15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형태소 </a:t>
            </a:r>
            <a:r>
              <a:rPr lang="ko-KR" altLang="en-US" sz="16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분석</a:t>
            </a:r>
          </a:p>
        </p:txBody>
      </p:sp>
      <p:sp>
        <p:nvSpPr>
          <p:cNvPr id="83" name="아래쪽 화살표 82"/>
          <p:cNvSpPr/>
          <p:nvPr/>
        </p:nvSpPr>
        <p:spPr>
          <a:xfrm>
            <a:off x="5984635" y="3347064"/>
            <a:ext cx="232475" cy="3099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039699" y="2477043"/>
            <a:ext cx="2094304" cy="72066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5066780" y="3824887"/>
            <a:ext cx="2094304" cy="72066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A8A77CF9-81EB-4EB4-85F7-560EE0DB77DF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A19E9AA-F695-4103-86B4-46B366581903}"/>
              </a:ext>
            </a:extLst>
          </p:cNvPr>
          <p:cNvSpPr/>
          <p:nvPr/>
        </p:nvSpPr>
        <p:spPr>
          <a:xfrm>
            <a:off x="53788" y="747987"/>
            <a:ext cx="9043147" cy="4329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</a:endParaRPr>
          </a:p>
        </p:txBody>
      </p:sp>
      <p:sp>
        <p:nvSpPr>
          <p:cNvPr id="634" name="Google Shape;634;p62"/>
          <p:cNvSpPr txBox="1"/>
          <p:nvPr/>
        </p:nvSpPr>
        <p:spPr>
          <a:xfrm>
            <a:off x="3236407" y="2987521"/>
            <a:ext cx="5165329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6D0EE40-C3FE-4888-88FC-69F01AF69B24}"/>
              </a:ext>
            </a:extLst>
          </p:cNvPr>
          <p:cNvGrpSpPr/>
          <p:nvPr/>
        </p:nvGrpSpPr>
        <p:grpSpPr>
          <a:xfrm>
            <a:off x="346888" y="2380957"/>
            <a:ext cx="8487146" cy="2415768"/>
            <a:chOff x="582486" y="3817540"/>
            <a:chExt cx="7819250" cy="1230019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F36B6317-B8BE-4219-A05A-3827F31D4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068" y="3948657"/>
              <a:ext cx="7814668" cy="1061919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3CF164CA-CA28-43D5-A2A7-A076942EA6C8}"/>
                </a:ext>
              </a:extLst>
            </p:cNvPr>
            <p:cNvSpPr/>
            <p:nvPr/>
          </p:nvSpPr>
          <p:spPr>
            <a:xfrm>
              <a:off x="582486" y="3817540"/>
              <a:ext cx="7819249" cy="1230019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910B12A-9E62-4640-AD06-363A1F2A40F2}"/>
              </a:ext>
            </a:extLst>
          </p:cNvPr>
          <p:cNvSpPr txBox="1"/>
          <p:nvPr/>
        </p:nvSpPr>
        <p:spPr>
          <a:xfrm>
            <a:off x="417532" y="959282"/>
            <a:ext cx="4559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주가 데이터</a:t>
            </a:r>
            <a:endParaRPr lang="ko-KR" altLang="en-US" sz="1600" dirty="0">
              <a:solidFill>
                <a:srgbClr val="262626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9C60A221-81B6-4DD4-AC99-1658D4B41C5C}"/>
              </a:ext>
            </a:extLst>
          </p:cNvPr>
          <p:cNvGrpSpPr/>
          <p:nvPr/>
        </p:nvGrpSpPr>
        <p:grpSpPr>
          <a:xfrm rot="5400000">
            <a:off x="359356" y="1052330"/>
            <a:ext cx="152457" cy="152457"/>
            <a:chOff x="7648893" y="1113919"/>
            <a:chExt cx="475488" cy="475489"/>
          </a:xfrm>
        </p:grpSpPr>
        <p:sp>
          <p:nvSpPr>
            <p:cNvPr id="79" name="Google Shape;307;p44">
              <a:extLst>
                <a:ext uri="{FF2B5EF4-FFF2-40B4-BE49-F238E27FC236}">
                  <a16:creationId xmlns:a16="http://schemas.microsoft.com/office/drawing/2014/main" xmlns="" id="{2BAC77D9-CF6B-47B8-857A-7638163B6514}"/>
                </a:ext>
              </a:extLst>
            </p:cNvPr>
            <p:cNvSpPr/>
            <p:nvPr/>
          </p:nvSpPr>
          <p:spPr>
            <a:xfrm>
              <a:off x="7770801" y="1225349"/>
              <a:ext cx="252628" cy="252629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80" name="Google Shape;309;p44">
              <a:extLst>
                <a:ext uri="{FF2B5EF4-FFF2-40B4-BE49-F238E27FC236}">
                  <a16:creationId xmlns:a16="http://schemas.microsoft.com/office/drawing/2014/main" xmlns="" id="{FFF7561C-41B5-47F9-AFFC-EF34B6A81C34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AE71FE67-B29B-46CA-8398-C58D908D818E}"/>
              </a:ext>
            </a:extLst>
          </p:cNvPr>
          <p:cNvSpPr txBox="1"/>
          <p:nvPr/>
        </p:nvSpPr>
        <p:spPr>
          <a:xfrm>
            <a:off x="235078" y="1303739"/>
            <a:ext cx="6894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1)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수익률 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기준으로 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진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분류</a:t>
            </a:r>
            <a:endParaRPr lang="en-US" altLang="ko-KR" sz="1600" dirty="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2)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기사에 해당하는 날짜에 주가가 전날에 비해 몇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%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증감했는지에 따라      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감소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(-2),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횡보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(0),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증가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(2)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를 각 기사마다 라벨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할당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5FB1593-9AA0-46A2-8130-B2C87FBEB285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6223E9F-EB34-4AF8-9AE1-D44583F2AEF4}"/>
              </a:ext>
            </a:extLst>
          </p:cNvPr>
          <p:cNvSpPr txBox="1"/>
          <p:nvPr/>
        </p:nvSpPr>
        <p:spPr>
          <a:xfrm>
            <a:off x="1991107" y="36998"/>
            <a:ext cx="169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선정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및 수집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0164FD3-1B8C-4A8A-9C12-3897D74E2D94}"/>
              </a:ext>
            </a:extLst>
          </p:cNvPr>
          <p:cNvSpPr txBox="1"/>
          <p:nvPr/>
        </p:nvSpPr>
        <p:spPr>
          <a:xfrm>
            <a:off x="7803110" y="42293"/>
            <a:ext cx="1334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모델 </a:t>
            </a:r>
            <a:r>
              <a:rPr lang="ko-KR" altLang="en-US" sz="1600" b="1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학습 및 테스트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3624817" y="43002"/>
            <a:ext cx="141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전처리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65865" y="-11827"/>
            <a:ext cx="1291776" cy="693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5039699" y="168416"/>
            <a:ext cx="15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형태소 </a:t>
            </a:r>
            <a:r>
              <a:rPr lang="ko-KR" altLang="en-US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분석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094E995-9798-45F2-A7C0-B71BE75C6B6E}"/>
              </a:ext>
            </a:extLst>
          </p:cNvPr>
          <p:cNvSpPr txBox="1"/>
          <p:nvPr/>
        </p:nvSpPr>
        <p:spPr>
          <a:xfrm>
            <a:off x="6627551" y="36998"/>
            <a:ext cx="113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분석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8315372" y="2357868"/>
            <a:ext cx="518661" cy="2438857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1D7B172-FF66-41A0-A4BF-DBEC8286175E}"/>
              </a:ext>
            </a:extLst>
          </p:cNvPr>
          <p:cNvSpPr txBox="1"/>
          <p:nvPr/>
        </p:nvSpPr>
        <p:spPr>
          <a:xfrm>
            <a:off x="-91443" y="66172"/>
            <a:ext cx="291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CNN </a:t>
            </a:r>
            <a:r>
              <a:rPr lang="ko-KR" altLang="en-US" sz="20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텍스트 분류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D27A6DC7-6500-4E9B-9933-581A9B9C57DB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B9BD743C-1664-48CC-94D3-BD49997A8A9F}"/>
              </a:ext>
            </a:extLst>
          </p:cNvPr>
          <p:cNvGrpSpPr/>
          <p:nvPr/>
        </p:nvGrpSpPr>
        <p:grpSpPr>
          <a:xfrm>
            <a:off x="7760604" y="411170"/>
            <a:ext cx="258457" cy="245593"/>
            <a:chOff x="7615450" y="1113919"/>
            <a:chExt cx="558125" cy="530347"/>
          </a:xfrm>
        </p:grpSpPr>
        <p:sp>
          <p:nvSpPr>
            <p:cNvPr id="70" name="Google Shape;307;p44">
              <a:extLst>
                <a:ext uri="{FF2B5EF4-FFF2-40B4-BE49-F238E27FC236}">
                  <a16:creationId xmlns:a16="http://schemas.microsoft.com/office/drawing/2014/main" xmlns="" id="{CBB82BA7-5408-4082-B213-2597DD5C80FF}"/>
                </a:ext>
              </a:extLst>
            </p:cNvPr>
            <p:cNvSpPr/>
            <p:nvPr/>
          </p:nvSpPr>
          <p:spPr>
            <a:xfrm>
              <a:off x="7740336" y="1207420"/>
              <a:ext cx="292602" cy="292602"/>
            </a:xfrm>
            <a:prstGeom prst="diamond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71" name="Google Shape;309;p44">
              <a:extLst>
                <a:ext uri="{FF2B5EF4-FFF2-40B4-BE49-F238E27FC236}">
                  <a16:creationId xmlns:a16="http://schemas.microsoft.com/office/drawing/2014/main" xmlns="" id="{E7094475-6488-4B4A-87B7-FFEA01936A62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D4F57E10-1DB6-49EF-88A9-5C9EA61E55BC}"/>
                </a:ext>
              </a:extLst>
            </p:cNvPr>
            <p:cNvSpPr/>
            <p:nvPr/>
          </p:nvSpPr>
          <p:spPr>
            <a:xfrm>
              <a:off x="7615450" y="1351664"/>
              <a:ext cx="558125" cy="292602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D9729B11-81C1-455C-AD97-0E12F08FDDC3}"/>
              </a:ext>
            </a:extLst>
          </p:cNvPr>
          <p:cNvSpPr/>
          <p:nvPr/>
        </p:nvSpPr>
        <p:spPr>
          <a:xfrm>
            <a:off x="53788" y="715413"/>
            <a:ext cx="9043147" cy="436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16012BC-D9E3-40A0-9287-479774F1A7FB}"/>
              </a:ext>
            </a:extLst>
          </p:cNvPr>
          <p:cNvSpPr txBox="1"/>
          <p:nvPr/>
        </p:nvSpPr>
        <p:spPr>
          <a:xfrm>
            <a:off x="605015" y="1584014"/>
            <a:ext cx="7571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간결하고 구현이 빠르며</a:t>
            </a:r>
            <a:r>
              <a:rPr lang="en-US" altLang="ko-KR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직관적이기 때문에 </a:t>
            </a:r>
            <a:r>
              <a:rPr lang="ko-KR" altLang="en-US" dirty="0" err="1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텐서플로우보다</a:t>
            </a:r>
            <a:r>
              <a:rPr lang="ko-KR" altLang="en-US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사용자가 익히기 훨씬 쉬움 </a:t>
            </a:r>
            <a:endParaRPr lang="en-US" altLang="ko-KR" dirty="0">
              <a:solidFill>
                <a:srgbClr val="26262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코드를 다른 사람들에게 설명해 주기에도 상대적으로 효과적</a:t>
            </a:r>
            <a:endParaRPr lang="en-US" altLang="ko-KR" dirty="0">
              <a:solidFill>
                <a:srgbClr val="26262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 라이브러리</a:t>
            </a:r>
            <a:r>
              <a:rPr lang="en-US" altLang="ko-KR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Numpy</a:t>
            </a:r>
            <a:r>
              <a:rPr lang="en-US" altLang="ko-KR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dirty="0" err="1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Scipy</a:t>
            </a:r>
            <a:r>
              <a:rPr lang="en-US" altLang="ko-KR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dirty="0" err="1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Cython</a:t>
            </a:r>
            <a:r>
              <a:rPr lang="en-US" altLang="ko-KR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높은 호환성</a:t>
            </a:r>
            <a:endParaRPr lang="en-US" altLang="ko-KR" dirty="0">
              <a:solidFill>
                <a:srgbClr val="26262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26262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AB5D05-EBE4-49A6-9FEA-1B72A9CC2A5A}"/>
              </a:ext>
            </a:extLst>
          </p:cNvPr>
          <p:cNvSpPr txBox="1"/>
          <p:nvPr/>
        </p:nvSpPr>
        <p:spPr>
          <a:xfrm>
            <a:off x="600287" y="2735823"/>
            <a:ext cx="2525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Pytorch</a:t>
            </a:r>
            <a:r>
              <a:rPr lang="en-US" altLang="ko-KR" sz="1600" b="1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 사용 패키지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42AF2F1-2319-4426-888F-6716970E9382}"/>
              </a:ext>
            </a:extLst>
          </p:cNvPr>
          <p:cNvSpPr txBox="1"/>
          <p:nvPr/>
        </p:nvSpPr>
        <p:spPr>
          <a:xfrm>
            <a:off x="260525" y="848382"/>
            <a:ext cx="555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en-US" altLang="ko-KR" sz="1600" dirty="0" err="1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Pytorch</a:t>
            </a:r>
            <a:r>
              <a:rPr lang="en-US" altLang="ko-KR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를 활용한 </a:t>
            </a:r>
            <a:r>
              <a:rPr lang="en-US" altLang="ko-KR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CNN</a:t>
            </a:r>
            <a:endParaRPr lang="ko-KR" altLang="en-US" sz="1600" dirty="0">
              <a:solidFill>
                <a:srgbClr val="262626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BC08F12E-62F8-4CAF-95C5-70B7C4592F96}"/>
              </a:ext>
            </a:extLst>
          </p:cNvPr>
          <p:cNvGrpSpPr/>
          <p:nvPr/>
        </p:nvGrpSpPr>
        <p:grpSpPr>
          <a:xfrm rot="5400000">
            <a:off x="202349" y="941430"/>
            <a:ext cx="152457" cy="152457"/>
            <a:chOff x="7648893" y="1113919"/>
            <a:chExt cx="475488" cy="475489"/>
          </a:xfrm>
        </p:grpSpPr>
        <p:sp>
          <p:nvSpPr>
            <p:cNvPr id="31" name="Google Shape;307;p44">
              <a:extLst>
                <a:ext uri="{FF2B5EF4-FFF2-40B4-BE49-F238E27FC236}">
                  <a16:creationId xmlns:a16="http://schemas.microsoft.com/office/drawing/2014/main" xmlns="" id="{6BFB4848-7C53-4404-A3D3-ED9D3DACC7AA}"/>
                </a:ext>
              </a:extLst>
            </p:cNvPr>
            <p:cNvSpPr/>
            <p:nvPr/>
          </p:nvSpPr>
          <p:spPr>
            <a:xfrm>
              <a:off x="7770801" y="1225349"/>
              <a:ext cx="252628" cy="252629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32" name="Google Shape;309;p44">
              <a:extLst>
                <a:ext uri="{FF2B5EF4-FFF2-40B4-BE49-F238E27FC236}">
                  <a16:creationId xmlns:a16="http://schemas.microsoft.com/office/drawing/2014/main" xmlns="" id="{F2336283-FB00-4147-9807-BDC304A74BDA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164C28F-925A-4B9A-AC41-28FEE4432580}"/>
              </a:ext>
            </a:extLst>
          </p:cNvPr>
          <p:cNvSpPr/>
          <p:nvPr/>
        </p:nvSpPr>
        <p:spPr>
          <a:xfrm>
            <a:off x="669740" y="3223352"/>
            <a:ext cx="1379901" cy="38216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DD38747-D7C1-4945-8099-AE3901EBF12D}"/>
              </a:ext>
            </a:extLst>
          </p:cNvPr>
          <p:cNvSpPr/>
          <p:nvPr/>
        </p:nvSpPr>
        <p:spPr>
          <a:xfrm>
            <a:off x="669740" y="3726161"/>
            <a:ext cx="1379901" cy="38216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FAEA2B7-59EA-4A43-A609-89F47FF271FF}"/>
              </a:ext>
            </a:extLst>
          </p:cNvPr>
          <p:cNvSpPr/>
          <p:nvPr/>
        </p:nvSpPr>
        <p:spPr>
          <a:xfrm>
            <a:off x="669741" y="4228970"/>
            <a:ext cx="1379900" cy="38216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E7C7F2A1-9EAC-4750-B987-00CE2F7C9B0A}"/>
              </a:ext>
            </a:extLst>
          </p:cNvPr>
          <p:cNvCxnSpPr/>
          <p:nvPr/>
        </p:nvCxnSpPr>
        <p:spPr>
          <a:xfrm>
            <a:off x="2179456" y="3605514"/>
            <a:ext cx="44455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F028AC23-77D9-4389-A6D0-A83C3E84EA7F}"/>
              </a:ext>
            </a:extLst>
          </p:cNvPr>
          <p:cNvCxnSpPr/>
          <p:nvPr/>
        </p:nvCxnSpPr>
        <p:spPr>
          <a:xfrm>
            <a:off x="2180391" y="4108323"/>
            <a:ext cx="44455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EFD799A3-B9AE-40BA-925F-934704BE04AD}"/>
              </a:ext>
            </a:extLst>
          </p:cNvPr>
          <p:cNvCxnSpPr/>
          <p:nvPr/>
        </p:nvCxnSpPr>
        <p:spPr>
          <a:xfrm>
            <a:off x="2179456" y="4611132"/>
            <a:ext cx="44455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4047459-9E6A-4684-A249-2B8B06526F37}"/>
              </a:ext>
            </a:extLst>
          </p:cNvPr>
          <p:cNvSpPr txBox="1"/>
          <p:nvPr/>
        </p:nvSpPr>
        <p:spPr>
          <a:xfrm>
            <a:off x="960892" y="3275934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Torch</a:t>
            </a:r>
            <a:endPara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B095DE0-8C78-4004-8164-66173D75337D}"/>
              </a:ext>
            </a:extLst>
          </p:cNvPr>
          <p:cNvSpPr txBox="1"/>
          <p:nvPr/>
        </p:nvSpPr>
        <p:spPr>
          <a:xfrm>
            <a:off x="834481" y="4281552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Torch.nn</a:t>
            </a:r>
            <a:endPara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79079F0-312B-4326-9A49-A26760A19A72}"/>
              </a:ext>
            </a:extLst>
          </p:cNvPr>
          <p:cNvSpPr txBox="1"/>
          <p:nvPr/>
        </p:nvSpPr>
        <p:spPr>
          <a:xfrm>
            <a:off x="669741" y="3787773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Torch.Auto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grad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BBE53EF-DBCF-4D81-87D3-24A9A02AD0AF}"/>
              </a:ext>
            </a:extLst>
          </p:cNvPr>
          <p:cNvSpPr txBox="1"/>
          <p:nvPr/>
        </p:nvSpPr>
        <p:spPr>
          <a:xfrm>
            <a:off x="2122161" y="3322981"/>
            <a:ext cx="3395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_ac" panose="020B0600000101010101" pitchFamily="50" charset="-127"/>
              </a:rPr>
              <a:t>GPU </a:t>
            </a:r>
            <a:r>
              <a:rPr lang="ko-KR" altLang="en-US" sz="1000" dirty="0">
                <a:latin typeface="나눔스퀘어_ac" panose="020B0600000101010101" pitchFamily="50" charset="-127"/>
              </a:rPr>
              <a:t>지원 기능을 갖춘 </a:t>
            </a:r>
            <a:r>
              <a:rPr lang="en-US" altLang="ko-KR" sz="1000" dirty="0" err="1">
                <a:latin typeface="나눔스퀘어_ac" panose="020B0600000101010101" pitchFamily="50" charset="-127"/>
              </a:rPr>
              <a:t>Numpy</a:t>
            </a:r>
            <a:r>
              <a:rPr lang="ko-KR" altLang="en-US" sz="1000" dirty="0">
                <a:latin typeface="나눔스퀘어_ac" panose="020B0600000101010101" pitchFamily="50" charset="-127"/>
              </a:rPr>
              <a:t>와 같은 </a:t>
            </a:r>
            <a:r>
              <a:rPr lang="en-US" altLang="ko-KR" sz="1000" dirty="0">
                <a:latin typeface="나눔스퀘어_ac" panose="020B0600000101010101" pitchFamily="50" charset="-127"/>
              </a:rPr>
              <a:t>Tensor </a:t>
            </a:r>
            <a:r>
              <a:rPr lang="ko-KR" altLang="en-US" sz="1000" dirty="0">
                <a:latin typeface="나눔스퀘어_ac" panose="020B0600000101010101" pitchFamily="50" charset="-127"/>
              </a:rPr>
              <a:t>라이브러리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70DD254-5F0B-44C6-9F1A-0B2282CF5D19}"/>
              </a:ext>
            </a:extLst>
          </p:cNvPr>
          <p:cNvSpPr txBox="1"/>
          <p:nvPr/>
        </p:nvSpPr>
        <p:spPr>
          <a:xfrm>
            <a:off x="2122161" y="3832403"/>
            <a:ext cx="4180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스퀘어_ac" panose="020B0600000101010101" pitchFamily="50" charset="-127"/>
              </a:rPr>
              <a:t>차별화된 </a:t>
            </a:r>
            <a:r>
              <a:rPr lang="en-US" altLang="ko-KR" sz="1000" dirty="0">
                <a:latin typeface="나눔스퀘어_ac" panose="020B0600000101010101" pitchFamily="50" charset="-127"/>
              </a:rPr>
              <a:t>Tensor </a:t>
            </a:r>
            <a:r>
              <a:rPr lang="ko-KR" altLang="en-US" sz="1000" dirty="0">
                <a:latin typeface="나눔스퀘어_ac" panose="020B0600000101010101" pitchFamily="50" charset="-127"/>
              </a:rPr>
              <a:t>작업을 지원하는 테이프 기반 자동 차별화 라이브러리</a:t>
            </a:r>
            <a:endParaRPr lang="ko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F94B1F3-F61A-44ED-876D-DD3DD3EF0E0B}"/>
              </a:ext>
            </a:extLst>
          </p:cNvPr>
          <p:cNvSpPr txBox="1"/>
          <p:nvPr/>
        </p:nvSpPr>
        <p:spPr>
          <a:xfrm>
            <a:off x="2122161" y="4332891"/>
            <a:ext cx="3326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스퀘어_ac" panose="020B0600000101010101" pitchFamily="50" charset="-127"/>
              </a:rPr>
              <a:t>유연성을 위한 자동 </a:t>
            </a:r>
            <a:r>
              <a:rPr lang="ko-KR" altLang="en-US" sz="1000" dirty="0" err="1">
                <a:latin typeface="나눔스퀘어_ac" panose="020B0600000101010101" pitchFamily="50" charset="-127"/>
              </a:rPr>
              <a:t>그래퍼와</a:t>
            </a:r>
            <a:r>
              <a:rPr lang="ko-KR" altLang="en-US" sz="1000" dirty="0">
                <a:latin typeface="나눔스퀘어_ac" panose="020B0600000101010101" pitchFamily="50" charset="-127"/>
              </a:rPr>
              <a:t> 신경 네트워크 라이브러리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96AD65D-5758-4C8D-B35D-C6727758F9C5}"/>
              </a:ext>
            </a:extLst>
          </p:cNvPr>
          <p:cNvSpPr txBox="1"/>
          <p:nvPr/>
        </p:nvSpPr>
        <p:spPr>
          <a:xfrm>
            <a:off x="605015" y="1216198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Pytorch</a:t>
            </a:r>
            <a:r>
              <a:rPr lang="ko-KR" altLang="en-US" sz="1600" b="1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</a:t>
            </a:r>
            <a:endParaRPr lang="en-US" altLang="ko-KR" sz="1600" b="1" dirty="0">
              <a:solidFill>
                <a:srgbClr val="26262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A8A77CF9-81EB-4EB4-85F7-560EE0DB77DF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6223E9F-EB34-4AF8-9AE1-D44583F2AEF4}"/>
              </a:ext>
            </a:extLst>
          </p:cNvPr>
          <p:cNvSpPr txBox="1"/>
          <p:nvPr/>
        </p:nvSpPr>
        <p:spPr>
          <a:xfrm>
            <a:off x="1991107" y="36998"/>
            <a:ext cx="169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선정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및 수집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3624817" y="43002"/>
            <a:ext cx="141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전처리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5039699" y="168416"/>
            <a:ext cx="15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형태소 </a:t>
            </a:r>
            <a:r>
              <a:rPr lang="ko-KR" altLang="en-US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분석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094E995-9798-45F2-A7C0-B71BE75C6B6E}"/>
              </a:ext>
            </a:extLst>
          </p:cNvPr>
          <p:cNvSpPr txBox="1"/>
          <p:nvPr/>
        </p:nvSpPr>
        <p:spPr>
          <a:xfrm>
            <a:off x="6627551" y="36998"/>
            <a:ext cx="113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분석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7729873" y="-4170"/>
            <a:ext cx="1426171" cy="693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80164FD3-1B8C-4A8A-9C12-3897D74E2D94}"/>
              </a:ext>
            </a:extLst>
          </p:cNvPr>
          <p:cNvSpPr txBox="1"/>
          <p:nvPr/>
        </p:nvSpPr>
        <p:spPr>
          <a:xfrm>
            <a:off x="7762179" y="32718"/>
            <a:ext cx="127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모델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학습 및 테스트</a:t>
            </a:r>
            <a:endParaRPr lang="ko-KR" altLang="en-US" sz="16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93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0438FC3-8981-462F-B1CA-EC4886E194C8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A19E9AA-F695-4103-86B4-46B366581903}"/>
              </a:ext>
            </a:extLst>
          </p:cNvPr>
          <p:cNvSpPr/>
          <p:nvPr/>
        </p:nvSpPr>
        <p:spPr>
          <a:xfrm>
            <a:off x="53788" y="724383"/>
            <a:ext cx="9043147" cy="435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DF748DA-0ED4-44E3-8F54-511834F28090}"/>
              </a:ext>
            </a:extLst>
          </p:cNvPr>
          <p:cNvSpPr txBox="1"/>
          <p:nvPr/>
        </p:nvSpPr>
        <p:spPr>
          <a:xfrm>
            <a:off x="379413" y="1067732"/>
            <a:ext cx="899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1)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날짜 순으로 기사가 입력 된다면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시계열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속성을 띄기 때문에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 단위로 무작위화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2) train 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80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%(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약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21600), 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20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%(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약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5400)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배정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CD7426D-7257-44FF-A458-E1BC79C05E43}"/>
              </a:ext>
            </a:extLst>
          </p:cNvPr>
          <p:cNvGrpSpPr/>
          <p:nvPr/>
        </p:nvGrpSpPr>
        <p:grpSpPr>
          <a:xfrm>
            <a:off x="831192" y="2230691"/>
            <a:ext cx="7476951" cy="2489151"/>
            <a:chOff x="402789" y="2817335"/>
            <a:chExt cx="6549726" cy="2320651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9F50E5EB-94D4-4594-9235-2464806C7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90" b="44439"/>
            <a:stretch/>
          </p:blipFill>
          <p:spPr>
            <a:xfrm>
              <a:off x="402789" y="2817335"/>
              <a:ext cx="6511091" cy="1215579"/>
            </a:xfrm>
            <a:prstGeom prst="rect">
              <a:avLst/>
            </a:prstGeom>
          </p:spPr>
        </p:pic>
        <p:pic>
          <p:nvPicPr>
            <p:cNvPr id="52" name="그림 51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1C695F0C-77B1-4A38-9AFB-542E262D9E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0905"/>
            <a:stretch/>
          </p:blipFill>
          <p:spPr>
            <a:xfrm>
              <a:off x="402789" y="3922406"/>
              <a:ext cx="6549726" cy="1215580"/>
            </a:xfrm>
            <a:prstGeom prst="rect">
              <a:avLst/>
            </a:prstGeom>
          </p:spPr>
        </p:pic>
      </p:grpSp>
      <p:sp>
        <p:nvSpPr>
          <p:cNvPr id="40" name="Google Shape;775;p69">
            <a:extLst>
              <a:ext uri="{FF2B5EF4-FFF2-40B4-BE49-F238E27FC236}">
                <a16:creationId xmlns:a16="http://schemas.microsoft.com/office/drawing/2014/main" xmlns="" id="{13BDF94A-6926-4233-BEE8-0246833EEE37}"/>
              </a:ext>
            </a:extLst>
          </p:cNvPr>
          <p:cNvSpPr/>
          <p:nvPr/>
        </p:nvSpPr>
        <p:spPr>
          <a:xfrm>
            <a:off x="801535" y="2198460"/>
            <a:ext cx="7521056" cy="2536272"/>
          </a:xfrm>
          <a:prstGeom prst="frame">
            <a:avLst>
              <a:gd name="adj1" fmla="val 1384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27A6DC7-6500-4E9B-9933-581A9B9C57DB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A8A77CF9-81EB-4EB4-85F7-560EE0DB77DF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5FB1593-9AA0-46A2-8130-B2C87FBEB285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6223E9F-EB34-4AF8-9AE1-D44583F2AEF4}"/>
              </a:ext>
            </a:extLst>
          </p:cNvPr>
          <p:cNvSpPr txBox="1"/>
          <p:nvPr/>
        </p:nvSpPr>
        <p:spPr>
          <a:xfrm>
            <a:off x="1991107" y="36998"/>
            <a:ext cx="169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선정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및 수집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3624817" y="43002"/>
            <a:ext cx="141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전처리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729872" y="110"/>
            <a:ext cx="1426171" cy="693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5039699" y="168416"/>
            <a:ext cx="15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형태소 </a:t>
            </a:r>
            <a:r>
              <a:rPr lang="ko-KR" altLang="en-US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분석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094E995-9798-45F2-A7C0-B71BE75C6B6E}"/>
              </a:ext>
            </a:extLst>
          </p:cNvPr>
          <p:cNvSpPr txBox="1"/>
          <p:nvPr/>
        </p:nvSpPr>
        <p:spPr>
          <a:xfrm>
            <a:off x="6627551" y="36998"/>
            <a:ext cx="113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분석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0164FD3-1B8C-4A8A-9C12-3897D74E2D94}"/>
              </a:ext>
            </a:extLst>
          </p:cNvPr>
          <p:cNvSpPr txBox="1"/>
          <p:nvPr/>
        </p:nvSpPr>
        <p:spPr>
          <a:xfrm>
            <a:off x="7762178" y="36998"/>
            <a:ext cx="127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모델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학습 및 테스트</a:t>
            </a:r>
            <a:endParaRPr lang="ko-KR" altLang="en-US" sz="16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9C60A221-81B6-4DD4-AC99-1658D4B41C5C}"/>
              </a:ext>
            </a:extLst>
          </p:cNvPr>
          <p:cNvGrpSpPr/>
          <p:nvPr/>
        </p:nvGrpSpPr>
        <p:grpSpPr>
          <a:xfrm rot="5400000">
            <a:off x="226956" y="1238426"/>
            <a:ext cx="152457" cy="152457"/>
            <a:chOff x="7648893" y="1113919"/>
            <a:chExt cx="475488" cy="475489"/>
          </a:xfrm>
        </p:grpSpPr>
        <p:sp>
          <p:nvSpPr>
            <p:cNvPr id="68" name="Google Shape;307;p44">
              <a:extLst>
                <a:ext uri="{FF2B5EF4-FFF2-40B4-BE49-F238E27FC236}">
                  <a16:creationId xmlns:a16="http://schemas.microsoft.com/office/drawing/2014/main" xmlns="" id="{2BAC77D9-CF6B-47B8-857A-7638163B6514}"/>
                </a:ext>
              </a:extLst>
            </p:cNvPr>
            <p:cNvSpPr/>
            <p:nvPr/>
          </p:nvSpPr>
          <p:spPr>
            <a:xfrm>
              <a:off x="7770801" y="1225349"/>
              <a:ext cx="252628" cy="252629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69" name="Google Shape;309;p44">
              <a:extLst>
                <a:ext uri="{FF2B5EF4-FFF2-40B4-BE49-F238E27FC236}">
                  <a16:creationId xmlns:a16="http://schemas.microsoft.com/office/drawing/2014/main" xmlns="" id="{FFF7561C-41B5-47F9-AFFC-EF34B6A81C34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4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4145C1D-2D66-4CE8-9066-0E6AFAEBE60C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FA19E9AA-F695-4103-86B4-46B366581903}"/>
              </a:ext>
            </a:extLst>
          </p:cNvPr>
          <p:cNvSpPr/>
          <p:nvPr/>
        </p:nvSpPr>
        <p:spPr>
          <a:xfrm>
            <a:off x="53788" y="724383"/>
            <a:ext cx="9043147" cy="435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745CE1-4C6E-4437-AF1D-9DCFD047299D}"/>
              </a:ext>
            </a:extLst>
          </p:cNvPr>
          <p:cNvSpPr txBox="1"/>
          <p:nvPr/>
        </p:nvSpPr>
        <p:spPr>
          <a:xfrm>
            <a:off x="1611824" y="3855826"/>
            <a:ext cx="5927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사전에 학습된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(pre-training)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임베딩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벡터를 사용하지 않고 </a:t>
            </a:r>
            <a:endParaRPr lang="en-US" altLang="ko-KR" sz="1600" dirty="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천개의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뉴스 데이터에서 추출한 단어들로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임베딩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벡터를 구성해서 학습시킨다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Google Shape;775;p69">
            <a:extLst>
              <a:ext uri="{FF2B5EF4-FFF2-40B4-BE49-F238E27FC236}">
                <a16:creationId xmlns:a16="http://schemas.microsoft.com/office/drawing/2014/main" xmlns="" id="{C7BD5845-5700-4E73-9166-5781F4197EBB}"/>
              </a:ext>
            </a:extLst>
          </p:cNvPr>
          <p:cNvSpPr/>
          <p:nvPr/>
        </p:nvSpPr>
        <p:spPr>
          <a:xfrm>
            <a:off x="1080492" y="861432"/>
            <a:ext cx="6989736" cy="4101109"/>
          </a:xfrm>
          <a:prstGeom prst="frame">
            <a:avLst>
              <a:gd name="adj1" fmla="val 1384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63" y="1159872"/>
            <a:ext cx="5544993" cy="242023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0438FC3-8981-462F-B1CA-EC4886E194C8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D27A6DC7-6500-4E9B-9933-581A9B9C57DB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8A77CF9-81EB-4EB4-85F7-560EE0DB77DF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5FB1593-9AA0-46A2-8130-B2C87FBEB285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6223E9F-EB34-4AF8-9AE1-D44583F2AEF4}"/>
              </a:ext>
            </a:extLst>
          </p:cNvPr>
          <p:cNvSpPr txBox="1"/>
          <p:nvPr/>
        </p:nvSpPr>
        <p:spPr>
          <a:xfrm>
            <a:off x="1991107" y="36998"/>
            <a:ext cx="169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선정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및 수집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3624817" y="43002"/>
            <a:ext cx="141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전처리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729872" y="110"/>
            <a:ext cx="1426171" cy="693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5039699" y="168416"/>
            <a:ext cx="15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형태소 </a:t>
            </a:r>
            <a:r>
              <a:rPr lang="ko-KR" altLang="en-US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분석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094E995-9798-45F2-A7C0-B71BE75C6B6E}"/>
              </a:ext>
            </a:extLst>
          </p:cNvPr>
          <p:cNvSpPr txBox="1"/>
          <p:nvPr/>
        </p:nvSpPr>
        <p:spPr>
          <a:xfrm>
            <a:off x="6627551" y="36998"/>
            <a:ext cx="113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분석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0164FD3-1B8C-4A8A-9C12-3897D74E2D94}"/>
              </a:ext>
            </a:extLst>
          </p:cNvPr>
          <p:cNvSpPr txBox="1"/>
          <p:nvPr/>
        </p:nvSpPr>
        <p:spPr>
          <a:xfrm>
            <a:off x="7762178" y="36998"/>
            <a:ext cx="127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모델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학습 및 테스트</a:t>
            </a:r>
            <a:endParaRPr lang="ko-KR" altLang="en-US" sz="16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20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4145C1D-2D66-4CE8-9066-0E6AFAEBE60C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FA19E9AA-F695-4103-86B4-46B366581903}"/>
              </a:ext>
            </a:extLst>
          </p:cNvPr>
          <p:cNvSpPr/>
          <p:nvPr/>
        </p:nvSpPr>
        <p:spPr>
          <a:xfrm>
            <a:off x="53788" y="724383"/>
            <a:ext cx="9043147" cy="435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</a:endParaRPr>
          </a:p>
        </p:txBody>
      </p:sp>
      <p:pic>
        <p:nvPicPr>
          <p:cNvPr id="35" name="그림 34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74C3EA69-9EE0-44E7-BE6E-36AA4DB90C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4" r="11545"/>
          <a:stretch/>
        </p:blipFill>
        <p:spPr>
          <a:xfrm>
            <a:off x="1562798" y="1502532"/>
            <a:ext cx="6062367" cy="26627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2DEF24A-7351-46E0-B46E-FDB717F49052}"/>
              </a:ext>
            </a:extLst>
          </p:cNvPr>
          <p:cNvSpPr txBox="1"/>
          <p:nvPr/>
        </p:nvSpPr>
        <p:spPr>
          <a:xfrm>
            <a:off x="640492" y="4313509"/>
            <a:ext cx="786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입력값에</a:t>
            </a:r>
            <a:r>
              <a:rPr lang="ko-KR" altLang="en-US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단어에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임베딩</a:t>
            </a:r>
            <a:r>
              <a:rPr lang="ko-KR" altLang="en-US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된 벡터 값들이 들어간다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9" name="Google Shape;775;p69"/>
          <p:cNvSpPr/>
          <p:nvPr/>
        </p:nvSpPr>
        <p:spPr>
          <a:xfrm>
            <a:off x="1402598" y="1458414"/>
            <a:ext cx="6222568" cy="2663782"/>
          </a:xfrm>
          <a:prstGeom prst="frame">
            <a:avLst>
              <a:gd name="adj1" fmla="val 1384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0438FC3-8981-462F-B1CA-EC4886E194C8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27A6DC7-6500-4E9B-9933-581A9B9C57DB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8A77CF9-81EB-4EB4-85F7-560EE0DB77DF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5FB1593-9AA0-46A2-8130-B2C87FBEB285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6223E9F-EB34-4AF8-9AE1-D44583F2AEF4}"/>
              </a:ext>
            </a:extLst>
          </p:cNvPr>
          <p:cNvSpPr txBox="1"/>
          <p:nvPr/>
        </p:nvSpPr>
        <p:spPr>
          <a:xfrm>
            <a:off x="1991107" y="36998"/>
            <a:ext cx="169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선정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및 수집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3624817" y="43002"/>
            <a:ext cx="141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전처리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29872" y="110"/>
            <a:ext cx="1426171" cy="693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5039699" y="168416"/>
            <a:ext cx="15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형태소 </a:t>
            </a:r>
            <a:r>
              <a:rPr lang="ko-KR" altLang="en-US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분석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094E995-9798-45F2-A7C0-B71BE75C6B6E}"/>
              </a:ext>
            </a:extLst>
          </p:cNvPr>
          <p:cNvSpPr txBox="1"/>
          <p:nvPr/>
        </p:nvSpPr>
        <p:spPr>
          <a:xfrm>
            <a:off x="6627551" y="36998"/>
            <a:ext cx="113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분석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0164FD3-1B8C-4A8A-9C12-3897D74E2D94}"/>
              </a:ext>
            </a:extLst>
          </p:cNvPr>
          <p:cNvSpPr txBox="1"/>
          <p:nvPr/>
        </p:nvSpPr>
        <p:spPr>
          <a:xfrm>
            <a:off x="7762178" y="36998"/>
            <a:ext cx="127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모델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학습 및 테스트</a:t>
            </a:r>
            <a:endParaRPr lang="ko-KR" altLang="en-US" sz="16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50590" y="1128578"/>
            <a:ext cx="1526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CNN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모형도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760" y="1774642"/>
            <a:ext cx="1103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262626"/>
                </a:solidFill>
              </a:rPr>
              <a:t>조양호</a:t>
            </a:r>
            <a:r>
              <a:rPr lang="en-US" altLang="ko-KR" dirty="0" smtClean="0">
                <a:solidFill>
                  <a:srgbClr val="262626"/>
                </a:solidFill>
              </a:rPr>
              <a:t> </a:t>
            </a:r>
            <a:r>
              <a:rPr lang="ko-KR" altLang="en-US" dirty="0" smtClean="0">
                <a:solidFill>
                  <a:srgbClr val="262626"/>
                </a:solidFill>
              </a:rPr>
              <a:t>한진</a:t>
            </a:r>
            <a:endParaRPr lang="en-US" altLang="ko-KR" dirty="0">
              <a:solidFill>
                <a:srgbClr val="262626"/>
              </a:solidFill>
            </a:endParaRPr>
          </a:p>
          <a:p>
            <a:r>
              <a:rPr lang="ko-KR" altLang="en-US" dirty="0" smtClean="0">
                <a:solidFill>
                  <a:srgbClr val="262626"/>
                </a:solidFill>
              </a:rPr>
              <a:t>그룹</a:t>
            </a:r>
            <a:r>
              <a:rPr lang="en-US" altLang="ko-KR" dirty="0" smtClean="0">
                <a:solidFill>
                  <a:srgbClr val="262626"/>
                </a:solidFill>
              </a:rPr>
              <a:t> </a:t>
            </a:r>
          </a:p>
          <a:p>
            <a:r>
              <a:rPr lang="ko-KR" altLang="en-US" dirty="0" smtClean="0">
                <a:solidFill>
                  <a:srgbClr val="262626"/>
                </a:solidFill>
              </a:rPr>
              <a:t>회장 갑작스럽게</a:t>
            </a:r>
            <a:r>
              <a:rPr lang="en-US" altLang="ko-KR" dirty="0" smtClean="0">
                <a:solidFill>
                  <a:srgbClr val="262626"/>
                </a:solidFill>
              </a:rPr>
              <a:t> </a:t>
            </a:r>
            <a:r>
              <a:rPr lang="ko-KR" altLang="en-US" dirty="0" smtClean="0">
                <a:solidFill>
                  <a:srgbClr val="262626"/>
                </a:solidFill>
              </a:rPr>
              <a:t>별세</a:t>
            </a:r>
            <a:r>
              <a:rPr lang="en-US" altLang="ko-KR" dirty="0" smtClean="0">
                <a:solidFill>
                  <a:srgbClr val="262626"/>
                </a:solidFill>
              </a:rPr>
              <a:t>  </a:t>
            </a:r>
            <a:r>
              <a:rPr lang="ko-KR" altLang="en-US" dirty="0" smtClean="0">
                <a:solidFill>
                  <a:srgbClr val="262626"/>
                </a:solidFill>
              </a:rPr>
              <a:t>조원태</a:t>
            </a:r>
            <a:r>
              <a:rPr lang="en-US" altLang="ko-KR" dirty="0" smtClean="0">
                <a:solidFill>
                  <a:srgbClr val="262626"/>
                </a:solidFill>
              </a:rPr>
              <a:t> </a:t>
            </a:r>
            <a:r>
              <a:rPr lang="ko-KR" altLang="en-US" dirty="0" smtClean="0">
                <a:solidFill>
                  <a:srgbClr val="262626"/>
                </a:solidFill>
              </a:rPr>
              <a:t>대한</a:t>
            </a:r>
            <a:endParaRPr lang="en-US" altLang="ko-KR" dirty="0" smtClean="0">
              <a:solidFill>
                <a:srgbClr val="262626"/>
              </a:solidFill>
            </a:endParaRPr>
          </a:p>
          <a:p>
            <a:r>
              <a:rPr lang="ko-KR" altLang="en-US" dirty="0" smtClean="0">
                <a:solidFill>
                  <a:srgbClr val="262626"/>
                </a:solidFill>
              </a:rPr>
              <a:t>항공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2178" y="2394488"/>
            <a:ext cx="1002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감소</a:t>
            </a:r>
            <a:r>
              <a:rPr lang="en-US" altLang="ko-KR" dirty="0" smtClean="0"/>
              <a:t>(-2) or</a:t>
            </a:r>
            <a:r>
              <a:rPr lang="ko-KR" altLang="en-US" dirty="0"/>
              <a:t> </a:t>
            </a:r>
            <a:r>
              <a:rPr lang="ko-KR" altLang="en-US" dirty="0" smtClean="0"/>
              <a:t>횡보</a:t>
            </a:r>
            <a:r>
              <a:rPr lang="en-US" altLang="ko-KR" dirty="0" smtClean="0"/>
              <a:t>(0) or </a:t>
            </a:r>
            <a:r>
              <a:rPr lang="ko-KR" altLang="en-US" dirty="0" smtClean="0"/>
              <a:t>상승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1290222" y="2618975"/>
            <a:ext cx="371959" cy="2718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429535" y="2654389"/>
            <a:ext cx="371959" cy="2718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2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0E8FE3B-D799-45E3-A4D2-93262C8E6272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A19E9AA-F695-4103-86B4-46B366581903}"/>
              </a:ext>
            </a:extLst>
          </p:cNvPr>
          <p:cNvSpPr/>
          <p:nvPr/>
        </p:nvSpPr>
        <p:spPr>
          <a:xfrm>
            <a:off x="53788" y="724383"/>
            <a:ext cx="9043147" cy="435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67990FC-8C9C-4A24-B03C-F9C5EBC6DE47}"/>
              </a:ext>
            </a:extLst>
          </p:cNvPr>
          <p:cNvSpPr/>
          <p:nvPr/>
        </p:nvSpPr>
        <p:spPr>
          <a:xfrm>
            <a:off x="694896" y="975329"/>
            <a:ext cx="77039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>
              <a:lnSpc>
                <a:spcPct val="20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Pytorch</a:t>
            </a:r>
            <a:r>
              <a:rPr lang="en-US" altLang="ko-KR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들어갈 입력데이터는 </a:t>
            </a:r>
            <a:r>
              <a:rPr lang="en-US" altLang="ko-KR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Pytorch</a:t>
            </a:r>
            <a:r>
              <a:rPr lang="en-US" altLang="ko-KR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Variable </a:t>
            </a:r>
            <a:r>
              <a:rPr lang="ko-KR" altLang="en-US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타입으로 변환 시켜줘야 하는데</a:t>
            </a:r>
            <a:r>
              <a:rPr lang="en-US" altLang="ko-KR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endParaRPr lang="en-US" altLang="ko-KR" dirty="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 algn="ctr">
              <a:lnSpc>
                <a:spcPct val="200000"/>
              </a:lnSpc>
            </a:pPr>
            <a:r>
              <a:rPr lang="ko-KR" altLang="ko-KR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Pytorch </a:t>
            </a:r>
            <a:r>
              <a:rPr lang="ko-KR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Variable로 변환하기 위해서는 모든 data의 길이(length)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</a:t>
            </a:r>
            <a:r>
              <a:rPr lang="ko-KR" altLang="en-US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동일해야 함</a:t>
            </a:r>
            <a:r>
              <a:rPr lang="ko-KR" altLang="ko-KR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 algn="ctr">
              <a:lnSpc>
                <a:spcPct val="20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기사는 문서 </a:t>
            </a:r>
            <a:r>
              <a:rPr lang="ko-KR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길이가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각각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다르므로</a:t>
            </a:r>
            <a:r>
              <a:rPr lang="ko-KR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길이를 맞춰주는 작업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수행이 필요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 algn="ctr">
              <a:lnSpc>
                <a:spcPct val="200000"/>
              </a:lnSpc>
            </a:pPr>
            <a:r>
              <a:rPr lang="ko-KR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짧은 문장에는 padding(공간을 채우기 위해 사용하는 더미)을 추가, 긴 문장은 </a:t>
            </a:r>
            <a:r>
              <a:rPr lang="ko-KR" altLang="en-US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길이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단축</a:t>
            </a:r>
            <a:r>
              <a:rPr lang="ko-KR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0438FC3-8981-462F-B1CA-EC4886E194C8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27A6DC7-6500-4E9B-9933-581A9B9C57DB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8A77CF9-81EB-4EB4-85F7-560EE0DB77DF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5FB1593-9AA0-46A2-8130-B2C87FBEB285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6223E9F-EB34-4AF8-9AE1-D44583F2AEF4}"/>
              </a:ext>
            </a:extLst>
          </p:cNvPr>
          <p:cNvSpPr txBox="1"/>
          <p:nvPr/>
        </p:nvSpPr>
        <p:spPr>
          <a:xfrm>
            <a:off x="1991107" y="36998"/>
            <a:ext cx="169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선정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및 수집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3624817" y="43002"/>
            <a:ext cx="141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전처리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729872" y="110"/>
            <a:ext cx="1426171" cy="693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5039699" y="168416"/>
            <a:ext cx="15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형태소 </a:t>
            </a:r>
            <a:r>
              <a:rPr lang="ko-KR" altLang="en-US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분석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094E995-9798-45F2-A7C0-B71BE75C6B6E}"/>
              </a:ext>
            </a:extLst>
          </p:cNvPr>
          <p:cNvSpPr txBox="1"/>
          <p:nvPr/>
        </p:nvSpPr>
        <p:spPr>
          <a:xfrm>
            <a:off x="6627551" y="36998"/>
            <a:ext cx="113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분석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0164FD3-1B8C-4A8A-9C12-3897D74E2D94}"/>
              </a:ext>
            </a:extLst>
          </p:cNvPr>
          <p:cNvSpPr txBox="1"/>
          <p:nvPr/>
        </p:nvSpPr>
        <p:spPr>
          <a:xfrm>
            <a:off x="7762178" y="36998"/>
            <a:ext cx="127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모델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학습 및 테스트</a:t>
            </a:r>
            <a:endParaRPr lang="ko-KR" altLang="en-US" sz="16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78194AC6-DFB9-43C1-AC97-DDE5D101F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636" y="2907707"/>
            <a:ext cx="6692036" cy="1943261"/>
          </a:xfrm>
          <a:prstGeom prst="rect">
            <a:avLst/>
          </a:prstGeom>
        </p:spPr>
      </p:pic>
      <p:sp>
        <p:nvSpPr>
          <p:cNvPr id="40" name="Google Shape;775;p69">
            <a:extLst>
              <a:ext uri="{FF2B5EF4-FFF2-40B4-BE49-F238E27FC236}">
                <a16:creationId xmlns:a16="http://schemas.microsoft.com/office/drawing/2014/main" xmlns="" id="{FE072D59-66FC-4860-8D68-62CA9F84923F}"/>
              </a:ext>
            </a:extLst>
          </p:cNvPr>
          <p:cNvSpPr/>
          <p:nvPr/>
        </p:nvSpPr>
        <p:spPr>
          <a:xfrm>
            <a:off x="1365636" y="2907707"/>
            <a:ext cx="6644514" cy="1943261"/>
          </a:xfrm>
          <a:prstGeom prst="frame">
            <a:avLst>
              <a:gd name="adj1" fmla="val 1384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2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1;p38">
            <a:extLst>
              <a:ext uri="{FF2B5EF4-FFF2-40B4-BE49-F238E27FC236}">
                <a16:creationId xmlns:a16="http://schemas.microsoft.com/office/drawing/2014/main" xmlns="" id="{2F3FE35A-4851-47CF-881A-D9A261A3BF25}"/>
              </a:ext>
            </a:extLst>
          </p:cNvPr>
          <p:cNvSpPr/>
          <p:nvPr/>
        </p:nvSpPr>
        <p:spPr>
          <a:xfrm rot="3291595">
            <a:off x="2074140" y="-387770"/>
            <a:ext cx="6229706" cy="6272437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82;p38">
            <a:extLst>
              <a:ext uri="{FF2B5EF4-FFF2-40B4-BE49-F238E27FC236}">
                <a16:creationId xmlns:a16="http://schemas.microsoft.com/office/drawing/2014/main" xmlns="" id="{77F1F5D1-2570-44CE-9AA4-042885787E30}"/>
              </a:ext>
            </a:extLst>
          </p:cNvPr>
          <p:cNvSpPr/>
          <p:nvPr/>
        </p:nvSpPr>
        <p:spPr>
          <a:xfrm rot="582388">
            <a:off x="1141949" y="-1250788"/>
            <a:ext cx="8060440" cy="8049875"/>
          </a:xfrm>
          <a:prstGeom prst="diamond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169" name="Google Shape;169;p37"/>
          <p:cNvSpPr txBox="1"/>
          <p:nvPr/>
        </p:nvSpPr>
        <p:spPr>
          <a:xfrm>
            <a:off x="233153" y="306826"/>
            <a:ext cx="3645826" cy="48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ko" sz="36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Contents</a:t>
            </a:r>
            <a:endParaRPr sz="3600" b="1" dirty="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D1D034-FEBA-42D6-9135-4E7C90DC7704}"/>
              </a:ext>
            </a:extLst>
          </p:cNvPr>
          <p:cNvSpPr txBox="1"/>
          <p:nvPr/>
        </p:nvSpPr>
        <p:spPr>
          <a:xfrm>
            <a:off x="3541691" y="136060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" altLang="ko-KR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"/>
                <a:sym typeface="Calibri"/>
              </a:rPr>
              <a:t>1. </a:t>
            </a:r>
            <a:r>
              <a:rPr lang="ko-KR" altLang="en-US" b="1" dirty="0" smtClean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"/>
                <a:sym typeface="Calibri"/>
              </a:rPr>
              <a:t>서론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62B932F-7D69-429C-8DEB-350CC0212670}"/>
              </a:ext>
            </a:extLst>
          </p:cNvPr>
          <p:cNvSpPr txBox="1"/>
          <p:nvPr/>
        </p:nvSpPr>
        <p:spPr>
          <a:xfrm>
            <a:off x="3541691" y="1634488"/>
            <a:ext cx="31918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- </a:t>
            </a:r>
            <a:r>
              <a:rPr lang="ko-KR" altLang="en-US" sz="13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제안서 </a:t>
            </a:r>
            <a:r>
              <a:rPr lang="ko-KR" altLang="en-US" sz="13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배경</a:t>
            </a:r>
            <a:r>
              <a:rPr lang="en-US" altLang="ko-KR" sz="13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, </a:t>
            </a:r>
            <a:r>
              <a:rPr lang="ko-KR" altLang="en-US" sz="13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기획 의도</a:t>
            </a:r>
            <a:r>
              <a:rPr lang="en-US" altLang="ko-KR" sz="13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, WORKFLOW</a:t>
            </a:r>
            <a:endParaRPr lang="ko-KR" altLang="en-US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2F08F6-0F3D-4370-9201-41E65AE64F2E}"/>
              </a:ext>
            </a:extLst>
          </p:cNvPr>
          <p:cNvSpPr txBox="1"/>
          <p:nvPr/>
        </p:nvSpPr>
        <p:spPr>
          <a:xfrm>
            <a:off x="3541691" y="2237699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"/>
                <a:sym typeface="Calibri"/>
              </a:rPr>
              <a:t>2</a:t>
            </a:r>
            <a:r>
              <a:rPr lang="ko" altLang="ko-KR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"/>
                <a:sym typeface="Calibri"/>
              </a:rPr>
              <a:t>. </a:t>
            </a:r>
            <a:r>
              <a:rPr lang="ko-KR" altLang="en-US" b="1" dirty="0" smtClean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"/>
                <a:sym typeface="Calibri"/>
              </a:rPr>
              <a:t>본론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F58957-3EDA-41A2-AD9E-338EF6D804AA}"/>
              </a:ext>
            </a:extLst>
          </p:cNvPr>
          <p:cNvSpPr txBox="1"/>
          <p:nvPr/>
        </p:nvSpPr>
        <p:spPr>
          <a:xfrm>
            <a:off x="3541691" y="2510136"/>
            <a:ext cx="20906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- </a:t>
            </a:r>
            <a:r>
              <a:rPr lang="ko-KR" altLang="en-US" sz="13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뉴스 </a:t>
            </a:r>
            <a:r>
              <a:rPr lang="ko-KR" altLang="en-US" sz="13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및 주가 데이터</a:t>
            </a:r>
            <a:endParaRPr lang="en-US" altLang="ko-KR" sz="1300" dirty="0" smtClean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  <a:p>
            <a:r>
              <a:rPr lang="en-US" altLang="ko-KR" sz="13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- </a:t>
            </a:r>
            <a:r>
              <a:rPr lang="en-US" altLang="ko-KR" sz="13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CNN </a:t>
            </a:r>
            <a:r>
              <a:rPr lang="ko-KR" altLang="en-US" sz="13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모델 학습 및 평가</a:t>
            </a:r>
            <a:endParaRPr lang="ko-KR" altLang="en-US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6CE2B94-BBB3-4A83-BDCF-86DA02F07FA0}"/>
              </a:ext>
            </a:extLst>
          </p:cNvPr>
          <p:cNvSpPr txBox="1"/>
          <p:nvPr/>
        </p:nvSpPr>
        <p:spPr>
          <a:xfrm>
            <a:off x="3541691" y="3271395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" altLang="ko-KR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"/>
                <a:sym typeface="Calibri"/>
              </a:rPr>
              <a:t> </a:t>
            </a:r>
            <a:r>
              <a:rPr lang="en-US" altLang="ko" b="1" dirty="0" smtClean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"/>
                <a:sym typeface="Calibri"/>
              </a:rPr>
              <a:t>3</a:t>
            </a:r>
            <a:r>
              <a:rPr lang="ko" altLang="ko-KR" b="1" dirty="0" smtClean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"/>
                <a:sym typeface="Calibri"/>
              </a:rPr>
              <a:t>. </a:t>
            </a:r>
            <a:r>
              <a:rPr lang="ko-KR" altLang="en-US" b="1" dirty="0" smtClean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"/>
                <a:sym typeface="Calibri"/>
              </a:rPr>
              <a:t>결론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15E7C36-B8F8-4769-B6DF-0AFACC9E16E4}"/>
              </a:ext>
            </a:extLst>
          </p:cNvPr>
          <p:cNvSpPr txBox="1"/>
          <p:nvPr/>
        </p:nvSpPr>
        <p:spPr>
          <a:xfrm>
            <a:off x="3541691" y="3540035"/>
            <a:ext cx="38282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" altLang="ko-KR" sz="13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한계 및 후속연구 방향</a:t>
            </a:r>
            <a:r>
              <a:rPr lang="ko" altLang="ko-KR" sz="13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,</a:t>
            </a:r>
            <a:r>
              <a:rPr lang="en-US" altLang="ko" sz="13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13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제안서</a:t>
            </a:r>
            <a:r>
              <a:rPr lang="ko" altLang="ko-KR" sz="13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ko" altLang="ko-KR" sz="13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정리 및 참고자료</a:t>
            </a:r>
            <a:endParaRPr lang="ko-KR" altLang="en-US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5799A5C-ACA9-46AB-9E9D-34714FD5C8B0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A19E9AA-F695-4103-86B4-46B366581903}"/>
              </a:ext>
            </a:extLst>
          </p:cNvPr>
          <p:cNvSpPr/>
          <p:nvPr/>
        </p:nvSpPr>
        <p:spPr>
          <a:xfrm>
            <a:off x="53788" y="741861"/>
            <a:ext cx="9043147" cy="4335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0438FC3-8981-462F-B1CA-EC4886E194C8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D27A6DC7-6500-4E9B-9933-581A9B9C57DB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8A77CF9-81EB-4EB4-85F7-560EE0DB77DF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5FB1593-9AA0-46A2-8130-B2C87FBEB285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6223E9F-EB34-4AF8-9AE1-D44583F2AEF4}"/>
              </a:ext>
            </a:extLst>
          </p:cNvPr>
          <p:cNvSpPr txBox="1"/>
          <p:nvPr/>
        </p:nvSpPr>
        <p:spPr>
          <a:xfrm>
            <a:off x="1991107" y="36998"/>
            <a:ext cx="169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선정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및 수집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3624817" y="43002"/>
            <a:ext cx="141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전처리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729872" y="110"/>
            <a:ext cx="1426171" cy="693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5039699" y="168416"/>
            <a:ext cx="15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형태소 </a:t>
            </a:r>
            <a:r>
              <a:rPr lang="ko-KR" altLang="en-US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분석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094E995-9798-45F2-A7C0-B71BE75C6B6E}"/>
              </a:ext>
            </a:extLst>
          </p:cNvPr>
          <p:cNvSpPr txBox="1"/>
          <p:nvPr/>
        </p:nvSpPr>
        <p:spPr>
          <a:xfrm>
            <a:off x="6627551" y="36998"/>
            <a:ext cx="113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0164FD3-1B8C-4A8A-9C12-3897D74E2D94}"/>
              </a:ext>
            </a:extLst>
          </p:cNvPr>
          <p:cNvSpPr txBox="1"/>
          <p:nvPr/>
        </p:nvSpPr>
        <p:spPr>
          <a:xfrm>
            <a:off x="7762178" y="36998"/>
            <a:ext cx="127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모델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학습 및 테스트</a:t>
            </a:r>
            <a:endParaRPr lang="ko-KR" altLang="en-US" sz="16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03128B4D-3ACD-489F-8F40-ECC94509031C}"/>
              </a:ext>
            </a:extLst>
          </p:cNvPr>
          <p:cNvSpPr/>
          <p:nvPr/>
        </p:nvSpPr>
        <p:spPr>
          <a:xfrm>
            <a:off x="2106115" y="1213275"/>
            <a:ext cx="48694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	</a:t>
            </a:r>
            <a:endParaRPr lang="ko-KR" altLang="en-US"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'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n_words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' : 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len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(token2idx), 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'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embed_size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' : 500, 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'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pad_index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' : token2idx['&lt;PAD&gt;’], 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'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hid_size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' : 100, 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'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drop_rate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' : 0.5, </a:t>
            </a:r>
            <a:endParaRPr lang="en-US" altLang="ko-KR"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'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kernel_size_ls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' : [3,4,5],                </a:t>
            </a:r>
            <a:endParaRPr lang="en-US" altLang="ko-KR"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'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num_filter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' : 32,                              </a:t>
            </a:r>
            <a:endParaRPr lang="en-US" altLang="ko-KR"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'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n_class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' : 3,                                   </a:t>
            </a:r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epochs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10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lr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0.01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batch_size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500</a:t>
            </a:r>
            <a:endParaRPr lang="en-US" altLang="ko-KR" sz="1200" dirty="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optimizer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torch.optim.Adam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4" name="Google Shape;775;p69"/>
          <p:cNvSpPr/>
          <p:nvPr/>
        </p:nvSpPr>
        <p:spPr>
          <a:xfrm>
            <a:off x="5017977" y="1471686"/>
            <a:ext cx="2018254" cy="3416320"/>
          </a:xfrm>
          <a:prstGeom prst="frame">
            <a:avLst>
              <a:gd name="adj1" fmla="val 1384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B362FF6-44DB-4C85-8BA1-0564A0070719}"/>
              </a:ext>
            </a:extLst>
          </p:cNvPr>
          <p:cNvSpPr txBox="1"/>
          <p:nvPr/>
        </p:nvSpPr>
        <p:spPr>
          <a:xfrm>
            <a:off x="5039699" y="1471686"/>
            <a:ext cx="19965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고유한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단어 토큰의 개수</a:t>
            </a:r>
            <a:endParaRPr lang="en-US" altLang="ko-KR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-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임베딩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차원의 크기</a:t>
            </a:r>
            <a:endParaRPr lang="en-US" altLang="ko-KR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-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패딩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토큰</a:t>
            </a:r>
            <a:endParaRPr lang="en-US" altLang="ko-KR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-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히든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레이어 개수</a:t>
            </a:r>
            <a:endParaRPr lang="en-US" altLang="ko-KR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-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드롭아웃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비율</a:t>
            </a:r>
            <a:endParaRPr lang="en-US" altLang="ko-KR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-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커널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사이즈 리스트</a:t>
            </a:r>
            <a:endParaRPr lang="en-US" altLang="ko-KR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각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사이즈 별 커널 개수</a:t>
            </a:r>
            <a:endParaRPr lang="en-US" altLang="ko-KR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" panose="020B0600000101010101"/>
              </a:rPr>
              <a:t>카테고리 개수</a:t>
            </a:r>
            <a:endParaRPr lang="en-US" altLang="ko-KR" sz="12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반복 횟수</a:t>
            </a:r>
            <a:endParaRPr lang="en-US" altLang="ko-KR" sz="1200" dirty="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-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학습률</a:t>
            </a:r>
            <a:endParaRPr lang="en-US" altLang="ko-KR" sz="1200" dirty="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배치 사이즈</a:t>
            </a:r>
            <a:endParaRPr lang="en-US" altLang="ko-KR" sz="1200" dirty="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아담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옵티마이저</a:t>
            </a:r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00233658-4A5C-4889-819D-194C46FA50EF}"/>
              </a:ext>
            </a:extLst>
          </p:cNvPr>
          <p:cNvSpPr txBox="1"/>
          <p:nvPr/>
        </p:nvSpPr>
        <p:spPr>
          <a:xfrm>
            <a:off x="479868" y="1009558"/>
            <a:ext cx="4559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1600" dirty="0" err="1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파라미터</a:t>
            </a:r>
            <a:r>
              <a:rPr lang="ko-KR" altLang="en-US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값 종류</a:t>
            </a:r>
            <a:endParaRPr lang="ko-KR" altLang="en-US" sz="1600" dirty="0">
              <a:solidFill>
                <a:srgbClr val="262626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56DC1C8F-AACC-487A-9B23-11D301D794B8}"/>
              </a:ext>
            </a:extLst>
          </p:cNvPr>
          <p:cNvGrpSpPr/>
          <p:nvPr/>
        </p:nvGrpSpPr>
        <p:grpSpPr>
          <a:xfrm rot="5400000">
            <a:off x="421692" y="1102606"/>
            <a:ext cx="152457" cy="152457"/>
            <a:chOff x="7648893" y="1113919"/>
            <a:chExt cx="475488" cy="475489"/>
          </a:xfrm>
        </p:grpSpPr>
        <p:sp>
          <p:nvSpPr>
            <p:cNvPr id="79" name="Google Shape;307;p44">
              <a:extLst>
                <a:ext uri="{FF2B5EF4-FFF2-40B4-BE49-F238E27FC236}">
                  <a16:creationId xmlns:a16="http://schemas.microsoft.com/office/drawing/2014/main" xmlns="" id="{8FF76571-7D1B-43C1-A85E-74D5D1DDA948}"/>
                </a:ext>
              </a:extLst>
            </p:cNvPr>
            <p:cNvSpPr/>
            <p:nvPr/>
          </p:nvSpPr>
          <p:spPr>
            <a:xfrm>
              <a:off x="7770801" y="1225349"/>
              <a:ext cx="252628" cy="252629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80" name="Google Shape;309;p44">
              <a:extLst>
                <a:ext uri="{FF2B5EF4-FFF2-40B4-BE49-F238E27FC236}">
                  <a16:creationId xmlns:a16="http://schemas.microsoft.com/office/drawing/2014/main" xmlns="" id="{981D1A14-56C1-4108-A8DE-1578C544E224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5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FE24012-7082-4E32-835C-4D2D872A0C5E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A19E9AA-F695-4103-86B4-46B366581903}"/>
              </a:ext>
            </a:extLst>
          </p:cNvPr>
          <p:cNvSpPr/>
          <p:nvPr/>
        </p:nvSpPr>
        <p:spPr>
          <a:xfrm>
            <a:off x="53788" y="724383"/>
            <a:ext cx="9043147" cy="435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ADFBFA1-4223-4C48-B55A-35BF439A15F4}"/>
              </a:ext>
            </a:extLst>
          </p:cNvPr>
          <p:cNvSpPr/>
          <p:nvPr/>
        </p:nvSpPr>
        <p:spPr>
          <a:xfrm>
            <a:off x="340913" y="1270158"/>
            <a:ext cx="49919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</a:t>
            </a:r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값의 </a:t>
            </a:r>
            <a:r>
              <a:rPr lang="en-US" altLang="ko-KR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hypothesis 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scores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new_model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x_test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hypothesis</a:t>
            </a:r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가장 크게 만드는 </a:t>
            </a:r>
            <a:r>
              <a:rPr lang="ko-KR" altLang="en-US" sz="1200" b="1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예측값</a:t>
            </a:r>
            <a:endParaRPr lang="en-US" altLang="ko-KR"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predict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F.softmax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scores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dim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=1).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argmax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dim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1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실제값인</a:t>
            </a:r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y_test</a:t>
            </a:r>
            <a:r>
              <a:rPr lang="en-US" altLang="ko-KR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값과 </a:t>
            </a:r>
            <a:r>
              <a:rPr lang="ko-KR" altLang="en-US" sz="1200" b="1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예측값을</a:t>
            </a:r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비교하여 정확도 산출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acc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(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predict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== 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y_test.long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()).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sum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().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item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 / 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y_test.size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(0)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250310" y="3838851"/>
            <a:ext cx="3624260" cy="822419"/>
            <a:chOff x="5083142" y="2578397"/>
            <a:chExt cx="3624260" cy="822419"/>
          </a:xfrm>
        </p:grpSpPr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6B237FF1-3534-4A6B-AD9A-FC286860C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9758"/>
            <a:stretch/>
          </p:blipFill>
          <p:spPr>
            <a:xfrm>
              <a:off x="5103729" y="2578397"/>
              <a:ext cx="3603673" cy="822419"/>
            </a:xfrm>
            <a:prstGeom prst="rect">
              <a:avLst/>
            </a:prstGeom>
          </p:spPr>
        </p:pic>
        <p:sp>
          <p:nvSpPr>
            <p:cNvPr id="35" name="Google Shape;775;p69"/>
            <p:cNvSpPr/>
            <p:nvPr/>
          </p:nvSpPr>
          <p:spPr>
            <a:xfrm>
              <a:off x="5083142" y="2578397"/>
              <a:ext cx="3624260" cy="822419"/>
            </a:xfrm>
            <a:prstGeom prst="frame">
              <a:avLst>
                <a:gd name="adj1" fmla="val 1384"/>
              </a:avLst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0233658-4A5C-4889-819D-194C46FA50EF}"/>
              </a:ext>
            </a:extLst>
          </p:cNvPr>
          <p:cNvSpPr txBox="1"/>
          <p:nvPr/>
        </p:nvSpPr>
        <p:spPr>
          <a:xfrm>
            <a:off x="479868" y="934028"/>
            <a:ext cx="4559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모델 </a:t>
            </a:r>
            <a:r>
              <a:rPr lang="ko-KR" altLang="en-US" sz="1600" dirty="0" err="1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백테스트</a:t>
            </a:r>
            <a:endParaRPr lang="ko-KR" altLang="en-US" sz="1600" dirty="0">
              <a:solidFill>
                <a:srgbClr val="262626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56DC1C8F-AACC-487A-9B23-11D301D794B8}"/>
              </a:ext>
            </a:extLst>
          </p:cNvPr>
          <p:cNvGrpSpPr/>
          <p:nvPr/>
        </p:nvGrpSpPr>
        <p:grpSpPr>
          <a:xfrm rot="5400000">
            <a:off x="421692" y="1027076"/>
            <a:ext cx="152457" cy="152457"/>
            <a:chOff x="7648893" y="1113919"/>
            <a:chExt cx="475488" cy="475489"/>
          </a:xfrm>
        </p:grpSpPr>
        <p:sp>
          <p:nvSpPr>
            <p:cNvPr id="59" name="Google Shape;307;p44">
              <a:extLst>
                <a:ext uri="{FF2B5EF4-FFF2-40B4-BE49-F238E27FC236}">
                  <a16:creationId xmlns:a16="http://schemas.microsoft.com/office/drawing/2014/main" xmlns="" id="{8FF76571-7D1B-43C1-A85E-74D5D1DDA948}"/>
                </a:ext>
              </a:extLst>
            </p:cNvPr>
            <p:cNvSpPr/>
            <p:nvPr/>
          </p:nvSpPr>
          <p:spPr>
            <a:xfrm>
              <a:off x="7770801" y="1225349"/>
              <a:ext cx="252628" cy="252629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60" name="Google Shape;309;p44">
              <a:extLst>
                <a:ext uri="{FF2B5EF4-FFF2-40B4-BE49-F238E27FC236}">
                  <a16:creationId xmlns:a16="http://schemas.microsoft.com/office/drawing/2014/main" xmlns="" id="{981D1A14-56C1-4108-A8DE-1578C544E224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0438FC3-8981-462F-B1CA-EC4886E194C8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27A6DC7-6500-4E9B-9933-581A9B9C57DB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A8A77CF9-81EB-4EB4-85F7-560EE0DB77DF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65FB1593-9AA0-46A2-8130-B2C87FBEB285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6223E9F-EB34-4AF8-9AE1-D44583F2AEF4}"/>
              </a:ext>
            </a:extLst>
          </p:cNvPr>
          <p:cNvSpPr txBox="1"/>
          <p:nvPr/>
        </p:nvSpPr>
        <p:spPr>
          <a:xfrm>
            <a:off x="1991107" y="36998"/>
            <a:ext cx="169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선정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및 수집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3624817" y="43002"/>
            <a:ext cx="141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전처리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729872" y="110"/>
            <a:ext cx="1426171" cy="693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5039699" y="168416"/>
            <a:ext cx="15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형태소 </a:t>
            </a:r>
            <a:r>
              <a:rPr lang="ko-KR" altLang="en-US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분석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094E995-9798-45F2-A7C0-B71BE75C6B6E}"/>
              </a:ext>
            </a:extLst>
          </p:cNvPr>
          <p:cNvSpPr txBox="1"/>
          <p:nvPr/>
        </p:nvSpPr>
        <p:spPr>
          <a:xfrm>
            <a:off x="6627551" y="36998"/>
            <a:ext cx="113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분석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0164FD3-1B8C-4A8A-9C12-3897D74E2D94}"/>
              </a:ext>
            </a:extLst>
          </p:cNvPr>
          <p:cNvSpPr txBox="1"/>
          <p:nvPr/>
        </p:nvSpPr>
        <p:spPr>
          <a:xfrm>
            <a:off x="7762178" y="36998"/>
            <a:ext cx="127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모델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학습 및 테스트</a:t>
            </a:r>
            <a:endParaRPr lang="ko-KR" altLang="en-US" sz="16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01455" y="3658326"/>
            <a:ext cx="3846539" cy="1215388"/>
            <a:chOff x="4971487" y="1098574"/>
            <a:chExt cx="3846539" cy="1215388"/>
          </a:xfrm>
        </p:grpSpPr>
        <p:pic>
          <p:nvPicPr>
            <p:cNvPr id="81" name="그림 80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2008CF06-4C29-447D-9BEC-94609F25F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9699" y="1189199"/>
              <a:ext cx="3778327" cy="1124763"/>
            </a:xfrm>
            <a:prstGeom prst="rect">
              <a:avLst/>
            </a:prstGeom>
          </p:spPr>
        </p:pic>
        <p:sp>
          <p:nvSpPr>
            <p:cNvPr id="82" name="Google Shape;775;p69"/>
            <p:cNvSpPr/>
            <p:nvPr/>
          </p:nvSpPr>
          <p:spPr>
            <a:xfrm>
              <a:off x="4971487" y="1098574"/>
              <a:ext cx="3840381" cy="1183470"/>
            </a:xfrm>
            <a:prstGeom prst="frame">
              <a:avLst>
                <a:gd name="adj1" fmla="val 1384"/>
              </a:avLst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>
            <a:off x="1851623" y="1922194"/>
            <a:ext cx="139484" cy="2193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아래쪽 화살표 82"/>
          <p:cNvSpPr/>
          <p:nvPr/>
        </p:nvSpPr>
        <p:spPr>
          <a:xfrm>
            <a:off x="1851623" y="2750338"/>
            <a:ext cx="139484" cy="2193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510825" y="4065318"/>
            <a:ext cx="464338" cy="36948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F0763D0-B9E2-4FD9-9CC7-3D1A2C9305F0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005E3933-6C03-4495-8272-DA78DAC6AF26}"/>
              </a:ext>
            </a:extLst>
          </p:cNvPr>
          <p:cNvSpPr/>
          <p:nvPr/>
        </p:nvSpPr>
        <p:spPr>
          <a:xfrm>
            <a:off x="53788" y="724383"/>
            <a:ext cx="9043147" cy="435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28BCF2F-BDBC-41D2-81E0-F80E1B1907FB}"/>
              </a:ext>
            </a:extLst>
          </p:cNvPr>
          <p:cNvSpPr txBox="1"/>
          <p:nvPr/>
        </p:nvSpPr>
        <p:spPr>
          <a:xfrm>
            <a:off x="260525" y="848382"/>
            <a:ext cx="4559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1600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파라미터 별 </a:t>
            </a:r>
            <a:r>
              <a:rPr lang="ko-KR" altLang="en-US" sz="1600" dirty="0" smtClean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정확도</a:t>
            </a:r>
            <a:endParaRPr lang="ko-KR" altLang="en-US" sz="1600" dirty="0">
              <a:solidFill>
                <a:srgbClr val="262626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3085B6E-33CF-4874-A3DD-38C3C06E43A5}"/>
              </a:ext>
            </a:extLst>
          </p:cNvPr>
          <p:cNvGrpSpPr/>
          <p:nvPr/>
        </p:nvGrpSpPr>
        <p:grpSpPr>
          <a:xfrm rot="5400000">
            <a:off x="202349" y="941430"/>
            <a:ext cx="152457" cy="152457"/>
            <a:chOff x="7648893" y="1113919"/>
            <a:chExt cx="475488" cy="475489"/>
          </a:xfrm>
        </p:grpSpPr>
        <p:sp>
          <p:nvSpPr>
            <p:cNvPr id="29" name="Google Shape;307;p44">
              <a:extLst>
                <a:ext uri="{FF2B5EF4-FFF2-40B4-BE49-F238E27FC236}">
                  <a16:creationId xmlns:a16="http://schemas.microsoft.com/office/drawing/2014/main" xmlns="" id="{4BAF644A-7EE3-4B6C-8844-643BD890833E}"/>
                </a:ext>
              </a:extLst>
            </p:cNvPr>
            <p:cNvSpPr/>
            <p:nvPr/>
          </p:nvSpPr>
          <p:spPr>
            <a:xfrm>
              <a:off x="7770801" y="1225349"/>
              <a:ext cx="252628" cy="252629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30" name="Google Shape;309;p44">
              <a:extLst>
                <a:ext uri="{FF2B5EF4-FFF2-40B4-BE49-F238E27FC236}">
                  <a16:creationId xmlns:a16="http://schemas.microsoft.com/office/drawing/2014/main" xmlns="" id="{5D982D21-4C71-4431-BDCA-D9A8E5BCBCCC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9C32E945-CE6E-4DD2-B715-D58800F23CCC}"/>
              </a:ext>
            </a:extLst>
          </p:cNvPr>
          <p:cNvGrpSpPr/>
          <p:nvPr/>
        </p:nvGrpSpPr>
        <p:grpSpPr>
          <a:xfrm>
            <a:off x="278577" y="1310934"/>
            <a:ext cx="8517724" cy="2234409"/>
            <a:chOff x="278577" y="1567009"/>
            <a:chExt cx="8517724" cy="223440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8F916A81-DFE0-496C-85FB-A7142D4F41BC}"/>
                </a:ext>
              </a:extLst>
            </p:cNvPr>
            <p:cNvGrpSpPr/>
            <p:nvPr/>
          </p:nvGrpSpPr>
          <p:grpSpPr>
            <a:xfrm>
              <a:off x="345871" y="2295871"/>
              <a:ext cx="798163" cy="459601"/>
              <a:chOff x="370446" y="3931543"/>
              <a:chExt cx="798163" cy="459601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xmlns="" id="{AE1B5789-4128-400C-9D32-B49877655382}"/>
                  </a:ext>
                </a:extLst>
              </p:cNvPr>
              <p:cNvSpPr/>
              <p:nvPr/>
            </p:nvSpPr>
            <p:spPr>
              <a:xfrm>
                <a:off x="370446" y="3931543"/>
                <a:ext cx="798163" cy="459601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6CF23802-362A-4F27-BCDC-41C25C29CF47}"/>
                  </a:ext>
                </a:extLst>
              </p:cNvPr>
              <p:cNvSpPr txBox="1"/>
              <p:nvPr/>
            </p:nvSpPr>
            <p:spPr>
              <a:xfrm>
                <a:off x="407890" y="402284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Label_2</a:t>
                </a:r>
                <a:endParaRPr lang="ko-KR" alt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E08535CA-45D4-4E0F-B465-A218322A4089}"/>
                </a:ext>
              </a:extLst>
            </p:cNvPr>
            <p:cNvSpPr txBox="1"/>
            <p:nvPr/>
          </p:nvSpPr>
          <p:spPr>
            <a:xfrm>
              <a:off x="2268764" y="1612334"/>
              <a:ext cx="7328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Max </a:t>
              </a:r>
              <a:r>
                <a:rPr lang="en-US" altLang="ko-KR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len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43444CEF-74E7-4927-95BC-4E6919ADCB68}"/>
                </a:ext>
              </a:extLst>
            </p:cNvPr>
            <p:cNvSpPr txBox="1"/>
            <p:nvPr/>
          </p:nvSpPr>
          <p:spPr>
            <a:xfrm>
              <a:off x="7799956" y="1603773"/>
              <a:ext cx="9963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Kernel size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FFCBF336-1A91-4819-98EC-0C24774F4093}"/>
                </a:ext>
              </a:extLst>
            </p:cNvPr>
            <p:cNvSpPr txBox="1"/>
            <p:nvPr/>
          </p:nvSpPr>
          <p:spPr>
            <a:xfrm>
              <a:off x="3125616" y="1619375"/>
              <a:ext cx="9044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Batch size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4C6350D9-B4C4-45C3-B912-E9E00D44489E}"/>
                </a:ext>
              </a:extLst>
            </p:cNvPr>
            <p:cNvSpPr txBox="1"/>
            <p:nvPr/>
          </p:nvSpPr>
          <p:spPr>
            <a:xfrm>
              <a:off x="5046256" y="1619374"/>
              <a:ext cx="8194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Emd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size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B461CE43-E9A6-4DF9-8984-87F2612D22E6}"/>
                </a:ext>
              </a:extLst>
            </p:cNvPr>
            <p:cNvGrpSpPr/>
            <p:nvPr/>
          </p:nvGrpSpPr>
          <p:grpSpPr>
            <a:xfrm>
              <a:off x="345871" y="2800922"/>
              <a:ext cx="798163" cy="459601"/>
              <a:chOff x="370446" y="3931543"/>
              <a:chExt cx="798163" cy="45960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ECBE5FAB-E749-4946-9041-97367345A3E1}"/>
                  </a:ext>
                </a:extLst>
              </p:cNvPr>
              <p:cNvSpPr/>
              <p:nvPr/>
            </p:nvSpPr>
            <p:spPr>
              <a:xfrm>
                <a:off x="370446" y="3931543"/>
                <a:ext cx="798163" cy="459601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C48E026F-2630-48DC-A40D-B00EDDC0777C}"/>
                  </a:ext>
                </a:extLst>
              </p:cNvPr>
              <p:cNvSpPr txBox="1"/>
              <p:nvPr/>
            </p:nvSpPr>
            <p:spPr>
              <a:xfrm>
                <a:off x="407890" y="402284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Label_3</a:t>
                </a:r>
                <a:endParaRPr lang="ko-KR" alt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87771F21-5D2D-4FD1-A48C-C9494319A257}"/>
                </a:ext>
              </a:extLst>
            </p:cNvPr>
            <p:cNvGrpSpPr/>
            <p:nvPr/>
          </p:nvGrpSpPr>
          <p:grpSpPr>
            <a:xfrm>
              <a:off x="345870" y="3303717"/>
              <a:ext cx="798163" cy="459601"/>
              <a:chOff x="422099" y="4048881"/>
              <a:chExt cx="798163" cy="45960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E38B2D43-C680-49E1-8BAC-9145086ED82C}"/>
                  </a:ext>
                </a:extLst>
              </p:cNvPr>
              <p:cNvSpPr/>
              <p:nvPr/>
            </p:nvSpPr>
            <p:spPr>
              <a:xfrm>
                <a:off x="422099" y="4048881"/>
                <a:ext cx="798163" cy="459601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F4291188-652D-49C5-8960-5239DF14FDD4}"/>
                  </a:ext>
                </a:extLst>
              </p:cNvPr>
              <p:cNvSpPr txBox="1"/>
              <p:nvPr/>
            </p:nvSpPr>
            <p:spPr>
              <a:xfrm>
                <a:off x="459543" y="4140182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Label_5</a:t>
                </a:r>
                <a:endParaRPr lang="ko-KR" alt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DB3AA572-68BD-4FD0-BDA5-D3858F411B71}"/>
                </a:ext>
              </a:extLst>
            </p:cNvPr>
            <p:cNvCxnSpPr>
              <a:cxnSpLocks/>
            </p:cNvCxnSpPr>
            <p:nvPr/>
          </p:nvCxnSpPr>
          <p:spPr>
            <a:xfrm>
              <a:off x="1211884" y="1567009"/>
              <a:ext cx="0" cy="2234409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A78F60C2-A55A-4261-ABB3-1E0C544EC628}"/>
                </a:ext>
              </a:extLst>
            </p:cNvPr>
            <p:cNvCxnSpPr>
              <a:cxnSpLocks/>
            </p:cNvCxnSpPr>
            <p:nvPr/>
          </p:nvCxnSpPr>
          <p:spPr>
            <a:xfrm>
              <a:off x="278577" y="2257401"/>
              <a:ext cx="8468004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529559B2-25DF-44E6-8D8B-5F15A7FC6E56}"/>
                </a:ext>
              </a:extLst>
            </p:cNvPr>
            <p:cNvSpPr txBox="1"/>
            <p:nvPr/>
          </p:nvSpPr>
          <p:spPr>
            <a:xfrm>
              <a:off x="1213682" y="1604360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단어 빈도수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D1797699-7384-4617-9A16-F8348BB84BF4}"/>
                </a:ext>
              </a:extLst>
            </p:cNvPr>
            <p:cNvSpPr txBox="1"/>
            <p:nvPr/>
          </p:nvSpPr>
          <p:spPr>
            <a:xfrm>
              <a:off x="6928007" y="1609778"/>
              <a:ext cx="8554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Drop out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E423572C-2153-4A78-9D7F-2511A3AB898F}"/>
                </a:ext>
              </a:extLst>
            </p:cNvPr>
            <p:cNvSpPr txBox="1"/>
            <p:nvPr/>
          </p:nvSpPr>
          <p:spPr>
            <a:xfrm>
              <a:off x="5909425" y="1616819"/>
              <a:ext cx="10457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Hidden size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F2151D50-74EE-424B-B36F-A3DECBADCE3C}"/>
                </a:ext>
              </a:extLst>
            </p:cNvPr>
            <p:cNvSpPr txBox="1"/>
            <p:nvPr/>
          </p:nvSpPr>
          <p:spPr>
            <a:xfrm>
              <a:off x="4200004" y="1619375"/>
              <a:ext cx="6110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Epoch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F9C866CF-F0B5-4A5C-874F-BC6B8BDBFC6B}"/>
                </a:ext>
              </a:extLst>
            </p:cNvPr>
            <p:cNvSpPr/>
            <p:nvPr/>
          </p:nvSpPr>
          <p:spPr>
            <a:xfrm>
              <a:off x="7853174" y="1603130"/>
              <a:ext cx="849223" cy="277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649D8D13-DC21-4596-AF13-842DC425416F}"/>
                </a:ext>
              </a:extLst>
            </p:cNvPr>
            <p:cNvSpPr/>
            <p:nvPr/>
          </p:nvSpPr>
          <p:spPr>
            <a:xfrm>
              <a:off x="3145017" y="1603138"/>
              <a:ext cx="849223" cy="277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D846AC03-E90D-437E-B06E-E25AED19315A}"/>
                </a:ext>
              </a:extLst>
            </p:cNvPr>
            <p:cNvSpPr/>
            <p:nvPr/>
          </p:nvSpPr>
          <p:spPr>
            <a:xfrm>
              <a:off x="4086648" y="1603138"/>
              <a:ext cx="849223" cy="277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22DCDA51-F069-4762-A6F0-EEBCD7B21C58}"/>
                </a:ext>
              </a:extLst>
            </p:cNvPr>
            <p:cNvSpPr/>
            <p:nvPr/>
          </p:nvSpPr>
          <p:spPr>
            <a:xfrm>
              <a:off x="5028279" y="1603138"/>
              <a:ext cx="849223" cy="277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D5224092-E74B-4ACE-98FA-F16D808EA800}"/>
                </a:ext>
              </a:extLst>
            </p:cNvPr>
            <p:cNvSpPr/>
            <p:nvPr/>
          </p:nvSpPr>
          <p:spPr>
            <a:xfrm>
              <a:off x="5969910" y="1603138"/>
              <a:ext cx="849223" cy="277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48BB3F38-10DF-4F5E-B60C-8729272D14F1}"/>
                </a:ext>
              </a:extLst>
            </p:cNvPr>
            <p:cNvSpPr/>
            <p:nvPr/>
          </p:nvSpPr>
          <p:spPr>
            <a:xfrm>
              <a:off x="6911541" y="1603138"/>
              <a:ext cx="849223" cy="277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67DD5062-B67C-41AF-A575-9923B86CA173}"/>
                </a:ext>
              </a:extLst>
            </p:cNvPr>
            <p:cNvSpPr/>
            <p:nvPr/>
          </p:nvSpPr>
          <p:spPr>
            <a:xfrm>
              <a:off x="1261755" y="1603138"/>
              <a:ext cx="849223" cy="277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6FE766C4-EFBB-4AB4-BB07-853E9A976412}"/>
                </a:ext>
              </a:extLst>
            </p:cNvPr>
            <p:cNvSpPr/>
            <p:nvPr/>
          </p:nvSpPr>
          <p:spPr>
            <a:xfrm>
              <a:off x="2203386" y="1603138"/>
              <a:ext cx="849223" cy="277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00035164-6A85-4694-A702-85FA4B31117B}"/>
                </a:ext>
              </a:extLst>
            </p:cNvPr>
            <p:cNvSpPr/>
            <p:nvPr/>
          </p:nvSpPr>
          <p:spPr>
            <a:xfrm>
              <a:off x="7850331" y="1926143"/>
              <a:ext cx="849223" cy="277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81D11755-E9D0-4B2D-84A8-B9839D10D379}"/>
                </a:ext>
              </a:extLst>
            </p:cNvPr>
            <p:cNvSpPr/>
            <p:nvPr/>
          </p:nvSpPr>
          <p:spPr>
            <a:xfrm>
              <a:off x="3142174" y="1926151"/>
              <a:ext cx="849223" cy="277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7C151C2E-D033-4D6D-B3B7-2960F2E3A9EA}"/>
                </a:ext>
              </a:extLst>
            </p:cNvPr>
            <p:cNvSpPr/>
            <p:nvPr/>
          </p:nvSpPr>
          <p:spPr>
            <a:xfrm>
              <a:off x="4083805" y="1926151"/>
              <a:ext cx="849223" cy="277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C59B19F3-D27F-4A1A-921E-ABADF6205C31}"/>
                </a:ext>
              </a:extLst>
            </p:cNvPr>
            <p:cNvSpPr/>
            <p:nvPr/>
          </p:nvSpPr>
          <p:spPr>
            <a:xfrm>
              <a:off x="5025436" y="1926151"/>
              <a:ext cx="849223" cy="277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A8C8A676-4311-4088-9423-CD2A04108D0E}"/>
                </a:ext>
              </a:extLst>
            </p:cNvPr>
            <p:cNvSpPr/>
            <p:nvPr/>
          </p:nvSpPr>
          <p:spPr>
            <a:xfrm>
              <a:off x="5967067" y="1926151"/>
              <a:ext cx="849223" cy="277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FFED8D2A-C7EC-4BD7-9339-82C481B3BE1B}"/>
                </a:ext>
              </a:extLst>
            </p:cNvPr>
            <p:cNvSpPr/>
            <p:nvPr/>
          </p:nvSpPr>
          <p:spPr>
            <a:xfrm>
              <a:off x="6908698" y="1926151"/>
              <a:ext cx="849223" cy="277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868ADB83-0D73-49A3-9303-B5B7AE61EFAA}"/>
                </a:ext>
              </a:extLst>
            </p:cNvPr>
            <p:cNvSpPr/>
            <p:nvPr/>
          </p:nvSpPr>
          <p:spPr>
            <a:xfrm>
              <a:off x="1258912" y="1926151"/>
              <a:ext cx="849223" cy="277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828A8754-4677-4F7E-93F6-B43AA31C59A1}"/>
                </a:ext>
              </a:extLst>
            </p:cNvPr>
            <p:cNvSpPr/>
            <p:nvPr/>
          </p:nvSpPr>
          <p:spPr>
            <a:xfrm>
              <a:off x="2200543" y="1926151"/>
              <a:ext cx="849223" cy="277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66D40E64-CFFA-4F68-B7D2-671955E7651D}"/>
                </a:ext>
              </a:extLst>
            </p:cNvPr>
            <p:cNvSpPr/>
            <p:nvPr/>
          </p:nvSpPr>
          <p:spPr>
            <a:xfrm>
              <a:off x="1258913" y="2303575"/>
              <a:ext cx="7440642" cy="45189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93266E8E-96CE-4AB4-8CF6-4D611E3B01FA}"/>
                </a:ext>
              </a:extLst>
            </p:cNvPr>
            <p:cNvSpPr/>
            <p:nvPr/>
          </p:nvSpPr>
          <p:spPr>
            <a:xfrm>
              <a:off x="1258913" y="2807501"/>
              <a:ext cx="7440642" cy="45189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3A108DEE-5DAC-4622-B3F0-40F26304E733}"/>
                </a:ext>
              </a:extLst>
            </p:cNvPr>
            <p:cNvSpPr/>
            <p:nvPr/>
          </p:nvSpPr>
          <p:spPr>
            <a:xfrm>
              <a:off x="1258913" y="3311427"/>
              <a:ext cx="7440642" cy="45189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9E2E061-6C5E-412F-98DB-BACBBD170420}"/>
                </a:ext>
              </a:extLst>
            </p:cNvPr>
            <p:cNvSpPr txBox="1"/>
            <p:nvPr/>
          </p:nvSpPr>
          <p:spPr>
            <a:xfrm>
              <a:off x="4531986" y="2385834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50%</a:t>
              </a:r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A2BAF3D6-AD99-4547-8A9B-A3D81E9CFD84}"/>
                </a:ext>
              </a:extLst>
            </p:cNvPr>
            <p:cNvSpPr txBox="1"/>
            <p:nvPr/>
          </p:nvSpPr>
          <p:spPr>
            <a:xfrm>
              <a:off x="4531986" y="2879842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67%</a:t>
              </a:r>
              <a:endParaRPr lang="ko-KR" altLang="en-US" dirty="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76FACC8E-3560-4D59-A915-DF52596ABA74}"/>
                </a:ext>
              </a:extLst>
            </p:cNvPr>
            <p:cNvSpPr txBox="1"/>
            <p:nvPr/>
          </p:nvSpPr>
          <p:spPr>
            <a:xfrm>
              <a:off x="4531986" y="3373850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19%</a:t>
              </a:r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85AD34E9-DA15-4EC7-8A2B-6986C8295FF6}"/>
                </a:ext>
              </a:extLst>
            </p:cNvPr>
            <p:cNvSpPr txBox="1"/>
            <p:nvPr/>
          </p:nvSpPr>
          <p:spPr>
            <a:xfrm>
              <a:off x="1236388" y="1894448"/>
              <a:ext cx="8867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500 </a:t>
              </a:r>
            </a:p>
            <a:p>
              <a:pPr algn="ctr"/>
              <a:r>
                <a:rPr lang="en-US" altLang="ko-KR" sz="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(100~10000)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C68428CB-B021-423C-B703-9BC951416AC1}"/>
                </a:ext>
              </a:extLst>
            </p:cNvPr>
            <p:cNvSpPr txBox="1"/>
            <p:nvPr/>
          </p:nvSpPr>
          <p:spPr>
            <a:xfrm>
              <a:off x="2253082" y="1878628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300</a:t>
              </a:r>
            </a:p>
            <a:p>
              <a:pPr algn="ctr"/>
              <a:r>
                <a:rPr lang="en-US" altLang="ko-KR" sz="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(200~600)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A5591A99-C048-4DB2-B590-2883E8F4F082}"/>
                </a:ext>
              </a:extLst>
            </p:cNvPr>
            <p:cNvSpPr txBox="1"/>
            <p:nvPr/>
          </p:nvSpPr>
          <p:spPr>
            <a:xfrm>
              <a:off x="3137639" y="1898632"/>
              <a:ext cx="8867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500 </a:t>
              </a:r>
            </a:p>
            <a:p>
              <a:pPr algn="ctr"/>
              <a:r>
                <a:rPr lang="en-US" altLang="ko-KR" sz="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(100~10000)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272D422D-F72D-4758-B3CB-D92A2CD8083F}"/>
                </a:ext>
              </a:extLst>
            </p:cNvPr>
            <p:cNvSpPr txBox="1"/>
            <p:nvPr/>
          </p:nvSpPr>
          <p:spPr>
            <a:xfrm>
              <a:off x="4210766" y="1892688"/>
              <a:ext cx="623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10 </a:t>
              </a:r>
            </a:p>
            <a:p>
              <a:pPr algn="ctr"/>
              <a:r>
                <a:rPr lang="en-US" altLang="ko-KR" sz="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(10~15)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1ABE0A7D-51A4-4B95-94EC-988844C19F93}"/>
                </a:ext>
              </a:extLst>
            </p:cNvPr>
            <p:cNvSpPr txBox="1"/>
            <p:nvPr/>
          </p:nvSpPr>
          <p:spPr>
            <a:xfrm>
              <a:off x="5061910" y="1896714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500 </a:t>
              </a:r>
            </a:p>
            <a:p>
              <a:pPr algn="ctr"/>
              <a:r>
                <a:rPr lang="en-US" altLang="ko-KR" sz="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(100~500)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465FC6A3-5BF7-4346-AA8F-C140C0C00CCD}"/>
                </a:ext>
              </a:extLst>
            </p:cNvPr>
            <p:cNvSpPr txBox="1"/>
            <p:nvPr/>
          </p:nvSpPr>
          <p:spPr>
            <a:xfrm>
              <a:off x="6207997" y="1975044"/>
              <a:ext cx="3818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100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766265B2-21F4-48D6-8768-7E97BCACD67D}"/>
                </a:ext>
              </a:extLst>
            </p:cNvPr>
            <p:cNvSpPr txBox="1"/>
            <p:nvPr/>
          </p:nvSpPr>
          <p:spPr>
            <a:xfrm>
              <a:off x="7163844" y="1949439"/>
              <a:ext cx="352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0.5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5159300F-8EFF-4E14-A66D-55F4898885A7}"/>
                </a:ext>
              </a:extLst>
            </p:cNvPr>
            <p:cNvSpPr txBox="1"/>
            <p:nvPr/>
          </p:nvSpPr>
          <p:spPr>
            <a:xfrm>
              <a:off x="8065062" y="1949227"/>
              <a:ext cx="4555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3,4,5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98CA07-525B-41D5-A4A9-AED8493E1A2B}"/>
              </a:ext>
            </a:extLst>
          </p:cNvPr>
          <p:cNvSpPr txBox="1"/>
          <p:nvPr/>
        </p:nvSpPr>
        <p:spPr>
          <a:xfrm>
            <a:off x="260525" y="4549531"/>
            <a:ext cx="8768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라벨링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외에도 다른 파라미터를 바꾸면서 정확도를 측정 했으나 차이가 미비하거나 정확도가 감소하는 추세를 보임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E0438FC3-8981-462F-B1CA-EC4886E194C8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27A6DC7-6500-4E9B-9933-581A9B9C57DB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A8A77CF9-81EB-4EB4-85F7-560EE0DB77DF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65FB1593-9AA0-46A2-8130-B2C87FBEB285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F6223E9F-EB34-4AF8-9AE1-D44583F2AEF4}"/>
              </a:ext>
            </a:extLst>
          </p:cNvPr>
          <p:cNvSpPr txBox="1"/>
          <p:nvPr/>
        </p:nvSpPr>
        <p:spPr>
          <a:xfrm>
            <a:off x="1991107" y="36998"/>
            <a:ext cx="169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선정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및 수집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3624817" y="43002"/>
            <a:ext cx="141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전처리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7729872" y="110"/>
            <a:ext cx="1426171" cy="693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5039699" y="168416"/>
            <a:ext cx="15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형태소 </a:t>
            </a:r>
            <a:r>
              <a:rPr lang="ko-KR" altLang="en-US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분석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5094E995-9798-45F2-A7C0-B71BE75C6B6E}"/>
              </a:ext>
            </a:extLst>
          </p:cNvPr>
          <p:cNvSpPr txBox="1"/>
          <p:nvPr/>
        </p:nvSpPr>
        <p:spPr>
          <a:xfrm>
            <a:off x="6627551" y="36998"/>
            <a:ext cx="113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분석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80164FD3-1B8C-4A8A-9C12-3897D74E2D94}"/>
              </a:ext>
            </a:extLst>
          </p:cNvPr>
          <p:cNvSpPr txBox="1"/>
          <p:nvPr/>
        </p:nvSpPr>
        <p:spPr>
          <a:xfrm>
            <a:off x="7762178" y="36998"/>
            <a:ext cx="127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모델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학습 및 테스트</a:t>
            </a:r>
            <a:endParaRPr lang="ko-KR" altLang="en-US" sz="16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D40D693C-A419-403A-A3B0-8D3D0BDA42A5}"/>
              </a:ext>
            </a:extLst>
          </p:cNvPr>
          <p:cNvSpPr txBox="1"/>
          <p:nvPr/>
        </p:nvSpPr>
        <p:spPr>
          <a:xfrm>
            <a:off x="3358086" y="3816823"/>
            <a:ext cx="287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정확도 최대값 </a:t>
            </a:r>
            <a:r>
              <a:rPr lang="en-US" altLang="ko-KR" sz="2000" b="1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2000" b="1" dirty="0" smtClean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67</a:t>
            </a:r>
            <a:r>
              <a:rPr lang="en-US" altLang="ko-KR" sz="2000" b="1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%</a:t>
            </a:r>
            <a:endParaRPr lang="ko-KR" altLang="en-US" sz="2000" b="1" dirty="0">
              <a:solidFill>
                <a:srgbClr val="FFC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5" name="Google Shape;775;p69">
            <a:extLst>
              <a:ext uri="{FF2B5EF4-FFF2-40B4-BE49-F238E27FC236}">
                <a16:creationId xmlns:a16="http://schemas.microsoft.com/office/drawing/2014/main" xmlns="" id="{21AE2274-7E53-4FFC-AB9F-1B526661E9EB}"/>
              </a:ext>
            </a:extLst>
          </p:cNvPr>
          <p:cNvSpPr/>
          <p:nvPr/>
        </p:nvSpPr>
        <p:spPr>
          <a:xfrm>
            <a:off x="3074178" y="3627608"/>
            <a:ext cx="3492355" cy="742188"/>
          </a:xfrm>
          <a:prstGeom prst="frame">
            <a:avLst>
              <a:gd name="adj1" fmla="val 1384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992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CDBB41F-909B-48A6-BD43-AA9B04E5E184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A19E9AA-F695-4103-86B4-46B366581903}"/>
              </a:ext>
            </a:extLst>
          </p:cNvPr>
          <p:cNvSpPr/>
          <p:nvPr/>
        </p:nvSpPr>
        <p:spPr>
          <a:xfrm>
            <a:off x="53788" y="754281"/>
            <a:ext cx="9043147" cy="4323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1C25A84-2E28-450B-A3E2-C2E5091991FF}"/>
              </a:ext>
            </a:extLst>
          </p:cNvPr>
          <p:cNvSpPr txBox="1"/>
          <p:nvPr/>
        </p:nvSpPr>
        <p:spPr>
          <a:xfrm>
            <a:off x="260525" y="848382"/>
            <a:ext cx="4559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특정 날짜 주식 예측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(2015.04.17)</a:t>
            </a:r>
            <a:endParaRPr lang="ko-KR" altLang="en-US" sz="1600" dirty="0">
              <a:solidFill>
                <a:srgbClr val="262626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grpSp>
        <p:nvGrpSpPr>
          <p:cNvPr id="6" name="그룹 62">
            <a:extLst>
              <a:ext uri="{FF2B5EF4-FFF2-40B4-BE49-F238E27FC236}">
                <a16:creationId xmlns:a16="http://schemas.microsoft.com/office/drawing/2014/main" xmlns="" id="{686AD595-9734-4D13-AACA-B834C9FDE0CB}"/>
              </a:ext>
            </a:extLst>
          </p:cNvPr>
          <p:cNvGrpSpPr/>
          <p:nvPr/>
        </p:nvGrpSpPr>
        <p:grpSpPr>
          <a:xfrm rot="5400000">
            <a:off x="202349" y="941430"/>
            <a:ext cx="152457" cy="152457"/>
            <a:chOff x="7648893" y="1113919"/>
            <a:chExt cx="475488" cy="475489"/>
          </a:xfrm>
        </p:grpSpPr>
        <p:sp>
          <p:nvSpPr>
            <p:cNvPr id="64" name="Google Shape;307;p44">
              <a:extLst>
                <a:ext uri="{FF2B5EF4-FFF2-40B4-BE49-F238E27FC236}">
                  <a16:creationId xmlns:a16="http://schemas.microsoft.com/office/drawing/2014/main" xmlns="" id="{AEE183DF-20CC-4EA0-9AFC-A24B20DCBA7D}"/>
                </a:ext>
              </a:extLst>
            </p:cNvPr>
            <p:cNvSpPr/>
            <p:nvPr/>
          </p:nvSpPr>
          <p:spPr>
            <a:xfrm>
              <a:off x="7770801" y="1225349"/>
              <a:ext cx="252628" cy="252629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65" name="Google Shape;309;p44">
              <a:extLst>
                <a:ext uri="{FF2B5EF4-FFF2-40B4-BE49-F238E27FC236}">
                  <a16:creationId xmlns:a16="http://schemas.microsoft.com/office/drawing/2014/main" xmlns="" id="{8C0946FE-3C24-4036-A6F9-AE0FCFE9435C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274" y="1746250"/>
            <a:ext cx="4134098" cy="238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 l="438" t="38671" r="12655"/>
          <a:stretch>
            <a:fillRect/>
          </a:stretch>
        </p:blipFill>
        <p:spPr bwMode="auto">
          <a:xfrm>
            <a:off x="4762500" y="1778000"/>
            <a:ext cx="4043628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Box 53"/>
          <p:cNvSpPr txBox="1"/>
          <p:nvPr/>
        </p:nvSpPr>
        <p:spPr>
          <a:xfrm>
            <a:off x="457961" y="1299898"/>
            <a:ext cx="427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임의의 값 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8500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을 넣어 해당하는 날짜의 주식 예측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25500" y="3025397"/>
            <a:ext cx="2799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_ac" pitchFamily="50" charset="-127"/>
                <a:ea typeface="나눔스퀘어_ac" pitchFamily="50" charset="-127"/>
              </a:rPr>
              <a:t>→ 2015</a:t>
            </a:r>
            <a:r>
              <a:rPr lang="ko-KR" altLang="en-US" sz="1100" dirty="0">
                <a:latin typeface="나눔스퀘어_ac" pitchFamily="50" charset="-127"/>
                <a:ea typeface="나눔스퀘어_ac" pitchFamily="50" charset="-127"/>
              </a:rPr>
              <a:t>년 </a:t>
            </a:r>
            <a:r>
              <a:rPr lang="en-US" altLang="ko-KR" sz="1100" dirty="0">
                <a:latin typeface="나눔스퀘어_ac" pitchFamily="50" charset="-127"/>
                <a:ea typeface="나눔스퀘어_ac" pitchFamily="50" charset="-127"/>
              </a:rPr>
              <a:t>4</a:t>
            </a:r>
            <a:r>
              <a:rPr lang="ko-KR" altLang="en-US" sz="1100" dirty="0">
                <a:latin typeface="나눔스퀘어_ac" pitchFamily="50" charset="-127"/>
                <a:ea typeface="나눔스퀘어_ac" pitchFamily="50" charset="-127"/>
              </a:rPr>
              <a:t>월 </a:t>
            </a:r>
            <a:r>
              <a:rPr lang="en-US" altLang="ko-KR" sz="1100" dirty="0">
                <a:latin typeface="나눔스퀘어_ac" pitchFamily="50" charset="-127"/>
                <a:ea typeface="나눔스퀘어_ac" pitchFamily="50" charset="-127"/>
              </a:rPr>
              <a:t>17</a:t>
            </a:r>
            <a:r>
              <a:rPr lang="ko-KR" altLang="en-US" sz="1100" dirty="0">
                <a:latin typeface="나눔스퀘어_ac" pitchFamily="50" charset="-127"/>
                <a:ea typeface="나눔스퀘어_ac" pitchFamily="50" charset="-127"/>
              </a:rPr>
              <a:t>일의 원래 라벨 값은 </a:t>
            </a:r>
            <a:r>
              <a:rPr lang="en-US" altLang="ko-KR" sz="1100" dirty="0">
                <a:latin typeface="나눔스퀘어_ac" pitchFamily="50" charset="-127"/>
                <a:ea typeface="나눔스퀘어_ac" pitchFamily="50" charset="-127"/>
              </a:rPr>
              <a:t>0</a:t>
            </a:r>
            <a:endParaRPr lang="ko-KR" altLang="en-US" sz="1100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3100" y="4159250"/>
            <a:ext cx="3562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_ac" pitchFamily="50" charset="-127"/>
                <a:ea typeface="나눔스퀘어_ac" pitchFamily="50" charset="-127"/>
              </a:rPr>
              <a:t>→ </a:t>
            </a:r>
            <a:r>
              <a:rPr lang="ko-KR" altLang="en-US" sz="1100" dirty="0">
                <a:latin typeface="나눔스퀘어_ac" pitchFamily="50" charset="-127"/>
                <a:ea typeface="나눔스퀘어_ac" pitchFamily="50" charset="-127"/>
              </a:rPr>
              <a:t>단어들을 보면 부정적인 내용임을 추측할 수 있음</a:t>
            </a:r>
            <a:r>
              <a:rPr lang="en-US" altLang="ko-KR" sz="1100" dirty="0">
                <a:latin typeface="나눔스퀘어_ac" pitchFamily="50" charset="-127"/>
                <a:ea typeface="나눔스퀘어_ac" pitchFamily="50" charset="-127"/>
              </a:rPr>
              <a:t>.</a:t>
            </a:r>
            <a:endParaRPr lang="ko-KR" altLang="en-US" sz="1100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26000" y="4197350"/>
            <a:ext cx="23419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_ac" pitchFamily="50" charset="-127"/>
                <a:ea typeface="나눔스퀘어_ac" pitchFamily="50" charset="-127"/>
              </a:rPr>
              <a:t>→ </a:t>
            </a:r>
            <a:r>
              <a:rPr lang="en-US" altLang="ko-KR" sz="1100" dirty="0" smtClean="0">
                <a:latin typeface="나눔스퀘어_ac" pitchFamily="50" charset="-127"/>
                <a:ea typeface="나눔스퀘어_ac" pitchFamily="50" charset="-127"/>
              </a:rPr>
              <a:t>0</a:t>
            </a:r>
            <a:r>
              <a:rPr lang="ko-KR" altLang="en-US" sz="1100" dirty="0" smtClean="0"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ko-KR" altLang="en-US" sz="1100" dirty="0">
                <a:latin typeface="나눔스퀘어_ac" pitchFamily="50" charset="-127"/>
                <a:ea typeface="나눔스퀘어_ac" pitchFamily="50" charset="-127"/>
              </a:rPr>
              <a:t>나올 확률 </a:t>
            </a:r>
            <a:r>
              <a:rPr lang="en-US" altLang="ko-KR" sz="1100" dirty="0">
                <a:latin typeface="나눔스퀘어_ac" pitchFamily="50" charset="-127"/>
                <a:ea typeface="나눔스퀘어_ac" pitchFamily="50" charset="-127"/>
              </a:rPr>
              <a:t>86.76%</a:t>
            </a:r>
          </a:p>
          <a:p>
            <a:r>
              <a:rPr lang="en-US" altLang="ko-KR" sz="1100" dirty="0">
                <a:latin typeface="나눔스퀘어_ac" pitchFamily="50" charset="-127"/>
                <a:ea typeface="나눔스퀘어_ac" pitchFamily="50" charset="-127"/>
              </a:rPr>
              <a:t>   </a:t>
            </a:r>
            <a:r>
              <a:rPr lang="en-US" altLang="ko-KR" sz="1100" dirty="0" smtClean="0">
                <a:latin typeface="나눔스퀘어_ac" pitchFamily="50" charset="-127"/>
                <a:ea typeface="나눔스퀘어_ac" pitchFamily="50" charset="-127"/>
              </a:rPr>
              <a:t>1</a:t>
            </a:r>
            <a:r>
              <a:rPr lang="ko-KR" altLang="en-US" sz="1100" dirty="0" smtClean="0"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ko-KR" altLang="en-US" sz="1100" dirty="0">
                <a:latin typeface="나눔스퀘어_ac" pitchFamily="50" charset="-127"/>
                <a:ea typeface="나눔스퀘어_ac" pitchFamily="50" charset="-127"/>
              </a:rPr>
              <a:t>나올 확률 </a:t>
            </a:r>
            <a:r>
              <a:rPr lang="en-US" altLang="ko-KR" sz="1100" dirty="0">
                <a:latin typeface="나눔스퀘어_ac" pitchFamily="50" charset="-127"/>
                <a:ea typeface="나눔스퀘어_ac" pitchFamily="50" charset="-127"/>
              </a:rPr>
              <a:t>0.010%</a:t>
            </a:r>
          </a:p>
          <a:p>
            <a:r>
              <a:rPr lang="en-US" altLang="ko-KR" sz="1100" dirty="0">
                <a:latin typeface="나눔스퀘어_ac" pitchFamily="50" charset="-127"/>
                <a:ea typeface="나눔스퀘어_ac" pitchFamily="50" charset="-127"/>
              </a:rPr>
              <a:t>   </a:t>
            </a:r>
            <a:r>
              <a:rPr lang="en-US" altLang="ko-KR" sz="1100" dirty="0" smtClean="0">
                <a:latin typeface="나눔스퀘어_ac" pitchFamily="50" charset="-127"/>
                <a:ea typeface="나눔스퀘어_ac" pitchFamily="50" charset="-127"/>
              </a:rPr>
              <a:t>2</a:t>
            </a:r>
            <a:r>
              <a:rPr lang="ko-KR" altLang="en-US" sz="1100" dirty="0" smtClean="0"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ko-KR" altLang="en-US" sz="1100" dirty="0">
                <a:latin typeface="나눔스퀘어_ac" pitchFamily="50" charset="-127"/>
                <a:ea typeface="나눔스퀘어_ac" pitchFamily="50" charset="-127"/>
              </a:rPr>
              <a:t>나올 확률 </a:t>
            </a:r>
            <a:r>
              <a:rPr lang="en-US" altLang="ko-KR" sz="1100" dirty="0">
                <a:latin typeface="나눔스퀘어_ac" pitchFamily="50" charset="-127"/>
                <a:ea typeface="나눔스퀘어_ac" pitchFamily="50" charset="-127"/>
              </a:rPr>
              <a:t>1.314%</a:t>
            </a:r>
            <a:endParaRPr lang="ko-KR" altLang="en-US" sz="1100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68850" y="1225550"/>
            <a:ext cx="3677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_ac" pitchFamily="50" charset="-127"/>
                <a:ea typeface="나눔스퀘어_ac" pitchFamily="50" charset="-127"/>
              </a:rPr>
              <a:t>CNN </a:t>
            </a:r>
            <a:r>
              <a:rPr lang="ko-KR" altLang="en-US" sz="1100" dirty="0">
                <a:latin typeface="나눔스퀘어_ac" pitchFamily="50" charset="-127"/>
                <a:ea typeface="나눔스퀘어_ac" pitchFamily="50" charset="-127"/>
              </a:rPr>
              <a:t>모델에 넣기 위해 라벨 값을 조정하였음 </a:t>
            </a:r>
            <a:r>
              <a:rPr lang="en-US" altLang="ko-KR" sz="1100" dirty="0">
                <a:latin typeface="나눔스퀘어_ac" pitchFamily="50" charset="-127"/>
                <a:ea typeface="나눔스퀘어_ac" pitchFamily="50" charset="-127"/>
              </a:rPr>
              <a:t>(</a:t>
            </a:r>
            <a:r>
              <a:rPr lang="ko-KR" altLang="en-US" sz="1100" dirty="0">
                <a:latin typeface="나눔스퀘어_ac" pitchFamily="50" charset="-127"/>
                <a:ea typeface="나눔스퀘어_ac" pitchFamily="50" charset="-127"/>
              </a:rPr>
              <a:t>음수 </a:t>
            </a:r>
            <a:r>
              <a:rPr lang="en-US" altLang="ko-KR" sz="1100" dirty="0">
                <a:latin typeface="나눔스퀘어_ac" pitchFamily="50" charset="-127"/>
                <a:ea typeface="나눔스퀘어_ac" pitchFamily="50" charset="-127"/>
              </a:rPr>
              <a:t>X)</a:t>
            </a:r>
          </a:p>
          <a:p>
            <a:r>
              <a:rPr lang="en-US" altLang="ko-KR" sz="1100" dirty="0">
                <a:latin typeface="나눔스퀘어_ac" pitchFamily="50" charset="-127"/>
                <a:ea typeface="나눔스퀘어_ac" pitchFamily="50" charset="-127"/>
              </a:rPr>
              <a:t>( -2, 0, 2) → (0, 1, 2)</a:t>
            </a:r>
            <a:endParaRPr lang="ko-KR" altLang="en-US" sz="1100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0438FC3-8981-462F-B1CA-EC4886E194C8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27A6DC7-6500-4E9B-9933-581A9B9C57DB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A8A77CF9-81EB-4EB4-85F7-560EE0DB77DF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65FB1593-9AA0-46A2-8130-B2C87FBEB285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6223E9F-EB34-4AF8-9AE1-D44583F2AEF4}"/>
              </a:ext>
            </a:extLst>
          </p:cNvPr>
          <p:cNvSpPr txBox="1"/>
          <p:nvPr/>
        </p:nvSpPr>
        <p:spPr>
          <a:xfrm>
            <a:off x="1991107" y="36998"/>
            <a:ext cx="169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선정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및 수집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3624817" y="43002"/>
            <a:ext cx="141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전처리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29872" y="110"/>
            <a:ext cx="1426171" cy="693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5039699" y="168416"/>
            <a:ext cx="15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형태소 </a:t>
            </a:r>
            <a:r>
              <a:rPr lang="ko-KR" altLang="en-US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분석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094E995-9798-45F2-A7C0-B71BE75C6B6E}"/>
              </a:ext>
            </a:extLst>
          </p:cNvPr>
          <p:cNvSpPr txBox="1"/>
          <p:nvPr/>
        </p:nvSpPr>
        <p:spPr>
          <a:xfrm>
            <a:off x="6627551" y="36998"/>
            <a:ext cx="113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분석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0164FD3-1B8C-4A8A-9C12-3897D74E2D94}"/>
              </a:ext>
            </a:extLst>
          </p:cNvPr>
          <p:cNvSpPr txBox="1"/>
          <p:nvPr/>
        </p:nvSpPr>
        <p:spPr>
          <a:xfrm>
            <a:off x="7762178" y="36998"/>
            <a:ext cx="127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모델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학습 및 테스트</a:t>
            </a:r>
            <a:endParaRPr lang="ko-KR" altLang="en-US" sz="16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31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CDBB41F-909B-48A6-BD43-AA9B04E5E184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A19E9AA-F695-4103-86B4-46B366581903}"/>
              </a:ext>
            </a:extLst>
          </p:cNvPr>
          <p:cNvSpPr/>
          <p:nvPr/>
        </p:nvSpPr>
        <p:spPr>
          <a:xfrm>
            <a:off x="53788" y="754281"/>
            <a:ext cx="9043147" cy="4323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0CF4B5-B185-4275-BF96-83DCC97EA9B4}"/>
              </a:ext>
            </a:extLst>
          </p:cNvPr>
          <p:cNvSpPr txBox="1"/>
          <p:nvPr/>
        </p:nvSpPr>
        <p:spPr>
          <a:xfrm>
            <a:off x="408361" y="1271176"/>
            <a:ext cx="441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예측값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-2(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하락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16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실제값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-2(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하락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xmlns="" id="{BE80CB6D-3C24-4C22-B909-F9FEA8B6C92F}"/>
              </a:ext>
            </a:extLst>
          </p:cNvPr>
          <p:cNvSpPr txBox="1"/>
          <p:nvPr/>
        </p:nvSpPr>
        <p:spPr>
          <a:xfrm>
            <a:off x="7111412" y="3879122"/>
            <a:ext cx="204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86</a:t>
            </a:r>
            <a:r>
              <a:rPr lang="en-US" altLang="ko-KR" sz="18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%(</a:t>
            </a:r>
            <a:r>
              <a:rPr lang="ko-KR" altLang="en-US" sz="18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</a:t>
            </a:r>
            <a:r>
              <a:rPr lang="en-US" altLang="ko-KR" sz="18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ko-KR" altLang="en-US" sz="18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</a:t>
            </a:r>
            <a:r>
              <a:rPr lang="en-US" altLang="ko-KR" sz="18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9377404-2AED-4A51-B8A8-AE4B4A37D567}"/>
              </a:ext>
            </a:extLst>
          </p:cNvPr>
          <p:cNvSpPr txBox="1"/>
          <p:nvPr/>
        </p:nvSpPr>
        <p:spPr>
          <a:xfrm>
            <a:off x="7570287" y="2871005"/>
            <a:ext cx="655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0.1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%</a:t>
            </a:r>
            <a:endParaRPr lang="ko-KR" altLang="en-US" sz="11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E584EA1-A89F-4CF4-B4A8-DC591D30FF10}"/>
              </a:ext>
            </a:extLst>
          </p:cNvPr>
          <p:cNvSpPr txBox="1"/>
          <p:nvPr/>
        </p:nvSpPr>
        <p:spPr>
          <a:xfrm>
            <a:off x="7694777" y="2171241"/>
            <a:ext cx="132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13</a:t>
            </a:r>
            <a:r>
              <a:rPr lang="en-US" altLang="ko-KR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%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1C25A84-2E28-450B-A3E2-C2E5091991FF}"/>
              </a:ext>
            </a:extLst>
          </p:cNvPr>
          <p:cNvSpPr txBox="1"/>
          <p:nvPr/>
        </p:nvSpPr>
        <p:spPr>
          <a:xfrm>
            <a:off x="260525" y="848382"/>
            <a:ext cx="4559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특정 날짜 주식 예측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(2015.04.17)</a:t>
            </a:r>
            <a:endParaRPr lang="ko-KR" altLang="en-US" sz="1600" dirty="0">
              <a:solidFill>
                <a:srgbClr val="262626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686AD595-9734-4D13-AACA-B834C9FDE0CB}"/>
              </a:ext>
            </a:extLst>
          </p:cNvPr>
          <p:cNvGrpSpPr/>
          <p:nvPr/>
        </p:nvGrpSpPr>
        <p:grpSpPr>
          <a:xfrm rot="5400000">
            <a:off x="202349" y="941430"/>
            <a:ext cx="152457" cy="152457"/>
            <a:chOff x="7648893" y="1113919"/>
            <a:chExt cx="475488" cy="475489"/>
          </a:xfrm>
        </p:grpSpPr>
        <p:sp>
          <p:nvSpPr>
            <p:cNvPr id="64" name="Google Shape;307;p44">
              <a:extLst>
                <a:ext uri="{FF2B5EF4-FFF2-40B4-BE49-F238E27FC236}">
                  <a16:creationId xmlns:a16="http://schemas.microsoft.com/office/drawing/2014/main" xmlns="" id="{AEE183DF-20CC-4EA0-9AFC-A24B20DCBA7D}"/>
                </a:ext>
              </a:extLst>
            </p:cNvPr>
            <p:cNvSpPr/>
            <p:nvPr/>
          </p:nvSpPr>
          <p:spPr>
            <a:xfrm>
              <a:off x="7770801" y="1225349"/>
              <a:ext cx="252628" cy="252629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65" name="Google Shape;309;p44">
              <a:extLst>
                <a:ext uri="{FF2B5EF4-FFF2-40B4-BE49-F238E27FC236}">
                  <a16:creationId xmlns:a16="http://schemas.microsoft.com/office/drawing/2014/main" xmlns="" id="{8C0946FE-3C24-4036-A6F9-AE0FCFE9435C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B82D736D-DA72-45D5-B6C7-854880DA5EB9}"/>
              </a:ext>
            </a:extLst>
          </p:cNvPr>
          <p:cNvGrpSpPr/>
          <p:nvPr/>
        </p:nvGrpSpPr>
        <p:grpSpPr>
          <a:xfrm>
            <a:off x="343757" y="1670885"/>
            <a:ext cx="6674823" cy="3089695"/>
            <a:chOff x="2545905" y="1770391"/>
            <a:chExt cx="5848216" cy="3089695"/>
          </a:xfrm>
        </p:grpSpPr>
        <p:graphicFrame>
          <p:nvGraphicFramePr>
            <p:cNvPr id="7" name="차트 6">
              <a:extLst>
                <a:ext uri="{FF2B5EF4-FFF2-40B4-BE49-F238E27FC236}">
                  <a16:creationId xmlns:a16="http://schemas.microsoft.com/office/drawing/2014/main" xmlns="" id="{3E249584-DBE0-42F2-B8C6-62A2164BF5F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58518362"/>
                </p:ext>
              </p:extLst>
            </p:nvPr>
          </p:nvGraphicFramePr>
          <p:xfrm>
            <a:off x="2545905" y="1984272"/>
            <a:ext cx="5735359" cy="27739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C3828435-F981-4739-BE9D-BCFE2D0B66D8}"/>
                </a:ext>
              </a:extLst>
            </p:cNvPr>
            <p:cNvGrpSpPr/>
            <p:nvPr/>
          </p:nvGrpSpPr>
          <p:grpSpPr>
            <a:xfrm>
              <a:off x="2632056" y="1770391"/>
              <a:ext cx="5762065" cy="3089695"/>
              <a:chOff x="2632056" y="1770391"/>
              <a:chExt cx="5762065" cy="3089695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xmlns="" id="{DB3B4029-E6AF-42EC-BECA-2472982327C0}"/>
                  </a:ext>
                </a:extLst>
              </p:cNvPr>
              <p:cNvSpPr/>
              <p:nvPr/>
            </p:nvSpPr>
            <p:spPr>
              <a:xfrm>
                <a:off x="2632056" y="1770391"/>
                <a:ext cx="5762065" cy="3089695"/>
              </a:xfrm>
              <a:prstGeom prst="rect">
                <a:avLst/>
              </a:pr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D20644A4-49C8-45EC-B837-0ECD7C5EA593}"/>
                  </a:ext>
                </a:extLst>
              </p:cNvPr>
              <p:cNvSpPr txBox="1"/>
              <p:nvPr/>
            </p:nvSpPr>
            <p:spPr>
              <a:xfrm>
                <a:off x="4664138" y="2010549"/>
                <a:ext cx="1697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dirty="0"/>
                  <a:t>대한 항공 주가</a:t>
                </a: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3EEA2D5-074A-43E8-8C80-9C8A866040BC}"/>
              </a:ext>
            </a:extLst>
          </p:cNvPr>
          <p:cNvSpPr txBox="1"/>
          <p:nvPr/>
        </p:nvSpPr>
        <p:spPr>
          <a:xfrm>
            <a:off x="408361" y="1726139"/>
            <a:ext cx="1317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하락</a:t>
            </a:r>
            <a:r>
              <a:rPr lang="en-US" altLang="ko-KR" sz="1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ko-KR" sz="11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8676</a:t>
            </a:r>
            <a:r>
              <a:rPr lang="ko-KR" altLang="ko-KR" sz="11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횡보 </a:t>
            </a:r>
            <a:r>
              <a:rPr lang="ko-KR" altLang="ko-KR" sz="11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ko-KR" sz="11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ko-KR" sz="11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상승 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ko-KR" sz="11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 </a:t>
            </a:r>
            <a:endParaRPr lang="ko-KR" altLang="ko-KR" sz="11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xmlns="" id="{10BA44E0-16B3-48C8-B486-1DD038C81E4B}"/>
              </a:ext>
            </a:extLst>
          </p:cNvPr>
          <p:cNvSpPr/>
          <p:nvPr/>
        </p:nvSpPr>
        <p:spPr>
          <a:xfrm>
            <a:off x="7325542" y="2923388"/>
            <a:ext cx="243866" cy="121677"/>
          </a:xfrm>
          <a:prstGeom prst="rightArrow">
            <a:avLst>
              <a:gd name="adj1" fmla="val 36850"/>
              <a:gd name="adj2" fmla="val 92138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</a:endParaRP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xmlns="" id="{8251A35F-E024-4903-9D1F-D0611D560A94}"/>
              </a:ext>
            </a:extLst>
          </p:cNvPr>
          <p:cNvSpPr/>
          <p:nvPr/>
        </p:nvSpPr>
        <p:spPr>
          <a:xfrm rot="2032333" flipV="1">
            <a:off x="7213711" y="3298181"/>
            <a:ext cx="875134" cy="305591"/>
          </a:xfrm>
          <a:prstGeom prst="rightArrow">
            <a:avLst>
              <a:gd name="adj1" fmla="val 36850"/>
              <a:gd name="adj2" fmla="val 92138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E0438FC3-8981-462F-B1CA-EC4886E194C8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27A6DC7-6500-4E9B-9933-581A9B9C57DB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8A77CF9-81EB-4EB4-85F7-560EE0DB77DF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5FB1593-9AA0-46A2-8130-B2C87FBEB285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6223E9F-EB34-4AF8-9AE1-D44583F2AEF4}"/>
              </a:ext>
            </a:extLst>
          </p:cNvPr>
          <p:cNvSpPr txBox="1"/>
          <p:nvPr/>
        </p:nvSpPr>
        <p:spPr>
          <a:xfrm>
            <a:off x="1991107" y="36998"/>
            <a:ext cx="169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선정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및 수집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3624817" y="43002"/>
            <a:ext cx="141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전처리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729872" y="110"/>
            <a:ext cx="1426171" cy="693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5039699" y="168416"/>
            <a:ext cx="15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형태소 </a:t>
            </a:r>
            <a:r>
              <a:rPr lang="ko-KR" altLang="en-US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분석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094E995-9798-45F2-A7C0-B71BE75C6B6E}"/>
              </a:ext>
            </a:extLst>
          </p:cNvPr>
          <p:cNvSpPr txBox="1"/>
          <p:nvPr/>
        </p:nvSpPr>
        <p:spPr>
          <a:xfrm>
            <a:off x="6627551" y="36998"/>
            <a:ext cx="113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분석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0164FD3-1B8C-4A8A-9C12-3897D74E2D94}"/>
              </a:ext>
            </a:extLst>
          </p:cNvPr>
          <p:cNvSpPr txBox="1"/>
          <p:nvPr/>
        </p:nvSpPr>
        <p:spPr>
          <a:xfrm>
            <a:off x="7762178" y="36998"/>
            <a:ext cx="127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모델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학습 및 테스트</a:t>
            </a:r>
            <a:endParaRPr lang="ko-KR" altLang="en-US" sz="16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61" name="화살표: 오른쪽 65">
            <a:extLst>
              <a:ext uri="{FF2B5EF4-FFF2-40B4-BE49-F238E27FC236}">
                <a16:creationId xmlns:a16="http://schemas.microsoft.com/office/drawing/2014/main" xmlns="" id="{10BA44E0-16B3-48C8-B486-1DD038C81E4B}"/>
              </a:ext>
            </a:extLst>
          </p:cNvPr>
          <p:cNvSpPr/>
          <p:nvPr/>
        </p:nvSpPr>
        <p:spPr>
          <a:xfrm rot="19385235">
            <a:off x="7218045" y="2504859"/>
            <a:ext cx="415361" cy="198137"/>
          </a:xfrm>
          <a:prstGeom prst="rightArrow">
            <a:avLst>
              <a:gd name="adj1" fmla="val 36850"/>
              <a:gd name="adj2" fmla="val 92138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3265" y="4095943"/>
            <a:ext cx="1116214" cy="30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2015.04.17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6565865" y="3079846"/>
            <a:ext cx="1" cy="1016097"/>
          </a:xfrm>
          <a:prstGeom prst="line">
            <a:avLst/>
          </a:prstGeom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DF8CE388-A2F6-42E5-9E59-766E8BDEF71C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A19E9AA-F695-4103-86B4-46B366581903}"/>
              </a:ext>
            </a:extLst>
          </p:cNvPr>
          <p:cNvSpPr/>
          <p:nvPr/>
        </p:nvSpPr>
        <p:spPr>
          <a:xfrm>
            <a:off x="53788" y="754281"/>
            <a:ext cx="9043147" cy="4323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CAE633-EC8E-4624-9568-8FD572DA9B39}"/>
              </a:ext>
            </a:extLst>
          </p:cNvPr>
          <p:cNvSpPr txBox="1"/>
          <p:nvPr/>
        </p:nvSpPr>
        <p:spPr>
          <a:xfrm>
            <a:off x="661234" y="1517701"/>
            <a:ext cx="6096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뉴스데이터의 중립적 성격으로 감성분류에 부적합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뉴스 보도와 실제 수익률 변동의 시간차로 인한 라벨링의 어려움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부족으로 인한 딥러닝 모델 학습의 어려움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A93F731-7575-4CEA-ACD5-CA72B289BFCC}"/>
              </a:ext>
            </a:extLst>
          </p:cNvPr>
          <p:cNvSpPr txBox="1"/>
          <p:nvPr/>
        </p:nvSpPr>
        <p:spPr>
          <a:xfrm>
            <a:off x="661234" y="3464987"/>
            <a:ext cx="6928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극성이 상대적으로 분명한 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SNS 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데이터를 다양하게 사용할 필요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뉴스와 실제 수익률 변동 사이에 시간 차이를 확인 후 적절한 </a:t>
            </a:r>
            <a:r>
              <a:rPr lang="ko-KR" altLang="en-US" sz="16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라벨링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필요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더 많은 양의 데이터 학습이 필요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3F9FAF1-34D2-4DED-BA67-7DF182B48B05}"/>
              </a:ext>
            </a:extLst>
          </p:cNvPr>
          <p:cNvSpPr txBox="1"/>
          <p:nvPr/>
        </p:nvSpPr>
        <p:spPr>
          <a:xfrm>
            <a:off x="566953" y="1088606"/>
            <a:ext cx="4559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뉴스데이터를 통한 주가 예측의 한계점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2C39162A-4182-4B41-ABFF-A91EC60EF705}"/>
              </a:ext>
            </a:extLst>
          </p:cNvPr>
          <p:cNvGrpSpPr/>
          <p:nvPr/>
        </p:nvGrpSpPr>
        <p:grpSpPr>
          <a:xfrm rot="5400000">
            <a:off x="508777" y="1181654"/>
            <a:ext cx="152457" cy="152457"/>
            <a:chOff x="7648893" y="1113919"/>
            <a:chExt cx="475488" cy="475489"/>
          </a:xfrm>
        </p:grpSpPr>
        <p:sp>
          <p:nvSpPr>
            <p:cNvPr id="65" name="Google Shape;307;p44">
              <a:extLst>
                <a:ext uri="{FF2B5EF4-FFF2-40B4-BE49-F238E27FC236}">
                  <a16:creationId xmlns:a16="http://schemas.microsoft.com/office/drawing/2014/main" xmlns="" id="{F2F1A843-5510-43B4-ADD6-86149113E917}"/>
                </a:ext>
              </a:extLst>
            </p:cNvPr>
            <p:cNvSpPr/>
            <p:nvPr/>
          </p:nvSpPr>
          <p:spPr>
            <a:xfrm>
              <a:off x="7770801" y="1225349"/>
              <a:ext cx="252628" cy="252629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66" name="Google Shape;309;p44">
              <a:extLst>
                <a:ext uri="{FF2B5EF4-FFF2-40B4-BE49-F238E27FC236}">
                  <a16:creationId xmlns:a16="http://schemas.microsoft.com/office/drawing/2014/main" xmlns="" id="{B368D479-2AFA-4202-8102-66E84576212C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C3390667-62B1-4277-8305-87613C79E66E}"/>
              </a:ext>
            </a:extLst>
          </p:cNvPr>
          <p:cNvSpPr txBox="1"/>
          <p:nvPr/>
        </p:nvSpPr>
        <p:spPr>
          <a:xfrm>
            <a:off x="566953" y="3038056"/>
            <a:ext cx="4559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626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 정확도 개선 방법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223B086D-6EC4-416F-9AB0-B3B1A96DA7FC}"/>
              </a:ext>
            </a:extLst>
          </p:cNvPr>
          <p:cNvGrpSpPr/>
          <p:nvPr/>
        </p:nvGrpSpPr>
        <p:grpSpPr>
          <a:xfrm rot="5400000">
            <a:off x="508777" y="3131104"/>
            <a:ext cx="152457" cy="152457"/>
            <a:chOff x="7648893" y="1113919"/>
            <a:chExt cx="475488" cy="475489"/>
          </a:xfrm>
        </p:grpSpPr>
        <p:sp>
          <p:nvSpPr>
            <p:cNvPr id="69" name="Google Shape;307;p44">
              <a:extLst>
                <a:ext uri="{FF2B5EF4-FFF2-40B4-BE49-F238E27FC236}">
                  <a16:creationId xmlns:a16="http://schemas.microsoft.com/office/drawing/2014/main" xmlns="" id="{8417FEBA-4614-41B3-A821-FC943BC5ECCC}"/>
                </a:ext>
              </a:extLst>
            </p:cNvPr>
            <p:cNvSpPr/>
            <p:nvPr/>
          </p:nvSpPr>
          <p:spPr>
            <a:xfrm>
              <a:off x="7770801" y="1225349"/>
              <a:ext cx="252628" cy="252629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70" name="Google Shape;309;p44">
              <a:extLst>
                <a:ext uri="{FF2B5EF4-FFF2-40B4-BE49-F238E27FC236}">
                  <a16:creationId xmlns:a16="http://schemas.microsoft.com/office/drawing/2014/main" xmlns="" id="{0ACE26C6-4601-4958-BA3C-B03ACAEB4A73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E0438FC3-8981-462F-B1CA-EC4886E194C8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27A6DC7-6500-4E9B-9933-581A9B9C57DB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A8A77CF9-81EB-4EB4-85F7-560EE0DB77DF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5FB1593-9AA0-46A2-8130-B2C87FBEB285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6223E9F-EB34-4AF8-9AE1-D44583F2AEF4}"/>
              </a:ext>
            </a:extLst>
          </p:cNvPr>
          <p:cNvSpPr txBox="1"/>
          <p:nvPr/>
        </p:nvSpPr>
        <p:spPr>
          <a:xfrm>
            <a:off x="1991107" y="36998"/>
            <a:ext cx="169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선정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및 수집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3624817" y="43002"/>
            <a:ext cx="141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전처리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729872" y="110"/>
            <a:ext cx="1426171" cy="693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5039699" y="168416"/>
            <a:ext cx="15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형태소 </a:t>
            </a:r>
            <a:r>
              <a:rPr lang="ko-KR" altLang="en-US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094E995-9798-45F2-A7C0-B71BE75C6B6E}"/>
              </a:ext>
            </a:extLst>
          </p:cNvPr>
          <p:cNvSpPr txBox="1"/>
          <p:nvPr/>
        </p:nvSpPr>
        <p:spPr>
          <a:xfrm>
            <a:off x="6627551" y="36998"/>
            <a:ext cx="113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분석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0164FD3-1B8C-4A8A-9C12-3897D74E2D94}"/>
              </a:ext>
            </a:extLst>
          </p:cNvPr>
          <p:cNvSpPr txBox="1"/>
          <p:nvPr/>
        </p:nvSpPr>
        <p:spPr>
          <a:xfrm>
            <a:off x="7762178" y="36998"/>
            <a:ext cx="127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모델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학습 및 테스트</a:t>
            </a:r>
            <a:endParaRPr lang="ko-KR" altLang="en-US" sz="16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80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5"/>
          <p:cNvSpPr/>
          <p:nvPr/>
        </p:nvSpPr>
        <p:spPr>
          <a:xfrm>
            <a:off x="2928926" y="914993"/>
            <a:ext cx="3286148" cy="3286148"/>
          </a:xfrm>
          <a:prstGeom prst="diamond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Calibri"/>
                <a:sym typeface="Calibri"/>
              </a:rPr>
              <a:t>          </a:t>
            </a:r>
            <a:endParaRPr sz="1100" dirty="0"/>
          </a:p>
        </p:txBody>
      </p:sp>
      <p:sp>
        <p:nvSpPr>
          <p:cNvPr id="870" name="Google Shape;870;p75"/>
          <p:cNvSpPr/>
          <p:nvPr/>
        </p:nvSpPr>
        <p:spPr>
          <a:xfrm>
            <a:off x="2561040" y="377417"/>
            <a:ext cx="4062424" cy="4062424"/>
          </a:xfrm>
          <a:prstGeom prst="diamond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871" name="Google Shape;871;p75"/>
          <p:cNvSpPr/>
          <p:nvPr/>
        </p:nvSpPr>
        <p:spPr>
          <a:xfrm>
            <a:off x="2557607" y="703659"/>
            <a:ext cx="4062424" cy="4062424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872" name="Google Shape;872;p75"/>
          <p:cNvSpPr/>
          <p:nvPr/>
        </p:nvSpPr>
        <p:spPr>
          <a:xfrm>
            <a:off x="2981464" y="2269526"/>
            <a:ext cx="3214710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결론</a:t>
            </a:r>
            <a:endParaRPr sz="3300" b="1" dirty="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47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9"/>
          <p:cNvSpPr/>
          <p:nvPr/>
        </p:nvSpPr>
        <p:spPr>
          <a:xfrm>
            <a:off x="3124541" y="2027327"/>
            <a:ext cx="4286280" cy="142876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79"/>
          <p:cNvSpPr/>
          <p:nvPr/>
        </p:nvSpPr>
        <p:spPr>
          <a:xfrm>
            <a:off x="2134733" y="3670402"/>
            <a:ext cx="918434" cy="1210860"/>
          </a:xfrm>
          <a:prstGeom prst="rect">
            <a:avLst/>
          </a:prstGeom>
          <a:solidFill>
            <a:srgbClr val="262626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79"/>
          <p:cNvSpPr/>
          <p:nvPr/>
        </p:nvSpPr>
        <p:spPr>
          <a:xfrm>
            <a:off x="2134701" y="2027328"/>
            <a:ext cx="918434" cy="1210860"/>
          </a:xfrm>
          <a:prstGeom prst="rect">
            <a:avLst/>
          </a:prstGeom>
          <a:solidFill>
            <a:srgbClr val="262626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79"/>
          <p:cNvSpPr/>
          <p:nvPr/>
        </p:nvSpPr>
        <p:spPr>
          <a:xfrm>
            <a:off x="3113889" y="857238"/>
            <a:ext cx="2214546" cy="8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Our</a:t>
            </a:r>
            <a:endParaRPr sz="20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36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79"/>
          <p:cNvSpPr txBox="1"/>
          <p:nvPr/>
        </p:nvSpPr>
        <p:spPr>
          <a:xfrm>
            <a:off x="2379509" y="2111596"/>
            <a:ext cx="571504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 dirty="0">
                <a:solidFill>
                  <a:schemeClr val="accent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1</a:t>
            </a:r>
            <a:endParaRPr sz="1100" dirty="0"/>
          </a:p>
        </p:txBody>
      </p:sp>
      <p:sp>
        <p:nvSpPr>
          <p:cNvPr id="926" name="Google Shape;926;p79"/>
          <p:cNvSpPr txBox="1"/>
          <p:nvPr/>
        </p:nvSpPr>
        <p:spPr>
          <a:xfrm>
            <a:off x="2379508" y="3754670"/>
            <a:ext cx="571504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27" name="Google Shape;927;p79"/>
          <p:cNvSpPr txBox="1"/>
          <p:nvPr/>
        </p:nvSpPr>
        <p:spPr>
          <a:xfrm>
            <a:off x="3435856" y="826065"/>
            <a:ext cx="3472633" cy="52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mes New Roman"/>
              <a:buNone/>
            </a:pPr>
            <a:r>
              <a:rPr lang="ko" sz="33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CONCLU</a:t>
            </a:r>
            <a:r>
              <a:rPr lang="en-US" altLang="ko" sz="33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SION</a:t>
            </a:r>
            <a:endParaRPr sz="1100" dirty="0"/>
          </a:p>
        </p:txBody>
      </p:sp>
      <p:sp>
        <p:nvSpPr>
          <p:cNvPr id="16" name="Google Shape;283;p43"/>
          <p:cNvSpPr/>
          <p:nvPr/>
        </p:nvSpPr>
        <p:spPr>
          <a:xfrm>
            <a:off x="3124541" y="2335423"/>
            <a:ext cx="4095265" cy="81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lnSpc>
                <a:spcPct val="150000"/>
              </a:lnSpc>
            </a:pPr>
            <a:endParaRPr lang="en-US" altLang="ko-KR" sz="1200" b="1" dirty="0">
              <a:solidFill>
                <a:schemeClr val="lt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27" name="Google Shape;938;p80"/>
          <p:cNvSpPr/>
          <p:nvPr/>
        </p:nvSpPr>
        <p:spPr>
          <a:xfrm>
            <a:off x="24090" y="-509610"/>
            <a:ext cx="6073145" cy="5711976"/>
          </a:xfrm>
          <a:prstGeom prst="diamond">
            <a:avLst/>
          </a:prstGeom>
          <a:noFill/>
          <a:ln w="12700" cap="flat" cmpd="sng">
            <a:solidFill>
              <a:schemeClr val="lt1">
                <a:alpha val="5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939;p80"/>
          <p:cNvSpPr/>
          <p:nvPr/>
        </p:nvSpPr>
        <p:spPr>
          <a:xfrm>
            <a:off x="18218" y="-50897"/>
            <a:ext cx="6073145" cy="5711976"/>
          </a:xfrm>
          <a:prstGeom prst="diamond">
            <a:avLst/>
          </a:prstGeom>
          <a:noFill/>
          <a:ln w="12700" cap="flat" cmpd="sng">
            <a:solidFill>
              <a:schemeClr val="accent4">
                <a:alpha val="5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83;p43"/>
          <p:cNvSpPr/>
          <p:nvPr/>
        </p:nvSpPr>
        <p:spPr>
          <a:xfrm>
            <a:off x="3195821" y="1530426"/>
            <a:ext cx="4837692" cy="81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latinLnBrk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제안서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latinLnBrk="1"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71450" indent="-171450" latinLnBrk="1">
              <a:lnSpc>
                <a:spcPct val="200000"/>
              </a:lnSpc>
              <a:buClr>
                <a:srgbClr val="FFFFFF"/>
              </a:buClr>
              <a:buFont typeface="Wingdings" panose="05000000000000000000" pitchFamily="2" charset="2"/>
              <a:buChar char="u"/>
            </a:pPr>
            <a:r>
              <a:rPr lang="ko-KR" altLang="en-US" sz="1200" spc="5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주식가격에 영향을 미치는 요소는 기업의 재무제표부터</a:t>
            </a:r>
            <a:endParaRPr lang="en-US" altLang="ko-KR" sz="1200" spc="5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>
              <a:lnSpc>
                <a:spcPct val="200000"/>
              </a:lnSpc>
              <a:buClr>
                <a:srgbClr val="FFFFFF"/>
              </a:buClr>
            </a:pPr>
            <a:r>
              <a:rPr lang="ko-KR" altLang="en-US" sz="1200" spc="5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사람의 심리에 이르기까지 다양</a:t>
            </a:r>
            <a:r>
              <a:rPr lang="en-US" sz="1200" spc="5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marL="171450" indent="-171450" latinLnBrk="1">
              <a:lnSpc>
                <a:spcPct val="200000"/>
              </a:lnSpc>
              <a:buClr>
                <a:srgbClr val="FFFFFF"/>
              </a:buClr>
              <a:buFont typeface="Wingdings" panose="05000000000000000000" pitchFamily="2" charset="2"/>
              <a:buChar char="u"/>
            </a:pPr>
            <a:r>
              <a:rPr lang="ko-KR" altLang="en-US" sz="1200" spc="5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기사와 </a:t>
            </a:r>
            <a:r>
              <a:rPr lang="ko-KR" altLang="en-US" sz="1200" spc="5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같은 </a:t>
            </a:r>
            <a:r>
              <a:rPr lang="ko-KR" altLang="en-US" sz="1200" spc="5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비정형 데이터만을</a:t>
            </a:r>
            <a:r>
              <a:rPr lang="ko-KR" altLang="en-US" sz="1200" spc="5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가지고</a:t>
            </a:r>
            <a:r>
              <a:rPr lang="en-US" altLang="ko-KR" sz="1200" spc="5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spc="5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주가를 </a:t>
            </a:r>
            <a:r>
              <a:rPr lang="ko-KR" altLang="en-US" sz="1200" spc="5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예측을 한다는 것은 프로젝트 결과가 보여주듯 </a:t>
            </a:r>
            <a:r>
              <a:rPr lang="ko-KR" altLang="en-US" sz="1200" spc="5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어렵기 때문에 주가</a:t>
            </a:r>
            <a:r>
              <a:rPr lang="en-US" altLang="ko-KR" sz="1200" spc="5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spc="5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재무 데이터의 혼합 활용이 필요</a:t>
            </a:r>
            <a:r>
              <a:rPr lang="en-US" sz="1200" spc="5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en-US" sz="1200" spc="5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9"/>
          <p:cNvSpPr/>
          <p:nvPr/>
        </p:nvSpPr>
        <p:spPr>
          <a:xfrm>
            <a:off x="3124541" y="1785932"/>
            <a:ext cx="4286280" cy="142876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79"/>
          <p:cNvSpPr/>
          <p:nvPr/>
        </p:nvSpPr>
        <p:spPr>
          <a:xfrm>
            <a:off x="2134733" y="3429007"/>
            <a:ext cx="918434" cy="1210860"/>
          </a:xfrm>
          <a:prstGeom prst="rect">
            <a:avLst/>
          </a:prstGeom>
          <a:solidFill>
            <a:srgbClr val="262626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79"/>
          <p:cNvSpPr/>
          <p:nvPr/>
        </p:nvSpPr>
        <p:spPr>
          <a:xfrm>
            <a:off x="2134701" y="1785933"/>
            <a:ext cx="918434" cy="1210860"/>
          </a:xfrm>
          <a:prstGeom prst="rect">
            <a:avLst/>
          </a:prstGeom>
          <a:solidFill>
            <a:srgbClr val="262626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79"/>
          <p:cNvSpPr/>
          <p:nvPr/>
        </p:nvSpPr>
        <p:spPr>
          <a:xfrm>
            <a:off x="3113889" y="857238"/>
            <a:ext cx="2214546" cy="8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Our</a:t>
            </a:r>
            <a:endParaRPr sz="20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36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79"/>
          <p:cNvSpPr txBox="1"/>
          <p:nvPr/>
        </p:nvSpPr>
        <p:spPr>
          <a:xfrm>
            <a:off x="2379508" y="1991755"/>
            <a:ext cx="571504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 dirty="0">
                <a:solidFill>
                  <a:schemeClr val="accent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2</a:t>
            </a:r>
            <a:endParaRPr sz="1100" dirty="0"/>
          </a:p>
        </p:txBody>
      </p:sp>
      <p:sp>
        <p:nvSpPr>
          <p:cNvPr id="18" name="Google Shape;283;p43"/>
          <p:cNvSpPr/>
          <p:nvPr/>
        </p:nvSpPr>
        <p:spPr>
          <a:xfrm>
            <a:off x="3159009" y="1602181"/>
            <a:ext cx="5806759" cy="285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 algn="just" latinLnBrk="1">
              <a:spcAft>
                <a:spcPts val="800"/>
              </a:spcAft>
            </a:pPr>
            <a:r>
              <a:rPr lang="ko-KR" altLang="en-US" sz="16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주식가격을 완벽하게 예측해 내는 것이 가능한가</a:t>
            </a:r>
            <a:r>
              <a:rPr lang="en-US" altLang="ko-KR" sz="16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?</a:t>
            </a:r>
            <a:endParaRPr lang="en-US" sz="1600" kern="1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</a:endParaRPr>
          </a:p>
          <a:p>
            <a:pPr marL="342900" lvl="0" indent="-342900" algn="just" latinLnBrk="1">
              <a:spcAft>
                <a:spcPts val="800"/>
              </a:spcAft>
            </a:pPr>
            <a:endParaRPr lang="ko-KR" altLang="en-US" sz="1200" kern="1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</a:endParaRPr>
          </a:p>
          <a:p>
            <a:pPr marL="171450" indent="-171450" algn="just" latinLnBrk="1">
              <a:spcAft>
                <a:spcPts val="800"/>
              </a:spcAft>
              <a:buClr>
                <a:srgbClr val="FFFFFF"/>
              </a:buClr>
              <a:buFont typeface="Wingdings" panose="05000000000000000000" pitchFamily="2" charset="2"/>
              <a:buChar char="u"/>
            </a:pPr>
            <a:r>
              <a:rPr lang="ko-KR" altLang="en-US" sz="12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주식은 하루만 지나도 노드가 상상할 수 없을 정도로 </a:t>
            </a:r>
            <a:r>
              <a:rPr lang="ko-KR" altLang="en-US" sz="1200" kern="1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증가</a:t>
            </a:r>
            <a:r>
              <a:rPr lang="en-US" altLang="ko-KR" sz="12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 </a:t>
            </a:r>
            <a:r>
              <a:rPr lang="ko-KR" altLang="en-US" sz="1200" kern="1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수많은 </a:t>
            </a:r>
            <a:r>
              <a:rPr lang="ko-KR" altLang="en-US" sz="12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개별 주식들은 경우의 수가 무한에 가깝고 승리라는 명확한 결과도 </a:t>
            </a:r>
            <a:r>
              <a:rPr lang="ko-KR" altLang="en-US" sz="1200" kern="100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없으</a:t>
            </a:r>
            <a:r>
              <a:rPr lang="ko-KR" altLang="en-US" sz="1200" kern="1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 며 수많은 </a:t>
            </a:r>
            <a:r>
              <a:rPr lang="ko-KR" altLang="en-US" sz="12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시장참여자가 존재</a:t>
            </a:r>
            <a:endParaRPr lang="en-US" altLang="ko-KR" sz="1200" kern="1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</a:endParaRPr>
          </a:p>
          <a:p>
            <a:pPr algn="just" latinLnBrk="1">
              <a:spcAft>
                <a:spcPts val="800"/>
              </a:spcAft>
              <a:buClr>
                <a:srgbClr val="FFFFFF"/>
              </a:buClr>
            </a:pPr>
            <a:endParaRPr lang="ko-KR" altLang="en-US" sz="1200" kern="1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</a:endParaRPr>
          </a:p>
          <a:p>
            <a:pPr marL="171450" indent="-171450" algn="just" latinLnBrk="1">
              <a:spcAft>
                <a:spcPts val="800"/>
              </a:spcAft>
              <a:buClr>
                <a:srgbClr val="FFFFFF"/>
              </a:buClr>
              <a:buFont typeface="Wingdings" panose="05000000000000000000" pitchFamily="2" charset="2"/>
              <a:buChar char="u"/>
            </a:pPr>
            <a:r>
              <a:rPr lang="ko-KR" altLang="en-US" sz="12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바둑의 알파고처럼 완벽하게 승리하거나 완벽하게 주가를 예측하는 것은 </a:t>
            </a:r>
            <a:r>
              <a:rPr lang="ko-KR" altLang="en-US" sz="1200" kern="1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현재로서는 </a:t>
            </a:r>
            <a:r>
              <a:rPr lang="ko-KR" altLang="en-US" sz="12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불가능</a:t>
            </a:r>
            <a:endParaRPr lang="en-US" altLang="ko-KR" sz="1200" kern="1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</a:endParaRPr>
          </a:p>
          <a:p>
            <a:pPr algn="just" latinLnBrk="1">
              <a:spcAft>
                <a:spcPts val="800"/>
              </a:spcAft>
              <a:buClr>
                <a:srgbClr val="FFFFFF"/>
              </a:buClr>
            </a:pPr>
            <a:endParaRPr lang="ko-KR" altLang="en-US" sz="1200" kern="1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</a:endParaRPr>
          </a:p>
          <a:p>
            <a:pPr marL="171450" indent="-171450" algn="just" latinLnBrk="1">
              <a:spcAft>
                <a:spcPts val="800"/>
              </a:spcAft>
              <a:buClr>
                <a:srgbClr val="FFFFFF"/>
              </a:buClr>
              <a:buFont typeface="Wingdings" panose="05000000000000000000" pitchFamily="2" charset="2"/>
              <a:buChar char="u"/>
            </a:pPr>
            <a:r>
              <a:rPr lang="ko-KR" altLang="en-US" sz="12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하지만 </a:t>
            </a:r>
            <a:r>
              <a:rPr lang="ko-KR" altLang="en-US" sz="1200" kern="1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퀀트투자</a:t>
            </a:r>
            <a:r>
              <a:rPr lang="en-US" sz="12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, </a:t>
            </a:r>
            <a:r>
              <a:rPr lang="ko-KR" altLang="en-US" sz="1200" kern="1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로보어드바이저와</a:t>
            </a:r>
            <a:r>
              <a:rPr lang="ko-KR" altLang="en-US" sz="12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 같이 알고리즘을 통한투자방법이 </a:t>
            </a:r>
            <a:r>
              <a:rPr lang="ko-KR" altLang="en-US" sz="1200" kern="1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수익률을 </a:t>
            </a:r>
            <a:r>
              <a:rPr lang="ko-KR" altLang="en-US" sz="12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내고 있는 현재</a:t>
            </a:r>
            <a:r>
              <a:rPr lang="en-US" sz="12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, </a:t>
            </a:r>
            <a:r>
              <a:rPr lang="ko-KR" altLang="en-US" sz="12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주식시장에서의 인공지능의 무궁무진한 발전 가능성 의미</a:t>
            </a:r>
            <a:endParaRPr lang="ko-KR" sz="1200" kern="1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</a:endParaRPr>
          </a:p>
        </p:txBody>
      </p:sp>
      <p:sp>
        <p:nvSpPr>
          <p:cNvPr id="27" name="Google Shape;938;p80"/>
          <p:cNvSpPr/>
          <p:nvPr/>
        </p:nvSpPr>
        <p:spPr>
          <a:xfrm>
            <a:off x="24090" y="-509610"/>
            <a:ext cx="6073145" cy="5711976"/>
          </a:xfrm>
          <a:prstGeom prst="diamond">
            <a:avLst/>
          </a:prstGeom>
          <a:noFill/>
          <a:ln w="12700" cap="flat" cmpd="sng">
            <a:solidFill>
              <a:schemeClr val="lt1">
                <a:alpha val="5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939;p80"/>
          <p:cNvSpPr/>
          <p:nvPr/>
        </p:nvSpPr>
        <p:spPr>
          <a:xfrm>
            <a:off x="18218" y="-50897"/>
            <a:ext cx="6073145" cy="5711976"/>
          </a:xfrm>
          <a:prstGeom prst="diamond">
            <a:avLst/>
          </a:prstGeom>
          <a:noFill/>
          <a:ln w="12700" cap="flat" cmpd="sng">
            <a:solidFill>
              <a:schemeClr val="accent4">
                <a:alpha val="5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27;p79">
            <a:extLst>
              <a:ext uri="{FF2B5EF4-FFF2-40B4-BE49-F238E27FC236}">
                <a16:creationId xmlns:a16="http://schemas.microsoft.com/office/drawing/2014/main" xmlns="" id="{CF8098BF-7092-48D3-856A-2EAE16F349A8}"/>
              </a:ext>
            </a:extLst>
          </p:cNvPr>
          <p:cNvSpPr txBox="1"/>
          <p:nvPr/>
        </p:nvSpPr>
        <p:spPr>
          <a:xfrm>
            <a:off x="3435856" y="826065"/>
            <a:ext cx="3472633" cy="52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mes New Roman"/>
              <a:buNone/>
            </a:pPr>
            <a:r>
              <a:rPr lang="ko" sz="33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CONCLU</a:t>
            </a:r>
            <a:r>
              <a:rPr lang="en-US" altLang="ko" sz="33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SION</a:t>
            </a:r>
            <a:endParaRPr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0"/>
          <p:cNvSpPr/>
          <p:nvPr/>
        </p:nvSpPr>
        <p:spPr>
          <a:xfrm>
            <a:off x="-1335628" y="3554842"/>
            <a:ext cx="716451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참고 논문</a:t>
            </a:r>
            <a:endParaRPr sz="7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937" name="Google Shape;937;p80"/>
          <p:cNvGrpSpPr/>
          <p:nvPr/>
        </p:nvGrpSpPr>
        <p:grpSpPr>
          <a:xfrm>
            <a:off x="1090335" y="840289"/>
            <a:ext cx="2289729" cy="2471221"/>
            <a:chOff x="3409483" y="503223"/>
            <a:chExt cx="5421803" cy="5851555"/>
          </a:xfrm>
        </p:grpSpPr>
        <p:sp>
          <p:nvSpPr>
            <p:cNvPr id="938" name="Google Shape;938;p80"/>
            <p:cNvSpPr/>
            <p:nvPr/>
          </p:nvSpPr>
          <p:spPr>
            <a:xfrm>
              <a:off x="3414720" y="503223"/>
              <a:ext cx="5416566" cy="5416566"/>
            </a:xfrm>
            <a:prstGeom prst="diamond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80"/>
            <p:cNvSpPr/>
            <p:nvPr/>
          </p:nvSpPr>
          <p:spPr>
            <a:xfrm>
              <a:off x="3409483" y="938212"/>
              <a:ext cx="5416566" cy="5416566"/>
            </a:xfrm>
            <a:prstGeom prst="diamond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0" name="Google Shape;940;p80"/>
          <p:cNvGrpSpPr/>
          <p:nvPr/>
        </p:nvGrpSpPr>
        <p:grpSpPr>
          <a:xfrm>
            <a:off x="2006135" y="1996747"/>
            <a:ext cx="478921" cy="612711"/>
            <a:chOff x="914399" y="486395"/>
            <a:chExt cx="638562" cy="816948"/>
          </a:xfrm>
        </p:grpSpPr>
        <p:sp>
          <p:nvSpPr>
            <p:cNvPr id="941" name="Google Shape;941;p80"/>
            <p:cNvSpPr/>
            <p:nvPr/>
          </p:nvSpPr>
          <p:spPr>
            <a:xfrm>
              <a:off x="1117435" y="772047"/>
              <a:ext cx="227747" cy="227747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0"/>
            <p:cNvSpPr/>
            <p:nvPr/>
          </p:nvSpPr>
          <p:spPr>
            <a:xfrm>
              <a:off x="918976" y="486395"/>
              <a:ext cx="633985" cy="633985"/>
            </a:xfrm>
            <a:prstGeom prst="diamond">
              <a:avLst/>
            </a:prstGeom>
            <a:noFill/>
            <a:ln w="508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0"/>
            <p:cNvSpPr/>
            <p:nvPr/>
          </p:nvSpPr>
          <p:spPr>
            <a:xfrm>
              <a:off x="914399" y="669358"/>
              <a:ext cx="633985" cy="633985"/>
            </a:xfrm>
            <a:prstGeom prst="diamond">
              <a:avLst/>
            </a:prstGeom>
            <a:noFill/>
            <a:ln w="508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730FF7F-1016-4F3A-8E4F-F05EDBECD24A}"/>
              </a:ext>
            </a:extLst>
          </p:cNvPr>
          <p:cNvCxnSpPr/>
          <p:nvPr/>
        </p:nvCxnSpPr>
        <p:spPr>
          <a:xfrm>
            <a:off x="4228289" y="706877"/>
            <a:ext cx="0" cy="35603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CB9F03-BB9A-4FF9-9AFA-F15F908BFE33}"/>
              </a:ext>
            </a:extLst>
          </p:cNvPr>
          <p:cNvSpPr txBox="1"/>
          <p:nvPr/>
        </p:nvSpPr>
        <p:spPr>
          <a:xfrm>
            <a:off x="4343655" y="794358"/>
            <a:ext cx="4660860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Aft>
                <a:spcPts val="800"/>
              </a:spcAft>
            </a:pPr>
            <a:r>
              <a:rPr lang="en-US" altLang="ko-KR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- </a:t>
            </a:r>
            <a:r>
              <a:rPr lang="en-US" altLang="ko-KR" sz="1100" kern="1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YoonKim</a:t>
            </a:r>
            <a:r>
              <a:rPr lang="en-US" altLang="ko-KR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,</a:t>
            </a:r>
          </a:p>
          <a:p>
            <a:pPr marL="342900" lvl="0" indent="-342900" latinLnBrk="1">
              <a:spcAft>
                <a:spcPts val="800"/>
              </a:spcAft>
            </a:pPr>
            <a:r>
              <a:rPr lang="en-US" altLang="ko-KR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'Convolutional Neural Networks for Sentence Classiﬁcation’,</a:t>
            </a:r>
          </a:p>
          <a:p>
            <a:pPr marL="342900" lvl="0" indent="-342900" latinLnBrk="1">
              <a:spcAft>
                <a:spcPts val="800"/>
              </a:spcAft>
            </a:pPr>
            <a:r>
              <a:rPr lang="en-US" altLang="ko-KR" sz="1100" kern="1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NewYork</a:t>
            </a:r>
            <a:r>
              <a:rPr lang="en-US" altLang="ko-KR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 University </a:t>
            </a:r>
          </a:p>
          <a:p>
            <a:pPr marL="342900" lvl="0" indent="-342900" latinLnBrk="1">
              <a:spcAft>
                <a:spcPts val="800"/>
              </a:spcAft>
            </a:pPr>
            <a:r>
              <a:rPr lang="en-US" altLang="ko-KR" sz="3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 </a:t>
            </a:r>
          </a:p>
          <a:p>
            <a:pPr marL="342900" lvl="0" indent="-342900" latinLnBrk="1">
              <a:spcAft>
                <a:spcPts val="800"/>
              </a:spcAft>
            </a:pPr>
            <a:r>
              <a:rPr lang="en-US" altLang="ko-KR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-</a:t>
            </a:r>
            <a:r>
              <a:rPr lang="ko-KR" altLang="en-US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김건영</a:t>
            </a:r>
            <a:r>
              <a:rPr lang="en-US" altLang="ko-KR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, </a:t>
            </a:r>
            <a:r>
              <a:rPr lang="ko-KR" altLang="en-US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이창기</a:t>
            </a:r>
            <a:r>
              <a:rPr lang="en-US" altLang="ko-KR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(2016), </a:t>
            </a:r>
          </a:p>
          <a:p>
            <a:pPr marL="342900" lvl="0" indent="-342900" latinLnBrk="1">
              <a:spcAft>
                <a:spcPts val="800"/>
              </a:spcAft>
            </a:pPr>
            <a:r>
              <a:rPr lang="en-US" altLang="ko-KR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‘Convolutional Neural Network</a:t>
            </a:r>
            <a:r>
              <a:rPr lang="ko-KR" altLang="en-US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를 이용한 한국어 영화평 감성 </a:t>
            </a:r>
            <a:r>
              <a:rPr lang="ko-KR" altLang="en-US" sz="1100" kern="1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분석</a:t>
            </a:r>
            <a:r>
              <a:rPr lang="ko-KR" altLang="en-US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’</a:t>
            </a:r>
            <a:endParaRPr lang="en-US" altLang="ko-KR" sz="1100" kern="1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</a:endParaRPr>
          </a:p>
          <a:p>
            <a:pPr marL="342900" lvl="0" indent="-342900" latinLnBrk="1">
              <a:spcAft>
                <a:spcPts val="800"/>
              </a:spcAft>
            </a:pPr>
            <a:r>
              <a:rPr lang="ko-KR" altLang="en-US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강원대학교</a:t>
            </a:r>
            <a:r>
              <a:rPr lang="en-US" altLang="ko-KR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,  </a:t>
            </a:r>
            <a:r>
              <a:rPr lang="ko-KR" altLang="en-US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한국컴퓨터종합학술대회</a:t>
            </a:r>
            <a:endParaRPr lang="en-US" altLang="ko-KR" sz="1100" kern="1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</a:endParaRPr>
          </a:p>
          <a:p>
            <a:pPr marL="342900" lvl="0" indent="-342900" latinLnBrk="1">
              <a:spcAft>
                <a:spcPts val="800"/>
              </a:spcAft>
            </a:pPr>
            <a:r>
              <a:rPr lang="en-US" altLang="ko-KR" sz="3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 </a:t>
            </a:r>
            <a:endParaRPr lang="ko-KR" altLang="en-US" sz="300" kern="1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</a:endParaRPr>
          </a:p>
          <a:p>
            <a:pPr marL="342900" lvl="0" indent="-342900" latinLnBrk="1">
              <a:spcAft>
                <a:spcPts val="800"/>
              </a:spcAft>
            </a:pPr>
            <a:r>
              <a:rPr lang="en-US" altLang="ko-KR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-</a:t>
            </a:r>
            <a:r>
              <a:rPr lang="ko-KR" altLang="en-US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김유영</a:t>
            </a:r>
            <a:r>
              <a:rPr lang="en-US" altLang="ko-KR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, </a:t>
            </a:r>
            <a:r>
              <a:rPr lang="ko-KR" altLang="en-US" sz="1100" kern="1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송민</a:t>
            </a:r>
            <a:r>
              <a:rPr lang="en-US" altLang="ko-KR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(2016),</a:t>
            </a:r>
          </a:p>
          <a:p>
            <a:pPr marL="342900" lvl="0" indent="-342900" latinLnBrk="1">
              <a:spcAft>
                <a:spcPts val="800"/>
              </a:spcAft>
            </a:pPr>
            <a:r>
              <a:rPr lang="en-US" altLang="ko-KR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‘</a:t>
            </a:r>
            <a:r>
              <a:rPr lang="ko-KR" altLang="en-US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영화 리뷰 감성분석을 위한 텍스트 마이닝 기반 감성 분류기 구축’</a:t>
            </a:r>
            <a:r>
              <a:rPr lang="en-US" altLang="ko-KR" sz="1100" kern="1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, </a:t>
            </a:r>
          </a:p>
          <a:p>
            <a:pPr marL="342900" lvl="0" indent="-342900" latinLnBrk="1">
              <a:spcAft>
                <a:spcPts val="800"/>
              </a:spcAft>
            </a:pPr>
            <a:r>
              <a:rPr lang="ko-KR" altLang="en-US" sz="1100" kern="1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연세대학교</a:t>
            </a:r>
            <a:endParaRPr lang="en-US" altLang="ko-KR" sz="1100" kern="1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</a:endParaRPr>
          </a:p>
          <a:p>
            <a:pPr marL="342900" lvl="0" indent="-342900" latinLnBrk="1">
              <a:spcAft>
                <a:spcPts val="800"/>
              </a:spcAft>
            </a:pPr>
            <a:r>
              <a:rPr lang="en-US" altLang="ko-KR" sz="3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 </a:t>
            </a:r>
            <a:endParaRPr lang="ko-KR" altLang="en-US" sz="300" kern="1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</a:endParaRPr>
          </a:p>
          <a:p>
            <a:pPr marL="342900" lvl="0" indent="-342900" latinLnBrk="1">
              <a:spcAft>
                <a:spcPts val="800"/>
              </a:spcAft>
            </a:pPr>
            <a:r>
              <a:rPr lang="en-US" altLang="ko-KR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-</a:t>
            </a:r>
            <a:r>
              <a:rPr lang="ko-KR" altLang="en-US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김진옥</a:t>
            </a:r>
            <a:r>
              <a:rPr lang="en-US" altLang="ko-KR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, </a:t>
            </a:r>
            <a:r>
              <a:rPr lang="ko-KR" altLang="en-US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이선숙</a:t>
            </a:r>
            <a:r>
              <a:rPr lang="en-US" altLang="ko-KR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, </a:t>
            </a:r>
            <a:r>
              <a:rPr lang="ko-KR" altLang="en-US" sz="1100" kern="1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용환승</a:t>
            </a:r>
            <a:r>
              <a:rPr lang="en-US" altLang="ko-KR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(2011),</a:t>
            </a:r>
          </a:p>
          <a:p>
            <a:pPr marL="342900" lvl="0" indent="-342900" latinLnBrk="1">
              <a:spcAft>
                <a:spcPts val="800"/>
              </a:spcAft>
            </a:pPr>
            <a:r>
              <a:rPr lang="en-US" altLang="ko-KR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‘</a:t>
            </a:r>
            <a:r>
              <a:rPr lang="ko-KR" altLang="en-US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한 텍스트의 오피니언 분류 자동화 기법’</a:t>
            </a:r>
            <a:r>
              <a:rPr lang="en-US" altLang="ko-KR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, </a:t>
            </a:r>
            <a:r>
              <a:rPr lang="ko-KR" altLang="en-US" sz="1100" kern="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</a:rPr>
              <a:t>이화여자대학교</a:t>
            </a:r>
          </a:p>
        </p:txBody>
      </p:sp>
    </p:spTree>
    <p:extLst>
      <p:ext uri="{BB962C8B-B14F-4D97-AF65-F5344CB8AC3E}">
        <p14:creationId xmlns:p14="http://schemas.microsoft.com/office/powerpoint/2010/main" val="41445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/>
          <p:nvPr/>
        </p:nvSpPr>
        <p:spPr>
          <a:xfrm>
            <a:off x="2928926" y="928676"/>
            <a:ext cx="3286148" cy="3286148"/>
          </a:xfrm>
          <a:prstGeom prst="diamond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         </a:t>
            </a:r>
            <a:endParaRPr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0" name="Google Shape;200;p39"/>
          <p:cNvSpPr/>
          <p:nvPr/>
        </p:nvSpPr>
        <p:spPr>
          <a:xfrm>
            <a:off x="2561040" y="377417"/>
            <a:ext cx="4062424" cy="4062424"/>
          </a:xfrm>
          <a:prstGeom prst="diamond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01" name="Google Shape;201;p39"/>
          <p:cNvSpPr/>
          <p:nvPr/>
        </p:nvSpPr>
        <p:spPr>
          <a:xfrm>
            <a:off x="2557607" y="703659"/>
            <a:ext cx="4062424" cy="4062424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02" name="Google Shape;202;p39"/>
          <p:cNvSpPr/>
          <p:nvPr/>
        </p:nvSpPr>
        <p:spPr>
          <a:xfrm>
            <a:off x="2964645" y="2283209"/>
            <a:ext cx="3214710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b="1" dirty="0" smtClean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서론</a:t>
            </a:r>
            <a:endParaRPr sz="3300" b="1" dirty="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BE37FDB5-6D69-4A97-920B-032064411790}"/>
              </a:ext>
            </a:extLst>
          </p:cNvPr>
          <p:cNvGrpSpPr/>
          <p:nvPr/>
        </p:nvGrpSpPr>
        <p:grpSpPr>
          <a:xfrm rot="10800000">
            <a:off x="5256779" y="1137340"/>
            <a:ext cx="609019" cy="578707"/>
            <a:chOff x="7615450" y="1113919"/>
            <a:chExt cx="558125" cy="530347"/>
          </a:xfrm>
        </p:grpSpPr>
        <p:sp>
          <p:nvSpPr>
            <p:cNvPr id="17" name="Google Shape;307;p44">
              <a:extLst>
                <a:ext uri="{FF2B5EF4-FFF2-40B4-BE49-F238E27FC236}">
                  <a16:creationId xmlns:a16="http://schemas.microsoft.com/office/drawing/2014/main" xmlns="" id="{9EC87E56-EDE3-43A7-BEC3-6166BD17F799}"/>
                </a:ext>
              </a:extLst>
            </p:cNvPr>
            <p:cNvSpPr/>
            <p:nvPr/>
          </p:nvSpPr>
          <p:spPr>
            <a:xfrm>
              <a:off x="7740336" y="1207420"/>
              <a:ext cx="292602" cy="292602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18" name="Google Shape;309;p44">
              <a:extLst>
                <a:ext uri="{FF2B5EF4-FFF2-40B4-BE49-F238E27FC236}">
                  <a16:creationId xmlns:a16="http://schemas.microsoft.com/office/drawing/2014/main" xmlns="" id="{AAF08783-6CAF-4348-91D3-71136302A7FC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26B67D95-BD35-4BD6-8E5E-1297054E1A6E}"/>
                </a:ext>
              </a:extLst>
            </p:cNvPr>
            <p:cNvSpPr/>
            <p:nvPr/>
          </p:nvSpPr>
          <p:spPr>
            <a:xfrm>
              <a:off x="7615450" y="1351664"/>
              <a:ext cx="558125" cy="292602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229" name="Google Shape;229;p40"/>
          <p:cNvSpPr/>
          <p:nvPr/>
        </p:nvSpPr>
        <p:spPr>
          <a:xfrm>
            <a:off x="1680882" y="67235"/>
            <a:ext cx="7382436" cy="4995583"/>
          </a:xfrm>
          <a:prstGeom prst="rect">
            <a:avLst/>
          </a:prstGeom>
          <a:noFill/>
          <a:ln w="19050" cap="flat" cmpd="sng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3007424" y="501963"/>
            <a:ext cx="5470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ko-KR" altLang="en-US" sz="200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온라인</a:t>
            </a:r>
            <a:r>
              <a:rPr lang="ko-KR" altLang="en-US"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뉴스 </a:t>
            </a:r>
            <a:r>
              <a:rPr lang="ko-KR" altLang="en-US"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 감성 분석을 활용한 기업 분석</a:t>
            </a:r>
            <a:endParaRPr lang="ko-KR" altLang="en-US" sz="32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6D9D8FE-EA15-43A4-AC19-E07C2C37227E}"/>
              </a:ext>
            </a:extLst>
          </p:cNvPr>
          <p:cNvSpPr txBox="1"/>
          <p:nvPr/>
        </p:nvSpPr>
        <p:spPr>
          <a:xfrm>
            <a:off x="-349015" y="181077"/>
            <a:ext cx="192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서론</a:t>
            </a:r>
            <a:endParaRPr lang="ko-KR" altLang="en-US" sz="2000" b="1" dirty="0">
              <a:solidFill>
                <a:srgbClr val="FFC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FB3BB26-3860-4697-91EE-0A931CFF234D}"/>
              </a:ext>
            </a:extLst>
          </p:cNvPr>
          <p:cNvSpPr txBox="1"/>
          <p:nvPr/>
        </p:nvSpPr>
        <p:spPr>
          <a:xfrm>
            <a:off x="-349015" y="661872"/>
            <a:ext cx="192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제안서</a:t>
            </a:r>
            <a:r>
              <a:rPr lang="ko-KR" altLang="en-US" sz="1200" b="1" dirty="0" smtClean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 </a:t>
            </a:r>
            <a:r>
              <a:rPr lang="ko-KR" altLang="en-US" sz="1200" b="1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C8A7694-03F2-4B67-AD11-C29D076BD32B}"/>
              </a:ext>
            </a:extLst>
          </p:cNvPr>
          <p:cNvSpPr txBox="1"/>
          <p:nvPr/>
        </p:nvSpPr>
        <p:spPr>
          <a:xfrm>
            <a:off x="-349016" y="1115848"/>
            <a:ext cx="192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제안서</a:t>
            </a:r>
            <a:r>
              <a:rPr lang="ko-KR" altLang="en-US" sz="1200" b="1" dirty="0" smtClean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 </a:t>
            </a:r>
            <a:r>
              <a:rPr lang="ko-KR" altLang="en-US" sz="1200" b="1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주제 선정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C7DEA56-5D10-418E-92E0-0225074DFB7C}"/>
              </a:ext>
            </a:extLst>
          </p:cNvPr>
          <p:cNvSpPr txBox="1"/>
          <p:nvPr/>
        </p:nvSpPr>
        <p:spPr>
          <a:xfrm>
            <a:off x="-349016" y="1569824"/>
            <a:ext cx="192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WORKFLOW</a:t>
            </a:r>
            <a:endParaRPr lang="ko-KR" altLang="en-US" sz="1200" b="1" dirty="0">
              <a:solidFill>
                <a:srgbClr val="FFC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DF17B590-2E14-482B-B1AB-3AE98741CF16}"/>
              </a:ext>
            </a:extLst>
          </p:cNvPr>
          <p:cNvGrpSpPr/>
          <p:nvPr/>
        </p:nvGrpSpPr>
        <p:grpSpPr>
          <a:xfrm rot="5400000">
            <a:off x="-129229" y="677574"/>
            <a:ext cx="258457" cy="245593"/>
            <a:chOff x="7615450" y="1113919"/>
            <a:chExt cx="558125" cy="530347"/>
          </a:xfrm>
        </p:grpSpPr>
        <p:sp>
          <p:nvSpPr>
            <p:cNvPr id="33" name="Google Shape;307;p44">
              <a:extLst>
                <a:ext uri="{FF2B5EF4-FFF2-40B4-BE49-F238E27FC236}">
                  <a16:creationId xmlns:a16="http://schemas.microsoft.com/office/drawing/2014/main" xmlns="" id="{8FCAA13E-988F-4E0E-8CDF-9FEEE43A90FA}"/>
                </a:ext>
              </a:extLst>
            </p:cNvPr>
            <p:cNvSpPr/>
            <p:nvPr/>
          </p:nvSpPr>
          <p:spPr>
            <a:xfrm>
              <a:off x="7740336" y="1207420"/>
              <a:ext cx="292602" cy="292602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34" name="Google Shape;309;p44">
              <a:extLst>
                <a:ext uri="{FF2B5EF4-FFF2-40B4-BE49-F238E27FC236}">
                  <a16:creationId xmlns:a16="http://schemas.microsoft.com/office/drawing/2014/main" xmlns="" id="{585A310D-BAFE-4FB1-8DF4-06EDE86ADD62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5DD31AD6-83B4-416D-9544-D5A8F360D754}"/>
                </a:ext>
              </a:extLst>
            </p:cNvPr>
            <p:cNvSpPr/>
            <p:nvPr/>
          </p:nvSpPr>
          <p:spPr>
            <a:xfrm>
              <a:off x="7615450" y="1351664"/>
              <a:ext cx="558125" cy="292602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  <a:latin typeface="나눔스퀘어_ac" panose="020B0600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A2E60742-9B11-45AC-8E0D-34398F18ADC1}"/>
              </a:ext>
            </a:extLst>
          </p:cNvPr>
          <p:cNvCxnSpPr/>
          <p:nvPr/>
        </p:nvCxnSpPr>
        <p:spPr>
          <a:xfrm>
            <a:off x="3007424" y="906818"/>
            <a:ext cx="5183841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E1F4DF-256F-4B79-B4D0-BAC7DAB4FE04}"/>
              </a:ext>
            </a:extLst>
          </p:cNvPr>
          <p:cNvSpPr txBox="1"/>
          <p:nvPr/>
        </p:nvSpPr>
        <p:spPr>
          <a:xfrm>
            <a:off x="3718476" y="3300009"/>
            <a:ext cx="3685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기업의 가치를 가장 직관적으로 보여주는 금융 상품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A6599F4-872F-4F80-AFD3-D543C1A356C6}"/>
              </a:ext>
            </a:extLst>
          </p:cNvPr>
          <p:cNvSpPr txBox="1"/>
          <p:nvPr/>
        </p:nvSpPr>
        <p:spPr>
          <a:xfrm>
            <a:off x="4948558" y="3781567"/>
            <a:ext cx="1242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C32CAE6-A684-4624-AF97-1600CDB95F93}"/>
              </a:ext>
            </a:extLst>
          </p:cNvPr>
          <p:cNvSpPr txBox="1"/>
          <p:nvPr/>
        </p:nvSpPr>
        <p:spPr>
          <a:xfrm>
            <a:off x="3752940" y="1985324"/>
            <a:ext cx="366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온라인 내 텍스트들의 감성 지수 </a:t>
            </a:r>
            <a:r>
              <a:rPr lang="en-US" altLang="ko-KR" sz="16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 </a:t>
            </a:r>
            <a:r>
              <a:rPr lang="ko-KR" altLang="en-US" sz="16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기업 가치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218A214B-17CF-4E0D-B2B6-09D1280FC46D}"/>
              </a:ext>
            </a:extLst>
          </p:cNvPr>
          <p:cNvGrpSpPr/>
          <p:nvPr/>
        </p:nvGrpSpPr>
        <p:grpSpPr>
          <a:xfrm rot="10800000">
            <a:off x="5256778" y="2357945"/>
            <a:ext cx="609019" cy="578707"/>
            <a:chOff x="7615450" y="1113919"/>
            <a:chExt cx="558125" cy="530347"/>
          </a:xfrm>
        </p:grpSpPr>
        <p:sp>
          <p:nvSpPr>
            <p:cNvPr id="24" name="Google Shape;307;p44">
              <a:extLst>
                <a:ext uri="{FF2B5EF4-FFF2-40B4-BE49-F238E27FC236}">
                  <a16:creationId xmlns:a16="http://schemas.microsoft.com/office/drawing/2014/main" xmlns="" id="{4E8D5848-982E-46DB-AD4C-9852C9347138}"/>
                </a:ext>
              </a:extLst>
            </p:cNvPr>
            <p:cNvSpPr/>
            <p:nvPr/>
          </p:nvSpPr>
          <p:spPr>
            <a:xfrm>
              <a:off x="7740336" y="1207420"/>
              <a:ext cx="292602" cy="292602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25" name="Google Shape;309;p44">
              <a:extLst>
                <a:ext uri="{FF2B5EF4-FFF2-40B4-BE49-F238E27FC236}">
                  <a16:creationId xmlns:a16="http://schemas.microsoft.com/office/drawing/2014/main" xmlns="" id="{24B2B9F2-A922-40F8-975A-18C2471A59B2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0EB0BF17-283F-4B97-96B1-86326C682821}"/>
                </a:ext>
              </a:extLst>
            </p:cNvPr>
            <p:cNvSpPr/>
            <p:nvPr/>
          </p:nvSpPr>
          <p:spPr>
            <a:xfrm>
              <a:off x="7615450" y="1351664"/>
              <a:ext cx="558125" cy="292602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  <a:latin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2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1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/>
          <a:stretch/>
        </p:blipFill>
        <p:spPr>
          <a:xfrm>
            <a:off x="3086074" y="1503907"/>
            <a:ext cx="1857872" cy="18407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35" name="Google Shape;235;p41"/>
          <p:cNvPicPr preferRelativeResize="0">
            <a:picLocks noGrp="1"/>
          </p:cNvPicPr>
          <p:nvPr>
            <p:ph type="pic" idx="4"/>
          </p:nvPr>
        </p:nvPicPr>
        <p:blipFill rotWithShape="1">
          <a:blip r:embed="rId4"/>
          <a:srcRect/>
          <a:stretch/>
        </p:blipFill>
        <p:spPr>
          <a:xfrm>
            <a:off x="5996091" y="1510073"/>
            <a:ext cx="1857872" cy="18162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45" name="Google Shape;245;p41"/>
          <p:cNvSpPr/>
          <p:nvPr/>
        </p:nvSpPr>
        <p:spPr>
          <a:xfrm>
            <a:off x="2985296" y="3582830"/>
            <a:ext cx="205942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기업의 주식은 </a:t>
            </a:r>
            <a:r>
              <a:rPr lang="ko-KR" altLang="en-US" sz="11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여론 </a:t>
            </a:r>
            <a:r>
              <a:rPr lang="ko-KR" altLang="en-US" sz="11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및 기업 내 이슈의 영향을 받을 것이다</a:t>
            </a:r>
            <a:endParaRPr sz="11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47" name="Google Shape;247;p41"/>
          <p:cNvSpPr/>
          <p:nvPr/>
        </p:nvSpPr>
        <p:spPr>
          <a:xfrm>
            <a:off x="5919691" y="4210142"/>
            <a:ext cx="205396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딥러닝 알고리즘 활용</a:t>
            </a:r>
            <a:endParaRPr sz="1500" b="1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49" name="Google Shape;249;p41"/>
          <p:cNvSpPr txBox="1"/>
          <p:nvPr/>
        </p:nvSpPr>
        <p:spPr>
          <a:xfrm>
            <a:off x="2105011" y="384196"/>
            <a:ext cx="685803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텍스트 </a:t>
            </a:r>
            <a:r>
              <a:rPr lang="ko" sz="1800" b="1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마이닝</a:t>
            </a:r>
            <a:r>
              <a:rPr lang="ko" sz="18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을 </a:t>
            </a:r>
            <a:r>
              <a:rPr lang="ko-KR" altLang="en-US" sz="18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이용 하여 미래 주식을 예측</a:t>
            </a:r>
            <a:endParaRPr sz="18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53" name="Google Shape;253;p41"/>
          <p:cNvSpPr/>
          <p:nvPr/>
        </p:nvSpPr>
        <p:spPr>
          <a:xfrm>
            <a:off x="1994539" y="3653679"/>
            <a:ext cx="1754302" cy="45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55" name="Google Shape;255;p41"/>
          <p:cNvSpPr/>
          <p:nvPr/>
        </p:nvSpPr>
        <p:spPr>
          <a:xfrm>
            <a:off x="4241789" y="3663090"/>
            <a:ext cx="1754302" cy="45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56" name="Google Shape;256;p41"/>
          <p:cNvSpPr txBox="1"/>
          <p:nvPr/>
        </p:nvSpPr>
        <p:spPr>
          <a:xfrm>
            <a:off x="3086074" y="4228421"/>
            <a:ext cx="174395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텍스트 감성분석</a:t>
            </a:r>
            <a:endParaRPr sz="1500" b="1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57" name="Google Shape;257;p41"/>
          <p:cNvSpPr/>
          <p:nvPr/>
        </p:nvSpPr>
        <p:spPr>
          <a:xfrm>
            <a:off x="5187526" y="2063981"/>
            <a:ext cx="564984" cy="565266"/>
          </a:xfrm>
          <a:prstGeom prst="plus">
            <a:avLst>
              <a:gd name="adj" fmla="val 48497"/>
            </a:avLst>
          </a:prstGeom>
          <a:solidFill>
            <a:srgbClr val="FFC000"/>
          </a:solidFill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98D5D00-6AFB-4274-9FF5-2681F55543DF}"/>
              </a:ext>
            </a:extLst>
          </p:cNvPr>
          <p:cNvSpPr txBox="1"/>
          <p:nvPr/>
        </p:nvSpPr>
        <p:spPr>
          <a:xfrm>
            <a:off x="-349015" y="181077"/>
            <a:ext cx="192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서론</a:t>
            </a:r>
            <a:endParaRPr lang="ko-KR" altLang="en-US" sz="2000" b="1" dirty="0">
              <a:solidFill>
                <a:srgbClr val="FFC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4386FB33-5530-4730-9C27-30B9F2D49332}"/>
              </a:ext>
            </a:extLst>
          </p:cNvPr>
          <p:cNvGrpSpPr/>
          <p:nvPr/>
        </p:nvGrpSpPr>
        <p:grpSpPr>
          <a:xfrm rot="5400000">
            <a:off x="-129229" y="1133028"/>
            <a:ext cx="258457" cy="245593"/>
            <a:chOff x="7615450" y="1113919"/>
            <a:chExt cx="558125" cy="530347"/>
          </a:xfrm>
        </p:grpSpPr>
        <p:sp>
          <p:nvSpPr>
            <p:cNvPr id="56" name="Google Shape;307;p44">
              <a:extLst>
                <a:ext uri="{FF2B5EF4-FFF2-40B4-BE49-F238E27FC236}">
                  <a16:creationId xmlns:a16="http://schemas.microsoft.com/office/drawing/2014/main" xmlns="" id="{D73C2C66-D718-42CD-9F69-DDF54CA645A9}"/>
                </a:ext>
              </a:extLst>
            </p:cNvPr>
            <p:cNvSpPr/>
            <p:nvPr/>
          </p:nvSpPr>
          <p:spPr>
            <a:xfrm>
              <a:off x="7740336" y="1207420"/>
              <a:ext cx="292602" cy="292602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57" name="Google Shape;309;p44">
              <a:extLst>
                <a:ext uri="{FF2B5EF4-FFF2-40B4-BE49-F238E27FC236}">
                  <a16:creationId xmlns:a16="http://schemas.microsoft.com/office/drawing/2014/main" xmlns="" id="{D3958484-9F09-4660-949C-437AA6E56595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B6428E75-D65C-4675-A440-2F7368BAFD8B}"/>
                </a:ext>
              </a:extLst>
            </p:cNvPr>
            <p:cNvSpPr/>
            <p:nvPr/>
          </p:nvSpPr>
          <p:spPr>
            <a:xfrm>
              <a:off x="7615450" y="1351664"/>
              <a:ext cx="558125" cy="292602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28" name="Google Shape;229;p40">
            <a:extLst>
              <a:ext uri="{FF2B5EF4-FFF2-40B4-BE49-F238E27FC236}">
                <a16:creationId xmlns:a16="http://schemas.microsoft.com/office/drawing/2014/main" xmlns="" id="{731C4A8D-20C7-423B-A1D8-DD1D1D818A62}"/>
              </a:ext>
            </a:extLst>
          </p:cNvPr>
          <p:cNvSpPr/>
          <p:nvPr/>
        </p:nvSpPr>
        <p:spPr>
          <a:xfrm>
            <a:off x="1680882" y="67235"/>
            <a:ext cx="7382436" cy="4995583"/>
          </a:xfrm>
          <a:prstGeom prst="rect">
            <a:avLst/>
          </a:prstGeom>
          <a:noFill/>
          <a:ln w="19050" cap="flat" cmpd="sng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C778DF34-BA69-466F-8AFB-8FBA9477AEFA}"/>
              </a:ext>
            </a:extLst>
          </p:cNvPr>
          <p:cNvCxnSpPr/>
          <p:nvPr/>
        </p:nvCxnSpPr>
        <p:spPr>
          <a:xfrm>
            <a:off x="2942109" y="729995"/>
            <a:ext cx="5183841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FF01A1-0286-4682-82D9-3B72A72FF5CE}"/>
              </a:ext>
            </a:extLst>
          </p:cNvPr>
          <p:cNvSpPr txBox="1"/>
          <p:nvPr/>
        </p:nvSpPr>
        <p:spPr>
          <a:xfrm>
            <a:off x="-349015" y="661872"/>
            <a:ext cx="192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제안서</a:t>
            </a:r>
            <a:r>
              <a:rPr lang="ko-KR" altLang="en-US" sz="1200" b="1" dirty="0" smtClean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 </a:t>
            </a:r>
            <a:r>
              <a:rPr lang="ko-KR" altLang="en-US" sz="1200" b="1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배경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194DDE8-7C49-48FA-A3DE-75080270C759}"/>
              </a:ext>
            </a:extLst>
          </p:cNvPr>
          <p:cNvSpPr txBox="1"/>
          <p:nvPr/>
        </p:nvSpPr>
        <p:spPr>
          <a:xfrm>
            <a:off x="-349016" y="1115848"/>
            <a:ext cx="192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제안서</a:t>
            </a:r>
            <a:r>
              <a:rPr lang="ko-KR" altLang="en-US" sz="1200" b="1" dirty="0" smtClean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 </a:t>
            </a:r>
            <a:r>
              <a:rPr lang="ko-KR" altLang="en-US" sz="1200" b="1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주제 선정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7D56566-9778-4D9C-B6B5-EF9CEFE37A22}"/>
              </a:ext>
            </a:extLst>
          </p:cNvPr>
          <p:cNvSpPr txBox="1"/>
          <p:nvPr/>
        </p:nvSpPr>
        <p:spPr>
          <a:xfrm>
            <a:off x="-349016" y="1569824"/>
            <a:ext cx="192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WORKFLOW</a:t>
            </a:r>
            <a:endParaRPr lang="ko-KR" altLang="en-US" sz="1200" b="1" dirty="0">
              <a:solidFill>
                <a:srgbClr val="FFC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23" name="Google Shape;245;p41"/>
          <p:cNvSpPr/>
          <p:nvPr/>
        </p:nvSpPr>
        <p:spPr>
          <a:xfrm>
            <a:off x="5895313" y="3596633"/>
            <a:ext cx="205942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ko-KR" altLang="en-US" sz="1100" dirty="0">
                <a:solidFill>
                  <a:schemeClr val="bg1"/>
                </a:solidFill>
                <a:latin typeface="나눔스퀘어_ac"/>
              </a:rPr>
              <a:t>인간의 뉴런 구조를 본떠 만든 기계학습 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_ac"/>
              </a:rPr>
              <a:t>모델</a:t>
            </a:r>
            <a:endParaRPr sz="1100" dirty="0">
              <a:solidFill>
                <a:schemeClr val="bg1"/>
              </a:solidFill>
              <a:latin typeface="나눔스퀘어_ac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Google Shape;299;p44"/>
          <p:cNvCxnSpPr>
            <a:cxnSpLocks/>
          </p:cNvCxnSpPr>
          <p:nvPr/>
        </p:nvCxnSpPr>
        <p:spPr>
          <a:xfrm>
            <a:off x="5498672" y="740490"/>
            <a:ext cx="0" cy="4299769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65CD81E-D17C-46F8-973B-357454143233}"/>
              </a:ext>
            </a:extLst>
          </p:cNvPr>
          <p:cNvGrpSpPr/>
          <p:nvPr/>
        </p:nvGrpSpPr>
        <p:grpSpPr>
          <a:xfrm>
            <a:off x="4749494" y="1729040"/>
            <a:ext cx="733011" cy="178905"/>
            <a:chOff x="5418310" y="3253366"/>
            <a:chExt cx="733011" cy="178905"/>
          </a:xfrm>
        </p:grpSpPr>
        <p:cxnSp>
          <p:nvCxnSpPr>
            <p:cNvPr id="298" name="Google Shape;298;p44"/>
            <p:cNvCxnSpPr/>
            <p:nvPr/>
          </p:nvCxnSpPr>
          <p:spPr>
            <a:xfrm rot="10800000">
              <a:off x="5507762" y="3352344"/>
              <a:ext cx="643559" cy="0"/>
            </a:xfrm>
            <a:prstGeom prst="straightConnector1">
              <a:avLst/>
            </a:prstGeom>
            <a:noFill/>
            <a:ln w="25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01" name="Google Shape;301;p44"/>
            <p:cNvSpPr/>
            <p:nvPr/>
          </p:nvSpPr>
          <p:spPr>
            <a:xfrm rot="10800000" flipH="1">
              <a:off x="5418310" y="3253366"/>
              <a:ext cx="178905" cy="178905"/>
            </a:xfrm>
            <a:prstGeom prst="diamond">
              <a:avLst/>
            </a:prstGeom>
            <a:solidFill>
              <a:schemeClr val="lt1"/>
            </a:solidFill>
            <a:ln w="381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304" name="Google Shape;304;p44"/>
          <p:cNvSpPr txBox="1"/>
          <p:nvPr/>
        </p:nvSpPr>
        <p:spPr>
          <a:xfrm>
            <a:off x="5514840" y="1632019"/>
            <a:ext cx="4045856" cy="4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1</a:t>
            </a:r>
            <a:r>
              <a:rPr lang="en-US" altLang="ko-KR" sz="10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) </a:t>
            </a:r>
            <a:r>
              <a:rPr lang="ko-KR" altLang="en-US" sz="10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주가에 </a:t>
            </a:r>
            <a:r>
              <a:rPr lang="ko-KR" altLang="en-US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영향을 </a:t>
            </a:r>
            <a:r>
              <a:rPr lang="ko-KR" altLang="en-US" sz="10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미칠 만 </a:t>
            </a:r>
            <a:r>
              <a:rPr lang="ko-KR" altLang="en-US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한 이슈가 존재하는 기업</a:t>
            </a:r>
            <a:endParaRPr lang="en-US" altLang="ko-KR" sz="10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  </a:t>
            </a:r>
            <a:r>
              <a:rPr lang="en-US" altLang="ko-KR" sz="10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‘</a:t>
            </a:r>
            <a:r>
              <a:rPr lang="ko-KR" altLang="en-US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땅콩 회항 사건</a:t>
            </a:r>
            <a:r>
              <a:rPr lang="en-US" altLang="ko-KR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’, </a:t>
            </a:r>
            <a:r>
              <a:rPr lang="en-US" altLang="ko-KR" sz="10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‘</a:t>
            </a:r>
            <a:r>
              <a:rPr lang="ko-KR" altLang="en-US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조양호 회장 별세</a:t>
            </a:r>
            <a:r>
              <a:rPr lang="en-US" altLang="ko-KR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’ </a:t>
            </a:r>
            <a:r>
              <a:rPr lang="ko-KR" altLang="en-US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두 가지 이슈 </a:t>
            </a:r>
            <a:endParaRPr lang="en-US" altLang="ko-KR" sz="10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305" name="Google Shape;305;p44"/>
          <p:cNvSpPr txBox="1"/>
          <p:nvPr/>
        </p:nvSpPr>
        <p:spPr>
          <a:xfrm>
            <a:off x="3657082" y="1575998"/>
            <a:ext cx="1333364" cy="50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기업</a:t>
            </a:r>
            <a:r>
              <a:rPr lang="ko" sz="18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 선정</a:t>
            </a:r>
            <a:endParaRPr sz="1800" b="1" dirty="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6376645" y="3525006"/>
            <a:ext cx="18087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모델 선정</a:t>
            </a:r>
            <a:endParaRPr sz="1800" b="1" dirty="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804E15A-4CB5-4824-B4EE-822016A3445A}"/>
              </a:ext>
            </a:extLst>
          </p:cNvPr>
          <p:cNvSpPr txBox="1"/>
          <p:nvPr/>
        </p:nvSpPr>
        <p:spPr>
          <a:xfrm>
            <a:off x="3001384" y="233563"/>
            <a:ext cx="3300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" sz="40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WORKFL</a:t>
            </a:r>
            <a:r>
              <a:rPr lang="en-US" altLang="ko" sz="4000" b="1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◆</a:t>
            </a:r>
            <a:r>
              <a:rPr lang="en-US" altLang="ko" sz="40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W</a:t>
            </a:r>
            <a:endParaRPr lang="en-US" altLang="ko-KR" sz="4000" b="1" dirty="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/>
              <a:sym typeface="Times New Roman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408391A5-FB1B-4AD1-AFAC-D71620677EE3}"/>
              </a:ext>
            </a:extLst>
          </p:cNvPr>
          <p:cNvGrpSpPr/>
          <p:nvPr/>
        </p:nvGrpSpPr>
        <p:grpSpPr>
          <a:xfrm flipH="1">
            <a:off x="5485735" y="3678029"/>
            <a:ext cx="733011" cy="178905"/>
            <a:chOff x="5418310" y="3253366"/>
            <a:chExt cx="733011" cy="178905"/>
          </a:xfrm>
        </p:grpSpPr>
        <p:cxnSp>
          <p:nvCxnSpPr>
            <p:cNvPr id="40" name="Google Shape;298;p44">
              <a:extLst>
                <a:ext uri="{FF2B5EF4-FFF2-40B4-BE49-F238E27FC236}">
                  <a16:creationId xmlns:a16="http://schemas.microsoft.com/office/drawing/2014/main" xmlns="" id="{B760BA46-81B6-44F6-9CDC-6FD7F0A61E55}"/>
                </a:ext>
              </a:extLst>
            </p:cNvPr>
            <p:cNvCxnSpPr/>
            <p:nvPr/>
          </p:nvCxnSpPr>
          <p:spPr>
            <a:xfrm rot="10800000">
              <a:off x="5507762" y="3352344"/>
              <a:ext cx="643559" cy="0"/>
            </a:xfrm>
            <a:prstGeom prst="straightConnector1">
              <a:avLst/>
            </a:prstGeom>
            <a:noFill/>
            <a:ln w="25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1" name="Google Shape;301;p44">
              <a:extLst>
                <a:ext uri="{FF2B5EF4-FFF2-40B4-BE49-F238E27FC236}">
                  <a16:creationId xmlns:a16="http://schemas.microsoft.com/office/drawing/2014/main" xmlns="" id="{3E522859-F466-4CD7-8788-FE10C51924DF}"/>
                </a:ext>
              </a:extLst>
            </p:cNvPr>
            <p:cNvSpPr/>
            <p:nvPr/>
          </p:nvSpPr>
          <p:spPr>
            <a:xfrm rot="10800000" flipH="1">
              <a:off x="5418310" y="3253366"/>
              <a:ext cx="178905" cy="178905"/>
            </a:xfrm>
            <a:prstGeom prst="diamond">
              <a:avLst/>
            </a:prstGeom>
            <a:solidFill>
              <a:schemeClr val="lt1"/>
            </a:solidFill>
            <a:ln w="381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41BAB0C-66BF-4B24-BBB0-D8B0EF660025}"/>
              </a:ext>
            </a:extLst>
          </p:cNvPr>
          <p:cNvSpPr txBox="1"/>
          <p:nvPr/>
        </p:nvSpPr>
        <p:spPr>
          <a:xfrm>
            <a:off x="-349015" y="181077"/>
            <a:ext cx="192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서론</a:t>
            </a:r>
            <a:endParaRPr lang="ko-KR" altLang="en-US" sz="2000" b="1" dirty="0">
              <a:solidFill>
                <a:srgbClr val="FFC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D099B19A-47A4-4579-998A-88F88632D241}"/>
              </a:ext>
            </a:extLst>
          </p:cNvPr>
          <p:cNvGrpSpPr/>
          <p:nvPr/>
        </p:nvGrpSpPr>
        <p:grpSpPr>
          <a:xfrm rot="5400000">
            <a:off x="-129229" y="1593063"/>
            <a:ext cx="258457" cy="245593"/>
            <a:chOff x="7615450" y="1113919"/>
            <a:chExt cx="558125" cy="530347"/>
          </a:xfrm>
        </p:grpSpPr>
        <p:sp>
          <p:nvSpPr>
            <p:cNvPr id="53" name="Google Shape;307;p44">
              <a:extLst>
                <a:ext uri="{FF2B5EF4-FFF2-40B4-BE49-F238E27FC236}">
                  <a16:creationId xmlns:a16="http://schemas.microsoft.com/office/drawing/2014/main" xmlns="" id="{6BADD3EB-5506-49F4-8A21-FBBD52F894E4}"/>
                </a:ext>
              </a:extLst>
            </p:cNvPr>
            <p:cNvSpPr/>
            <p:nvPr/>
          </p:nvSpPr>
          <p:spPr>
            <a:xfrm>
              <a:off x="7740336" y="1207420"/>
              <a:ext cx="292602" cy="292602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54" name="Google Shape;309;p44">
              <a:extLst>
                <a:ext uri="{FF2B5EF4-FFF2-40B4-BE49-F238E27FC236}">
                  <a16:creationId xmlns:a16="http://schemas.microsoft.com/office/drawing/2014/main" xmlns="" id="{DEB2A9ED-5A4A-4A75-8D5D-5638D77D1B5E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0F9936CD-1DDA-445C-A996-6B826CCC6D67}"/>
                </a:ext>
              </a:extLst>
            </p:cNvPr>
            <p:cNvSpPr/>
            <p:nvPr/>
          </p:nvSpPr>
          <p:spPr>
            <a:xfrm>
              <a:off x="7615450" y="1351664"/>
              <a:ext cx="558125" cy="292602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23" name="Google Shape;229;p40">
            <a:extLst>
              <a:ext uri="{FF2B5EF4-FFF2-40B4-BE49-F238E27FC236}">
                <a16:creationId xmlns:a16="http://schemas.microsoft.com/office/drawing/2014/main" xmlns="" id="{51486802-84C0-4666-8FD4-EB56371CD13E}"/>
              </a:ext>
            </a:extLst>
          </p:cNvPr>
          <p:cNvSpPr/>
          <p:nvPr/>
        </p:nvSpPr>
        <p:spPr>
          <a:xfrm>
            <a:off x="1680882" y="67235"/>
            <a:ext cx="7382436" cy="4995583"/>
          </a:xfrm>
          <a:prstGeom prst="rect">
            <a:avLst/>
          </a:prstGeom>
          <a:noFill/>
          <a:ln w="19050" cap="flat" cmpd="sng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4" name="Google Shape;305;p44">
            <a:extLst>
              <a:ext uri="{FF2B5EF4-FFF2-40B4-BE49-F238E27FC236}">
                <a16:creationId xmlns:a16="http://schemas.microsoft.com/office/drawing/2014/main" xmlns="" id="{FEA8A93A-C4D0-4FAF-BA56-08F2868485BB}"/>
              </a:ext>
            </a:extLst>
          </p:cNvPr>
          <p:cNvSpPr txBox="1"/>
          <p:nvPr/>
        </p:nvSpPr>
        <p:spPr>
          <a:xfrm>
            <a:off x="3667930" y="1845088"/>
            <a:ext cx="1333364" cy="50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: </a:t>
            </a:r>
            <a:r>
              <a:rPr lang="ko-KR" altLang="en-US" sz="12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대한항공</a:t>
            </a:r>
            <a:endParaRPr sz="1200" b="1" dirty="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25" name="Google Shape;304;p44">
            <a:extLst>
              <a:ext uri="{FF2B5EF4-FFF2-40B4-BE49-F238E27FC236}">
                <a16:creationId xmlns:a16="http://schemas.microsoft.com/office/drawing/2014/main" xmlns="" id="{37710175-D718-489B-B6CC-AF1C3F5EBC33}"/>
              </a:ext>
            </a:extLst>
          </p:cNvPr>
          <p:cNvSpPr txBox="1"/>
          <p:nvPr/>
        </p:nvSpPr>
        <p:spPr>
          <a:xfrm>
            <a:off x="5514840" y="2140495"/>
            <a:ext cx="4045856" cy="92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2</a:t>
            </a:r>
            <a:r>
              <a:rPr lang="en-US" altLang="ko-KR" sz="10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) </a:t>
            </a:r>
            <a:r>
              <a:rPr lang="ko-KR" altLang="en-US" sz="10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기업의 </a:t>
            </a:r>
            <a:r>
              <a:rPr lang="ko-KR" altLang="en-US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주가가 주식 시장 혹은 시장 경기를</a:t>
            </a:r>
            <a:r>
              <a:rPr lang="en-US" altLang="ko-KR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   </a:t>
            </a:r>
            <a:r>
              <a:rPr lang="ko-KR" altLang="en-US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잘 반영하는 </a:t>
            </a:r>
            <a:r>
              <a:rPr lang="ko-KR" altLang="en-US" sz="1000" dirty="0" err="1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산업군을</a:t>
            </a:r>
            <a:r>
              <a:rPr lang="ko-KR" altLang="en-US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10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고려</a:t>
            </a:r>
            <a:endParaRPr lang="en-US" altLang="ko-KR" sz="10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  </a:t>
            </a:r>
            <a:r>
              <a:rPr lang="en-US" altLang="ko-KR" sz="10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10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항공사는 </a:t>
            </a:r>
            <a:r>
              <a:rPr lang="ko-KR" altLang="en-US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경기 민감주로서 시장 경기를 민감하게 반영</a:t>
            </a:r>
            <a:endParaRPr lang="en-US" altLang="ko-KR" sz="10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3327FDF-E633-457C-B2F1-ADA139859D6B}"/>
              </a:ext>
            </a:extLst>
          </p:cNvPr>
          <p:cNvSpPr txBox="1"/>
          <p:nvPr/>
        </p:nvSpPr>
        <p:spPr>
          <a:xfrm>
            <a:off x="-349015" y="661872"/>
            <a:ext cx="192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제안서</a:t>
            </a:r>
            <a:r>
              <a:rPr lang="ko-KR" altLang="en-US" sz="1200" b="1" dirty="0" smtClean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 </a:t>
            </a:r>
            <a:r>
              <a:rPr lang="ko-KR" altLang="en-US" sz="1200" b="1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배경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BF0BE5D-CA19-4C03-8FB9-9A1FA1C12810}"/>
              </a:ext>
            </a:extLst>
          </p:cNvPr>
          <p:cNvSpPr txBox="1"/>
          <p:nvPr/>
        </p:nvSpPr>
        <p:spPr>
          <a:xfrm>
            <a:off x="-349016" y="1115848"/>
            <a:ext cx="192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제안서</a:t>
            </a:r>
            <a:r>
              <a:rPr lang="ko-KR" altLang="en-US" sz="1200" b="1" dirty="0" smtClean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 </a:t>
            </a:r>
            <a:r>
              <a:rPr lang="ko-KR" altLang="en-US" sz="1200" b="1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주제 선정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E2D1952-74CA-48AE-847D-54496CE2C21C}"/>
              </a:ext>
            </a:extLst>
          </p:cNvPr>
          <p:cNvSpPr txBox="1"/>
          <p:nvPr/>
        </p:nvSpPr>
        <p:spPr>
          <a:xfrm>
            <a:off x="-349016" y="1569824"/>
            <a:ext cx="192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WORKFLOW</a:t>
            </a:r>
            <a:endParaRPr lang="ko-KR" altLang="en-US" sz="1200" b="1" dirty="0">
              <a:solidFill>
                <a:srgbClr val="FFC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29" name="Google Shape;304;p44">
            <a:extLst>
              <a:ext uri="{FF2B5EF4-FFF2-40B4-BE49-F238E27FC236}">
                <a16:creationId xmlns:a16="http://schemas.microsoft.com/office/drawing/2014/main" xmlns="" id="{37710175-D718-489B-B6CC-AF1C3F5EBC33}"/>
              </a:ext>
            </a:extLst>
          </p:cNvPr>
          <p:cNvSpPr txBox="1"/>
          <p:nvPr/>
        </p:nvSpPr>
        <p:spPr>
          <a:xfrm>
            <a:off x="5539609" y="3981984"/>
            <a:ext cx="3253756" cy="38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1) LSTM</a:t>
            </a:r>
            <a:r>
              <a:rPr lang="ko-KR" altLang="en-US" sz="10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과 함께 텍스트 분석에 활용 되는 </a:t>
            </a:r>
            <a:r>
              <a:rPr lang="en-US" altLang="ko-KR" sz="10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CNN </a:t>
            </a:r>
            <a:r>
              <a:rPr lang="ko-KR" altLang="en-US" sz="10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활용</a:t>
            </a:r>
            <a:endParaRPr lang="en-US" altLang="ko-KR" sz="10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p45"/>
          <p:cNvCxnSpPr>
            <a:cxnSpLocks/>
          </p:cNvCxnSpPr>
          <p:nvPr/>
        </p:nvCxnSpPr>
        <p:spPr>
          <a:xfrm rot="10800000">
            <a:off x="5509081" y="1488097"/>
            <a:ext cx="643559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2" name="Google Shape;322;p45"/>
          <p:cNvCxnSpPr>
            <a:cxnSpLocks/>
          </p:cNvCxnSpPr>
          <p:nvPr/>
        </p:nvCxnSpPr>
        <p:spPr>
          <a:xfrm rot="10800000">
            <a:off x="4854825" y="505510"/>
            <a:ext cx="643559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4" name="Google Shape;324;p45"/>
          <p:cNvSpPr/>
          <p:nvPr/>
        </p:nvSpPr>
        <p:spPr>
          <a:xfrm rot="10800000" flipH="1">
            <a:off x="6152640" y="1398643"/>
            <a:ext cx="178905" cy="178905"/>
          </a:xfrm>
          <a:prstGeom prst="diamond">
            <a:avLst/>
          </a:prstGeom>
          <a:solidFill>
            <a:schemeClr val="lt1"/>
          </a:solidFill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325" name="Google Shape;325;p45"/>
          <p:cNvSpPr/>
          <p:nvPr/>
        </p:nvSpPr>
        <p:spPr>
          <a:xfrm rot="10800000" flipH="1">
            <a:off x="4765373" y="416057"/>
            <a:ext cx="178905" cy="178905"/>
          </a:xfrm>
          <a:prstGeom prst="diamond">
            <a:avLst/>
          </a:prstGeom>
          <a:solidFill>
            <a:schemeClr val="lt1"/>
          </a:solidFill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329" name="Google Shape;329;p45"/>
          <p:cNvSpPr txBox="1"/>
          <p:nvPr/>
        </p:nvSpPr>
        <p:spPr>
          <a:xfrm>
            <a:off x="1968495" y="-871858"/>
            <a:ext cx="4045856" cy="1173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9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주식차트 데이터 수집</a:t>
            </a:r>
            <a:endParaRPr sz="9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9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트위터, 뉴스 텍스트 데이터 수집</a:t>
            </a:r>
            <a:endParaRPr sz="9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cxnSp>
        <p:nvCxnSpPr>
          <p:cNvPr id="31" name="Google Shape;299;p44">
            <a:extLst>
              <a:ext uri="{FF2B5EF4-FFF2-40B4-BE49-F238E27FC236}">
                <a16:creationId xmlns:a16="http://schemas.microsoft.com/office/drawing/2014/main" xmlns="" id="{3F479ACD-A1F3-4265-A6D8-B7AC75F39529}"/>
              </a:ext>
            </a:extLst>
          </p:cNvPr>
          <p:cNvCxnSpPr>
            <a:cxnSpLocks/>
          </p:cNvCxnSpPr>
          <p:nvPr/>
        </p:nvCxnSpPr>
        <p:spPr>
          <a:xfrm>
            <a:off x="5492952" y="67235"/>
            <a:ext cx="0" cy="4995583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05;p44">
            <a:extLst>
              <a:ext uri="{FF2B5EF4-FFF2-40B4-BE49-F238E27FC236}">
                <a16:creationId xmlns:a16="http://schemas.microsoft.com/office/drawing/2014/main" xmlns="" id="{DC5989BA-7F22-4CF7-B23F-A5E78E62329F}"/>
              </a:ext>
            </a:extLst>
          </p:cNvPr>
          <p:cNvSpPr txBox="1"/>
          <p:nvPr/>
        </p:nvSpPr>
        <p:spPr>
          <a:xfrm>
            <a:off x="2741007" y="301251"/>
            <a:ext cx="1977926" cy="50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ko-KR" altLang="en-US" sz="1800" b="1" dirty="0" smtClean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웹 </a:t>
            </a:r>
            <a:r>
              <a:rPr lang="ko-KR" altLang="en-US" sz="1800" b="1" dirty="0" err="1" smtClean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크롤링을</a:t>
            </a:r>
            <a:r>
              <a:rPr lang="ko-KR" altLang="en-US" sz="1800" b="1" dirty="0" smtClean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 통한 데이터 </a:t>
            </a:r>
            <a:r>
              <a:rPr lang="ko-KR" altLang="en-US" sz="18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수집</a:t>
            </a:r>
            <a:endParaRPr sz="1800" b="1" dirty="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33" name="Google Shape;314;p44">
            <a:extLst>
              <a:ext uri="{FF2B5EF4-FFF2-40B4-BE49-F238E27FC236}">
                <a16:creationId xmlns:a16="http://schemas.microsoft.com/office/drawing/2014/main" xmlns="" id="{64A6BB8B-3B94-4FE7-AE74-AC729738DBB8}"/>
              </a:ext>
            </a:extLst>
          </p:cNvPr>
          <p:cNvSpPr txBox="1"/>
          <p:nvPr/>
        </p:nvSpPr>
        <p:spPr>
          <a:xfrm>
            <a:off x="6464290" y="1353412"/>
            <a:ext cx="3146686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모델 생성 및 </a:t>
            </a:r>
            <a:endParaRPr lang="en-US" altLang="ko-KR" sz="1800" b="1" dirty="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데이터 분석 </a:t>
            </a:r>
            <a:endParaRPr sz="1800" b="1" dirty="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9C0B101-7A14-4E61-85DF-CC96405DA9E4}"/>
              </a:ext>
            </a:extLst>
          </p:cNvPr>
          <p:cNvSpPr txBox="1"/>
          <p:nvPr/>
        </p:nvSpPr>
        <p:spPr>
          <a:xfrm>
            <a:off x="-349015" y="181077"/>
            <a:ext cx="192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서론</a:t>
            </a:r>
            <a:endParaRPr lang="ko-KR" altLang="en-US" sz="2000" b="1" dirty="0">
              <a:solidFill>
                <a:srgbClr val="FFC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22" name="Google Shape;229;p40">
            <a:extLst>
              <a:ext uri="{FF2B5EF4-FFF2-40B4-BE49-F238E27FC236}">
                <a16:creationId xmlns:a16="http://schemas.microsoft.com/office/drawing/2014/main" xmlns="" id="{8C766882-226F-4665-A8A5-4E67AE0AE81B}"/>
              </a:ext>
            </a:extLst>
          </p:cNvPr>
          <p:cNvSpPr/>
          <p:nvPr/>
        </p:nvSpPr>
        <p:spPr>
          <a:xfrm>
            <a:off x="1680882" y="67235"/>
            <a:ext cx="7382436" cy="4995583"/>
          </a:xfrm>
          <a:prstGeom prst="rect">
            <a:avLst/>
          </a:prstGeom>
          <a:noFill/>
          <a:ln w="19050" cap="flat" cmpd="sng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1" name="Google Shape;303;p44">
            <a:extLst>
              <a:ext uri="{FF2B5EF4-FFF2-40B4-BE49-F238E27FC236}">
                <a16:creationId xmlns:a16="http://schemas.microsoft.com/office/drawing/2014/main" xmlns="" id="{A8824616-2575-42E0-BFAB-964ED7659247}"/>
              </a:ext>
            </a:extLst>
          </p:cNvPr>
          <p:cNvSpPr txBox="1"/>
          <p:nvPr/>
        </p:nvSpPr>
        <p:spPr>
          <a:xfrm>
            <a:off x="5539393" y="310913"/>
            <a:ext cx="2396785" cy="44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3" name="Google Shape;303;p44">
            <a:extLst>
              <a:ext uri="{FF2B5EF4-FFF2-40B4-BE49-F238E27FC236}">
                <a16:creationId xmlns:a16="http://schemas.microsoft.com/office/drawing/2014/main" xmlns="" id="{A2E5D2F6-1DBC-4C5E-BC14-88E2F8EEFD04}"/>
              </a:ext>
            </a:extLst>
          </p:cNvPr>
          <p:cNvSpPr txBox="1"/>
          <p:nvPr/>
        </p:nvSpPr>
        <p:spPr>
          <a:xfrm>
            <a:off x="2963518" y="1347492"/>
            <a:ext cx="2425966" cy="44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Back testing</a:t>
            </a:r>
            <a:r>
              <a:rPr lang="ko-KR" altLang="en-US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이란</a:t>
            </a:r>
            <a:r>
              <a:rPr lang="en-US" altLang="ko-KR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?</a:t>
            </a:r>
          </a:p>
          <a:p>
            <a:pPr lvl="0" algn="r">
              <a:lnSpc>
                <a:spcPct val="150000"/>
              </a:lnSpc>
            </a:pPr>
            <a:r>
              <a:rPr lang="ko-KR" altLang="en-US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주가를 예측 후</a:t>
            </a:r>
            <a:r>
              <a:rPr lang="en-US" altLang="ko-KR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, </a:t>
            </a:r>
            <a:r>
              <a:rPr lang="ko-KR" altLang="en-US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예측 결과에 대한 신뢰도 측정</a:t>
            </a:r>
            <a:endParaRPr sz="10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0D5C3828-B66C-43E7-AA19-6DB55045F92D}"/>
              </a:ext>
            </a:extLst>
          </p:cNvPr>
          <p:cNvCxnSpPr>
            <a:cxnSpLocks/>
          </p:cNvCxnSpPr>
          <p:nvPr/>
        </p:nvCxnSpPr>
        <p:spPr>
          <a:xfrm>
            <a:off x="2055681" y="3135676"/>
            <a:ext cx="3232952" cy="6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B0B76A95-D3C2-48C8-BA03-19D73F3EB3A3}"/>
              </a:ext>
            </a:extLst>
          </p:cNvPr>
          <p:cNvSpPr/>
          <p:nvPr/>
        </p:nvSpPr>
        <p:spPr>
          <a:xfrm>
            <a:off x="4894282" y="3123774"/>
            <a:ext cx="51012" cy="510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478218F1-47E3-4290-AE67-68120FC0515D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5014102" y="2849244"/>
            <a:ext cx="180216" cy="368845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0C9ACE3-9B97-4819-9084-EBC0C5AF6DA5}"/>
              </a:ext>
            </a:extLst>
          </p:cNvPr>
          <p:cNvSpPr txBox="1"/>
          <p:nvPr/>
        </p:nvSpPr>
        <p:spPr>
          <a:xfrm>
            <a:off x="3887150" y="2559946"/>
            <a:ext cx="1502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FFFF"/>
                </a:solidFill>
              </a:rPr>
              <a:t>신뢰도를 측정할 지표가 없음</a:t>
            </a:r>
            <a:endParaRPr lang="en-US" altLang="ko-KR" sz="800" dirty="0">
              <a:solidFill>
                <a:srgbClr val="FFFFFF"/>
              </a:solidFill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xmlns="" id="{2ED9ACE2-6A41-4D18-9D62-C53F833D12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81565" y="3155450"/>
            <a:ext cx="3138223" cy="419121"/>
          </a:xfrm>
          <a:prstGeom prst="bentConnector3">
            <a:avLst>
              <a:gd name="adj1" fmla="val 1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1E04A81-E766-40F4-870B-2C5722A015EA}"/>
              </a:ext>
            </a:extLst>
          </p:cNvPr>
          <p:cNvSpPr txBox="1"/>
          <p:nvPr/>
        </p:nvSpPr>
        <p:spPr>
          <a:xfrm>
            <a:off x="1830152" y="3652354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FFFF"/>
                </a:solidFill>
              </a:rPr>
              <a:t>과거 데이터 중에서 특정 시점을 현재라고 가정</a:t>
            </a:r>
            <a:r>
              <a:rPr lang="en-US" altLang="ko-KR" sz="800" dirty="0">
                <a:solidFill>
                  <a:srgbClr val="FFFFFF"/>
                </a:solidFill>
              </a:rPr>
              <a:t>,</a:t>
            </a:r>
          </a:p>
          <a:p>
            <a:pPr algn="r"/>
            <a:r>
              <a:rPr lang="ko-KR" altLang="en-US" sz="800" dirty="0">
                <a:solidFill>
                  <a:srgbClr val="FFFFFF"/>
                </a:solidFill>
              </a:rPr>
              <a:t>과거의 데이터를 학습시키고 과거의 데이터를 예측하게 함</a:t>
            </a:r>
            <a:endParaRPr lang="en-US" altLang="ko-KR" sz="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C83D5DA-9762-48B9-BB4D-46BEB1F80F19}"/>
              </a:ext>
            </a:extLst>
          </p:cNvPr>
          <p:cNvSpPr txBox="1"/>
          <p:nvPr/>
        </p:nvSpPr>
        <p:spPr>
          <a:xfrm>
            <a:off x="4590111" y="3156659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FFFF"/>
                </a:solidFill>
              </a:rPr>
              <a:t>2020.2.15</a:t>
            </a:r>
            <a:endParaRPr lang="ko-KR" altLang="en-US" sz="1000" dirty="0">
              <a:solidFill>
                <a:srgbClr val="FFFFFF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E7923097-4303-4206-9AC7-8E8AFE945FE3}"/>
              </a:ext>
            </a:extLst>
          </p:cNvPr>
          <p:cNvSpPr/>
          <p:nvPr/>
        </p:nvSpPr>
        <p:spPr>
          <a:xfrm>
            <a:off x="2383607" y="3096558"/>
            <a:ext cx="95167" cy="782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21CE41F9-FAAD-459D-B77A-FB0C2DA2166F}"/>
              </a:ext>
            </a:extLst>
          </p:cNvPr>
          <p:cNvSpPr/>
          <p:nvPr/>
        </p:nvSpPr>
        <p:spPr>
          <a:xfrm>
            <a:off x="4299052" y="3104438"/>
            <a:ext cx="86739" cy="703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E784B3C-B23C-4C48-ADF9-1F4D6C7B2ABD}"/>
              </a:ext>
            </a:extLst>
          </p:cNvPr>
          <p:cNvSpPr txBox="1"/>
          <p:nvPr/>
        </p:nvSpPr>
        <p:spPr>
          <a:xfrm>
            <a:off x="2141631" y="2852319"/>
            <a:ext cx="5950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FFFF"/>
                </a:solidFill>
              </a:rPr>
              <a:t>땅콩회항</a:t>
            </a:r>
            <a:endParaRPr lang="en-US" altLang="ko-KR" sz="800" dirty="0">
              <a:solidFill>
                <a:srgbClr val="FFFFF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4346A42-B9D2-47BE-B679-8075723D0D72}"/>
              </a:ext>
            </a:extLst>
          </p:cNvPr>
          <p:cNvSpPr txBox="1"/>
          <p:nvPr/>
        </p:nvSpPr>
        <p:spPr>
          <a:xfrm>
            <a:off x="3871073" y="2840481"/>
            <a:ext cx="960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FFFF"/>
                </a:solidFill>
              </a:rPr>
              <a:t>조양호 회장 별세</a:t>
            </a:r>
            <a:endParaRPr lang="en-US" altLang="ko-KR" sz="800" dirty="0">
              <a:solidFill>
                <a:srgbClr val="FFFFFF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1EB17733-8DBC-49B7-B0D2-F7931F58A140}"/>
              </a:ext>
            </a:extLst>
          </p:cNvPr>
          <p:cNvGrpSpPr/>
          <p:nvPr/>
        </p:nvGrpSpPr>
        <p:grpSpPr>
          <a:xfrm rot="5400000">
            <a:off x="-129229" y="1593063"/>
            <a:ext cx="258457" cy="245593"/>
            <a:chOff x="7615450" y="1113919"/>
            <a:chExt cx="558125" cy="530347"/>
          </a:xfrm>
        </p:grpSpPr>
        <p:sp>
          <p:nvSpPr>
            <p:cNvPr id="37" name="Google Shape;307;p44">
              <a:extLst>
                <a:ext uri="{FF2B5EF4-FFF2-40B4-BE49-F238E27FC236}">
                  <a16:creationId xmlns:a16="http://schemas.microsoft.com/office/drawing/2014/main" xmlns="" id="{89657E01-8C46-4E1F-824D-43E0DAA536A8}"/>
                </a:ext>
              </a:extLst>
            </p:cNvPr>
            <p:cNvSpPr/>
            <p:nvPr/>
          </p:nvSpPr>
          <p:spPr>
            <a:xfrm>
              <a:off x="7740336" y="1207420"/>
              <a:ext cx="292602" cy="292602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38" name="Google Shape;309;p44">
              <a:extLst>
                <a:ext uri="{FF2B5EF4-FFF2-40B4-BE49-F238E27FC236}">
                  <a16:creationId xmlns:a16="http://schemas.microsoft.com/office/drawing/2014/main" xmlns="" id="{0FBFAFD4-30C8-4ED8-B61C-34EF7A9ABBD3}"/>
                </a:ext>
              </a:extLst>
            </p:cNvPr>
            <p:cNvSpPr/>
            <p:nvPr/>
          </p:nvSpPr>
          <p:spPr>
            <a:xfrm>
              <a:off x="7648893" y="1113919"/>
              <a:ext cx="475488" cy="475489"/>
            </a:xfrm>
            <a:prstGeom prst="diamond">
              <a:avLst/>
            </a:prstGeom>
            <a:noFill/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90399D40-1F0D-44A5-90FB-468F694DE6B8}"/>
                </a:ext>
              </a:extLst>
            </p:cNvPr>
            <p:cNvSpPr/>
            <p:nvPr/>
          </p:nvSpPr>
          <p:spPr>
            <a:xfrm>
              <a:off x="7615450" y="1351664"/>
              <a:ext cx="558125" cy="292602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0BF1724-12A2-444C-BAC4-F503CE0D28E8}"/>
              </a:ext>
            </a:extLst>
          </p:cNvPr>
          <p:cNvSpPr txBox="1"/>
          <p:nvPr/>
        </p:nvSpPr>
        <p:spPr>
          <a:xfrm>
            <a:off x="-349015" y="661872"/>
            <a:ext cx="192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제안서</a:t>
            </a:r>
            <a:r>
              <a:rPr lang="ko-KR" altLang="en-US" sz="1200" b="1" dirty="0" smtClean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 </a:t>
            </a:r>
            <a:r>
              <a:rPr lang="ko-KR" altLang="en-US" sz="1200" b="1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배경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6CAD3CC-30F3-418A-A4E0-C6111205E19E}"/>
              </a:ext>
            </a:extLst>
          </p:cNvPr>
          <p:cNvSpPr txBox="1"/>
          <p:nvPr/>
        </p:nvSpPr>
        <p:spPr>
          <a:xfrm>
            <a:off x="-349016" y="1115848"/>
            <a:ext cx="192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제안서</a:t>
            </a:r>
            <a:r>
              <a:rPr lang="ko-KR" altLang="en-US" sz="1200" b="1" dirty="0" smtClean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 </a:t>
            </a:r>
            <a:r>
              <a:rPr lang="ko-KR" altLang="en-US" sz="1200" b="1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주제 선정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97FFE43-320A-405A-9124-8721E923DD18}"/>
              </a:ext>
            </a:extLst>
          </p:cNvPr>
          <p:cNvSpPr txBox="1"/>
          <p:nvPr/>
        </p:nvSpPr>
        <p:spPr>
          <a:xfrm>
            <a:off x="-349016" y="1569824"/>
            <a:ext cx="192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WORKFLOW</a:t>
            </a:r>
            <a:endParaRPr lang="ko-KR" altLang="en-US" sz="1200" b="1" dirty="0">
              <a:solidFill>
                <a:srgbClr val="FFC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45" name="Google Shape;305;p44">
            <a:extLst>
              <a:ext uri="{FF2B5EF4-FFF2-40B4-BE49-F238E27FC236}">
                <a16:creationId xmlns:a16="http://schemas.microsoft.com/office/drawing/2014/main" xmlns="" id="{F852CDF5-DDEC-4F67-A83F-82CC977CCBDE}"/>
              </a:ext>
            </a:extLst>
          </p:cNvPr>
          <p:cNvSpPr txBox="1"/>
          <p:nvPr/>
        </p:nvSpPr>
        <p:spPr>
          <a:xfrm>
            <a:off x="5517442" y="458348"/>
            <a:ext cx="2612623" cy="50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두 번의 큰 이슈를 포괄하는 기간을 수집</a:t>
            </a:r>
          </a:p>
          <a:p>
            <a:pPr lvl="0">
              <a:lnSpc>
                <a:spcPct val="150000"/>
              </a:lnSpc>
            </a:pPr>
            <a:r>
              <a:rPr lang="en-US" altLang="ko-KR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2014.5~2019.5 (</a:t>
            </a:r>
            <a:r>
              <a:rPr lang="ko-KR" altLang="en-US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약 </a:t>
            </a:r>
            <a:r>
              <a:rPr lang="en-US" altLang="ko-KR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5</a:t>
            </a:r>
            <a:r>
              <a:rPr lang="ko-KR" altLang="en-US" sz="1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년</a:t>
            </a:r>
            <a:r>
              <a:rPr lang="en-US" altLang="ko-KR" sz="1100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"/>
                <a:sym typeface="Calibri"/>
              </a:rPr>
              <a:t>)</a:t>
            </a:r>
            <a:endParaRPr lang="ko-KR" altLang="en-US" sz="1100" dirty="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Calibri"/>
              <a:sym typeface="Calibri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endParaRPr sz="1100" b="1" dirty="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/>
          <p:nvPr/>
        </p:nvSpPr>
        <p:spPr>
          <a:xfrm>
            <a:off x="2928926" y="928676"/>
            <a:ext cx="3286148" cy="3286148"/>
          </a:xfrm>
          <a:prstGeom prst="diamond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rPr>
              <a:t>          </a:t>
            </a:r>
            <a:endParaRPr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2" name="Google Shape;352;p47"/>
          <p:cNvSpPr/>
          <p:nvPr/>
        </p:nvSpPr>
        <p:spPr>
          <a:xfrm>
            <a:off x="2561040" y="377417"/>
            <a:ext cx="4062424" cy="4062424"/>
          </a:xfrm>
          <a:prstGeom prst="diamond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353" name="Google Shape;353;p47"/>
          <p:cNvSpPr/>
          <p:nvPr/>
        </p:nvSpPr>
        <p:spPr>
          <a:xfrm>
            <a:off x="2557607" y="703659"/>
            <a:ext cx="4062424" cy="4062424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354" name="Google Shape;354;p47"/>
          <p:cNvSpPr/>
          <p:nvPr/>
        </p:nvSpPr>
        <p:spPr>
          <a:xfrm>
            <a:off x="2981464" y="2282975"/>
            <a:ext cx="3214710" cy="57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b="1" dirty="0" smtClean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/>
                <a:sym typeface="Times New Roman"/>
              </a:rPr>
              <a:t>본론</a:t>
            </a:r>
            <a:endParaRPr sz="3300" b="1" dirty="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03BE18C-1985-49FE-A7F7-F76437299CCB}"/>
              </a:ext>
            </a:extLst>
          </p:cNvPr>
          <p:cNvSpPr/>
          <p:nvPr/>
        </p:nvSpPr>
        <p:spPr>
          <a:xfrm>
            <a:off x="0" y="-11827"/>
            <a:ext cx="9156044" cy="693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76896" y="1591788"/>
            <a:ext cx="6890827" cy="3213464"/>
            <a:chOff x="1222623" y="1591788"/>
            <a:chExt cx="6890827" cy="3213464"/>
          </a:xfrm>
        </p:grpSpPr>
        <p:sp>
          <p:nvSpPr>
            <p:cNvPr id="365" name="Google Shape;365;p48"/>
            <p:cNvSpPr/>
            <p:nvPr/>
          </p:nvSpPr>
          <p:spPr>
            <a:xfrm>
              <a:off x="1318607" y="2619387"/>
              <a:ext cx="1326706" cy="1071570"/>
            </a:xfrm>
            <a:prstGeom prst="homePlate">
              <a:avLst>
                <a:gd name="adj" fmla="val 50000"/>
              </a:avLst>
            </a:prstGeom>
            <a:noFill/>
            <a:ln w="381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366" name="Google Shape;366;p48"/>
            <p:cNvSpPr/>
            <p:nvPr/>
          </p:nvSpPr>
          <p:spPr>
            <a:xfrm>
              <a:off x="2785978" y="2619387"/>
              <a:ext cx="1581841" cy="1071570"/>
            </a:xfrm>
            <a:prstGeom prst="chevron">
              <a:avLst>
                <a:gd name="adj" fmla="val 50000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369" name="Google Shape;369;p48"/>
            <p:cNvSpPr/>
            <p:nvPr/>
          </p:nvSpPr>
          <p:spPr>
            <a:xfrm>
              <a:off x="4508484" y="2619387"/>
              <a:ext cx="1581841" cy="1071570"/>
            </a:xfrm>
            <a:prstGeom prst="chevron">
              <a:avLst>
                <a:gd name="adj" fmla="val 50000"/>
              </a:avLst>
            </a:prstGeom>
            <a:noFill/>
            <a:ln w="381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370" name="Google Shape;370;p48"/>
            <p:cNvSpPr/>
            <p:nvPr/>
          </p:nvSpPr>
          <p:spPr>
            <a:xfrm>
              <a:off x="6230991" y="2619387"/>
              <a:ext cx="1581841" cy="1071570"/>
            </a:xfrm>
            <a:prstGeom prst="chevron">
              <a:avLst>
                <a:gd name="adj" fmla="val 50000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372" name="Google Shape;372;p48"/>
            <p:cNvSpPr/>
            <p:nvPr/>
          </p:nvSpPr>
          <p:spPr>
            <a:xfrm>
              <a:off x="1506893" y="2912798"/>
              <a:ext cx="632452" cy="484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800" b="1" i="1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01</a:t>
              </a:r>
              <a:endParaRPr sz="2800" b="1" i="1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373" name="Google Shape;373;p48"/>
            <p:cNvSpPr/>
            <p:nvPr/>
          </p:nvSpPr>
          <p:spPr>
            <a:xfrm>
              <a:off x="4293335" y="1632960"/>
              <a:ext cx="3118748" cy="693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50" b="1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3. </a:t>
              </a:r>
              <a:r>
                <a:rPr lang="ko" sz="1050" b="1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데이터 </a:t>
              </a:r>
              <a:r>
                <a:rPr lang="ko" sz="1050" b="1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전처리 및 형태소 분석</a:t>
              </a:r>
              <a:endParaRPr sz="1050" b="1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  <a:p>
              <a:pPr marL="6350"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</a:pPr>
              <a:r>
                <a:rPr lang="en-US" altLang="ko" sz="900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1</a:t>
              </a:r>
              <a:r>
                <a:rPr lang="en-US" altLang="ko" sz="900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) </a:t>
              </a:r>
              <a:r>
                <a:rPr lang="ko-KR" altLang="en-US" sz="900" dirty="0" err="1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불용어</a:t>
              </a:r>
              <a:r>
                <a:rPr lang="en-US" altLang="ko-KR" sz="900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, </a:t>
              </a:r>
              <a:r>
                <a:rPr lang="ko-KR" altLang="en-US" sz="900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불용 품사</a:t>
              </a:r>
              <a:r>
                <a:rPr lang="en-US" altLang="ko-KR" sz="900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, </a:t>
              </a:r>
              <a:r>
                <a:rPr lang="ko-KR" altLang="en-US" sz="900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특수 문자 제거 등 전처리</a:t>
              </a:r>
              <a:endParaRPr lang="en-US" altLang="ko-KR" sz="900" dirty="0" smtClean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  <a:p>
              <a:pPr marL="6350"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</a:pPr>
              <a:r>
                <a:rPr lang="en-US" altLang="ko" sz="900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2) </a:t>
              </a:r>
              <a:r>
                <a:rPr lang="en-US" altLang="ko" sz="900" dirty="0" err="1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mecab</a:t>
              </a:r>
              <a:r>
                <a:rPr lang="en-US" altLang="ko" sz="900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 </a:t>
              </a:r>
              <a:r>
                <a:rPr lang="ko-KR" altLang="en-US" sz="900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이용한 </a:t>
              </a:r>
              <a:r>
                <a:rPr lang="ko-KR" altLang="en-US" sz="900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형태소 </a:t>
              </a:r>
              <a:r>
                <a:rPr lang="ko-KR" altLang="en-US" sz="900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분석</a:t>
              </a:r>
              <a:endParaRPr sz="9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374" name="Google Shape;374;p48"/>
            <p:cNvSpPr/>
            <p:nvPr/>
          </p:nvSpPr>
          <p:spPr>
            <a:xfrm>
              <a:off x="2690238" y="3697256"/>
              <a:ext cx="2207345" cy="9017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50" b="1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2. </a:t>
              </a:r>
              <a:r>
                <a:rPr lang="ko" sz="1050" b="1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데이터 </a:t>
              </a:r>
              <a:r>
                <a:rPr lang="ko" sz="1050" b="1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수집</a:t>
              </a:r>
              <a:endParaRPr sz="1050" b="1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  <a:p>
              <a:pPr marL="6350"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</a:pPr>
              <a:r>
                <a:rPr lang="en-US" altLang="ko" sz="900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1) </a:t>
              </a:r>
              <a:r>
                <a:rPr lang="ko" sz="900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뉴스데이터</a:t>
              </a:r>
              <a:r>
                <a:rPr lang="en-US" altLang="ko" sz="900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 </a:t>
              </a:r>
              <a:r>
                <a:rPr lang="ko" sz="900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: Selenium, Scrapy</a:t>
              </a:r>
              <a:endParaRPr lang="en-US" altLang="ko" sz="9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  <a:p>
              <a:pPr marL="6350"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</a:pPr>
              <a:r>
                <a:rPr lang="en-US" altLang="ko" sz="900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2</a:t>
              </a:r>
              <a:r>
                <a:rPr lang="en-US" altLang="ko" sz="900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) </a:t>
              </a:r>
              <a:r>
                <a:rPr lang="ko" sz="900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주가데이터</a:t>
              </a:r>
              <a:r>
                <a:rPr lang="en-US" altLang="ko" sz="900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 </a:t>
              </a:r>
              <a:r>
                <a:rPr lang="ko" sz="900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: 한국거래소 엑셀 파일</a:t>
              </a:r>
              <a:endParaRPr sz="9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34" name="Google Shape;372;p48">
              <a:extLst>
                <a:ext uri="{FF2B5EF4-FFF2-40B4-BE49-F238E27FC236}">
                  <a16:creationId xmlns:a16="http://schemas.microsoft.com/office/drawing/2014/main" xmlns="" id="{4280B63E-3B02-4E9E-B808-24DE130CC204}"/>
                </a:ext>
              </a:extLst>
            </p:cNvPr>
            <p:cNvSpPr/>
            <p:nvPr/>
          </p:nvSpPr>
          <p:spPr>
            <a:xfrm>
              <a:off x="3317017" y="2912798"/>
              <a:ext cx="632452" cy="484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800" b="1" i="1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0</a:t>
              </a:r>
              <a:r>
                <a:rPr lang="en-US" altLang="ko" sz="2800" b="1" i="1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2</a:t>
              </a:r>
              <a:endParaRPr sz="2800" b="1" i="1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35" name="Google Shape;372;p48">
              <a:extLst>
                <a:ext uri="{FF2B5EF4-FFF2-40B4-BE49-F238E27FC236}">
                  <a16:creationId xmlns:a16="http://schemas.microsoft.com/office/drawing/2014/main" xmlns="" id="{EBC6F9DA-704D-4FEF-9AF3-104E61E674D0}"/>
                </a:ext>
              </a:extLst>
            </p:cNvPr>
            <p:cNvSpPr/>
            <p:nvPr/>
          </p:nvSpPr>
          <p:spPr>
            <a:xfrm>
              <a:off x="5061159" y="2912798"/>
              <a:ext cx="632452" cy="484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800" b="1" i="1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0</a:t>
              </a:r>
              <a:r>
                <a:rPr lang="en-US" altLang="ko" sz="2800" b="1" i="1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3</a:t>
              </a:r>
              <a:endParaRPr sz="2800" b="1" i="1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36" name="Google Shape;372;p48">
              <a:extLst>
                <a:ext uri="{FF2B5EF4-FFF2-40B4-BE49-F238E27FC236}">
                  <a16:creationId xmlns:a16="http://schemas.microsoft.com/office/drawing/2014/main" xmlns="" id="{B685DE10-1FE6-4613-9349-E3BEC9B36D07}"/>
                </a:ext>
              </a:extLst>
            </p:cNvPr>
            <p:cNvSpPr/>
            <p:nvPr/>
          </p:nvSpPr>
          <p:spPr>
            <a:xfrm>
              <a:off x="6779631" y="2912798"/>
              <a:ext cx="632452" cy="484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800" b="1" i="1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0</a:t>
              </a:r>
              <a:r>
                <a:rPr lang="en-US" altLang="ko" sz="2800" b="1" i="1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4</a:t>
              </a:r>
              <a:endParaRPr sz="2800" b="1" i="1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368" name="Google Shape;368;p48"/>
            <p:cNvSpPr/>
            <p:nvPr/>
          </p:nvSpPr>
          <p:spPr>
            <a:xfrm>
              <a:off x="1222623" y="1591788"/>
              <a:ext cx="2619853" cy="981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100" b="1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1. </a:t>
              </a:r>
              <a:r>
                <a:rPr lang="ko" sz="1100" b="1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데이터</a:t>
              </a:r>
              <a:r>
                <a:rPr lang="en-US" altLang="ko" sz="1100" b="1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 </a:t>
              </a:r>
              <a:r>
                <a:rPr lang="ko-KR" altLang="en-US" sz="1100" b="1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선정</a:t>
              </a:r>
              <a:r>
                <a:rPr lang="en-US" altLang="ko" sz="1100" b="1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 (2014.05.12~2019.05.12)</a:t>
              </a:r>
              <a:endParaRPr sz="1100" b="1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1) 대한항공 </a:t>
              </a:r>
              <a:r>
                <a:rPr lang="ko" sz="900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뉴스</a:t>
              </a:r>
              <a:r>
                <a:rPr lang="en-US" altLang="ko" sz="900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 </a:t>
              </a:r>
              <a:r>
                <a:rPr lang="ko" sz="900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데이터</a:t>
              </a:r>
              <a:endParaRPr sz="9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2</a:t>
              </a:r>
              <a:r>
                <a:rPr lang="ko" sz="900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) </a:t>
              </a:r>
              <a:r>
                <a:rPr lang="ko" sz="900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대한항공</a:t>
              </a:r>
              <a:r>
                <a:rPr lang="en-US" altLang="ko" sz="900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 </a:t>
              </a:r>
              <a:r>
                <a:rPr lang="ko-KR" altLang="en-US" sz="900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수정 </a:t>
              </a:r>
              <a:r>
                <a:rPr lang="ko" sz="900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주가</a:t>
              </a:r>
              <a:r>
                <a:rPr lang="en-US" altLang="ko" sz="900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 </a:t>
              </a:r>
              <a:r>
                <a:rPr lang="ko" sz="900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데이터</a:t>
              </a:r>
              <a:endParaRPr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Google Shape;373;p48">
              <a:extLst>
                <a:ext uri="{FF2B5EF4-FFF2-40B4-BE49-F238E27FC236}">
                  <a16:creationId xmlns:a16="http://schemas.microsoft.com/office/drawing/2014/main" xmlns="" id="{74D8D367-602D-495B-A2C4-4ADAF8FDD615}"/>
                </a:ext>
              </a:extLst>
            </p:cNvPr>
            <p:cNvSpPr/>
            <p:nvPr/>
          </p:nvSpPr>
          <p:spPr>
            <a:xfrm>
              <a:off x="6128936" y="3697256"/>
              <a:ext cx="198451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50" b="1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4. </a:t>
              </a:r>
              <a:r>
                <a:rPr lang="ko-KR" altLang="en-US" sz="1050" b="1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모델 구축</a:t>
              </a:r>
              <a:r>
                <a:rPr lang="en-US" altLang="ko-KR" sz="1050" b="1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,</a:t>
              </a:r>
              <a:r>
                <a:rPr lang="ko-KR" altLang="en-US" sz="1050" b="1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 학습 및 테스트</a:t>
              </a:r>
              <a:endParaRPr lang="en-US" altLang="ko-KR" sz="1050" b="1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900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1) </a:t>
              </a:r>
              <a:r>
                <a:rPr lang="ko-KR" altLang="en-US" sz="900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뉴스 </a:t>
              </a:r>
              <a:r>
                <a:rPr lang="ko-KR" altLang="en-US" sz="900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데이터</a:t>
              </a:r>
              <a:r>
                <a:rPr lang="en-US" altLang="ko-KR" sz="900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 </a:t>
              </a:r>
              <a:r>
                <a:rPr lang="en-US" altLang="ko-KR" sz="900" dirty="0" smtClean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Calibri"/>
                  <a:sym typeface="Calibri"/>
                </a:rPr>
                <a:t>-&gt; CNN</a:t>
              </a:r>
              <a:endParaRPr lang="en-US" altLang="ko-KR" sz="9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9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48" name="Google Shape;390;p49">
            <a:extLst>
              <a:ext uri="{FF2B5EF4-FFF2-40B4-BE49-F238E27FC236}">
                <a16:creationId xmlns:a16="http://schemas.microsoft.com/office/drawing/2014/main" xmlns="" id="{DA69E4E5-C71C-4100-9076-CD74767E3EF9}"/>
              </a:ext>
            </a:extLst>
          </p:cNvPr>
          <p:cNvSpPr/>
          <p:nvPr/>
        </p:nvSpPr>
        <p:spPr>
          <a:xfrm>
            <a:off x="191552" y="918953"/>
            <a:ext cx="4464238" cy="435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ko-KR" altLang="en-US" sz="2400" b="1" dirty="0">
                <a:solidFill>
                  <a:srgbClr val="FFFF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텍스트 데이터 분석 프로세스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4981808" y="169483"/>
            <a:ext cx="15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형태소 </a:t>
            </a:r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분석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6223E9F-EB34-4AF8-9AE1-D44583F2AEF4}"/>
              </a:ext>
            </a:extLst>
          </p:cNvPr>
          <p:cNvSpPr txBox="1"/>
          <p:nvPr/>
        </p:nvSpPr>
        <p:spPr>
          <a:xfrm>
            <a:off x="1991107" y="36998"/>
            <a:ext cx="169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선정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및 수집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094E995-9798-45F2-A7C0-B71BE75C6B6E}"/>
              </a:ext>
            </a:extLst>
          </p:cNvPr>
          <p:cNvSpPr txBox="1"/>
          <p:nvPr/>
        </p:nvSpPr>
        <p:spPr>
          <a:xfrm>
            <a:off x="6627551" y="36998"/>
            <a:ext cx="113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0164FD3-1B8C-4A8A-9C12-3897D74E2D94}"/>
              </a:ext>
            </a:extLst>
          </p:cNvPr>
          <p:cNvSpPr txBox="1"/>
          <p:nvPr/>
        </p:nvSpPr>
        <p:spPr>
          <a:xfrm>
            <a:off x="7762178" y="36998"/>
            <a:ext cx="1257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모델 </a:t>
            </a:r>
            <a:r>
              <a:rPr lang="ko-KR" altLang="en-US" sz="1600" b="1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학습 및 테스트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FFA78AB-8C81-4047-97EE-AF362B142318}"/>
              </a:ext>
            </a:extLst>
          </p:cNvPr>
          <p:cNvSpPr txBox="1"/>
          <p:nvPr/>
        </p:nvSpPr>
        <p:spPr>
          <a:xfrm>
            <a:off x="3624817" y="43002"/>
            <a:ext cx="141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데이터 </a:t>
            </a:r>
            <a:endParaRPr lang="en-US" altLang="ko-KR" sz="1600" b="1" dirty="0" smtClean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/>
                <a:sym typeface="Times New Roman"/>
              </a:rPr>
              <a:t>전처리</a:t>
            </a:r>
            <a:endParaRPr lang="ko-KR" altLang="en-US" sz="1600" b="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3764</TotalTime>
  <Words>1710</Words>
  <Application>Microsoft Office PowerPoint</Application>
  <PresentationFormat>화면 슬라이드 쇼(16:9)</PresentationFormat>
  <Paragraphs>414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1" baseType="lpstr">
      <vt:lpstr>Times New Roman</vt:lpstr>
      <vt:lpstr>Wingdings</vt:lpstr>
      <vt:lpstr>Arial</vt:lpstr>
      <vt:lpstr>나눔스퀘어_ac</vt:lpstr>
      <vt:lpstr>나눔스퀘어 Bold</vt:lpstr>
      <vt:lpstr>나눔스퀘어_ac ExtraBold</vt:lpstr>
      <vt:lpstr>Cambria</vt:lpstr>
      <vt:lpstr>나눔스퀘어_ac Bold</vt:lpstr>
      <vt:lpstr>맑은 고딕</vt:lpstr>
      <vt:lpstr>Calibri</vt:lpstr>
      <vt:lpstr>Angsana New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Kimyongmin</cp:lastModifiedBy>
  <cp:revision>214</cp:revision>
  <dcterms:modified xsi:type="dcterms:W3CDTF">2020-02-28T13:36:19Z</dcterms:modified>
</cp:coreProperties>
</file>