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60" r:id="rId5"/>
    <p:sldId id="261" r:id="rId7"/>
    <p:sldId id="263" r:id="rId8"/>
    <p:sldId id="262" r:id="rId9"/>
    <p:sldId id="257" r:id="rId10"/>
    <p:sldId id="259" r:id="rId11"/>
    <p:sldId id="277" r:id="rId12"/>
    <p:sldId id="264" r:id="rId13"/>
    <p:sldId id="274" r:id="rId14"/>
    <p:sldId id="267" r:id="rId15"/>
    <p:sldId id="265" r:id="rId16"/>
    <p:sldId id="268" r:id="rId17"/>
    <p:sldId id="275" r:id="rId18"/>
    <p:sldId id="276" r:id="rId19"/>
    <p:sldId id="293" r:id="rId20"/>
    <p:sldId id="287" r:id="rId21"/>
    <p:sldId id="286" r:id="rId22"/>
    <p:sldId id="285" r:id="rId23"/>
    <p:sldId id="288" r:id="rId24"/>
    <p:sldId id="289" r:id="rId25"/>
    <p:sldId id="290" r:id="rId26"/>
    <p:sldId id="291" r:id="rId27"/>
    <p:sldId id="29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D9FE"/>
    <a:srgbClr val="C5C5C5"/>
    <a:srgbClr val="A0D9A2"/>
    <a:srgbClr val="FFDA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741"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AACFC-EE91-4152-A981-D3696CF3D1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047A64-D247-4A09-8E92-86F58BF9CC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jstor.org/stable/41317331?seq=1" TargetMode="Externa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047A64-D247-4A09-8E92-86F58BF9CC8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hlinkClick r:id="rId3"/>
              </a:rPr>
              <a:t>Centropodieae</a:t>
            </a:r>
            <a:r>
              <a:rPr lang="en-US" altLang="zh-CN" dirty="0">
                <a:hlinkClick r:id="rId3"/>
              </a:rPr>
              <a:t> and </a:t>
            </a:r>
            <a:r>
              <a:rPr lang="en-US" altLang="zh-CN" dirty="0" err="1">
                <a:hlinkClick r:id="rId3"/>
              </a:rPr>
              <a:t>Ellisochloa</a:t>
            </a:r>
            <a:r>
              <a:rPr lang="en-US" altLang="zh-CN" dirty="0">
                <a:hlinkClick r:id="rId3"/>
              </a:rPr>
              <a:t>, a new tribe and genus in </a:t>
            </a:r>
            <a:r>
              <a:rPr lang="en-US" altLang="zh-CN" dirty="0" err="1">
                <a:hlinkClick r:id="rId3"/>
              </a:rPr>
              <a:t>Chloridoideae</a:t>
            </a:r>
            <a:r>
              <a:rPr lang="en-US" altLang="zh-CN" dirty="0">
                <a:hlinkClick r:id="rId3"/>
              </a:rPr>
              <a:t> (</a:t>
            </a:r>
            <a:r>
              <a:rPr lang="en-US" altLang="zh-CN" dirty="0" err="1">
                <a:hlinkClick r:id="rId3"/>
              </a:rPr>
              <a:t>Poaceae</a:t>
            </a:r>
            <a:r>
              <a:rPr lang="en-US" altLang="zh-CN" dirty="0">
                <a:hlinkClick r:id="rId3"/>
              </a:rPr>
              <a:t>) on JSTOR</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8047A64-D247-4A09-8E92-86F58BF9CC8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6962B9F-C406-4B48-A804-B0A107BAE2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36AD40-ECB9-4F50-81B5-D5B266EB839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2B9F-C406-4B48-A804-B0A107BAE2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6AD40-ECB9-4F50-81B5-D5B266EB83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739317"/>
          </a:xfrm>
        </p:spPr>
        <p:txBody>
          <a:bodyPr>
            <a:normAutofit/>
          </a:bodyPr>
          <a:lstStyle/>
          <a:p>
            <a:r>
              <a:rPr lang="zh-CN" altLang="en-US" sz="3600" dirty="0"/>
              <a:t>苔藓植物</a:t>
            </a:r>
            <a:endParaRPr lang="zh-CN" altLang="en-US" sz="3600" dirty="0"/>
          </a:p>
        </p:txBody>
      </p:sp>
      <p:sp>
        <p:nvSpPr>
          <p:cNvPr id="3" name="内容占位符 2"/>
          <p:cNvSpPr>
            <a:spLocks noGrp="1"/>
          </p:cNvSpPr>
          <p:nvPr>
            <p:ph idx="1"/>
          </p:nvPr>
        </p:nvSpPr>
        <p:spPr>
          <a:xfrm>
            <a:off x="294504" y="840259"/>
            <a:ext cx="11602993" cy="4521158"/>
          </a:xfrm>
        </p:spPr>
        <p:txBody>
          <a:bodyPr>
            <a:normAutofit/>
          </a:bodyPr>
          <a:lstStyle/>
          <a:p>
            <a:r>
              <a:rPr lang="zh-CN" altLang="en-US" sz="1900" dirty="0"/>
              <a:t>角苔 </a:t>
            </a:r>
            <a:r>
              <a:rPr lang="en-US" altLang="zh-CN" sz="1900" dirty="0"/>
              <a:t>(hornworts) —— </a:t>
            </a:r>
            <a:r>
              <a:rPr lang="en-US" altLang="zh-CN" sz="1900" dirty="0" err="1"/>
              <a:t>Anthocero</a:t>
            </a:r>
            <a:r>
              <a:rPr lang="en-US" altLang="zh-CN" sz="1900" dirty="0"/>
              <a:t> </a:t>
            </a:r>
            <a:r>
              <a:rPr lang="en-US" altLang="zh-CN" sz="1900" dirty="0" err="1"/>
              <a:t>angustus</a:t>
            </a:r>
            <a:r>
              <a:rPr lang="en-US" altLang="zh-CN" sz="1900" dirty="0"/>
              <a:t> —— Nanopore (2020)</a:t>
            </a:r>
            <a:endParaRPr lang="en-US" altLang="zh-CN" sz="1900" dirty="0"/>
          </a:p>
          <a:p>
            <a:r>
              <a:rPr lang="zh-CN" altLang="en-US" sz="1900" dirty="0"/>
              <a:t>苔 </a:t>
            </a:r>
            <a:r>
              <a:rPr lang="en-US" altLang="zh-CN" sz="1900" dirty="0"/>
              <a:t>(liverworts) —— Marchantia polymorpha</a:t>
            </a:r>
            <a:endParaRPr lang="en-US" altLang="zh-CN" sz="1900" dirty="0"/>
          </a:p>
          <a:p>
            <a:r>
              <a:rPr lang="zh-CN" altLang="en-US" sz="1900" dirty="0"/>
              <a:t>藓 </a:t>
            </a:r>
            <a:r>
              <a:rPr lang="en-US" altLang="zh-CN" sz="1900" dirty="0"/>
              <a:t>(Mosses) —— </a:t>
            </a:r>
            <a:r>
              <a:rPr lang="en-US" altLang="zh-CN" sz="1900" dirty="0" err="1"/>
              <a:t>Physcomitrella</a:t>
            </a:r>
            <a:r>
              <a:rPr lang="en-US" altLang="zh-CN" sz="1900" dirty="0"/>
              <a:t> patens —— short reads</a:t>
            </a:r>
            <a:r>
              <a:rPr lang="zh-CN" altLang="en-US" sz="1900" dirty="0"/>
              <a:t> </a:t>
            </a:r>
            <a:r>
              <a:rPr lang="en-US" altLang="zh-CN" sz="1900" dirty="0"/>
              <a:t>(2008) —— long reads (2018) —— </a:t>
            </a:r>
            <a:r>
              <a:rPr lang="zh-CN" altLang="en-US" sz="1900" dirty="0"/>
              <a:t>全基因组加倍</a:t>
            </a:r>
            <a:r>
              <a:rPr lang="en-US" altLang="zh-CN" sz="1900" dirty="0"/>
              <a:t> </a:t>
            </a:r>
            <a:endParaRPr lang="en-US" altLang="zh-CN" sz="1900" dirty="0"/>
          </a:p>
          <a:p>
            <a:endParaRPr lang="en-US" altLang="zh-CN" sz="19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773" y="2282220"/>
            <a:ext cx="5172018" cy="4436631"/>
          </a:xfrm>
          <a:prstGeom prst="rect">
            <a:avLst/>
          </a:prstGeom>
          <a:solidFill>
            <a:srgbClr val="FFDAA3"/>
          </a:solidFill>
        </p:spPr>
      </p:pic>
      <p:sp>
        <p:nvSpPr>
          <p:cNvPr id="6" name="文本框 5"/>
          <p:cNvSpPr txBox="1"/>
          <p:nvPr/>
        </p:nvSpPr>
        <p:spPr>
          <a:xfrm>
            <a:off x="4372054" y="2195470"/>
            <a:ext cx="800219" cy="2265428"/>
          </a:xfrm>
          <a:prstGeom prst="rect">
            <a:avLst/>
          </a:prstGeom>
          <a:solidFill>
            <a:srgbClr val="A1D9FE"/>
          </a:solidFill>
        </p:spPr>
        <p:txBody>
          <a:bodyPr wrap="none" rtlCol="0">
            <a:spAutoFit/>
          </a:bodyPr>
          <a:lstStyle/>
          <a:p>
            <a:pPr>
              <a:lnSpc>
                <a:spcPts val="1850"/>
              </a:lnSpc>
            </a:pPr>
            <a:r>
              <a:rPr lang="zh-CN" altLang="en-US" sz="1200" dirty="0"/>
              <a:t>拟南芥</a:t>
            </a:r>
            <a:endParaRPr lang="en-US" altLang="zh-CN" sz="1200" dirty="0"/>
          </a:p>
          <a:p>
            <a:pPr>
              <a:lnSpc>
                <a:spcPts val="1850"/>
              </a:lnSpc>
            </a:pPr>
            <a:r>
              <a:rPr lang="zh-CN" altLang="en-US" sz="1200" dirty="0"/>
              <a:t>螺旋狸藻</a:t>
            </a:r>
            <a:endParaRPr lang="en-US" altLang="zh-CN" sz="1200" dirty="0"/>
          </a:p>
          <a:p>
            <a:pPr>
              <a:lnSpc>
                <a:spcPts val="1850"/>
              </a:lnSpc>
            </a:pPr>
            <a:r>
              <a:rPr lang="zh-CN" altLang="en-US" sz="1200" dirty="0"/>
              <a:t>葡萄</a:t>
            </a:r>
            <a:endParaRPr lang="en-US" altLang="zh-CN" sz="1200" dirty="0"/>
          </a:p>
          <a:p>
            <a:pPr>
              <a:lnSpc>
                <a:spcPts val="1850"/>
              </a:lnSpc>
            </a:pPr>
            <a:r>
              <a:rPr lang="zh-CN" altLang="en-US" sz="1200" dirty="0"/>
              <a:t>水稻</a:t>
            </a:r>
            <a:endParaRPr lang="en-US" altLang="zh-CN" sz="1200" dirty="0"/>
          </a:p>
          <a:p>
            <a:pPr>
              <a:lnSpc>
                <a:spcPts val="1850"/>
              </a:lnSpc>
            </a:pPr>
            <a:r>
              <a:rPr lang="zh-CN" altLang="en-US" sz="1200" dirty="0"/>
              <a:t>蝴蝶兰</a:t>
            </a:r>
            <a:endParaRPr lang="en-US" altLang="zh-CN" sz="1200" dirty="0"/>
          </a:p>
          <a:p>
            <a:pPr>
              <a:lnSpc>
                <a:spcPts val="1850"/>
              </a:lnSpc>
            </a:pPr>
            <a:r>
              <a:rPr lang="zh-CN" altLang="en-US" sz="1200" dirty="0"/>
              <a:t>大叶藻</a:t>
            </a:r>
            <a:endParaRPr lang="en-US" altLang="zh-CN" sz="1200" dirty="0"/>
          </a:p>
          <a:p>
            <a:pPr>
              <a:lnSpc>
                <a:spcPts val="1850"/>
              </a:lnSpc>
            </a:pPr>
            <a:r>
              <a:rPr lang="zh-CN" altLang="en-US" sz="1200" dirty="0"/>
              <a:t>无油樟</a:t>
            </a:r>
            <a:endParaRPr lang="en-US" altLang="zh-CN" sz="1200" dirty="0"/>
          </a:p>
          <a:p>
            <a:pPr>
              <a:lnSpc>
                <a:spcPts val="1850"/>
              </a:lnSpc>
            </a:pPr>
            <a:r>
              <a:rPr lang="zh-CN" altLang="en-US" sz="1200" dirty="0"/>
              <a:t>挪威云杉</a:t>
            </a:r>
            <a:endParaRPr lang="en-US" altLang="zh-CN" sz="1200" dirty="0"/>
          </a:p>
          <a:p>
            <a:pPr>
              <a:lnSpc>
                <a:spcPts val="1850"/>
              </a:lnSpc>
            </a:pPr>
            <a:r>
              <a:rPr lang="zh-CN" altLang="en-US" sz="1200" dirty="0"/>
              <a:t>卷柏</a:t>
            </a:r>
            <a:endParaRPr lang="zh-CN" altLang="en-US" sz="1200" dirty="0"/>
          </a:p>
        </p:txBody>
      </p:sp>
      <p:sp>
        <p:nvSpPr>
          <p:cNvPr id="7" name="文本框 6"/>
          <p:cNvSpPr txBox="1"/>
          <p:nvPr/>
        </p:nvSpPr>
        <p:spPr>
          <a:xfrm rot="5400000">
            <a:off x="4956829" y="3229321"/>
            <a:ext cx="800219" cy="276999"/>
          </a:xfrm>
          <a:prstGeom prst="rect">
            <a:avLst/>
          </a:prstGeom>
          <a:solidFill>
            <a:srgbClr val="A1D9FE"/>
          </a:solidFill>
        </p:spPr>
        <p:txBody>
          <a:bodyPr wrap="none" rtlCol="0">
            <a:spAutoFit/>
          </a:bodyPr>
          <a:lstStyle/>
          <a:p>
            <a:r>
              <a:rPr lang="zh-CN" altLang="en-US" sz="1200" dirty="0"/>
              <a:t>维管植物</a:t>
            </a:r>
            <a:endParaRPr lang="zh-CN" altLang="en-US" sz="1200" dirty="0"/>
          </a:p>
        </p:txBody>
      </p:sp>
      <p:sp>
        <p:nvSpPr>
          <p:cNvPr id="8" name="文本框 7"/>
          <p:cNvSpPr txBox="1"/>
          <p:nvPr/>
        </p:nvSpPr>
        <p:spPr>
          <a:xfrm>
            <a:off x="5852874" y="4341763"/>
            <a:ext cx="800219" cy="803490"/>
          </a:xfrm>
          <a:prstGeom prst="rect">
            <a:avLst/>
          </a:prstGeom>
          <a:solidFill>
            <a:srgbClr val="FFDAA3"/>
          </a:solidFill>
        </p:spPr>
        <p:txBody>
          <a:bodyPr wrap="none" rtlCol="0">
            <a:spAutoFit/>
          </a:bodyPr>
          <a:lstStyle/>
          <a:p>
            <a:pPr>
              <a:lnSpc>
                <a:spcPts val="1850"/>
              </a:lnSpc>
            </a:pPr>
            <a:r>
              <a:rPr lang="zh-CN" altLang="en-US" sz="1200" dirty="0"/>
              <a:t>小立碗藓</a:t>
            </a:r>
            <a:endParaRPr lang="en-US" altLang="zh-CN" sz="1200" dirty="0"/>
          </a:p>
          <a:p>
            <a:pPr>
              <a:lnSpc>
                <a:spcPts val="1850"/>
              </a:lnSpc>
            </a:pPr>
            <a:r>
              <a:rPr lang="zh-CN" altLang="en-US" sz="1200" dirty="0"/>
              <a:t>地钱</a:t>
            </a:r>
            <a:endParaRPr lang="en-US" altLang="zh-CN" sz="1200" dirty="0"/>
          </a:p>
          <a:p>
            <a:pPr>
              <a:lnSpc>
                <a:spcPts val="1850"/>
              </a:lnSpc>
            </a:pPr>
            <a:r>
              <a:rPr lang="zh-CN" altLang="en-US" sz="1200" dirty="0"/>
              <a:t>角苔</a:t>
            </a:r>
            <a:endParaRPr lang="zh-CN" altLang="en-US" sz="1200" dirty="0"/>
          </a:p>
        </p:txBody>
      </p:sp>
      <p:sp>
        <p:nvSpPr>
          <p:cNvPr id="11" name="文本框 10"/>
          <p:cNvSpPr txBox="1"/>
          <p:nvPr/>
        </p:nvSpPr>
        <p:spPr>
          <a:xfrm rot="5400000">
            <a:off x="4971302" y="4613166"/>
            <a:ext cx="800219" cy="276999"/>
          </a:xfrm>
          <a:prstGeom prst="rect">
            <a:avLst/>
          </a:prstGeom>
          <a:solidFill>
            <a:srgbClr val="FFDAA3"/>
          </a:solidFill>
        </p:spPr>
        <p:txBody>
          <a:bodyPr wrap="none" rtlCol="0">
            <a:spAutoFit/>
          </a:bodyPr>
          <a:lstStyle/>
          <a:p>
            <a:r>
              <a:rPr lang="zh-CN" altLang="en-US" sz="1200" dirty="0"/>
              <a:t>苔藓植物</a:t>
            </a:r>
            <a:endParaRPr lang="zh-CN" altLang="en-US" sz="1200" dirty="0"/>
          </a:p>
        </p:txBody>
      </p:sp>
      <p:sp>
        <p:nvSpPr>
          <p:cNvPr id="12" name="文本框 11"/>
          <p:cNvSpPr txBox="1"/>
          <p:nvPr/>
        </p:nvSpPr>
        <p:spPr>
          <a:xfrm>
            <a:off x="4332430" y="5069012"/>
            <a:ext cx="954107" cy="559833"/>
          </a:xfrm>
          <a:prstGeom prst="rect">
            <a:avLst/>
          </a:prstGeom>
          <a:solidFill>
            <a:srgbClr val="A0D9A2"/>
          </a:solidFill>
        </p:spPr>
        <p:txBody>
          <a:bodyPr wrap="square" rtlCol="0">
            <a:spAutoFit/>
          </a:bodyPr>
          <a:lstStyle/>
          <a:p>
            <a:pPr>
              <a:lnSpc>
                <a:spcPts val="1850"/>
              </a:lnSpc>
            </a:pPr>
            <a:r>
              <a:rPr lang="zh-CN" altLang="en-US" sz="1200" dirty="0"/>
              <a:t>布氏轮藻</a:t>
            </a:r>
            <a:endParaRPr lang="en-US" altLang="zh-CN" sz="1200" dirty="0"/>
          </a:p>
          <a:p>
            <a:pPr>
              <a:lnSpc>
                <a:spcPts val="1850"/>
              </a:lnSpc>
            </a:pPr>
            <a:r>
              <a:rPr lang="zh-CN" altLang="en-US" sz="1200" dirty="0"/>
              <a:t>半陆生藻类</a:t>
            </a:r>
            <a:endParaRPr lang="zh-CN" altLang="en-US" sz="1200" dirty="0"/>
          </a:p>
        </p:txBody>
      </p:sp>
      <p:sp>
        <p:nvSpPr>
          <p:cNvPr id="13" name="文本框 12"/>
          <p:cNvSpPr txBox="1"/>
          <p:nvPr/>
        </p:nvSpPr>
        <p:spPr>
          <a:xfrm rot="5400000">
            <a:off x="4996190" y="5317779"/>
            <a:ext cx="800219" cy="276999"/>
          </a:xfrm>
          <a:prstGeom prst="rect">
            <a:avLst/>
          </a:prstGeom>
          <a:solidFill>
            <a:srgbClr val="A0D9A2"/>
          </a:solidFill>
          <a:ln>
            <a:noFill/>
          </a:ln>
        </p:spPr>
        <p:txBody>
          <a:bodyPr wrap="square" rtlCol="0">
            <a:spAutoFit/>
          </a:bodyPr>
          <a:lstStyle/>
          <a:p>
            <a:r>
              <a:rPr lang="zh-CN" altLang="en-US" sz="1200" dirty="0"/>
              <a:t>轮藻植物</a:t>
            </a:r>
            <a:endParaRPr lang="zh-CN" altLang="en-US" sz="1200" dirty="0"/>
          </a:p>
        </p:txBody>
      </p:sp>
      <p:sp>
        <p:nvSpPr>
          <p:cNvPr id="14" name="文本框 13"/>
          <p:cNvSpPr txBox="1"/>
          <p:nvPr/>
        </p:nvSpPr>
        <p:spPr>
          <a:xfrm>
            <a:off x="4364433" y="5513857"/>
            <a:ext cx="800219" cy="1290803"/>
          </a:xfrm>
          <a:prstGeom prst="rect">
            <a:avLst/>
          </a:prstGeom>
          <a:solidFill>
            <a:srgbClr val="C5C5C5"/>
          </a:solidFill>
        </p:spPr>
        <p:txBody>
          <a:bodyPr wrap="none" rtlCol="0">
            <a:spAutoFit/>
          </a:bodyPr>
          <a:lstStyle/>
          <a:p>
            <a:pPr>
              <a:lnSpc>
                <a:spcPts val="1850"/>
              </a:lnSpc>
            </a:pPr>
            <a:r>
              <a:rPr lang="zh-CN" altLang="en-US" sz="1200" dirty="0"/>
              <a:t>团茵藻</a:t>
            </a:r>
            <a:endParaRPr lang="en-US" altLang="zh-CN" sz="1200" dirty="0"/>
          </a:p>
          <a:p>
            <a:pPr>
              <a:lnSpc>
                <a:spcPts val="1850"/>
              </a:lnSpc>
            </a:pPr>
            <a:r>
              <a:rPr lang="zh-CN" altLang="en-US" sz="1200" dirty="0"/>
              <a:t>莱衣藻</a:t>
            </a:r>
            <a:endParaRPr lang="en-US" altLang="zh-CN" sz="1200" dirty="0"/>
          </a:p>
          <a:p>
            <a:pPr>
              <a:lnSpc>
                <a:spcPts val="1850"/>
              </a:lnSpc>
            </a:pPr>
            <a:r>
              <a:rPr lang="zh-CN" altLang="en-US" sz="1200" dirty="0"/>
              <a:t>易变石莼</a:t>
            </a:r>
            <a:endParaRPr lang="en-US" altLang="zh-CN" sz="1200" dirty="0"/>
          </a:p>
          <a:p>
            <a:pPr>
              <a:lnSpc>
                <a:spcPts val="1850"/>
              </a:lnSpc>
            </a:pPr>
            <a:r>
              <a:rPr lang="zh-CN" altLang="en-US" sz="1200" dirty="0"/>
              <a:t>胶球藻</a:t>
            </a:r>
            <a:endParaRPr lang="en-US" altLang="zh-CN" sz="1200" dirty="0"/>
          </a:p>
          <a:p>
            <a:pPr>
              <a:lnSpc>
                <a:spcPts val="1850"/>
              </a:lnSpc>
            </a:pPr>
            <a:r>
              <a:rPr lang="zh-CN" altLang="en-US" sz="1200" dirty="0"/>
              <a:t>小球藻</a:t>
            </a:r>
            <a:endParaRPr lang="en-US" altLang="zh-CN" sz="1200" dirty="0"/>
          </a:p>
        </p:txBody>
      </p:sp>
      <p:sp>
        <p:nvSpPr>
          <p:cNvPr id="15" name="文本框 14"/>
          <p:cNvSpPr txBox="1"/>
          <p:nvPr/>
        </p:nvSpPr>
        <p:spPr>
          <a:xfrm rot="5400000">
            <a:off x="5150078" y="6063176"/>
            <a:ext cx="492443" cy="276999"/>
          </a:xfrm>
          <a:prstGeom prst="rect">
            <a:avLst/>
          </a:prstGeom>
          <a:solidFill>
            <a:srgbClr val="C5C5C5"/>
          </a:solidFill>
        </p:spPr>
        <p:txBody>
          <a:bodyPr wrap="none" rtlCol="0">
            <a:spAutoFit/>
          </a:bodyPr>
          <a:lstStyle/>
          <a:p>
            <a:r>
              <a:rPr lang="zh-CN" altLang="en-US" sz="1200" dirty="0"/>
              <a:t>绿藻</a:t>
            </a:r>
            <a:endParaRPr lang="zh-CN" altLang="en-US" sz="1200" dirty="0"/>
          </a:p>
        </p:txBody>
      </p:sp>
      <p:cxnSp>
        <p:nvCxnSpPr>
          <p:cNvPr id="17" name="直接箭头连接符 16"/>
          <p:cNvCxnSpPr/>
          <p:nvPr/>
        </p:nvCxnSpPr>
        <p:spPr>
          <a:xfrm flipV="1">
            <a:off x="4784860" y="4084068"/>
            <a:ext cx="1499877" cy="216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284737" y="3880220"/>
            <a:ext cx="646331" cy="369332"/>
          </a:xfrm>
          <a:prstGeom prst="rect">
            <a:avLst/>
          </a:prstGeom>
          <a:noFill/>
        </p:spPr>
        <p:txBody>
          <a:bodyPr wrap="none" rtlCol="0">
            <a:spAutoFit/>
          </a:bodyPr>
          <a:lstStyle/>
          <a:p>
            <a:r>
              <a:rPr lang="zh-CN" altLang="en-US" dirty="0"/>
              <a:t>蕨类</a:t>
            </a:r>
            <a:endParaRPr lang="zh-CN" altLang="en-US" dirty="0"/>
          </a:p>
        </p:txBody>
      </p:sp>
      <p:sp>
        <p:nvSpPr>
          <p:cNvPr id="19" name="文本框 18"/>
          <p:cNvSpPr txBox="1"/>
          <p:nvPr/>
        </p:nvSpPr>
        <p:spPr>
          <a:xfrm>
            <a:off x="7284720" y="2631441"/>
            <a:ext cx="4368800" cy="646331"/>
          </a:xfrm>
          <a:prstGeom prst="rect">
            <a:avLst/>
          </a:prstGeom>
          <a:noFill/>
        </p:spPr>
        <p:txBody>
          <a:bodyPr wrap="square" rtlCol="0">
            <a:spAutoFit/>
          </a:bodyPr>
          <a:lstStyle/>
          <a:p>
            <a:r>
              <a:rPr lang="zh-CN" altLang="en-US" dirty="0"/>
              <a:t>三大现存的最早分化的陆生植物</a:t>
            </a:r>
            <a:r>
              <a:rPr lang="en-US" altLang="zh-CN" dirty="0"/>
              <a:t>lineages</a:t>
            </a:r>
            <a:endParaRPr lang="en-US" altLang="zh-CN" dirty="0"/>
          </a:p>
          <a:p>
            <a:r>
              <a:rPr lang="zh-CN" altLang="en-US" dirty="0"/>
              <a:t>无维管组织和真正的根系</a:t>
            </a:r>
            <a:endParaRPr lang="zh-CN" altLang="en-US" dirty="0"/>
          </a:p>
        </p:txBody>
      </p:sp>
      <p:cxnSp>
        <p:nvCxnSpPr>
          <p:cNvPr id="21" name="直接箭头连接符 20"/>
          <p:cNvCxnSpPr/>
          <p:nvPr/>
        </p:nvCxnSpPr>
        <p:spPr>
          <a:xfrm>
            <a:off x="5069840" y="4561840"/>
            <a:ext cx="165608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794179" y="4558937"/>
            <a:ext cx="2954655" cy="369332"/>
          </a:xfrm>
          <a:prstGeom prst="rect">
            <a:avLst/>
          </a:prstGeom>
          <a:noFill/>
        </p:spPr>
        <p:txBody>
          <a:bodyPr wrap="none" rtlCol="0">
            <a:spAutoFit/>
          </a:bodyPr>
          <a:lstStyle/>
          <a:p>
            <a:r>
              <a:rPr lang="zh-CN" altLang="en-US" dirty="0"/>
              <a:t>全基因组多倍化事件的发生</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834887"/>
          </a:xfrm>
        </p:spPr>
        <p:txBody>
          <a:bodyPr>
            <a:normAutofit/>
          </a:bodyPr>
          <a:lstStyle/>
          <a:p>
            <a:r>
              <a:rPr lang="en-US" altLang="zh-CN" sz="3600" i="1" dirty="0"/>
              <a:t>Anthoceros </a:t>
            </a:r>
            <a:r>
              <a:rPr lang="en-US" altLang="zh-CN" sz="3600" i="1" dirty="0" err="1"/>
              <a:t>angustus</a:t>
            </a:r>
            <a:r>
              <a:rPr lang="en-US" altLang="zh-CN" sz="3600" i="1" dirty="0"/>
              <a:t>, </a:t>
            </a:r>
            <a:r>
              <a:rPr lang="en-US" altLang="zh-CN" sz="3600" i="1" dirty="0" err="1"/>
              <a:t>agrestis</a:t>
            </a:r>
            <a:r>
              <a:rPr lang="en-US" altLang="zh-CN" sz="3600" i="1" dirty="0"/>
              <a:t>, punctatus</a:t>
            </a:r>
            <a:endParaRPr lang="en-US" altLang="zh-CN" sz="3600" i="1" dirty="0"/>
          </a:p>
        </p:txBody>
      </p:sp>
      <p:sp>
        <p:nvSpPr>
          <p:cNvPr id="3" name="内容占位符 2"/>
          <p:cNvSpPr>
            <a:spLocks noGrp="1"/>
          </p:cNvSpPr>
          <p:nvPr>
            <p:ph idx="1"/>
          </p:nvPr>
        </p:nvSpPr>
        <p:spPr>
          <a:xfrm>
            <a:off x="419735" y="942975"/>
            <a:ext cx="10515600" cy="4351338"/>
          </a:xfrm>
        </p:spPr>
        <p:txBody>
          <a:bodyPr>
            <a:normAutofit/>
          </a:bodyPr>
          <a:lstStyle/>
          <a:p>
            <a:pPr>
              <a:lnSpc>
                <a:spcPct val="150000"/>
              </a:lnSpc>
            </a:pPr>
            <a:r>
              <a:rPr lang="en-US" altLang="zh-CN" sz="1900" dirty="0">
                <a:sym typeface="+mn-ea"/>
              </a:rPr>
              <a:t>Hornworts 200-250</a:t>
            </a:r>
            <a:r>
              <a:rPr lang="zh-CN" altLang="en-US" sz="1900" dirty="0">
                <a:sym typeface="+mn-ea"/>
              </a:rPr>
              <a:t>个种，多态性比其他有胚植物更低，与绿藻共生</a:t>
            </a:r>
            <a:endParaRPr lang="en-US" altLang="zh-CN" sz="1900" dirty="0"/>
          </a:p>
          <a:p>
            <a:pPr>
              <a:lnSpc>
                <a:spcPct val="150000"/>
              </a:lnSpc>
            </a:pPr>
            <a:r>
              <a:rPr lang="zh-CN" altLang="en-US" sz="1900" dirty="0">
                <a:solidFill>
                  <a:srgbClr val="FF0000"/>
                </a:solidFill>
                <a:sym typeface="+mn-ea"/>
              </a:rPr>
              <a:t>含有二氧化碳浓缩类蛋白的叶绿体</a:t>
            </a:r>
            <a:r>
              <a:rPr lang="zh-CN" altLang="en-US" sz="1900" dirty="0">
                <a:sym typeface="+mn-ea"/>
              </a:rPr>
              <a:t>，在其他陆地植物中无，在绿藻中广泛存在；孢子体含有气孔</a:t>
            </a:r>
            <a:r>
              <a:rPr lang="en-US" altLang="zh-CN" sz="1900" dirty="0">
                <a:sym typeface="+mn-ea"/>
              </a:rPr>
              <a:t>(</a:t>
            </a:r>
            <a:r>
              <a:rPr lang="zh-CN" altLang="en-US" sz="1900" dirty="0">
                <a:sym typeface="+mn-ea"/>
              </a:rPr>
              <a:t>与陆生植物相同的性状）</a:t>
            </a:r>
            <a:endParaRPr lang="zh-CN" altLang="en-US" sz="1900" dirty="0">
              <a:sym typeface="+mn-ea"/>
            </a:endParaRPr>
          </a:p>
          <a:p>
            <a:pPr>
              <a:lnSpc>
                <a:spcPct val="150000"/>
              </a:lnSpc>
            </a:pPr>
            <a:r>
              <a:rPr lang="en-US" altLang="zh-CN" sz="1900" dirty="0">
                <a:sym typeface="+mn-ea"/>
              </a:rPr>
              <a:t>CO2</a:t>
            </a:r>
            <a:r>
              <a:rPr lang="zh-CN" altLang="en-US" sz="1900" dirty="0">
                <a:sym typeface="+mn-ea"/>
              </a:rPr>
              <a:t>浓缩机制研究，水平基因转移</a:t>
            </a:r>
            <a:endParaRPr lang="zh-CN" altLang="en-US" sz="1900" dirty="0">
              <a:sym typeface="+mn-ea"/>
            </a:endParaRPr>
          </a:p>
          <a:p>
            <a:pPr>
              <a:lnSpc>
                <a:spcPct val="150000"/>
              </a:lnSpc>
            </a:pPr>
            <a:endParaRPr lang="zh-CN" altLang="en-US" sz="1900" dirty="0">
              <a:sym typeface="+mn-ea"/>
            </a:endParaRPr>
          </a:p>
          <a:p>
            <a:pPr>
              <a:lnSpc>
                <a:spcPct val="150000"/>
              </a:lnSpc>
            </a:pPr>
            <a:r>
              <a:rPr lang="zh-CN" altLang="en-US" sz="1900" dirty="0">
                <a:sym typeface="+mn-ea"/>
              </a:rPr>
              <a:t>不是基于细胞类型，而是基于一个叶绿体中的酶进行</a:t>
            </a:r>
            <a:r>
              <a:rPr lang="en-US" altLang="zh-CN" sz="1900" dirty="0">
                <a:sym typeface="+mn-ea"/>
              </a:rPr>
              <a:t>CO2</a:t>
            </a:r>
            <a:r>
              <a:rPr lang="zh-CN" altLang="en-US" sz="1900" dirty="0">
                <a:sym typeface="+mn-ea"/>
              </a:rPr>
              <a:t>的浓缩</a:t>
            </a:r>
            <a:endParaRPr lang="en-US" altLang="zh-CN" sz="1900" dirty="0"/>
          </a:p>
          <a:p>
            <a:pPr>
              <a:lnSpc>
                <a:spcPct val="150000"/>
              </a:lnSpc>
            </a:pPr>
            <a:endParaRPr lang="zh-CN" altLang="en-US" sz="1900" dirty="0"/>
          </a:p>
        </p:txBody>
      </p:sp>
      <p:sp>
        <p:nvSpPr>
          <p:cNvPr id="5" name="文本框 4"/>
          <p:cNvSpPr txBox="1"/>
          <p:nvPr/>
        </p:nvSpPr>
        <p:spPr>
          <a:xfrm>
            <a:off x="8855765" y="3518452"/>
            <a:ext cx="902811" cy="523220"/>
          </a:xfrm>
          <a:prstGeom prst="rect">
            <a:avLst/>
          </a:prstGeom>
          <a:noFill/>
        </p:spPr>
        <p:txBody>
          <a:bodyPr wrap="none" rtlCol="0">
            <a:spAutoFit/>
          </a:bodyPr>
          <a:lstStyle/>
          <a:p>
            <a:r>
              <a:rPr lang="zh-CN" altLang="en-US" sz="2800" dirty="0">
                <a:solidFill>
                  <a:srgbClr val="FF0000"/>
                </a:solidFill>
              </a:rPr>
              <a:t>角苔</a:t>
            </a:r>
            <a:endParaRPr lang="zh-CN" altLang="en-US" sz="28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515600" cy="934720"/>
          </a:xfrm>
        </p:spPr>
        <p:txBody>
          <a:bodyPr>
            <a:normAutofit/>
          </a:bodyPr>
          <a:lstStyle/>
          <a:p>
            <a:r>
              <a:rPr lang="en-US" altLang="zh-CN" sz="3600" i="1" dirty="0"/>
              <a:t>Marchantia polymorpha</a:t>
            </a:r>
            <a:endParaRPr lang="zh-CN" altLang="en-US" sz="3600" i="1" dirty="0"/>
          </a:p>
        </p:txBody>
      </p:sp>
      <p:sp>
        <p:nvSpPr>
          <p:cNvPr id="3" name="内容占位符 2"/>
          <p:cNvSpPr>
            <a:spLocks noGrp="1"/>
          </p:cNvSpPr>
          <p:nvPr>
            <p:ph idx="1"/>
          </p:nvPr>
        </p:nvSpPr>
        <p:spPr>
          <a:xfrm>
            <a:off x="277412" y="875665"/>
            <a:ext cx="10515600" cy="2553335"/>
          </a:xfrm>
        </p:spPr>
        <p:txBody>
          <a:bodyPr>
            <a:noAutofit/>
          </a:bodyPr>
          <a:lstStyle/>
          <a:p>
            <a:pPr>
              <a:lnSpc>
                <a:spcPct val="100000"/>
              </a:lnSpc>
            </a:pPr>
            <a:r>
              <a:rPr lang="en-US" altLang="zh-CN" sz="1900" dirty="0"/>
              <a:t>Sex chromosomes (</a:t>
            </a:r>
            <a:r>
              <a:rPr lang="zh-CN" altLang="en-US" sz="1900" dirty="0"/>
              <a:t>有性生殖，营养生殖</a:t>
            </a:r>
            <a:r>
              <a:rPr lang="en-US" altLang="zh-CN" sz="1900" dirty="0"/>
              <a:t>)</a:t>
            </a:r>
            <a:r>
              <a:rPr lang="zh-CN" altLang="en-US" sz="1900" dirty="0"/>
              <a:t>，</a:t>
            </a:r>
            <a:r>
              <a:rPr lang="en-US" altLang="zh-CN" sz="1900" dirty="0"/>
              <a:t>transcription factor</a:t>
            </a:r>
            <a:r>
              <a:rPr lang="zh-CN" altLang="en-US" sz="1900" dirty="0"/>
              <a:t>，</a:t>
            </a:r>
            <a:r>
              <a:rPr lang="en-US" altLang="zh-CN" sz="1900" dirty="0"/>
              <a:t>RNA biology, hormone pathway evolution</a:t>
            </a:r>
            <a:endParaRPr lang="en-US" altLang="zh-CN" sz="1900" dirty="0"/>
          </a:p>
          <a:p>
            <a:pPr>
              <a:lnSpc>
                <a:spcPct val="100000"/>
              </a:lnSpc>
            </a:pPr>
            <a:r>
              <a:rPr lang="zh-CN" altLang="en-US" sz="1900" dirty="0"/>
              <a:t>适应陆地生活的新特征：</a:t>
            </a:r>
            <a:endParaRPr lang="en-US" altLang="zh-CN" sz="1900" dirty="0"/>
          </a:p>
          <a:p>
            <a:pPr>
              <a:lnSpc>
                <a:spcPct val="100000"/>
              </a:lnSpc>
            </a:pPr>
            <a:r>
              <a:rPr lang="zh-CN" altLang="en-US" sz="1900" dirty="0"/>
              <a:t>光氧化应激的预防 </a:t>
            </a:r>
            <a:r>
              <a:rPr lang="en-US" altLang="zh-CN" sz="1900" dirty="0"/>
              <a:t>(prevention against photooxidative stress)</a:t>
            </a:r>
            <a:endParaRPr lang="en-US" altLang="zh-CN" sz="1900" dirty="0"/>
          </a:p>
          <a:p>
            <a:pPr>
              <a:lnSpc>
                <a:spcPct val="100000"/>
              </a:lnSpc>
            </a:pPr>
            <a:r>
              <a:rPr lang="zh-CN" altLang="en-US" sz="1900" dirty="0"/>
              <a:t>水合作用的控制</a:t>
            </a:r>
            <a:r>
              <a:rPr lang="en-US" altLang="zh-CN" sz="1900" dirty="0"/>
              <a:t>——cell wall</a:t>
            </a:r>
            <a:r>
              <a:rPr lang="zh-CN" altLang="en-US" sz="1900" dirty="0"/>
              <a:t>，角质层等</a:t>
            </a:r>
            <a:endParaRPr lang="en-US" altLang="zh-CN" sz="1900" dirty="0"/>
          </a:p>
          <a:p>
            <a:pPr>
              <a:lnSpc>
                <a:spcPct val="100000"/>
              </a:lnSpc>
            </a:pPr>
            <a:r>
              <a:rPr lang="zh-CN" altLang="en-US" sz="1900" dirty="0"/>
              <a:t>胁迫</a:t>
            </a:r>
            <a:endParaRPr lang="en-US" altLang="zh-CN" sz="1900" dirty="0"/>
          </a:p>
          <a:p>
            <a:pPr>
              <a:lnSpc>
                <a:spcPct val="100000"/>
              </a:lnSpc>
            </a:pPr>
            <a:r>
              <a:rPr lang="zh-CN" altLang="en-US" sz="1900" dirty="0"/>
              <a:t>水平基因转移（与细菌，真菌等）</a:t>
            </a:r>
            <a:endParaRPr lang="en-US" altLang="zh-CN" sz="1900" dirty="0"/>
          </a:p>
          <a:p>
            <a:pPr>
              <a:lnSpc>
                <a:spcPct val="100000"/>
              </a:lnSpc>
            </a:pPr>
            <a:endParaRPr lang="en-US" altLang="zh-CN" sz="1900" dirty="0"/>
          </a:p>
          <a:p>
            <a:pPr>
              <a:lnSpc>
                <a:spcPct val="100000"/>
              </a:lnSpc>
            </a:pPr>
            <a:endParaRPr lang="zh-CN" altLang="en-US" sz="1900" dirty="0"/>
          </a:p>
        </p:txBody>
      </p:sp>
      <p:sp>
        <p:nvSpPr>
          <p:cNvPr id="4" name="标题 1"/>
          <p:cNvSpPr txBox="1"/>
          <p:nvPr/>
        </p:nvSpPr>
        <p:spPr>
          <a:xfrm>
            <a:off x="81280" y="3667761"/>
            <a:ext cx="10515600" cy="934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a:t>Marchantia </a:t>
            </a:r>
            <a:r>
              <a:rPr lang="en-US" altLang="zh-CN" sz="3600" i="1" dirty="0" err="1"/>
              <a:t>inflexa</a:t>
            </a:r>
            <a:endParaRPr lang="zh-CN" altLang="en-US" sz="3600" i="1" dirty="0"/>
          </a:p>
        </p:txBody>
      </p:sp>
      <p:sp>
        <p:nvSpPr>
          <p:cNvPr id="5" name="内容占位符 2"/>
          <p:cNvSpPr txBox="1"/>
          <p:nvPr/>
        </p:nvSpPr>
        <p:spPr>
          <a:xfrm>
            <a:off x="277411" y="4551525"/>
            <a:ext cx="11162527" cy="1831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900" dirty="0"/>
              <a:t>Tropical liverwort</a:t>
            </a:r>
            <a:endParaRPr lang="en-US" altLang="zh-CN" sz="1900" dirty="0"/>
          </a:p>
          <a:p>
            <a:pPr>
              <a:lnSpc>
                <a:spcPct val="120000"/>
              </a:lnSpc>
            </a:pPr>
            <a:r>
              <a:rPr lang="zh-CN" altLang="en-US" sz="1900" dirty="0"/>
              <a:t>性别二态性 </a:t>
            </a:r>
            <a:r>
              <a:rPr lang="en-US" altLang="zh-CN" sz="1900" dirty="0"/>
              <a:t>(female, male, unisexual)</a:t>
            </a:r>
            <a:r>
              <a:rPr lang="zh-CN" altLang="en-US" sz="1900" dirty="0"/>
              <a:t>，脱水胁迫</a:t>
            </a:r>
            <a:endParaRPr lang="en-US" altLang="zh-CN" sz="1900" dirty="0"/>
          </a:p>
          <a:p>
            <a:pPr>
              <a:lnSpc>
                <a:spcPct val="120000"/>
              </a:lnSpc>
            </a:pPr>
            <a:r>
              <a:rPr lang="zh-CN" altLang="en-US" sz="1900" dirty="0"/>
              <a:t>水生到陆生转换胁迫的</a:t>
            </a:r>
            <a:r>
              <a:rPr lang="en-US" altLang="zh-CN" sz="1900" dirty="0"/>
              <a:t>tolerance: </a:t>
            </a:r>
            <a:r>
              <a:rPr lang="zh-CN" altLang="en-US" sz="1900" dirty="0"/>
              <a:t>胚胎保留</a:t>
            </a:r>
            <a:r>
              <a:rPr lang="en-US" altLang="zh-CN" sz="1900" dirty="0"/>
              <a:t>(</a:t>
            </a:r>
            <a:r>
              <a:rPr lang="zh-CN" altLang="en-US" sz="1900" dirty="0"/>
              <a:t>耐旱孢子的发育与传播</a:t>
            </a:r>
            <a:r>
              <a:rPr lang="en-US" altLang="zh-CN" sz="1900" dirty="0"/>
              <a:t>)</a:t>
            </a:r>
            <a:r>
              <a:rPr lang="zh-CN" altLang="en-US" sz="1900" dirty="0"/>
              <a:t>、紫外线辐射、耐旱、耐热、耐寒</a:t>
            </a:r>
            <a:endParaRPr lang="en-US" altLang="zh-CN" sz="1900" dirty="0"/>
          </a:p>
          <a:p>
            <a:pPr>
              <a:lnSpc>
                <a:spcPct val="120000"/>
              </a:lnSpc>
            </a:pPr>
            <a:r>
              <a:rPr lang="zh-CN" altLang="en-US" sz="1900" dirty="0"/>
              <a:t>耐脱水性 </a:t>
            </a:r>
            <a:r>
              <a:rPr lang="en-US" altLang="zh-CN" sz="1900" dirty="0"/>
              <a:t>(DT)</a:t>
            </a:r>
            <a:endParaRPr lang="zh-CN" altLang="en-US" sz="1900" dirty="0"/>
          </a:p>
        </p:txBody>
      </p:sp>
      <p:sp>
        <p:nvSpPr>
          <p:cNvPr id="6" name="文本框 5"/>
          <p:cNvSpPr txBox="1"/>
          <p:nvPr/>
        </p:nvSpPr>
        <p:spPr>
          <a:xfrm>
            <a:off x="10396330" y="2511288"/>
            <a:ext cx="543739" cy="523220"/>
          </a:xfrm>
          <a:prstGeom prst="rect">
            <a:avLst/>
          </a:prstGeom>
          <a:noFill/>
        </p:spPr>
        <p:txBody>
          <a:bodyPr wrap="none" rtlCol="0">
            <a:spAutoFit/>
          </a:bodyPr>
          <a:lstStyle/>
          <a:p>
            <a:r>
              <a:rPr lang="zh-CN" altLang="en-US" sz="2800" dirty="0">
                <a:solidFill>
                  <a:srgbClr val="FF0000"/>
                </a:solidFill>
              </a:rPr>
              <a:t>苔</a:t>
            </a:r>
            <a:endParaRPr lang="zh-CN" altLang="en-US" sz="28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864703"/>
          </a:xfrm>
        </p:spPr>
        <p:txBody>
          <a:bodyPr/>
          <a:lstStyle/>
          <a:p>
            <a:r>
              <a:rPr lang="en-US" altLang="zh-CN" sz="3600" i="1" dirty="0" err="1"/>
              <a:t>Physcomitrella</a:t>
            </a:r>
            <a:r>
              <a:rPr lang="en-US" altLang="zh-CN" sz="3600" i="1" dirty="0"/>
              <a:t> patens</a:t>
            </a:r>
            <a:endParaRPr lang="zh-CN" altLang="en-US" sz="3600" i="1" dirty="0"/>
          </a:p>
        </p:txBody>
      </p:sp>
      <p:sp>
        <p:nvSpPr>
          <p:cNvPr id="3" name="内容占位符 2"/>
          <p:cNvSpPr>
            <a:spLocks noGrp="1"/>
          </p:cNvSpPr>
          <p:nvPr>
            <p:ph idx="1"/>
          </p:nvPr>
        </p:nvSpPr>
        <p:spPr>
          <a:xfrm>
            <a:off x="247135" y="976184"/>
            <a:ext cx="11106665" cy="5200779"/>
          </a:xfrm>
        </p:spPr>
        <p:txBody>
          <a:bodyPr>
            <a:normAutofit fontScale="92500" lnSpcReduction="20000"/>
          </a:bodyPr>
          <a:lstStyle/>
          <a:p>
            <a:pPr>
              <a:lnSpc>
                <a:spcPct val="120000"/>
              </a:lnSpc>
            </a:pPr>
            <a:r>
              <a:rPr lang="en-US" altLang="zh-CN" sz="2000" dirty="0"/>
              <a:t>Desiccation tolerance</a:t>
            </a:r>
            <a:r>
              <a:rPr lang="zh-CN" altLang="en-US" sz="2000" dirty="0"/>
              <a:t>：</a:t>
            </a:r>
            <a:endParaRPr lang="en-US" altLang="zh-CN" sz="2000" dirty="0"/>
          </a:p>
          <a:p>
            <a:pPr lvl="1">
              <a:lnSpc>
                <a:spcPct val="120000"/>
              </a:lnSpc>
            </a:pPr>
            <a:r>
              <a:rPr lang="zh-CN" altLang="en-US" sz="1600" dirty="0"/>
              <a:t>出现于维管植物的生殖结构，但营养结构的</a:t>
            </a:r>
            <a:r>
              <a:rPr lang="en-US" altLang="zh-CN" sz="1600" dirty="0"/>
              <a:t>DT</a:t>
            </a:r>
            <a:r>
              <a:rPr lang="zh-CN" altLang="en-US" sz="1600" dirty="0"/>
              <a:t>较少，除了苔藓植物。</a:t>
            </a:r>
            <a:r>
              <a:rPr lang="en-US" altLang="zh-CN" sz="1600" dirty="0"/>
              <a:t>—— </a:t>
            </a:r>
            <a:r>
              <a:rPr lang="zh-CN" altLang="en-US" sz="1600" dirty="0"/>
              <a:t>促进水生到陆生的重要性状</a:t>
            </a:r>
            <a:r>
              <a:rPr lang="en-US" altLang="zh-CN" sz="1600" dirty="0"/>
              <a:t>——</a:t>
            </a:r>
            <a:r>
              <a:rPr lang="zh-CN" altLang="en-US" sz="1600" dirty="0"/>
              <a:t>后续在维管植物中丢失。</a:t>
            </a:r>
            <a:endParaRPr lang="en-US" altLang="zh-CN" sz="1600" dirty="0"/>
          </a:p>
          <a:p>
            <a:pPr lvl="1">
              <a:lnSpc>
                <a:spcPct val="120000"/>
              </a:lnSpc>
            </a:pPr>
            <a:r>
              <a:rPr lang="zh-CN" altLang="en-US" sz="1600" dirty="0"/>
              <a:t>种子中的</a:t>
            </a:r>
            <a:r>
              <a:rPr lang="en-US" altLang="zh-CN" sz="1600" dirty="0"/>
              <a:t>DT</a:t>
            </a:r>
            <a:r>
              <a:rPr lang="zh-CN" altLang="en-US" sz="1600" dirty="0"/>
              <a:t>依赖于</a:t>
            </a:r>
            <a:r>
              <a:rPr lang="en-US" altLang="zh-CN" sz="1600" dirty="0"/>
              <a:t>ABA</a:t>
            </a:r>
            <a:r>
              <a:rPr lang="zh-CN" altLang="en-US" sz="1600" dirty="0"/>
              <a:t>诱导的</a:t>
            </a:r>
            <a:r>
              <a:rPr lang="en-US" altLang="zh-CN" sz="1600" dirty="0"/>
              <a:t>LEA</a:t>
            </a:r>
            <a:r>
              <a:rPr lang="zh-CN" altLang="en-US" sz="1600" dirty="0"/>
              <a:t>等基因的表达，</a:t>
            </a:r>
            <a:r>
              <a:rPr lang="en-US" altLang="zh-CN" sz="1600" dirty="0" err="1"/>
              <a:t>P.patens</a:t>
            </a:r>
            <a:r>
              <a:rPr lang="en-US" altLang="zh-CN" sz="1600" dirty="0"/>
              <a:t> highly dehydration-tolerant</a:t>
            </a:r>
            <a:r>
              <a:rPr lang="zh-CN" altLang="en-US" sz="1600" dirty="0"/>
              <a:t>，含有</a:t>
            </a:r>
            <a:r>
              <a:rPr lang="en-US" altLang="zh-CN" sz="1600" dirty="0"/>
              <a:t>LEA</a:t>
            </a:r>
            <a:r>
              <a:rPr lang="zh-CN" altLang="en-US" sz="1600" dirty="0"/>
              <a:t>基因的同源，</a:t>
            </a:r>
            <a:r>
              <a:rPr lang="en-US" altLang="zh-CN" sz="1600" dirty="0"/>
              <a:t>ABA</a:t>
            </a:r>
            <a:r>
              <a:rPr lang="zh-CN" altLang="en-US" sz="1600" dirty="0"/>
              <a:t>的受体</a:t>
            </a:r>
            <a:endParaRPr lang="en-US" altLang="zh-CN" sz="1600" dirty="0"/>
          </a:p>
          <a:p>
            <a:pPr>
              <a:lnSpc>
                <a:spcPct val="120000"/>
              </a:lnSpc>
            </a:pPr>
            <a:r>
              <a:rPr lang="en-US" altLang="zh-CN" sz="2000" dirty="0"/>
              <a:t>Metabolic pathway:</a:t>
            </a:r>
            <a:endParaRPr lang="en-US" altLang="zh-CN" sz="2000" dirty="0"/>
          </a:p>
          <a:p>
            <a:pPr lvl="1">
              <a:lnSpc>
                <a:spcPct val="120000"/>
              </a:lnSpc>
            </a:pPr>
            <a:r>
              <a:rPr lang="zh-CN" altLang="en-US" sz="1600" dirty="0"/>
              <a:t>细胞色素</a:t>
            </a:r>
            <a:r>
              <a:rPr lang="en-US" altLang="zh-CN" sz="1600" dirty="0"/>
              <a:t>P450</a:t>
            </a:r>
            <a:r>
              <a:rPr lang="zh-CN" altLang="en-US" sz="1600" dirty="0"/>
              <a:t>酶将氧气结合成小的亲脂化合物</a:t>
            </a:r>
            <a:r>
              <a:rPr lang="en-US" altLang="zh-CN" sz="1600" dirty="0"/>
              <a:t>——</a:t>
            </a:r>
            <a:r>
              <a:rPr lang="zh-CN" altLang="en-US" sz="1600" dirty="0"/>
              <a:t>部分</a:t>
            </a:r>
            <a:r>
              <a:rPr lang="en-US" altLang="zh-CN" sz="1600" dirty="0"/>
              <a:t>P450s</a:t>
            </a:r>
            <a:r>
              <a:rPr lang="zh-CN" altLang="en-US" sz="1600" dirty="0"/>
              <a:t>在</a:t>
            </a:r>
            <a:r>
              <a:rPr lang="en-US" altLang="zh-CN" sz="1600" dirty="0" err="1"/>
              <a:t>P.patens</a:t>
            </a:r>
            <a:r>
              <a:rPr lang="zh-CN" altLang="en-US" sz="1600" dirty="0"/>
              <a:t>中缺失，存在</a:t>
            </a:r>
            <a:r>
              <a:rPr lang="en-US" altLang="zh-CN" sz="1600" dirty="0"/>
              <a:t>CYP86</a:t>
            </a:r>
            <a:r>
              <a:rPr lang="zh-CN" altLang="en-US" sz="1600" dirty="0"/>
              <a:t>控制角质形成，防止脱水，绿藻中无</a:t>
            </a:r>
            <a:endParaRPr lang="en-US" altLang="zh-CN" sz="1600" dirty="0"/>
          </a:p>
          <a:p>
            <a:pPr lvl="1">
              <a:lnSpc>
                <a:spcPct val="120000"/>
              </a:lnSpc>
            </a:pPr>
            <a:r>
              <a:rPr lang="zh-CN" altLang="en-US" sz="1600" dirty="0">
                <a:solidFill>
                  <a:srgbClr val="FF0000"/>
                </a:solidFill>
              </a:rPr>
              <a:t>叶绿素</a:t>
            </a:r>
            <a:r>
              <a:rPr lang="zh-CN" altLang="en-US" sz="1600" dirty="0"/>
              <a:t>和类胡萝卜素的合成途径比拟南芥、衣藻中更复杂</a:t>
            </a:r>
            <a:r>
              <a:rPr lang="en-US" altLang="zh-CN" sz="1600" dirty="0"/>
              <a:t>——</a:t>
            </a:r>
            <a:r>
              <a:rPr lang="zh-CN" altLang="en-US" sz="1600" dirty="0"/>
              <a:t>全基因组复制过程中叶绿素和类胡萝卜素代谢途径基因的冗余</a:t>
            </a:r>
            <a:endParaRPr lang="en-US" altLang="zh-CN" sz="1600" dirty="0"/>
          </a:p>
          <a:p>
            <a:pPr>
              <a:lnSpc>
                <a:spcPct val="120000"/>
              </a:lnSpc>
            </a:pPr>
            <a:r>
              <a:rPr lang="en-US" altLang="zh-CN" sz="2000" dirty="0"/>
              <a:t>Signaling pathway</a:t>
            </a:r>
            <a:r>
              <a:rPr lang="zh-CN" altLang="en-US" sz="2000" dirty="0"/>
              <a:t>：</a:t>
            </a:r>
            <a:endParaRPr lang="en-US" altLang="zh-CN" sz="2000" dirty="0"/>
          </a:p>
          <a:p>
            <a:pPr lvl="1">
              <a:lnSpc>
                <a:spcPct val="120000"/>
              </a:lnSpc>
            </a:pPr>
            <a:r>
              <a:rPr lang="zh-CN" altLang="en-US" sz="1600" dirty="0"/>
              <a:t>单细胞藻类不存在的用于形态发生的植物激素和光受体，在</a:t>
            </a:r>
            <a:r>
              <a:rPr lang="en-US" altLang="zh-CN" sz="1600" dirty="0"/>
              <a:t>P.</a:t>
            </a:r>
            <a:r>
              <a:rPr lang="zh-CN" altLang="en-US" sz="1600" dirty="0"/>
              <a:t> </a:t>
            </a:r>
            <a:r>
              <a:rPr lang="en-US" altLang="zh-CN" sz="1600" dirty="0"/>
              <a:t>patens</a:t>
            </a:r>
            <a:r>
              <a:rPr lang="zh-CN" altLang="en-US" sz="1600" dirty="0"/>
              <a:t>中存在</a:t>
            </a:r>
            <a:endParaRPr lang="en-US" altLang="zh-CN" sz="1600" dirty="0"/>
          </a:p>
          <a:p>
            <a:pPr>
              <a:lnSpc>
                <a:spcPct val="120000"/>
              </a:lnSpc>
            </a:pPr>
            <a:r>
              <a:rPr lang="en-US" altLang="zh-CN" sz="2000" dirty="0"/>
              <a:t>Protective proteins</a:t>
            </a:r>
            <a:r>
              <a:rPr lang="zh-CN" altLang="en-US" sz="2000" dirty="0"/>
              <a:t>：</a:t>
            </a:r>
            <a:endParaRPr lang="en-US" altLang="zh-CN" sz="2000" dirty="0"/>
          </a:p>
          <a:p>
            <a:pPr lvl="1">
              <a:lnSpc>
                <a:spcPct val="120000"/>
              </a:lnSpc>
            </a:pPr>
            <a:r>
              <a:rPr lang="en-US" altLang="zh-CN" sz="1600" dirty="0"/>
              <a:t>Heat shock protein</a:t>
            </a:r>
            <a:r>
              <a:rPr lang="zh-CN" altLang="en-US" sz="1600" dirty="0"/>
              <a:t>基因家族的扩张，</a:t>
            </a:r>
            <a:r>
              <a:rPr lang="zh-CN" altLang="en-US" sz="1600" dirty="0">
                <a:solidFill>
                  <a:srgbClr val="FF0000"/>
                </a:solidFill>
              </a:rPr>
              <a:t>光感应基因家族</a:t>
            </a:r>
            <a:r>
              <a:rPr lang="zh-CN" altLang="en-US" sz="1600" dirty="0"/>
              <a:t>的扩张</a:t>
            </a:r>
            <a:endParaRPr lang="en-US" altLang="zh-CN" sz="1600" dirty="0"/>
          </a:p>
          <a:p>
            <a:pPr>
              <a:lnSpc>
                <a:spcPct val="120000"/>
              </a:lnSpc>
            </a:pPr>
            <a:r>
              <a:rPr lang="en-US" altLang="zh-CN" sz="2000" dirty="0"/>
              <a:t>DNA repair:</a:t>
            </a:r>
            <a:endParaRPr lang="en-US" altLang="zh-CN" sz="2000" dirty="0"/>
          </a:p>
          <a:p>
            <a:pPr lvl="1">
              <a:lnSpc>
                <a:spcPct val="120000"/>
              </a:lnSpc>
            </a:pPr>
            <a:r>
              <a:rPr lang="zh-CN" altLang="en-US" sz="1600" dirty="0"/>
              <a:t>使用同源序列，</a:t>
            </a:r>
            <a:r>
              <a:rPr lang="en-US" altLang="zh-CN" sz="1600" dirty="0"/>
              <a:t>cell-cycle control</a:t>
            </a:r>
            <a:endParaRPr lang="en-US" altLang="zh-CN" sz="1600" dirty="0"/>
          </a:p>
          <a:p>
            <a:pPr>
              <a:lnSpc>
                <a:spcPct val="120000"/>
              </a:lnSpc>
            </a:pPr>
            <a:endParaRPr lang="en-US" altLang="zh-CN" sz="2000" dirty="0"/>
          </a:p>
        </p:txBody>
      </p:sp>
      <p:sp>
        <p:nvSpPr>
          <p:cNvPr id="4" name="文本框 3"/>
          <p:cNvSpPr txBox="1"/>
          <p:nvPr/>
        </p:nvSpPr>
        <p:spPr>
          <a:xfrm>
            <a:off x="10674626" y="4449418"/>
            <a:ext cx="543739" cy="523220"/>
          </a:xfrm>
          <a:prstGeom prst="rect">
            <a:avLst/>
          </a:prstGeom>
          <a:noFill/>
        </p:spPr>
        <p:txBody>
          <a:bodyPr wrap="none" rtlCol="0">
            <a:spAutoFit/>
          </a:bodyPr>
          <a:lstStyle/>
          <a:p>
            <a:r>
              <a:rPr lang="zh-CN" altLang="en-US" sz="2800" dirty="0">
                <a:solidFill>
                  <a:srgbClr val="FF0000"/>
                </a:solidFill>
              </a:rPr>
              <a:t>藓</a:t>
            </a:r>
            <a:endParaRPr lang="zh-CN" altLang="en-US" sz="2800" dirty="0">
              <a:solidFill>
                <a:srgbClr val="FF0000"/>
              </a:solidFill>
            </a:endParaRPr>
          </a:p>
        </p:txBody>
      </p:sp>
      <p:sp>
        <p:nvSpPr>
          <p:cNvPr id="7" name="文本框 6"/>
          <p:cNvSpPr txBox="1"/>
          <p:nvPr/>
        </p:nvSpPr>
        <p:spPr>
          <a:xfrm>
            <a:off x="5800467" y="5576798"/>
            <a:ext cx="6192078" cy="923330"/>
          </a:xfrm>
          <a:prstGeom prst="rect">
            <a:avLst/>
          </a:prstGeom>
          <a:noFill/>
        </p:spPr>
        <p:txBody>
          <a:bodyPr wrap="square">
            <a:spAutoFit/>
          </a:bodyPr>
          <a:lstStyle/>
          <a:p>
            <a:r>
              <a:rPr lang="en-US" altLang="zh-CN" dirty="0"/>
              <a:t>Mosses</a:t>
            </a:r>
            <a:r>
              <a:rPr lang="zh-CN" altLang="en-US" dirty="0"/>
              <a:t>：从水生到陆生的适应性进化</a:t>
            </a:r>
            <a:endParaRPr lang="en-US" altLang="zh-CN" dirty="0"/>
          </a:p>
          <a:p>
            <a:r>
              <a:rPr lang="zh-CN" altLang="en-US" dirty="0"/>
              <a:t>渗透调节、干燥、耐冻性、热、“</a:t>
            </a:r>
            <a:r>
              <a:rPr lang="en-US" altLang="zh-CN" dirty="0"/>
              <a:t>sunscreens</a:t>
            </a:r>
            <a:r>
              <a:rPr lang="zh-CN" altLang="en-US" dirty="0"/>
              <a:t>”物质的合成与积累、</a:t>
            </a:r>
            <a:r>
              <a:rPr lang="en-US" altLang="zh-CN" dirty="0"/>
              <a:t>DNA</a:t>
            </a:r>
            <a:r>
              <a:rPr lang="zh-CN" altLang="en-US" dirty="0"/>
              <a:t>修复机制</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44408"/>
            <a:ext cx="10515600" cy="806810"/>
          </a:xfrm>
        </p:spPr>
        <p:txBody>
          <a:bodyPr/>
          <a:lstStyle/>
          <a:p>
            <a:r>
              <a:rPr lang="en-US" altLang="zh-CN" sz="3600" i="1" dirty="0"/>
              <a:t>Fontinalis </a:t>
            </a:r>
            <a:r>
              <a:rPr lang="en-US" altLang="zh-CN" sz="3600" i="1" dirty="0" err="1"/>
              <a:t>antipyretica</a:t>
            </a:r>
            <a:endParaRPr lang="zh-CN" altLang="en-US" sz="3600" i="1" dirty="0"/>
          </a:p>
        </p:txBody>
      </p:sp>
      <p:sp>
        <p:nvSpPr>
          <p:cNvPr id="3" name="内容占位符 2"/>
          <p:cNvSpPr>
            <a:spLocks noGrp="1"/>
          </p:cNvSpPr>
          <p:nvPr>
            <p:ph idx="1"/>
          </p:nvPr>
        </p:nvSpPr>
        <p:spPr>
          <a:xfrm>
            <a:off x="147844" y="3234432"/>
            <a:ext cx="7428686" cy="472351"/>
          </a:xfrm>
        </p:spPr>
        <p:txBody>
          <a:bodyPr/>
          <a:lstStyle/>
          <a:p>
            <a:pPr>
              <a:lnSpc>
                <a:spcPct val="100000"/>
              </a:lnSpc>
            </a:pPr>
            <a:r>
              <a:rPr lang="zh-CN" altLang="en-US" sz="1900" dirty="0"/>
              <a:t>水生苔藓</a:t>
            </a:r>
            <a:r>
              <a:rPr lang="en-US" altLang="zh-CN" sz="1900" dirty="0"/>
              <a:t>——</a:t>
            </a:r>
            <a:r>
              <a:rPr lang="zh-CN" altLang="en-US" sz="1900" dirty="0"/>
              <a:t>仅仅</a:t>
            </a:r>
            <a:r>
              <a:rPr lang="en-US" altLang="zh-CN" sz="1900" dirty="0"/>
              <a:t>release</a:t>
            </a:r>
            <a:r>
              <a:rPr lang="zh-CN" altLang="en-US" sz="1900" dirty="0"/>
              <a:t>了一下数据</a:t>
            </a:r>
            <a:endParaRPr lang="en-US" altLang="zh-CN" sz="1900" dirty="0"/>
          </a:p>
        </p:txBody>
      </p:sp>
      <p:sp>
        <p:nvSpPr>
          <p:cNvPr id="4" name="标题 1"/>
          <p:cNvSpPr>
            <a:spLocks noGrp="1"/>
          </p:cNvSpPr>
          <p:nvPr/>
        </p:nvSpPr>
        <p:spPr>
          <a:xfrm>
            <a:off x="0" y="0"/>
            <a:ext cx="10515600" cy="844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err="1"/>
              <a:t>Pleurozium</a:t>
            </a:r>
            <a:r>
              <a:rPr lang="en-US" altLang="zh-CN" sz="3600" i="1" dirty="0"/>
              <a:t> </a:t>
            </a:r>
            <a:r>
              <a:rPr lang="en-US" altLang="zh-CN" sz="3600" i="1" dirty="0" err="1"/>
              <a:t>schreberi</a:t>
            </a:r>
            <a:endParaRPr lang="zh-CN" altLang="en-US" sz="3600" i="1" dirty="0"/>
          </a:p>
        </p:txBody>
      </p:sp>
      <p:sp>
        <p:nvSpPr>
          <p:cNvPr id="5" name="内容占位符 2"/>
          <p:cNvSpPr>
            <a:spLocks noGrp="1"/>
          </p:cNvSpPr>
          <p:nvPr/>
        </p:nvSpPr>
        <p:spPr>
          <a:xfrm>
            <a:off x="147844" y="1045009"/>
            <a:ext cx="10515600" cy="1090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1900" dirty="0"/>
              <a:t>许多陆生生态环境中</a:t>
            </a:r>
            <a:r>
              <a:rPr lang="en-US" altLang="zh-CN" sz="1900" dirty="0"/>
              <a:t>play a fundamental role</a:t>
            </a:r>
            <a:r>
              <a:rPr lang="zh-CN" altLang="en-US" sz="1900" dirty="0"/>
              <a:t>：如北方针叶林，地球上最大的陆生生物群落</a:t>
            </a:r>
            <a:endParaRPr lang="en-US" altLang="zh-CN" sz="1900" dirty="0"/>
          </a:p>
          <a:p>
            <a:pPr>
              <a:lnSpc>
                <a:spcPct val="100000"/>
              </a:lnSpc>
            </a:pPr>
            <a:r>
              <a:rPr lang="zh-CN" altLang="en-US" sz="1900" dirty="0"/>
              <a:t>在驱动生态系统中氮、碳的</a:t>
            </a:r>
            <a:r>
              <a:rPr lang="en-US" altLang="zh-CN" sz="1900" dirty="0"/>
              <a:t>input</a:t>
            </a:r>
            <a:r>
              <a:rPr lang="zh-CN" altLang="en-US" sz="1900" dirty="0"/>
              <a:t>和</a:t>
            </a:r>
            <a:r>
              <a:rPr lang="en-US" altLang="zh-CN" sz="1900" dirty="0"/>
              <a:t>fluxes</a:t>
            </a:r>
            <a:r>
              <a:rPr lang="zh-CN" altLang="en-US" sz="1900" dirty="0"/>
              <a:t>中具有重要作用；与蓝藻共生固氮，</a:t>
            </a:r>
            <a:r>
              <a:rPr lang="en-US" altLang="zh-CN" sz="1900" dirty="0"/>
              <a:t>C</a:t>
            </a:r>
            <a:r>
              <a:rPr lang="zh-CN" altLang="en-US" sz="1900" dirty="0"/>
              <a:t>的积累；提高土壤有机活力；</a:t>
            </a:r>
            <a:r>
              <a:rPr lang="en-US" altLang="zh-CN" sz="1900" dirty="0"/>
              <a:t>C-N</a:t>
            </a:r>
            <a:r>
              <a:rPr lang="zh-CN" altLang="en-US" sz="1900" dirty="0"/>
              <a:t>循环</a:t>
            </a:r>
            <a:endParaRPr lang="zh-CN" altLang="en-US" sz="1900" dirty="0"/>
          </a:p>
        </p:txBody>
      </p:sp>
      <p:sp>
        <p:nvSpPr>
          <p:cNvPr id="6" name="文本框 5"/>
          <p:cNvSpPr txBox="1"/>
          <p:nvPr/>
        </p:nvSpPr>
        <p:spPr>
          <a:xfrm>
            <a:off x="9037982" y="2180045"/>
            <a:ext cx="651827" cy="523220"/>
          </a:xfrm>
          <a:prstGeom prst="rect">
            <a:avLst/>
          </a:prstGeom>
          <a:noFill/>
        </p:spPr>
        <p:txBody>
          <a:bodyPr wrap="square" rtlCol="0">
            <a:spAutoFit/>
          </a:bodyPr>
          <a:lstStyle/>
          <a:p>
            <a:r>
              <a:rPr lang="zh-CN" altLang="en-US" sz="2800" dirty="0">
                <a:solidFill>
                  <a:srgbClr val="FF0000"/>
                </a:solidFill>
              </a:rPr>
              <a:t>藓</a:t>
            </a:r>
            <a:endParaRPr lang="zh-CN" altLang="en-US" sz="2800" dirty="0">
              <a:solidFill>
                <a:srgbClr val="FF0000"/>
              </a:solidFill>
            </a:endParaRPr>
          </a:p>
        </p:txBody>
      </p:sp>
      <p:sp>
        <p:nvSpPr>
          <p:cNvPr id="7" name="标题 1"/>
          <p:cNvSpPr txBox="1"/>
          <p:nvPr/>
        </p:nvSpPr>
        <p:spPr>
          <a:xfrm>
            <a:off x="0" y="4022528"/>
            <a:ext cx="10515600" cy="8068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err="1"/>
              <a:t>Calohypnum</a:t>
            </a:r>
            <a:r>
              <a:rPr lang="en-US" altLang="zh-CN" sz="3600" i="1" dirty="0"/>
              <a:t> </a:t>
            </a:r>
            <a:r>
              <a:rPr lang="en-US" altLang="zh-CN" sz="3600" i="1" dirty="0" err="1"/>
              <a:t>plumiforme</a:t>
            </a:r>
            <a:endParaRPr lang="en-US" altLang="zh-CN" sz="3600" i="1" dirty="0"/>
          </a:p>
        </p:txBody>
      </p:sp>
      <p:sp>
        <p:nvSpPr>
          <p:cNvPr id="8" name="内容占位符 2"/>
          <p:cNvSpPr txBox="1"/>
          <p:nvPr/>
        </p:nvSpPr>
        <p:spPr>
          <a:xfrm>
            <a:off x="147844" y="4908907"/>
            <a:ext cx="7428686" cy="472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1900" dirty="0"/>
              <a:t>病原体防御代谢物的研究</a:t>
            </a:r>
            <a:r>
              <a:rPr lang="en-US" altLang="zh-CN" sz="1900" dirty="0"/>
              <a:t>——</a:t>
            </a:r>
            <a:r>
              <a:rPr lang="en-US" altLang="zh-CN" sz="2000" dirty="0"/>
              <a:t>momilactones</a:t>
            </a:r>
            <a:endParaRPr lang="en-US" altLang="zh-CN"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934278"/>
          </a:xfrm>
        </p:spPr>
        <p:txBody>
          <a:bodyPr/>
          <a:lstStyle/>
          <a:p>
            <a:r>
              <a:rPr lang="en-US" altLang="zh-CN" sz="3600" i="1" dirty="0"/>
              <a:t>Selaginella </a:t>
            </a:r>
            <a:r>
              <a:rPr lang="en-US" altLang="zh-CN" sz="3600" i="1" dirty="0" err="1"/>
              <a:t>moellendorffii</a:t>
            </a:r>
            <a:endParaRPr lang="en-US" altLang="zh-CN" sz="3600" i="1" dirty="0"/>
          </a:p>
        </p:txBody>
      </p:sp>
      <p:sp>
        <p:nvSpPr>
          <p:cNvPr id="3" name="内容占位符 2"/>
          <p:cNvSpPr>
            <a:spLocks noGrp="1"/>
          </p:cNvSpPr>
          <p:nvPr>
            <p:ph idx="1"/>
          </p:nvPr>
        </p:nvSpPr>
        <p:spPr>
          <a:xfrm>
            <a:off x="66675" y="685289"/>
            <a:ext cx="10515600" cy="1325563"/>
          </a:xfrm>
        </p:spPr>
        <p:txBody>
          <a:bodyPr/>
          <a:lstStyle/>
          <a:p>
            <a:pPr>
              <a:lnSpc>
                <a:spcPct val="100000"/>
              </a:lnSpc>
            </a:pPr>
            <a:r>
              <a:rPr lang="zh-CN" altLang="en-US" sz="1900" dirty="0"/>
              <a:t>第一个被报道的非种子维管植物</a:t>
            </a:r>
            <a:endParaRPr lang="zh-CN" altLang="en-US" sz="1900" dirty="0"/>
          </a:p>
          <a:p>
            <a:pPr>
              <a:lnSpc>
                <a:spcPct val="100000"/>
              </a:lnSpc>
            </a:pPr>
            <a:r>
              <a:rPr lang="zh-CN" altLang="en-US" sz="1900" dirty="0">
                <a:solidFill>
                  <a:srgbClr val="FF0000"/>
                </a:solidFill>
              </a:rPr>
              <a:t>维管植物发育</a:t>
            </a:r>
            <a:r>
              <a:rPr lang="zh-CN" altLang="en-US" sz="1900" dirty="0"/>
              <a:t>和代谢过程早期特有的进化，次级代谢基因，转录后基因调控</a:t>
            </a:r>
            <a:endParaRPr lang="zh-CN" altLang="en-US" sz="1900" dirty="0"/>
          </a:p>
          <a:p>
            <a:pPr>
              <a:lnSpc>
                <a:spcPct val="100000"/>
              </a:lnSpc>
            </a:pPr>
            <a:r>
              <a:rPr lang="zh-CN" altLang="en-US" sz="1900" dirty="0"/>
              <a:t>无全基因组复制事件</a:t>
            </a:r>
            <a:endParaRPr lang="zh-CN" altLang="en-US" sz="1900" dirty="0"/>
          </a:p>
        </p:txBody>
      </p:sp>
      <p:sp>
        <p:nvSpPr>
          <p:cNvPr id="4" name="标题 1"/>
          <p:cNvSpPr>
            <a:spLocks noGrp="1"/>
          </p:cNvSpPr>
          <p:nvPr/>
        </p:nvSpPr>
        <p:spPr>
          <a:xfrm>
            <a:off x="66675" y="1807900"/>
            <a:ext cx="10515600" cy="8882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a:t>Selaginella </a:t>
            </a:r>
            <a:r>
              <a:rPr lang="en-US" altLang="zh-CN" sz="3600" i="1" dirty="0" err="1"/>
              <a:t>lepidophylla</a:t>
            </a:r>
            <a:endParaRPr lang="en-US" altLang="zh-CN" sz="3600" i="1" dirty="0"/>
          </a:p>
        </p:txBody>
      </p:sp>
      <p:sp>
        <p:nvSpPr>
          <p:cNvPr id="5" name="内容占位符 2"/>
          <p:cNvSpPr>
            <a:spLocks noGrp="1"/>
          </p:cNvSpPr>
          <p:nvPr/>
        </p:nvSpPr>
        <p:spPr>
          <a:xfrm>
            <a:off x="136249" y="2426721"/>
            <a:ext cx="10515600" cy="20840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sz="1900" dirty="0"/>
              <a:t>a clubmoss with extreme desiccation tolerant——unique tandem gene duplication patterns</a:t>
            </a:r>
            <a:endParaRPr lang="en-US" altLang="zh-CN" sz="1900" dirty="0"/>
          </a:p>
          <a:p>
            <a:pPr>
              <a:lnSpc>
                <a:spcPct val="110000"/>
              </a:lnSpc>
            </a:pPr>
            <a:r>
              <a:rPr lang="zh-CN" altLang="en-US" sz="1900" dirty="0"/>
              <a:t>周期性缺水的适应对于从水生到陆生是非重要的</a:t>
            </a:r>
            <a:endParaRPr lang="zh-CN" altLang="en-US" sz="1900" dirty="0"/>
          </a:p>
          <a:p>
            <a:pPr>
              <a:lnSpc>
                <a:spcPct val="110000"/>
              </a:lnSpc>
            </a:pPr>
            <a:r>
              <a:rPr lang="zh-CN" altLang="en-US" sz="1900" dirty="0"/>
              <a:t>在几十年的静止状态下，</a:t>
            </a:r>
            <a:r>
              <a:rPr lang="en-US" altLang="zh-CN" sz="1900" dirty="0"/>
              <a:t>cellular water loss &gt;95%</a:t>
            </a:r>
            <a:r>
              <a:rPr lang="zh-CN" altLang="en-US" sz="1900" dirty="0"/>
              <a:t>仍然可以生存</a:t>
            </a:r>
            <a:endParaRPr lang="zh-CN" altLang="en-US" sz="1900" dirty="0"/>
          </a:p>
          <a:p>
            <a:pPr>
              <a:lnSpc>
                <a:spcPct val="110000"/>
              </a:lnSpc>
            </a:pPr>
            <a:r>
              <a:rPr lang="en-US" altLang="zh-CN" sz="1900" dirty="0">
                <a:solidFill>
                  <a:srgbClr val="FF0000"/>
                </a:solidFill>
              </a:rPr>
              <a:t>DT</a:t>
            </a:r>
            <a:r>
              <a:rPr lang="en-US" altLang="zh-CN" sz="1900" dirty="0"/>
              <a:t>——DNA repair</a:t>
            </a:r>
            <a:r>
              <a:rPr lang="zh-CN" altLang="en-US" sz="1900" dirty="0"/>
              <a:t>，氧化应激，水胁迫，</a:t>
            </a:r>
            <a:r>
              <a:rPr lang="en-US" altLang="zh-CN" sz="1900" dirty="0"/>
              <a:t>membrane stability and macro-molecular protection</a:t>
            </a:r>
            <a:endParaRPr lang="en-US" altLang="zh-CN" sz="1900" dirty="0"/>
          </a:p>
          <a:p>
            <a:pPr>
              <a:lnSpc>
                <a:spcPct val="110000"/>
              </a:lnSpc>
            </a:pPr>
            <a:r>
              <a:rPr lang="zh-CN" altLang="en-US" sz="1900" dirty="0"/>
              <a:t>无全基因组的复制，但是存在特有的</a:t>
            </a:r>
            <a:r>
              <a:rPr lang="en-US" altLang="zh-CN" sz="1900" dirty="0"/>
              <a:t>tandem gene duplications</a:t>
            </a:r>
            <a:endParaRPr lang="en-US" altLang="zh-CN" sz="1900" dirty="0"/>
          </a:p>
        </p:txBody>
      </p:sp>
      <p:sp>
        <p:nvSpPr>
          <p:cNvPr id="6" name="标题 1"/>
          <p:cNvSpPr txBox="1"/>
          <p:nvPr/>
        </p:nvSpPr>
        <p:spPr>
          <a:xfrm>
            <a:off x="66675" y="4373237"/>
            <a:ext cx="10515600" cy="7364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a:t>Selaginella </a:t>
            </a:r>
            <a:r>
              <a:rPr lang="en-US" altLang="zh-CN" sz="3600" i="1" dirty="0" err="1"/>
              <a:t>tamariscinas</a:t>
            </a:r>
            <a:endParaRPr lang="en-US" altLang="zh-CN" sz="3600" i="1" dirty="0"/>
          </a:p>
        </p:txBody>
      </p:sp>
      <p:sp>
        <p:nvSpPr>
          <p:cNvPr id="8" name="内容占位符 2"/>
          <p:cNvSpPr txBox="1"/>
          <p:nvPr/>
        </p:nvSpPr>
        <p:spPr>
          <a:xfrm>
            <a:off x="136249" y="5094570"/>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1900" dirty="0"/>
              <a:t>Desiccation tolerant (DT) —— </a:t>
            </a:r>
            <a:r>
              <a:rPr lang="zh-CN" altLang="en-US" sz="1900" dirty="0"/>
              <a:t>油脂蛋白，</a:t>
            </a:r>
            <a:r>
              <a:rPr lang="en-US" altLang="zh-CN" sz="1900" dirty="0"/>
              <a:t>PPR</a:t>
            </a:r>
            <a:r>
              <a:rPr lang="zh-CN" altLang="en-US" sz="1900" dirty="0"/>
              <a:t>，活性氧，</a:t>
            </a:r>
            <a:r>
              <a:rPr lang="en-US" altLang="zh-CN" sz="1900" dirty="0"/>
              <a:t>ABA</a:t>
            </a:r>
            <a:r>
              <a:rPr lang="zh-CN" altLang="en-US" sz="1900" dirty="0"/>
              <a:t>，叶绿体</a:t>
            </a:r>
            <a:r>
              <a:rPr lang="en-US" altLang="zh-CN" sz="1900" dirty="0"/>
              <a:t>NDH</a:t>
            </a:r>
            <a:r>
              <a:rPr lang="zh-CN" altLang="en-US" sz="1900" dirty="0"/>
              <a:t>基因的丢失</a:t>
            </a:r>
            <a:endParaRPr lang="en-US" altLang="zh-CN" sz="1900" dirty="0"/>
          </a:p>
        </p:txBody>
      </p:sp>
      <p:sp>
        <p:nvSpPr>
          <p:cNvPr id="9" name="文本框 8"/>
          <p:cNvSpPr txBox="1"/>
          <p:nvPr/>
        </p:nvSpPr>
        <p:spPr>
          <a:xfrm>
            <a:off x="10257183" y="1152939"/>
            <a:ext cx="800219" cy="830997"/>
          </a:xfrm>
          <a:prstGeom prst="rect">
            <a:avLst/>
          </a:prstGeom>
          <a:noFill/>
        </p:spPr>
        <p:txBody>
          <a:bodyPr wrap="none" rtlCol="0">
            <a:spAutoFit/>
          </a:bodyPr>
          <a:lstStyle/>
          <a:p>
            <a:r>
              <a:rPr lang="zh-CN" altLang="en-US" sz="2400" dirty="0">
                <a:solidFill>
                  <a:srgbClr val="FF0000"/>
                </a:solidFill>
              </a:rPr>
              <a:t>蕨类</a:t>
            </a:r>
            <a:endParaRPr lang="en-US" altLang="zh-CN" sz="2400" dirty="0">
              <a:solidFill>
                <a:srgbClr val="FF0000"/>
              </a:solidFill>
            </a:endParaRPr>
          </a:p>
          <a:p>
            <a:r>
              <a:rPr lang="zh-CN" altLang="en-US" sz="2400" dirty="0">
                <a:solidFill>
                  <a:srgbClr val="FF0000"/>
                </a:solidFill>
              </a:rPr>
              <a:t>卷柏</a:t>
            </a:r>
            <a:endParaRPr lang="zh-CN" altLang="en-US" sz="24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904461"/>
          </a:xfrm>
        </p:spPr>
        <p:txBody>
          <a:bodyPr/>
          <a:lstStyle/>
          <a:p>
            <a:r>
              <a:rPr lang="en-US" altLang="zh-CN" i="1" dirty="0" err="1"/>
              <a:t>Ceratopteris</a:t>
            </a:r>
            <a:r>
              <a:rPr lang="en-US" altLang="zh-CN" i="1" dirty="0"/>
              <a:t> </a:t>
            </a:r>
            <a:r>
              <a:rPr lang="en-US" altLang="zh-CN" i="1" dirty="0" err="1"/>
              <a:t>richardii</a:t>
            </a:r>
            <a:endParaRPr lang="en-US" altLang="zh-CN" i="1" dirty="0"/>
          </a:p>
        </p:txBody>
      </p:sp>
      <p:sp>
        <p:nvSpPr>
          <p:cNvPr id="3" name="内容占位符 2"/>
          <p:cNvSpPr>
            <a:spLocks noGrp="1"/>
          </p:cNvSpPr>
          <p:nvPr>
            <p:ph idx="1"/>
          </p:nvPr>
        </p:nvSpPr>
        <p:spPr>
          <a:xfrm>
            <a:off x="291548" y="921164"/>
            <a:ext cx="10515600" cy="2348810"/>
          </a:xfrm>
        </p:spPr>
        <p:txBody>
          <a:bodyPr/>
          <a:lstStyle/>
          <a:p>
            <a:pPr>
              <a:lnSpc>
                <a:spcPct val="150000"/>
              </a:lnSpc>
            </a:pPr>
            <a:r>
              <a:rPr lang="zh-CN" altLang="en-US" sz="1900" dirty="0"/>
              <a:t>具同形孢子的蕨类植物 </a:t>
            </a:r>
            <a:r>
              <a:rPr lang="en-US" altLang="zh-CN" sz="1900" dirty="0"/>
              <a:t>(homosporous fern)</a:t>
            </a:r>
            <a:endParaRPr lang="en-US" altLang="zh-CN" sz="1900" dirty="0"/>
          </a:p>
          <a:p>
            <a:pPr>
              <a:lnSpc>
                <a:spcPct val="150000"/>
              </a:lnSpc>
            </a:pPr>
            <a:r>
              <a:rPr lang="en-US" altLang="zh-CN" sz="1900" dirty="0"/>
              <a:t>Heterosporous water ferns</a:t>
            </a:r>
            <a:r>
              <a:rPr lang="zh-CN" altLang="en-US" sz="1900" dirty="0"/>
              <a:t> </a:t>
            </a:r>
            <a:r>
              <a:rPr lang="en-US" altLang="zh-CN" sz="1900" dirty="0"/>
              <a:t>—— </a:t>
            </a:r>
            <a:r>
              <a:rPr lang="zh-CN" altLang="en-US" sz="1900" dirty="0"/>
              <a:t>基因组小于</a:t>
            </a:r>
            <a:r>
              <a:rPr lang="en-US" altLang="zh-CN" sz="1900" dirty="0"/>
              <a:t>250Mb</a:t>
            </a:r>
            <a:endParaRPr lang="en-US" altLang="zh-CN" sz="1900" dirty="0"/>
          </a:p>
          <a:p>
            <a:pPr>
              <a:lnSpc>
                <a:spcPct val="150000"/>
              </a:lnSpc>
            </a:pPr>
            <a:r>
              <a:rPr lang="en-US" altLang="zh-CN" sz="1900" dirty="0"/>
              <a:t>Homosporous fern —— </a:t>
            </a:r>
            <a:r>
              <a:rPr lang="zh-CN" altLang="en-US" sz="1900" dirty="0"/>
              <a:t>基因组平均大小</a:t>
            </a:r>
            <a:r>
              <a:rPr lang="en-US" altLang="zh-CN" sz="1900" dirty="0"/>
              <a:t>12Gb</a:t>
            </a:r>
            <a:r>
              <a:rPr lang="zh-CN" altLang="en-US" sz="1900" dirty="0"/>
              <a:t>，平均染色体条数</a:t>
            </a:r>
            <a:r>
              <a:rPr lang="en-US" altLang="zh-CN" sz="1900" dirty="0"/>
              <a:t>59</a:t>
            </a:r>
            <a:endParaRPr lang="en-US" altLang="zh-CN" sz="1900" dirty="0"/>
          </a:p>
          <a:p>
            <a:pPr>
              <a:lnSpc>
                <a:spcPct val="150000"/>
              </a:lnSpc>
            </a:pPr>
            <a:r>
              <a:rPr lang="zh-CN" altLang="en-US" sz="1900" dirty="0"/>
              <a:t>基因组的进化</a:t>
            </a:r>
            <a:endParaRPr lang="en-US" altLang="zh-CN" sz="1900" dirty="0"/>
          </a:p>
          <a:p>
            <a:pPr>
              <a:lnSpc>
                <a:spcPct val="150000"/>
              </a:lnSpc>
            </a:pPr>
            <a:endParaRPr lang="en-US" altLang="zh-CN" dirty="0"/>
          </a:p>
          <a:p>
            <a:endParaRPr lang="zh-CN" altLang="en-US" dirty="0"/>
          </a:p>
        </p:txBody>
      </p:sp>
      <p:sp>
        <p:nvSpPr>
          <p:cNvPr id="4" name="文本框 3"/>
          <p:cNvSpPr txBox="1"/>
          <p:nvPr/>
        </p:nvSpPr>
        <p:spPr>
          <a:xfrm>
            <a:off x="10257183" y="1152939"/>
            <a:ext cx="800219" cy="461665"/>
          </a:xfrm>
          <a:prstGeom prst="rect">
            <a:avLst/>
          </a:prstGeom>
          <a:noFill/>
        </p:spPr>
        <p:txBody>
          <a:bodyPr wrap="none" rtlCol="0">
            <a:spAutoFit/>
          </a:bodyPr>
          <a:lstStyle/>
          <a:p>
            <a:r>
              <a:rPr lang="zh-CN" altLang="en-US" sz="2400" dirty="0">
                <a:solidFill>
                  <a:srgbClr val="FF0000"/>
                </a:solidFill>
              </a:rPr>
              <a:t>蕨类</a:t>
            </a:r>
            <a:endParaRPr lang="en-US" altLang="zh-CN" sz="2400" dirty="0">
              <a:solidFill>
                <a:srgbClr val="FF0000"/>
              </a:solidFill>
            </a:endParaRPr>
          </a:p>
        </p:txBody>
      </p:sp>
      <p:sp>
        <p:nvSpPr>
          <p:cNvPr id="5" name="标题 1"/>
          <p:cNvSpPr txBox="1"/>
          <p:nvPr/>
        </p:nvSpPr>
        <p:spPr>
          <a:xfrm>
            <a:off x="41294" y="3183834"/>
            <a:ext cx="10515600" cy="18851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i="1" dirty="0"/>
              <a:t>Azolla </a:t>
            </a:r>
            <a:r>
              <a:rPr lang="en-US" altLang="zh-CN" i="1" dirty="0" err="1"/>
              <a:t>filiculoides</a:t>
            </a:r>
            <a:endParaRPr lang="en-US" altLang="zh-CN" i="1" dirty="0"/>
          </a:p>
          <a:p>
            <a:r>
              <a:rPr lang="en-US" altLang="zh-CN" i="1" dirty="0" err="1"/>
              <a:t>Salivinia</a:t>
            </a:r>
            <a:r>
              <a:rPr lang="en-US" altLang="zh-CN" i="1" dirty="0"/>
              <a:t> </a:t>
            </a:r>
            <a:r>
              <a:rPr lang="en-US" altLang="zh-CN" i="1" dirty="0" err="1"/>
              <a:t>cucullata</a:t>
            </a:r>
            <a:endParaRPr lang="en-US" altLang="zh-CN" i="1" dirty="0"/>
          </a:p>
        </p:txBody>
      </p:sp>
      <p:sp>
        <p:nvSpPr>
          <p:cNvPr id="6" name="内容占位符 2"/>
          <p:cNvSpPr txBox="1"/>
          <p:nvPr/>
        </p:nvSpPr>
        <p:spPr>
          <a:xfrm>
            <a:off x="41294" y="4839204"/>
            <a:ext cx="10515600" cy="1146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900" dirty="0"/>
              <a:t>Insect resistance</a:t>
            </a:r>
            <a:r>
              <a:rPr lang="zh-CN" altLang="en-US" sz="1900" dirty="0"/>
              <a:t>，与绿藻的共生进化</a:t>
            </a:r>
            <a:endParaRPr lang="en-US" altLang="zh-CN" sz="1900" dirty="0"/>
          </a:p>
          <a:p>
            <a:pPr>
              <a:lnSpc>
                <a:spcPct val="150000"/>
              </a:lnSpc>
            </a:pPr>
            <a:r>
              <a:rPr lang="zh-CN" altLang="en-US" sz="1900" dirty="0"/>
              <a:t>基因组的进化</a:t>
            </a:r>
            <a:endParaRPr lang="en-US" altLang="zh-CN" sz="1900" dirty="0"/>
          </a:p>
          <a:p>
            <a:pPr>
              <a:lnSpc>
                <a:spcPct val="150000"/>
              </a:lnSpc>
            </a:pPr>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27200"/>
          <a:stretch>
            <a:fillRect/>
          </a:stretch>
        </p:blipFill>
        <p:spPr>
          <a:xfrm>
            <a:off x="200025" y="95046"/>
            <a:ext cx="5000625" cy="4621787"/>
          </a:xfrm>
          <a:prstGeom prst="rect">
            <a:avLst/>
          </a:prstGeom>
        </p:spPr>
      </p:pic>
      <p:cxnSp>
        <p:nvCxnSpPr>
          <p:cNvPr id="6" name="直接箭头连接符 5"/>
          <p:cNvCxnSpPr/>
          <p:nvPr/>
        </p:nvCxnSpPr>
        <p:spPr>
          <a:xfrm flipV="1">
            <a:off x="3752850" y="2749346"/>
            <a:ext cx="2343150" cy="1697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306343" y="2459627"/>
            <a:ext cx="5173211" cy="369332"/>
          </a:xfrm>
          <a:prstGeom prst="rect">
            <a:avLst/>
          </a:prstGeom>
          <a:noFill/>
        </p:spPr>
        <p:txBody>
          <a:bodyPr wrap="none" rtlCol="0">
            <a:spAutoFit/>
          </a:bodyPr>
          <a:lstStyle/>
          <a:p>
            <a:r>
              <a:rPr lang="en-US" altLang="zh-CN" dirty="0"/>
              <a:t>GG</a:t>
            </a:r>
            <a:r>
              <a:rPr lang="zh-CN" altLang="en-US" dirty="0"/>
              <a:t>基因组野生稻 </a:t>
            </a:r>
            <a:r>
              <a:rPr lang="en-US" altLang="zh-CN" dirty="0" err="1"/>
              <a:t>O.</a:t>
            </a:r>
            <a:r>
              <a:rPr lang="en-US" altLang="zh-CN" i="1" dirty="0" err="1"/>
              <a:t>granulate</a:t>
            </a:r>
            <a:r>
              <a:rPr lang="en-US" altLang="zh-CN" i="1" dirty="0"/>
              <a:t>: </a:t>
            </a:r>
            <a:r>
              <a:rPr lang="zh-CN" altLang="en-US" dirty="0"/>
              <a:t>耐阴环境的适应性</a:t>
            </a:r>
            <a:endParaRPr lang="zh-CN" altLang="en-US" dirty="0"/>
          </a:p>
        </p:txBody>
      </p:sp>
      <p:cxnSp>
        <p:nvCxnSpPr>
          <p:cNvPr id="9" name="直接箭头连接符 8"/>
          <p:cNvCxnSpPr/>
          <p:nvPr/>
        </p:nvCxnSpPr>
        <p:spPr>
          <a:xfrm>
            <a:off x="4076700" y="1267950"/>
            <a:ext cx="1769776" cy="18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895975" y="1330826"/>
            <a:ext cx="5434501" cy="369332"/>
          </a:xfrm>
          <a:prstGeom prst="rect">
            <a:avLst/>
          </a:prstGeom>
          <a:noFill/>
        </p:spPr>
        <p:txBody>
          <a:bodyPr wrap="none" rtlCol="0">
            <a:spAutoFit/>
          </a:bodyPr>
          <a:lstStyle/>
          <a:p>
            <a:r>
              <a:rPr lang="zh-CN" altLang="en-US" dirty="0"/>
              <a:t>同属中</a:t>
            </a:r>
            <a:r>
              <a:rPr lang="en-US" altLang="zh-CN" dirty="0"/>
              <a:t>C4</a:t>
            </a:r>
            <a:r>
              <a:rPr lang="zh-CN" altLang="en-US" dirty="0"/>
              <a:t>的象草</a:t>
            </a:r>
            <a:r>
              <a:rPr lang="en-US" altLang="zh-CN" dirty="0"/>
              <a:t>:</a:t>
            </a:r>
            <a:r>
              <a:rPr lang="zh-CN" altLang="en-US" dirty="0"/>
              <a:t> </a:t>
            </a:r>
            <a:r>
              <a:rPr lang="en-US" altLang="zh-CN" sz="1800" i="1" dirty="0"/>
              <a:t>Cenchrus </a:t>
            </a:r>
            <a:r>
              <a:rPr lang="en-US" altLang="zh-CN" sz="1800" i="1" dirty="0" err="1"/>
              <a:t>purpureus</a:t>
            </a:r>
            <a:r>
              <a:rPr lang="zh-CN" altLang="en-US" sz="1800"/>
              <a:t>，生长迅速</a:t>
            </a:r>
            <a:endParaRPr lang="zh-CN" altLang="en-US" dirty="0"/>
          </a:p>
        </p:txBody>
      </p:sp>
      <p:cxnSp>
        <p:nvCxnSpPr>
          <p:cNvPr id="12" name="直接箭头连接符 11"/>
          <p:cNvCxnSpPr/>
          <p:nvPr/>
        </p:nvCxnSpPr>
        <p:spPr>
          <a:xfrm>
            <a:off x="4781550" y="398258"/>
            <a:ext cx="1695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477000" y="202025"/>
            <a:ext cx="5254965" cy="369332"/>
          </a:xfrm>
          <a:prstGeom prst="rect">
            <a:avLst/>
          </a:prstGeom>
          <a:noFill/>
        </p:spPr>
        <p:txBody>
          <a:bodyPr wrap="none" rtlCol="0">
            <a:spAutoFit/>
          </a:bodyPr>
          <a:lstStyle/>
          <a:p>
            <a:r>
              <a:rPr lang="en-US" altLang="zh-CN" dirty="0"/>
              <a:t>C3:</a:t>
            </a:r>
            <a:r>
              <a:rPr lang="en-US" altLang="zh-CN" sz="1800" dirty="0"/>
              <a:t> </a:t>
            </a:r>
            <a:r>
              <a:rPr lang="zh-CN" altLang="en-US" sz="1800" dirty="0"/>
              <a:t>研究</a:t>
            </a:r>
            <a:r>
              <a:rPr lang="en-US" altLang="zh-CN" sz="1800" dirty="0"/>
              <a:t>panicoid grasses C4</a:t>
            </a:r>
            <a:r>
              <a:rPr lang="zh-CN" altLang="en-US" sz="1800" dirty="0"/>
              <a:t>进化的理想</a:t>
            </a:r>
            <a:r>
              <a:rPr lang="en-US" altLang="zh-CN" sz="1800" dirty="0"/>
              <a:t>C3</a:t>
            </a:r>
            <a:r>
              <a:rPr lang="zh-CN" altLang="en-US" sz="1800" dirty="0"/>
              <a:t>材料</a:t>
            </a:r>
            <a:endParaRPr lang="zh-CN" altLang="en-US" dirty="0"/>
          </a:p>
        </p:txBody>
      </p:sp>
      <p:cxnSp>
        <p:nvCxnSpPr>
          <p:cNvPr id="15" name="直接箭头连接符 14"/>
          <p:cNvCxnSpPr/>
          <p:nvPr/>
        </p:nvCxnSpPr>
        <p:spPr>
          <a:xfrm>
            <a:off x="3638550" y="1074533"/>
            <a:ext cx="2257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895975" y="894888"/>
            <a:ext cx="4865434" cy="369332"/>
          </a:xfrm>
          <a:prstGeom prst="rect">
            <a:avLst/>
          </a:prstGeom>
          <a:noFill/>
        </p:spPr>
        <p:txBody>
          <a:bodyPr wrap="none" rtlCol="0">
            <a:spAutoFit/>
          </a:bodyPr>
          <a:lstStyle/>
          <a:p>
            <a:r>
              <a:rPr lang="en-US" altLang="zh-CN" sz="1800" dirty="0"/>
              <a:t>C4</a:t>
            </a:r>
            <a:r>
              <a:rPr lang="zh-CN" altLang="en-US" sz="1800" dirty="0"/>
              <a:t>，小米和狗尾巴草改良谷类作物的模式系统</a:t>
            </a:r>
            <a:endParaRPr lang="zh-CN" altLang="en-US" dirty="0"/>
          </a:p>
        </p:txBody>
      </p:sp>
      <p:pic>
        <p:nvPicPr>
          <p:cNvPr id="20" name="图片 19"/>
          <p:cNvPicPr>
            <a:picLocks noChangeAspect="1"/>
          </p:cNvPicPr>
          <p:nvPr/>
        </p:nvPicPr>
        <p:blipFill>
          <a:blip r:embed="rId2"/>
          <a:stretch>
            <a:fillRect/>
          </a:stretch>
        </p:blipFill>
        <p:spPr>
          <a:xfrm>
            <a:off x="6043612" y="3349513"/>
            <a:ext cx="2780894" cy="3076501"/>
          </a:xfrm>
          <a:prstGeom prst="rect">
            <a:avLst/>
          </a:prstGeom>
        </p:spPr>
      </p:pic>
      <p:cxnSp>
        <p:nvCxnSpPr>
          <p:cNvPr id="23" name="直接箭头连接符 22"/>
          <p:cNvCxnSpPr/>
          <p:nvPr/>
        </p:nvCxnSpPr>
        <p:spPr>
          <a:xfrm>
            <a:off x="8618829" y="6298902"/>
            <a:ext cx="1228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9847554" y="5292278"/>
            <a:ext cx="2268826" cy="1477328"/>
          </a:xfrm>
          <a:prstGeom prst="rect">
            <a:avLst/>
          </a:prstGeom>
          <a:noFill/>
        </p:spPr>
        <p:txBody>
          <a:bodyPr wrap="square">
            <a:spAutoFit/>
          </a:bodyPr>
          <a:lstStyle/>
          <a:p>
            <a:r>
              <a:rPr lang="zh-CN" altLang="en-US" sz="1800" dirty="0"/>
              <a:t>菠萝：</a:t>
            </a:r>
            <a:endParaRPr lang="en-US" altLang="zh-CN" sz="1800" dirty="0"/>
          </a:p>
          <a:p>
            <a:r>
              <a:rPr lang="en-US" altLang="zh-CN" sz="1800" dirty="0"/>
              <a:t>C3</a:t>
            </a:r>
            <a:r>
              <a:rPr lang="zh-CN" altLang="en-US" sz="1800" dirty="0"/>
              <a:t>向</a:t>
            </a:r>
            <a:r>
              <a:rPr lang="en-US" altLang="zh-CN" sz="1800" dirty="0"/>
              <a:t>CAM</a:t>
            </a:r>
            <a:r>
              <a:rPr lang="zh-CN" altLang="en-US" sz="1800" dirty="0"/>
              <a:t>过渡</a:t>
            </a:r>
            <a:endParaRPr lang="en-US" altLang="zh-CN" sz="1800" dirty="0"/>
          </a:p>
          <a:p>
            <a:r>
              <a:rPr lang="en-US" altLang="zh-CN" dirty="0"/>
              <a:t>CAM</a:t>
            </a:r>
            <a:r>
              <a:rPr lang="zh-CN" altLang="en-US" dirty="0"/>
              <a:t>：</a:t>
            </a:r>
            <a:r>
              <a:rPr lang="zh-CN" altLang="en-US" sz="1800" dirty="0"/>
              <a:t>较高水分利用效率的光合碳同化途径</a:t>
            </a:r>
            <a:endParaRPr lang="zh-CN" altLang="en-US" dirty="0"/>
          </a:p>
        </p:txBody>
      </p:sp>
      <p:pic>
        <p:nvPicPr>
          <p:cNvPr id="26" name="图片 25"/>
          <p:cNvPicPr>
            <a:picLocks noChangeAspect="1"/>
          </p:cNvPicPr>
          <p:nvPr/>
        </p:nvPicPr>
        <p:blipFill>
          <a:blip r:embed="rId3"/>
          <a:stretch>
            <a:fillRect/>
          </a:stretch>
        </p:blipFill>
        <p:spPr>
          <a:xfrm>
            <a:off x="75620" y="4678827"/>
            <a:ext cx="4337152" cy="2136032"/>
          </a:xfrm>
          <a:prstGeom prst="rect">
            <a:avLst/>
          </a:prstGeom>
        </p:spPr>
      </p:pic>
      <p:cxnSp>
        <p:nvCxnSpPr>
          <p:cNvPr id="28" name="直接箭头连接符 27"/>
          <p:cNvCxnSpPr/>
          <p:nvPr/>
        </p:nvCxnSpPr>
        <p:spPr>
          <a:xfrm>
            <a:off x="3881437" y="5561475"/>
            <a:ext cx="390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192733" y="5259413"/>
            <a:ext cx="2723823" cy="1200329"/>
          </a:xfrm>
          <a:prstGeom prst="rect">
            <a:avLst/>
          </a:prstGeom>
          <a:noFill/>
        </p:spPr>
        <p:txBody>
          <a:bodyPr wrap="none" rtlCol="0">
            <a:spAutoFit/>
          </a:bodyPr>
          <a:lstStyle/>
          <a:p>
            <a:r>
              <a:rPr lang="zh-CN" altLang="en-US" dirty="0"/>
              <a:t>兰科</a:t>
            </a:r>
            <a:endParaRPr lang="en-US" altLang="zh-CN" dirty="0"/>
          </a:p>
          <a:p>
            <a:r>
              <a:rPr lang="zh-CN" altLang="en-US" dirty="0"/>
              <a:t>叶片的退化</a:t>
            </a:r>
            <a:endParaRPr lang="en-US" altLang="zh-CN" dirty="0"/>
          </a:p>
          <a:p>
            <a:r>
              <a:rPr lang="zh-CN" altLang="en-US" dirty="0"/>
              <a:t>光合途径相关基因的丢失</a:t>
            </a:r>
            <a:endParaRPr lang="en-US" altLang="zh-CN" dirty="0"/>
          </a:p>
          <a:p>
            <a:r>
              <a:rPr lang="zh-CN" altLang="en-US" dirty="0"/>
              <a:t>共生来固氮</a:t>
            </a:r>
            <a:endParaRPr lang="en-US" altLang="zh-CN" dirty="0"/>
          </a:p>
        </p:txBody>
      </p:sp>
      <p:sp>
        <p:nvSpPr>
          <p:cNvPr id="31" name="文本框 30"/>
          <p:cNvSpPr txBox="1"/>
          <p:nvPr/>
        </p:nvSpPr>
        <p:spPr>
          <a:xfrm>
            <a:off x="10455346" y="3026347"/>
            <a:ext cx="1364476" cy="646331"/>
          </a:xfrm>
          <a:prstGeom prst="rect">
            <a:avLst/>
          </a:prstGeom>
          <a:noFill/>
          <a:ln>
            <a:solidFill>
              <a:srgbClr val="FF0000"/>
            </a:solidFill>
          </a:ln>
        </p:spPr>
        <p:txBody>
          <a:bodyPr wrap="none" rtlCol="0">
            <a:spAutoFit/>
          </a:bodyPr>
          <a:lstStyle/>
          <a:p>
            <a:r>
              <a:rPr lang="en-US" altLang="zh-CN" dirty="0"/>
              <a:t>8</a:t>
            </a:r>
            <a:r>
              <a:rPr lang="zh-CN" altLang="en-US" dirty="0"/>
              <a:t>个单子叶</a:t>
            </a:r>
            <a:endParaRPr lang="en-US" altLang="zh-CN" dirty="0"/>
          </a:p>
          <a:p>
            <a:r>
              <a:rPr lang="en-US" altLang="zh-CN" dirty="0"/>
              <a:t>14</a:t>
            </a:r>
            <a:r>
              <a:rPr lang="zh-CN" altLang="en-US" dirty="0"/>
              <a:t>个双子叶</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768350"/>
          </a:xfrm>
        </p:spPr>
        <p:txBody>
          <a:bodyPr/>
          <a:lstStyle/>
          <a:p>
            <a:r>
              <a:rPr lang="en-US" altLang="zh-CN" sz="3600" i="1" dirty="0"/>
              <a:t>Oryza </a:t>
            </a:r>
            <a:r>
              <a:rPr lang="en-US" altLang="zh-CN" sz="3600" i="1" dirty="0" err="1"/>
              <a:t>granulata</a:t>
            </a:r>
            <a:endParaRPr lang="zh-CN" altLang="en-US" sz="3600" i="1"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94920" y="1825625"/>
            <a:ext cx="10402160" cy="4351338"/>
          </a:xfrm>
        </p:spPr>
      </p:pic>
      <p:sp>
        <p:nvSpPr>
          <p:cNvPr id="6" name="内容占位符 2"/>
          <p:cNvSpPr txBox="1"/>
          <p:nvPr/>
        </p:nvSpPr>
        <p:spPr>
          <a:xfrm>
            <a:off x="257176" y="876300"/>
            <a:ext cx="12030074" cy="5300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900" dirty="0"/>
              <a:t>777Mb——LTR</a:t>
            </a:r>
            <a:r>
              <a:rPr lang="zh-CN" altLang="en-US" sz="1900" dirty="0"/>
              <a:t>的扩增导致 </a:t>
            </a:r>
            <a:r>
              <a:rPr lang="en-US" altLang="zh-CN" sz="1900" dirty="0"/>
              <a:t>(GG)</a:t>
            </a:r>
            <a:endParaRPr lang="en-US" altLang="zh-CN" sz="1900" dirty="0"/>
          </a:p>
          <a:p>
            <a:r>
              <a:rPr lang="zh-CN" altLang="en-US" sz="1900" dirty="0"/>
              <a:t>耐阴，对光周期不敏感</a:t>
            </a:r>
            <a:endParaRPr lang="en-US" altLang="zh-CN" sz="1900" dirty="0"/>
          </a:p>
          <a:p>
            <a:r>
              <a:rPr lang="zh-CN" altLang="en-US" sz="1900" dirty="0"/>
              <a:t>与光合和能量产生相关的基因都经历了正向选择</a:t>
            </a:r>
            <a:r>
              <a:rPr lang="en-US" altLang="zh-CN" sz="1900" dirty="0"/>
              <a:t>——low light habitats</a:t>
            </a:r>
            <a:endParaRPr lang="zh-CN" altLang="en-US" sz="1900" dirty="0"/>
          </a:p>
        </p:txBody>
      </p:sp>
      <p:sp>
        <p:nvSpPr>
          <p:cNvPr id="7" name="文本框 6"/>
          <p:cNvSpPr txBox="1"/>
          <p:nvPr/>
        </p:nvSpPr>
        <p:spPr>
          <a:xfrm>
            <a:off x="8877300" y="542925"/>
            <a:ext cx="877163" cy="369332"/>
          </a:xfrm>
          <a:prstGeom prst="rect">
            <a:avLst/>
          </a:prstGeom>
          <a:noFill/>
        </p:spPr>
        <p:txBody>
          <a:bodyPr wrap="none" rtlCol="0">
            <a:spAutoFit/>
          </a:bodyPr>
          <a:lstStyle/>
          <a:p>
            <a:r>
              <a:rPr lang="zh-CN" altLang="en-US" dirty="0">
                <a:solidFill>
                  <a:srgbClr val="FF0000"/>
                </a:solidFill>
              </a:rPr>
              <a:t>禾本科</a:t>
            </a:r>
            <a:endParaRPr lang="zh-CN" alt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515600" cy="781050"/>
          </a:xfrm>
        </p:spPr>
        <p:txBody>
          <a:bodyPr/>
          <a:lstStyle/>
          <a:p>
            <a:r>
              <a:rPr lang="en-US" altLang="zh-CN" sz="3600" i="1" dirty="0" err="1"/>
              <a:t>Dichanthelium</a:t>
            </a:r>
            <a:r>
              <a:rPr lang="en-US" altLang="zh-CN" sz="3600" i="1" dirty="0"/>
              <a:t> </a:t>
            </a:r>
            <a:r>
              <a:rPr lang="en-US" altLang="zh-CN" sz="3600" i="1" dirty="0" err="1"/>
              <a:t>oligosanthes</a:t>
            </a:r>
            <a:endParaRPr lang="zh-CN" altLang="en-US" sz="3600" i="1" dirty="0"/>
          </a:p>
        </p:txBody>
      </p:sp>
      <p:sp>
        <p:nvSpPr>
          <p:cNvPr id="3" name="内容占位符 2"/>
          <p:cNvSpPr>
            <a:spLocks noGrp="1"/>
          </p:cNvSpPr>
          <p:nvPr>
            <p:ph idx="1"/>
          </p:nvPr>
        </p:nvSpPr>
        <p:spPr>
          <a:xfrm>
            <a:off x="257176" y="876300"/>
            <a:ext cx="6123924" cy="5300663"/>
          </a:xfrm>
        </p:spPr>
        <p:txBody>
          <a:bodyPr/>
          <a:lstStyle/>
          <a:p>
            <a:r>
              <a:rPr lang="zh-CN" altLang="en-US" sz="1900" dirty="0"/>
              <a:t>与小米，高粱，玉米等</a:t>
            </a:r>
            <a:r>
              <a:rPr lang="en-US" altLang="zh-CN" sz="1900" dirty="0"/>
              <a:t>C4</a:t>
            </a:r>
            <a:r>
              <a:rPr lang="zh-CN" altLang="en-US" sz="1900" dirty="0"/>
              <a:t>植物分化的</a:t>
            </a:r>
            <a:r>
              <a:rPr lang="en-US" altLang="zh-CN" sz="1900" dirty="0"/>
              <a:t>C3</a:t>
            </a:r>
            <a:r>
              <a:rPr lang="zh-CN" altLang="en-US" sz="1900" dirty="0"/>
              <a:t>植物</a:t>
            </a:r>
            <a:endParaRPr lang="en-US" altLang="zh-CN" sz="1900" dirty="0"/>
          </a:p>
          <a:p>
            <a:r>
              <a:rPr lang="zh-CN" altLang="en-US" sz="1900" dirty="0"/>
              <a:t>研究</a:t>
            </a:r>
            <a:r>
              <a:rPr lang="en-US" altLang="zh-CN" sz="1900" dirty="0"/>
              <a:t>panicoid grasses C4</a:t>
            </a:r>
            <a:r>
              <a:rPr lang="zh-CN" altLang="en-US" sz="1900" dirty="0"/>
              <a:t>进化的理想</a:t>
            </a:r>
            <a:r>
              <a:rPr lang="en-US" altLang="zh-CN" sz="1900" dirty="0"/>
              <a:t>C3</a:t>
            </a:r>
            <a:r>
              <a:rPr lang="zh-CN" altLang="en-US" sz="1900" dirty="0"/>
              <a:t>材料</a:t>
            </a:r>
            <a:endParaRPr lang="en-US" altLang="zh-CN" sz="1900" dirty="0"/>
          </a:p>
          <a:p>
            <a:r>
              <a:rPr lang="zh-CN" altLang="en-US" sz="1900" dirty="0"/>
              <a:t>通过与水稻，玉米，高粱进行比较，鉴定了一些与</a:t>
            </a:r>
            <a:r>
              <a:rPr lang="en-US" altLang="zh-CN" sz="1900" dirty="0"/>
              <a:t>C4</a:t>
            </a:r>
            <a:r>
              <a:rPr lang="zh-CN" altLang="en-US" sz="1900" dirty="0"/>
              <a:t>光合作用相关的转录因子</a:t>
            </a:r>
            <a:endParaRPr lang="zh-CN" altLang="en-US" sz="19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81100" y="114300"/>
            <a:ext cx="5116801" cy="6496050"/>
          </a:xfrm>
          <a:prstGeom prst="rect">
            <a:avLst/>
          </a:prstGeom>
        </p:spPr>
      </p:pic>
      <p:cxnSp>
        <p:nvCxnSpPr>
          <p:cNvPr id="7" name="直接箭头连接符 6"/>
          <p:cNvCxnSpPr/>
          <p:nvPr/>
        </p:nvCxnSpPr>
        <p:spPr>
          <a:xfrm flipH="1" flipV="1">
            <a:off x="10896600" y="2247900"/>
            <a:ext cx="485775" cy="209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286875" y="3571875"/>
            <a:ext cx="1107996" cy="369332"/>
          </a:xfrm>
          <a:prstGeom prst="rect">
            <a:avLst/>
          </a:prstGeom>
          <a:noFill/>
        </p:spPr>
        <p:txBody>
          <a:bodyPr wrap="none" rtlCol="0">
            <a:spAutoFit/>
          </a:bodyPr>
          <a:lstStyle/>
          <a:p>
            <a:r>
              <a:rPr lang="zh-CN" altLang="en-US" dirty="0"/>
              <a:t>有中间型</a:t>
            </a:r>
            <a:endParaRPr lang="zh-CN" altLang="en-US" dirty="0"/>
          </a:p>
        </p:txBody>
      </p:sp>
      <p:sp>
        <p:nvSpPr>
          <p:cNvPr id="9" name="文本框 8"/>
          <p:cNvSpPr txBox="1"/>
          <p:nvPr/>
        </p:nvSpPr>
        <p:spPr>
          <a:xfrm>
            <a:off x="9788604" y="4263509"/>
            <a:ext cx="1107996" cy="369332"/>
          </a:xfrm>
          <a:prstGeom prst="rect">
            <a:avLst/>
          </a:prstGeom>
          <a:noFill/>
        </p:spPr>
        <p:txBody>
          <a:bodyPr wrap="none" rtlCol="0">
            <a:spAutoFit/>
          </a:bodyPr>
          <a:lstStyle/>
          <a:p>
            <a:r>
              <a:rPr lang="zh-CN" altLang="en-US" dirty="0"/>
              <a:t>有中间型</a:t>
            </a:r>
            <a:endParaRPr lang="zh-CN" altLang="en-US" dirty="0"/>
          </a:p>
        </p:txBody>
      </p:sp>
      <p:sp>
        <p:nvSpPr>
          <p:cNvPr id="10" name="文本框 9"/>
          <p:cNvSpPr txBox="1"/>
          <p:nvPr/>
        </p:nvSpPr>
        <p:spPr>
          <a:xfrm>
            <a:off x="1076325" y="2771775"/>
            <a:ext cx="877163" cy="369332"/>
          </a:xfrm>
          <a:prstGeom prst="rect">
            <a:avLst/>
          </a:prstGeom>
          <a:noFill/>
        </p:spPr>
        <p:txBody>
          <a:bodyPr wrap="none" rtlCol="0">
            <a:spAutoFit/>
          </a:bodyPr>
          <a:lstStyle/>
          <a:p>
            <a:r>
              <a:rPr lang="zh-CN" altLang="en-US" dirty="0">
                <a:solidFill>
                  <a:srgbClr val="FF0000"/>
                </a:solidFill>
              </a:rPr>
              <a:t>禾本科</a:t>
            </a:r>
            <a:endParaRPr lang="zh-CN"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7250" y="5666947"/>
            <a:ext cx="6142608" cy="964454"/>
          </a:xfrm>
        </p:spPr>
        <p:txBody>
          <a:bodyPr/>
          <a:lstStyle/>
          <a:p>
            <a:r>
              <a:rPr lang="zh-CN" altLang="en-US" dirty="0"/>
              <a:t>哪些科里面有</a:t>
            </a:r>
            <a:r>
              <a:rPr lang="en-US" altLang="zh-CN" dirty="0"/>
              <a:t>C3 C4</a:t>
            </a:r>
            <a:r>
              <a:rPr lang="zh-CN" altLang="en-US" dirty="0"/>
              <a:t>的分化</a:t>
            </a:r>
            <a:endParaRPr lang="zh-CN" altLang="en-US" dirty="0"/>
          </a:p>
        </p:txBody>
      </p:sp>
      <p:pic>
        <p:nvPicPr>
          <p:cNvPr id="5" name="图片 4"/>
          <p:cNvPicPr>
            <a:picLocks noChangeAspect="1"/>
          </p:cNvPicPr>
          <p:nvPr/>
        </p:nvPicPr>
        <p:blipFill>
          <a:blip r:embed="rId1"/>
          <a:stretch>
            <a:fillRect/>
          </a:stretch>
        </p:blipFill>
        <p:spPr>
          <a:xfrm>
            <a:off x="8224291" y="435331"/>
            <a:ext cx="3276860" cy="3625188"/>
          </a:xfrm>
          <a:prstGeom prst="rect">
            <a:avLst/>
          </a:prstGeom>
        </p:spPr>
      </p:pic>
      <p:pic>
        <p:nvPicPr>
          <p:cNvPr id="7" name="图片 6"/>
          <p:cNvPicPr>
            <a:picLocks noChangeAspect="1"/>
          </p:cNvPicPr>
          <p:nvPr/>
        </p:nvPicPr>
        <p:blipFill>
          <a:blip r:embed="rId2"/>
          <a:stretch>
            <a:fillRect/>
          </a:stretch>
        </p:blipFill>
        <p:spPr>
          <a:xfrm>
            <a:off x="4907392" y="3750896"/>
            <a:ext cx="4044737" cy="2581180"/>
          </a:xfrm>
          <a:prstGeom prst="rect">
            <a:avLst/>
          </a:prstGeom>
        </p:spPr>
      </p:pic>
      <p:pic>
        <p:nvPicPr>
          <p:cNvPr id="9" name="图片 8"/>
          <p:cNvPicPr>
            <a:picLocks noChangeAspect="1"/>
          </p:cNvPicPr>
          <p:nvPr/>
        </p:nvPicPr>
        <p:blipFill>
          <a:blip r:embed="rId3"/>
          <a:stretch>
            <a:fillRect/>
          </a:stretch>
        </p:blipFill>
        <p:spPr>
          <a:xfrm>
            <a:off x="346750" y="3146776"/>
            <a:ext cx="4337152" cy="2136032"/>
          </a:xfrm>
          <a:prstGeom prst="rect">
            <a:avLst/>
          </a:prstGeom>
        </p:spPr>
      </p:pic>
      <p:pic>
        <p:nvPicPr>
          <p:cNvPr id="11" name="图片 10"/>
          <p:cNvPicPr>
            <a:picLocks noChangeAspect="1"/>
          </p:cNvPicPr>
          <p:nvPr/>
        </p:nvPicPr>
        <p:blipFill>
          <a:blip r:embed="rId4"/>
          <a:stretch>
            <a:fillRect/>
          </a:stretch>
        </p:blipFill>
        <p:spPr>
          <a:xfrm>
            <a:off x="249095" y="435331"/>
            <a:ext cx="7125653" cy="239827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810260"/>
          </a:xfrm>
        </p:spPr>
        <p:txBody>
          <a:bodyPr/>
          <a:lstStyle/>
          <a:p>
            <a:pPr algn="l">
              <a:buClrTx/>
              <a:buSzTx/>
              <a:buFontTx/>
            </a:pPr>
            <a:r>
              <a:rPr lang="en-US" altLang="zh-CN" sz="3600" i="1" dirty="0"/>
              <a:t>Cenchrus purpureus</a:t>
            </a:r>
            <a:endParaRPr lang="en-US" altLang="zh-CN" sz="3600" i="1" dirty="0"/>
          </a:p>
        </p:txBody>
      </p:sp>
      <p:sp>
        <p:nvSpPr>
          <p:cNvPr id="3" name="内容占位符 2"/>
          <p:cNvSpPr>
            <a:spLocks noGrp="1"/>
          </p:cNvSpPr>
          <p:nvPr>
            <p:ph idx="1"/>
          </p:nvPr>
        </p:nvSpPr>
        <p:spPr>
          <a:xfrm>
            <a:off x="273050" y="810260"/>
            <a:ext cx="11061065" cy="4851400"/>
          </a:xfrm>
        </p:spPr>
        <p:txBody>
          <a:bodyPr/>
          <a:lstStyle/>
          <a:p>
            <a:r>
              <a:rPr lang="zh-CN" altLang="en-US" sz="1900" dirty="0"/>
              <a:t>象草 </a:t>
            </a:r>
            <a:r>
              <a:rPr lang="en-US" altLang="zh-CN" sz="1900" dirty="0"/>
              <a:t>—— C4</a:t>
            </a:r>
            <a:endParaRPr lang="zh-CN" altLang="en-US" sz="1900" dirty="0"/>
          </a:p>
          <a:p>
            <a:r>
              <a:rPr lang="zh-CN" altLang="en-US" sz="1900" dirty="0"/>
              <a:t>亚洲热带、亚热带，非洲，美洲的重要牧草，潜在能源作物</a:t>
            </a:r>
            <a:endParaRPr lang="zh-CN" altLang="en-US" sz="1900" dirty="0"/>
          </a:p>
          <a:p>
            <a:r>
              <a:rPr lang="zh-CN" altLang="en-US" sz="1900" dirty="0"/>
              <a:t>异源四倍体</a:t>
            </a:r>
            <a:endParaRPr lang="zh-CN" altLang="en-US" sz="1900" dirty="0"/>
          </a:p>
          <a:p>
            <a:r>
              <a:rPr lang="zh-CN" altLang="en-US" sz="1900" dirty="0"/>
              <a:t>C4光合途径和荷尔蒙信号转导途径高基因拷贝数和转录水平——可能与象草的快速生长相关</a:t>
            </a:r>
            <a:endParaRPr lang="zh-CN" altLang="en-US" sz="1900" dirty="0"/>
          </a:p>
        </p:txBody>
      </p:sp>
      <p:pic>
        <p:nvPicPr>
          <p:cNvPr id="5" name="图片 4" descr="X)5JX]{M@_~OGBVA88M5_}P"/>
          <p:cNvPicPr>
            <a:picLocks noChangeAspect="1"/>
          </p:cNvPicPr>
          <p:nvPr>
            <p:custDataLst>
              <p:tags r:id="rId1"/>
            </p:custDataLst>
          </p:nvPr>
        </p:nvPicPr>
        <p:blipFill>
          <a:blip r:embed="rId2"/>
          <a:stretch>
            <a:fillRect/>
          </a:stretch>
        </p:blipFill>
        <p:spPr>
          <a:xfrm>
            <a:off x="4545330" y="2628265"/>
            <a:ext cx="6575425" cy="3460115"/>
          </a:xfrm>
          <a:prstGeom prst="rect">
            <a:avLst/>
          </a:prstGeom>
        </p:spPr>
      </p:pic>
      <p:pic>
        <p:nvPicPr>
          <p:cNvPr id="7" name="图片 6" descr="EL@L%9AY$7OOM8[N6N(GXXQ"/>
          <p:cNvPicPr>
            <a:picLocks noChangeAspect="1"/>
          </p:cNvPicPr>
          <p:nvPr/>
        </p:nvPicPr>
        <p:blipFill>
          <a:blip r:embed="rId3"/>
          <a:stretch>
            <a:fillRect/>
          </a:stretch>
        </p:blipFill>
        <p:spPr>
          <a:xfrm>
            <a:off x="273050" y="3108960"/>
            <a:ext cx="4056380" cy="2668905"/>
          </a:xfrm>
          <a:prstGeom prst="rect">
            <a:avLst/>
          </a:prstGeom>
        </p:spPr>
      </p:pic>
      <p:cxnSp>
        <p:nvCxnSpPr>
          <p:cNvPr id="6" name="直接箭头连接符 5"/>
          <p:cNvCxnSpPr/>
          <p:nvPr/>
        </p:nvCxnSpPr>
        <p:spPr>
          <a:xfrm flipH="1" flipV="1">
            <a:off x="10591800" y="4781550"/>
            <a:ext cx="1009650" cy="3714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581765" y="5038010"/>
            <a:ext cx="479618" cy="369332"/>
          </a:xfrm>
          <a:prstGeom prst="rect">
            <a:avLst/>
          </a:prstGeom>
          <a:noFill/>
        </p:spPr>
        <p:txBody>
          <a:bodyPr wrap="none" rtlCol="0">
            <a:spAutoFit/>
          </a:bodyPr>
          <a:lstStyle/>
          <a:p>
            <a:r>
              <a:rPr lang="en-US" altLang="zh-CN" dirty="0"/>
              <a:t>C4</a:t>
            </a:r>
            <a:endParaRPr lang="zh-CN" altLang="en-US" dirty="0"/>
          </a:p>
        </p:txBody>
      </p:sp>
      <p:sp>
        <p:nvSpPr>
          <p:cNvPr id="9" name="文本框 8"/>
          <p:cNvSpPr txBox="1"/>
          <p:nvPr/>
        </p:nvSpPr>
        <p:spPr>
          <a:xfrm>
            <a:off x="11361641" y="4223305"/>
            <a:ext cx="479618" cy="369332"/>
          </a:xfrm>
          <a:prstGeom prst="rect">
            <a:avLst/>
          </a:prstGeom>
          <a:noFill/>
        </p:spPr>
        <p:txBody>
          <a:bodyPr wrap="square" rtlCol="0">
            <a:spAutoFit/>
          </a:bodyPr>
          <a:lstStyle/>
          <a:p>
            <a:r>
              <a:rPr lang="en-US" altLang="zh-CN" dirty="0"/>
              <a:t>C3</a:t>
            </a:r>
            <a:endParaRPr lang="zh-CN" altLang="en-US" dirty="0"/>
          </a:p>
        </p:txBody>
      </p:sp>
      <p:cxnSp>
        <p:nvCxnSpPr>
          <p:cNvPr id="12" name="直接箭头连接符 11"/>
          <p:cNvCxnSpPr/>
          <p:nvPr/>
        </p:nvCxnSpPr>
        <p:spPr>
          <a:xfrm flipH="1" flipV="1">
            <a:off x="10934701" y="3990975"/>
            <a:ext cx="504631" cy="34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877300" y="542925"/>
            <a:ext cx="877163" cy="369332"/>
          </a:xfrm>
          <a:prstGeom prst="rect">
            <a:avLst/>
          </a:prstGeom>
          <a:noFill/>
        </p:spPr>
        <p:txBody>
          <a:bodyPr wrap="none" rtlCol="0">
            <a:spAutoFit/>
          </a:bodyPr>
          <a:lstStyle/>
          <a:p>
            <a:r>
              <a:rPr lang="zh-CN" altLang="en-US" dirty="0">
                <a:solidFill>
                  <a:srgbClr val="FF0000"/>
                </a:solidFill>
              </a:rPr>
              <a:t>禾本科</a:t>
            </a:r>
            <a:endParaRPr lang="zh-CN" alt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0"/>
            <a:ext cx="10515600" cy="810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err="1"/>
              <a:t>Setaria</a:t>
            </a:r>
            <a:r>
              <a:rPr lang="en-US" altLang="zh-CN" sz="3600" i="1" dirty="0"/>
              <a:t> </a:t>
            </a:r>
            <a:r>
              <a:rPr lang="en-US" altLang="zh-CN" sz="3600" i="1" dirty="0" err="1"/>
              <a:t>italica</a:t>
            </a:r>
            <a:endParaRPr lang="en-US" altLang="zh-CN" sz="3600" i="1" dirty="0"/>
          </a:p>
        </p:txBody>
      </p:sp>
      <p:sp>
        <p:nvSpPr>
          <p:cNvPr id="5" name="内容占位符 2"/>
          <p:cNvSpPr txBox="1"/>
          <p:nvPr/>
        </p:nvSpPr>
        <p:spPr>
          <a:xfrm>
            <a:off x="273050" y="810260"/>
            <a:ext cx="11061065" cy="485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900" dirty="0"/>
              <a:t>小米</a:t>
            </a:r>
            <a:endParaRPr lang="en-US" altLang="zh-CN" sz="1900" dirty="0"/>
          </a:p>
          <a:p>
            <a:r>
              <a:rPr lang="zh-CN" altLang="en-US" sz="1900" dirty="0"/>
              <a:t>干旱地区重要的粮食和饲料作物，具有作为</a:t>
            </a:r>
            <a:r>
              <a:rPr lang="en-US" altLang="zh-CN" sz="1900" dirty="0"/>
              <a:t>C4</a:t>
            </a:r>
            <a:r>
              <a:rPr lang="zh-CN" altLang="en-US" sz="1900" dirty="0"/>
              <a:t>生物燃料的潜力</a:t>
            </a:r>
            <a:endParaRPr lang="en-US" altLang="zh-CN" sz="1900" dirty="0"/>
          </a:p>
          <a:p>
            <a:r>
              <a:rPr lang="zh-CN" altLang="en-US" sz="1900" dirty="0"/>
              <a:t>与水稻、高粱等发生了基因组重排，这些重排也发生在光合作用相关途径</a:t>
            </a:r>
            <a:endParaRPr lang="en-US" altLang="zh-CN" sz="19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1012" y="1895475"/>
            <a:ext cx="6353175" cy="3352800"/>
          </a:xfrm>
          <a:prstGeom prst="rect">
            <a:avLst/>
          </a:prstGeom>
        </p:spPr>
      </p:pic>
      <p:sp>
        <p:nvSpPr>
          <p:cNvPr id="8" name="标题 1"/>
          <p:cNvSpPr txBox="1"/>
          <p:nvPr/>
        </p:nvSpPr>
        <p:spPr>
          <a:xfrm>
            <a:off x="273050" y="5058093"/>
            <a:ext cx="10515600" cy="810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err="1"/>
              <a:t>Setaria</a:t>
            </a:r>
            <a:r>
              <a:rPr lang="en-US" altLang="zh-CN" sz="3600" i="1" dirty="0"/>
              <a:t> </a:t>
            </a:r>
            <a:r>
              <a:rPr lang="en-US" altLang="zh-CN" sz="3600" i="1" dirty="0" err="1"/>
              <a:t>viridus</a:t>
            </a:r>
            <a:endParaRPr lang="en-US" altLang="zh-CN" sz="3600" i="1" dirty="0"/>
          </a:p>
        </p:txBody>
      </p:sp>
      <p:sp>
        <p:nvSpPr>
          <p:cNvPr id="9" name="内容占位符 2"/>
          <p:cNvSpPr txBox="1"/>
          <p:nvPr/>
        </p:nvSpPr>
        <p:spPr>
          <a:xfrm>
            <a:off x="339725" y="5905500"/>
            <a:ext cx="11061065" cy="810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900" dirty="0"/>
              <a:t>狗尾巴草</a:t>
            </a:r>
            <a:endParaRPr lang="en-US" altLang="zh-CN" sz="1900" dirty="0"/>
          </a:p>
          <a:p>
            <a:r>
              <a:rPr lang="zh-CN" altLang="en-US" sz="1900" dirty="0"/>
              <a:t>二倍体，易栽培，</a:t>
            </a:r>
            <a:r>
              <a:rPr lang="en-US" altLang="zh-CN" sz="1900" dirty="0"/>
              <a:t>C4</a:t>
            </a:r>
            <a:r>
              <a:rPr lang="zh-CN" altLang="en-US" sz="1900" dirty="0"/>
              <a:t>，改良谷类作物的模式系统</a:t>
            </a:r>
            <a:endParaRPr lang="en-US" altLang="zh-CN" sz="1900" dirty="0"/>
          </a:p>
        </p:txBody>
      </p:sp>
      <p:sp>
        <p:nvSpPr>
          <p:cNvPr id="10" name="文本框 9"/>
          <p:cNvSpPr txBox="1"/>
          <p:nvPr/>
        </p:nvSpPr>
        <p:spPr>
          <a:xfrm>
            <a:off x="8877300" y="542925"/>
            <a:ext cx="877163" cy="369332"/>
          </a:xfrm>
          <a:prstGeom prst="rect">
            <a:avLst/>
          </a:prstGeom>
          <a:noFill/>
        </p:spPr>
        <p:txBody>
          <a:bodyPr wrap="none" rtlCol="0">
            <a:spAutoFit/>
          </a:bodyPr>
          <a:lstStyle/>
          <a:p>
            <a:r>
              <a:rPr lang="zh-CN" altLang="en-US" dirty="0">
                <a:solidFill>
                  <a:srgbClr val="FF0000"/>
                </a:solidFill>
              </a:rPr>
              <a:t>禾本科</a:t>
            </a:r>
            <a:endParaRPr lang="zh-CN" alt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0"/>
            <a:ext cx="10515600" cy="810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a:t>Ananas </a:t>
            </a:r>
            <a:r>
              <a:rPr lang="en-US" altLang="zh-CN" sz="3600" i="1" dirty="0" err="1"/>
              <a:t>bracteatus</a:t>
            </a:r>
            <a:endParaRPr lang="en-US" altLang="zh-CN" sz="3600" i="1" dirty="0"/>
          </a:p>
        </p:txBody>
      </p:sp>
      <p:sp>
        <p:nvSpPr>
          <p:cNvPr id="5" name="内容占位符 2"/>
          <p:cNvSpPr txBox="1"/>
          <p:nvPr/>
        </p:nvSpPr>
        <p:spPr>
          <a:xfrm>
            <a:off x="282576" y="1003300"/>
            <a:ext cx="5137150" cy="485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900" dirty="0"/>
              <a:t>菠萝，经济作物</a:t>
            </a:r>
            <a:endParaRPr lang="en-US" altLang="zh-CN" sz="1900" dirty="0"/>
          </a:p>
          <a:p>
            <a:r>
              <a:rPr lang="zh-CN" altLang="en-US" sz="1900" dirty="0"/>
              <a:t>拥有景天酸代谢</a:t>
            </a:r>
            <a:r>
              <a:rPr lang="en-US" altLang="zh-CN" sz="1900" dirty="0"/>
              <a:t>(CAM)</a:t>
            </a:r>
            <a:r>
              <a:rPr lang="zh-CN" altLang="en-US" sz="1900" dirty="0"/>
              <a:t>途径</a:t>
            </a:r>
            <a:r>
              <a:rPr lang="en-US" altLang="zh-CN" sz="1900" dirty="0"/>
              <a:t>——</a:t>
            </a:r>
            <a:r>
              <a:rPr lang="zh-CN" altLang="en-US" sz="1900" dirty="0"/>
              <a:t>一种较高水分利用效率的光合碳同化途径</a:t>
            </a:r>
            <a:endParaRPr lang="en-US" altLang="zh-CN" sz="1900" dirty="0"/>
          </a:p>
          <a:p>
            <a:r>
              <a:rPr lang="zh-CN" altLang="en-US" sz="1900" dirty="0"/>
              <a:t>从</a:t>
            </a:r>
            <a:r>
              <a:rPr lang="en-US" altLang="zh-CN" sz="1900" dirty="0"/>
              <a:t>C3</a:t>
            </a:r>
            <a:r>
              <a:rPr lang="zh-CN" altLang="en-US" sz="1900" dirty="0"/>
              <a:t>向</a:t>
            </a:r>
            <a:r>
              <a:rPr lang="en-US" altLang="zh-CN" sz="1900" dirty="0"/>
              <a:t>CAM</a:t>
            </a:r>
            <a:r>
              <a:rPr lang="zh-CN" altLang="en-US" sz="1900" dirty="0"/>
              <a:t>过渡</a:t>
            </a:r>
            <a:endParaRPr lang="en-US" altLang="zh-CN" sz="1900" dirty="0"/>
          </a:p>
          <a:p>
            <a:r>
              <a:rPr lang="en-US" altLang="zh-CN" sz="1900" dirty="0"/>
              <a:t>CAM</a:t>
            </a:r>
            <a:r>
              <a:rPr lang="zh-CN" altLang="en-US" sz="1900" dirty="0"/>
              <a:t>途径</a:t>
            </a:r>
            <a:r>
              <a:rPr lang="en-US" altLang="zh-CN" sz="1900" dirty="0"/>
              <a:t>——</a:t>
            </a:r>
            <a:r>
              <a:rPr lang="zh-CN" altLang="en-US" sz="1900" dirty="0"/>
              <a:t>富含与昼夜节律基因调控相关的顺式元件</a:t>
            </a:r>
            <a:endParaRPr lang="en-US" altLang="zh-CN" sz="1900" dirty="0"/>
          </a:p>
          <a:p>
            <a:r>
              <a:rPr lang="zh-CN" altLang="en-US" sz="1900" dirty="0"/>
              <a:t>其光合作用的净化不是通过全基因组或串联基因重复来获取新功能基因，而是通过对</a:t>
            </a:r>
            <a:r>
              <a:rPr lang="en-US" altLang="zh-CN" sz="1900" dirty="0"/>
              <a:t>C3</a:t>
            </a:r>
            <a:r>
              <a:rPr lang="zh-CN" altLang="en-US" sz="1900" dirty="0"/>
              <a:t>途径的重构，对基因进行新功能的调节而进化来的。</a:t>
            </a:r>
            <a:endParaRPr lang="en-US" altLang="zh-CN" sz="1900" dirty="0"/>
          </a:p>
        </p:txBody>
      </p:sp>
      <p:sp>
        <p:nvSpPr>
          <p:cNvPr id="8" name="文本框 7"/>
          <p:cNvSpPr txBox="1"/>
          <p:nvPr/>
        </p:nvSpPr>
        <p:spPr>
          <a:xfrm>
            <a:off x="9496425" y="405130"/>
            <a:ext cx="2476500" cy="369332"/>
          </a:xfrm>
          <a:prstGeom prst="rect">
            <a:avLst/>
          </a:prstGeom>
          <a:noFill/>
        </p:spPr>
        <p:txBody>
          <a:bodyPr wrap="square">
            <a:spAutoFit/>
          </a:bodyPr>
          <a:lstStyle/>
          <a:p>
            <a:r>
              <a:rPr lang="zh-CN" altLang="en-US" sz="1800" dirty="0">
                <a:solidFill>
                  <a:srgbClr val="FF0000"/>
                </a:solidFill>
              </a:rPr>
              <a:t>禾本目，凤梨科</a:t>
            </a:r>
            <a:endParaRPr lang="en-US" altLang="zh-CN" sz="1800" dirty="0">
              <a:solidFill>
                <a:srgbClr val="FF0000"/>
              </a:solidFill>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52490" y="1023937"/>
            <a:ext cx="5772150" cy="4238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0"/>
            <a:ext cx="10515600" cy="810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err="1"/>
              <a:t>Gastrodia</a:t>
            </a:r>
            <a:r>
              <a:rPr lang="en-US" altLang="zh-CN" sz="3600" i="1" dirty="0"/>
              <a:t> </a:t>
            </a:r>
            <a:r>
              <a:rPr lang="en-US" altLang="zh-CN" sz="3600" i="1" dirty="0" err="1"/>
              <a:t>elata</a:t>
            </a:r>
            <a:endParaRPr lang="en-US" altLang="zh-CN" sz="3600" i="1" dirty="0"/>
          </a:p>
        </p:txBody>
      </p:sp>
      <p:sp>
        <p:nvSpPr>
          <p:cNvPr id="5" name="内容占位符 2"/>
          <p:cNvSpPr txBox="1"/>
          <p:nvPr/>
        </p:nvSpPr>
        <p:spPr>
          <a:xfrm>
            <a:off x="282576" y="1003300"/>
            <a:ext cx="11147424" cy="485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900" dirty="0"/>
              <a:t>天麻</a:t>
            </a:r>
            <a:endParaRPr lang="en-US" altLang="zh-CN" sz="1900" dirty="0"/>
          </a:p>
          <a:p>
            <a:r>
              <a:rPr lang="zh-CN" altLang="en-US" sz="1900" dirty="0"/>
              <a:t>与真菌共生，从共生的真菌中获得固定碳和其他营养物质</a:t>
            </a:r>
            <a:r>
              <a:rPr lang="en-US" altLang="zh-CN" sz="1900" dirty="0"/>
              <a:t>——leafless</a:t>
            </a:r>
            <a:endParaRPr lang="en-US" altLang="zh-CN" sz="1900" dirty="0"/>
          </a:p>
          <a:p>
            <a:r>
              <a:rPr lang="zh-CN" altLang="en-US" sz="1900" dirty="0"/>
              <a:t>大多数在植物中保守存在的、用于光合作用的基因在天麻基因组中已丢失</a:t>
            </a:r>
            <a:endParaRPr lang="en-US" altLang="zh-CN" sz="1900" dirty="0"/>
          </a:p>
          <a:p>
            <a:r>
              <a:rPr lang="zh-CN" altLang="en-US" sz="1900" dirty="0"/>
              <a:t>质体基因组在绿色植物中显著的小，但是线粒体基因组是最大的（</a:t>
            </a:r>
            <a:r>
              <a:rPr lang="en-US" altLang="zh-CN" sz="1900" dirty="0"/>
              <a:t>18</a:t>
            </a:r>
            <a:r>
              <a:rPr lang="zh-CN" altLang="en-US" sz="1900" dirty="0"/>
              <a:t>年）</a:t>
            </a:r>
            <a:endParaRPr lang="en-US" altLang="zh-CN" sz="19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000" y="2713451"/>
            <a:ext cx="8020050" cy="3895806"/>
          </a:xfrm>
          <a:prstGeom prst="rect">
            <a:avLst/>
          </a:prstGeom>
        </p:spPr>
      </p:pic>
      <p:cxnSp>
        <p:nvCxnSpPr>
          <p:cNvPr id="10" name="直接箭头连接符 9"/>
          <p:cNvCxnSpPr/>
          <p:nvPr/>
        </p:nvCxnSpPr>
        <p:spPr>
          <a:xfrm flipH="1" flipV="1">
            <a:off x="8286750" y="4838700"/>
            <a:ext cx="73342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496425" y="405130"/>
            <a:ext cx="2476500" cy="369332"/>
          </a:xfrm>
          <a:prstGeom prst="rect">
            <a:avLst/>
          </a:prstGeom>
          <a:noFill/>
        </p:spPr>
        <p:txBody>
          <a:bodyPr wrap="square">
            <a:spAutoFit/>
          </a:bodyPr>
          <a:lstStyle/>
          <a:p>
            <a:r>
              <a:rPr lang="zh-CN" altLang="en-US" sz="1800" dirty="0">
                <a:solidFill>
                  <a:srgbClr val="FF0000"/>
                </a:solidFill>
              </a:rPr>
              <a:t>天门冬目，兰科</a:t>
            </a:r>
            <a:endParaRPr lang="en-US" altLang="zh-CN" sz="1800" dirty="0">
              <a:solidFill>
                <a:srgbClr val="FF0000"/>
              </a:solidFill>
            </a:endParaRPr>
          </a:p>
        </p:txBody>
      </p:sp>
      <p:cxnSp>
        <p:nvCxnSpPr>
          <p:cNvPr id="13" name="直接箭头连接符 12"/>
          <p:cNvCxnSpPr/>
          <p:nvPr/>
        </p:nvCxnSpPr>
        <p:spPr>
          <a:xfrm flipH="1">
            <a:off x="10410825" y="704850"/>
            <a:ext cx="428625" cy="923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886826" y="1636721"/>
            <a:ext cx="2895600" cy="646331"/>
          </a:xfrm>
          <a:prstGeom prst="rect">
            <a:avLst/>
          </a:prstGeom>
          <a:noFill/>
        </p:spPr>
        <p:txBody>
          <a:bodyPr wrap="square" rtlCol="0">
            <a:spAutoFit/>
          </a:bodyPr>
          <a:lstStyle/>
          <a:p>
            <a:r>
              <a:rPr lang="zh-CN" altLang="en-US" dirty="0"/>
              <a:t>真菌异养，叶片的退化，光合的丢失</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0" y="0"/>
            <a:ext cx="10515600" cy="810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a:t>Phalaenopsis </a:t>
            </a:r>
            <a:r>
              <a:rPr lang="en-US" altLang="zh-CN" sz="3600" i="1" dirty="0" err="1"/>
              <a:t>equestris</a:t>
            </a:r>
            <a:endParaRPr lang="en-US" altLang="zh-CN" sz="3600" i="1" dirty="0"/>
          </a:p>
        </p:txBody>
      </p:sp>
      <p:sp>
        <p:nvSpPr>
          <p:cNvPr id="5" name="内容占位符 2"/>
          <p:cNvSpPr txBox="1"/>
          <p:nvPr/>
        </p:nvSpPr>
        <p:spPr>
          <a:xfrm>
            <a:off x="282576" y="1003300"/>
            <a:ext cx="4327524" cy="485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900" dirty="0"/>
              <a:t>桃红蝴蝶兰</a:t>
            </a:r>
            <a:endParaRPr lang="en-US" altLang="zh-CN" sz="1900" dirty="0"/>
          </a:p>
          <a:p>
            <a:r>
              <a:rPr lang="zh-CN" altLang="en-US" sz="1900" dirty="0"/>
              <a:t>第一个被测序的</a:t>
            </a:r>
            <a:r>
              <a:rPr lang="en-US" altLang="zh-CN" sz="1900" dirty="0"/>
              <a:t>CAM</a:t>
            </a:r>
            <a:r>
              <a:rPr lang="zh-CN" altLang="en-US" sz="1900" dirty="0"/>
              <a:t>途径的植物</a:t>
            </a:r>
            <a:endParaRPr lang="en-US" altLang="zh-CN" sz="1900" dirty="0"/>
          </a:p>
          <a:p>
            <a:r>
              <a:rPr lang="zh-CN" altLang="en-US" sz="1900" dirty="0"/>
              <a:t>存在特有的古多倍化事件</a:t>
            </a:r>
            <a:r>
              <a:rPr lang="en-US" altLang="zh-CN" sz="1900" dirty="0"/>
              <a:t>—— gene duplication</a:t>
            </a:r>
            <a:r>
              <a:rPr lang="zh-CN" altLang="en-US" sz="1900" dirty="0"/>
              <a:t>与</a:t>
            </a:r>
            <a:r>
              <a:rPr lang="en-US" altLang="zh-CN" sz="1900" dirty="0"/>
              <a:t>CAM</a:t>
            </a:r>
            <a:r>
              <a:rPr lang="zh-CN" altLang="en-US" sz="1900" dirty="0"/>
              <a:t>途径的进化相关</a:t>
            </a:r>
            <a:endParaRPr lang="en-US" altLang="zh-CN" sz="1900" dirty="0"/>
          </a:p>
        </p:txBody>
      </p:sp>
      <p:sp>
        <p:nvSpPr>
          <p:cNvPr id="6" name="文本框 5"/>
          <p:cNvSpPr txBox="1"/>
          <p:nvPr/>
        </p:nvSpPr>
        <p:spPr>
          <a:xfrm>
            <a:off x="9496425" y="405130"/>
            <a:ext cx="2476500" cy="369332"/>
          </a:xfrm>
          <a:prstGeom prst="rect">
            <a:avLst/>
          </a:prstGeom>
          <a:noFill/>
        </p:spPr>
        <p:txBody>
          <a:bodyPr wrap="square">
            <a:spAutoFit/>
          </a:bodyPr>
          <a:lstStyle/>
          <a:p>
            <a:r>
              <a:rPr lang="zh-CN" altLang="en-US" sz="1800" dirty="0">
                <a:solidFill>
                  <a:srgbClr val="FF0000"/>
                </a:solidFill>
              </a:rPr>
              <a:t>天门冬目，兰科</a:t>
            </a:r>
            <a:endParaRPr lang="en-US" altLang="zh-CN" sz="1800" dirty="0">
              <a:solidFill>
                <a:srgbClr val="FF0000"/>
              </a:solidFill>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33900" y="1476375"/>
            <a:ext cx="6200775" cy="4800600"/>
          </a:xfrm>
          <a:prstGeom prst="rect">
            <a:avLst/>
          </a:prstGeom>
        </p:spPr>
      </p:pic>
      <p:cxnSp>
        <p:nvCxnSpPr>
          <p:cNvPr id="10" name="直接箭头连接符 9"/>
          <p:cNvCxnSpPr/>
          <p:nvPr/>
        </p:nvCxnSpPr>
        <p:spPr>
          <a:xfrm flipH="1" flipV="1">
            <a:off x="10420350" y="4686300"/>
            <a:ext cx="800100" cy="228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1"/>
          <p:cNvSpPr txBox="1"/>
          <p:nvPr/>
        </p:nvSpPr>
        <p:spPr>
          <a:xfrm>
            <a:off x="0" y="0"/>
            <a:ext cx="10515600" cy="810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i="1" dirty="0"/>
              <a:t>Amaranthus </a:t>
            </a:r>
            <a:r>
              <a:rPr lang="en-US" altLang="zh-CN" sz="3600" i="1" dirty="0" err="1"/>
              <a:t>hypochondriacus</a:t>
            </a:r>
            <a:endParaRPr lang="en-US" altLang="zh-CN" sz="3600" i="1" dirty="0"/>
          </a:p>
        </p:txBody>
      </p:sp>
      <p:sp>
        <p:nvSpPr>
          <p:cNvPr id="5" name="内容占位符 2"/>
          <p:cNvSpPr txBox="1"/>
          <p:nvPr/>
        </p:nvSpPr>
        <p:spPr>
          <a:xfrm>
            <a:off x="282576" y="1003300"/>
            <a:ext cx="4327524" cy="485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900" dirty="0"/>
              <a:t>千穗谷</a:t>
            </a:r>
            <a:endParaRPr lang="en-US" altLang="zh-CN" sz="1900" dirty="0"/>
          </a:p>
          <a:p>
            <a:endParaRPr lang="en-US" altLang="zh-CN" sz="1900" dirty="0"/>
          </a:p>
        </p:txBody>
      </p:sp>
      <p:sp>
        <p:nvSpPr>
          <p:cNvPr id="6" name="文本框 5"/>
          <p:cNvSpPr txBox="1"/>
          <p:nvPr/>
        </p:nvSpPr>
        <p:spPr>
          <a:xfrm>
            <a:off x="9534525" y="440928"/>
            <a:ext cx="2476500" cy="646331"/>
          </a:xfrm>
          <a:prstGeom prst="rect">
            <a:avLst/>
          </a:prstGeom>
          <a:noFill/>
        </p:spPr>
        <p:txBody>
          <a:bodyPr wrap="square">
            <a:spAutoFit/>
          </a:bodyPr>
          <a:lstStyle/>
          <a:p>
            <a:r>
              <a:rPr lang="zh-CN" altLang="en-US" sz="1800" dirty="0">
                <a:solidFill>
                  <a:srgbClr val="FF0000"/>
                </a:solidFill>
              </a:rPr>
              <a:t>双子叶</a:t>
            </a:r>
            <a:endParaRPr lang="en-US" altLang="zh-CN" sz="1800" dirty="0">
              <a:solidFill>
                <a:srgbClr val="FF0000"/>
              </a:solidFill>
            </a:endParaRPr>
          </a:p>
          <a:p>
            <a:r>
              <a:rPr lang="zh-CN" altLang="en-US" dirty="0">
                <a:solidFill>
                  <a:srgbClr val="FF0000"/>
                </a:solidFill>
              </a:rPr>
              <a:t>石竹目，苋科</a:t>
            </a:r>
            <a:endParaRPr lang="en-US" altLang="zh-CN" sz="1800" dirty="0">
              <a:solidFill>
                <a:srgbClr val="FF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0"/>
            <a:ext cx="6751272" cy="6858000"/>
          </a:xfrm>
          <a:prstGeom prst="rect">
            <a:avLst/>
          </a:prstGeom>
        </p:spPr>
      </p:pic>
      <p:cxnSp>
        <p:nvCxnSpPr>
          <p:cNvPr id="5" name="直接箭头连接符 4"/>
          <p:cNvCxnSpPr/>
          <p:nvPr/>
        </p:nvCxnSpPr>
        <p:spPr>
          <a:xfrm>
            <a:off x="5712780" y="3829135"/>
            <a:ext cx="766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540641" y="3652437"/>
            <a:ext cx="4764446" cy="369332"/>
          </a:xfrm>
          <a:prstGeom prst="rect">
            <a:avLst/>
          </a:prstGeom>
          <a:noFill/>
        </p:spPr>
        <p:txBody>
          <a:bodyPr wrap="none" rtlCol="0">
            <a:spAutoFit/>
          </a:bodyPr>
          <a:lstStyle/>
          <a:p>
            <a:r>
              <a:rPr lang="en-US" altLang="zh-CN" dirty="0"/>
              <a:t>197</a:t>
            </a:r>
            <a:r>
              <a:rPr lang="zh-CN" altLang="en-US" dirty="0"/>
              <a:t>个种，</a:t>
            </a:r>
            <a:r>
              <a:rPr lang="en-US" altLang="zh-CN" dirty="0"/>
              <a:t>4234</a:t>
            </a:r>
            <a:r>
              <a:rPr lang="zh-CN" altLang="en-US" dirty="0"/>
              <a:t>个种，都是</a:t>
            </a:r>
            <a:r>
              <a:rPr lang="en-US" altLang="zh-CN" dirty="0"/>
              <a:t>C3</a:t>
            </a:r>
            <a:r>
              <a:rPr lang="zh-CN" altLang="en-US" dirty="0"/>
              <a:t>；小麦，大麦等</a:t>
            </a:r>
            <a:endParaRPr lang="zh-CN" altLang="en-US" dirty="0"/>
          </a:p>
        </p:txBody>
      </p:sp>
      <p:cxnSp>
        <p:nvCxnSpPr>
          <p:cNvPr id="8" name="直接箭头连接符 7"/>
          <p:cNvCxnSpPr/>
          <p:nvPr/>
        </p:nvCxnSpPr>
        <p:spPr>
          <a:xfrm flipV="1">
            <a:off x="5880889" y="3205563"/>
            <a:ext cx="2040775" cy="2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左大括号 8"/>
          <p:cNvSpPr/>
          <p:nvPr/>
        </p:nvSpPr>
        <p:spPr>
          <a:xfrm>
            <a:off x="8086325" y="2864302"/>
            <a:ext cx="256743" cy="6675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8301956" y="2764053"/>
            <a:ext cx="3624710" cy="923330"/>
          </a:xfrm>
          <a:prstGeom prst="rect">
            <a:avLst/>
          </a:prstGeom>
          <a:noFill/>
        </p:spPr>
        <p:txBody>
          <a:bodyPr wrap="none" rtlCol="0">
            <a:spAutoFit/>
          </a:bodyPr>
          <a:lstStyle/>
          <a:p>
            <a:r>
              <a:rPr lang="en-US" altLang="zh-CN" dirty="0">
                <a:solidFill>
                  <a:srgbClr val="FF0000"/>
                </a:solidFill>
              </a:rPr>
              <a:t>Aristida (304</a:t>
            </a:r>
            <a:r>
              <a:rPr lang="zh-CN" altLang="en-US" dirty="0">
                <a:solidFill>
                  <a:srgbClr val="FF0000"/>
                </a:solidFill>
              </a:rPr>
              <a:t>个种，</a:t>
            </a:r>
            <a:r>
              <a:rPr lang="en-US" altLang="zh-CN" dirty="0" err="1">
                <a:solidFill>
                  <a:srgbClr val="FF0000"/>
                </a:solidFill>
              </a:rPr>
              <a:t>A.longifolia</a:t>
            </a:r>
            <a:r>
              <a:rPr lang="en-US" altLang="zh-CN" dirty="0">
                <a:solidFill>
                  <a:srgbClr val="FF0000"/>
                </a:solidFill>
              </a:rPr>
              <a:t> C3)</a:t>
            </a:r>
            <a:endParaRPr lang="en-US" altLang="zh-CN" dirty="0">
              <a:solidFill>
                <a:srgbClr val="FF0000"/>
              </a:solidFill>
            </a:endParaRPr>
          </a:p>
          <a:p>
            <a:r>
              <a:rPr lang="en-US" altLang="zh-CN" dirty="0" err="1"/>
              <a:t>Sartidia</a:t>
            </a:r>
            <a:r>
              <a:rPr lang="en-US" altLang="zh-CN" dirty="0"/>
              <a:t> (C3)</a:t>
            </a:r>
            <a:endParaRPr lang="en-US" altLang="zh-CN" dirty="0"/>
          </a:p>
          <a:p>
            <a:r>
              <a:rPr lang="en-US" altLang="zh-CN" dirty="0" err="1"/>
              <a:t>Stipagrostis</a:t>
            </a:r>
            <a:r>
              <a:rPr lang="en-US" altLang="zh-CN" dirty="0"/>
              <a:t> (C4)</a:t>
            </a:r>
            <a:endParaRPr lang="en-US" altLang="zh-CN" dirty="0"/>
          </a:p>
        </p:txBody>
      </p:sp>
      <p:sp>
        <p:nvSpPr>
          <p:cNvPr id="11" name="文本框 10"/>
          <p:cNvSpPr txBox="1"/>
          <p:nvPr/>
        </p:nvSpPr>
        <p:spPr>
          <a:xfrm>
            <a:off x="6003672" y="2876085"/>
            <a:ext cx="1826141" cy="369332"/>
          </a:xfrm>
          <a:prstGeom prst="rect">
            <a:avLst/>
          </a:prstGeom>
          <a:noFill/>
        </p:spPr>
        <p:txBody>
          <a:bodyPr wrap="none" rtlCol="0">
            <a:spAutoFit/>
          </a:bodyPr>
          <a:lstStyle/>
          <a:p>
            <a:r>
              <a:rPr lang="en-US" altLang="zh-CN" dirty="0"/>
              <a:t>3</a:t>
            </a:r>
            <a:r>
              <a:rPr lang="zh-CN" altLang="en-US" dirty="0"/>
              <a:t>个属，</a:t>
            </a:r>
            <a:r>
              <a:rPr lang="en-US" altLang="zh-CN" dirty="0"/>
              <a:t>364</a:t>
            </a:r>
            <a:r>
              <a:rPr lang="zh-CN" altLang="en-US" dirty="0"/>
              <a:t>个种</a:t>
            </a:r>
            <a:endParaRPr lang="zh-CN" altLang="en-US" dirty="0"/>
          </a:p>
        </p:txBody>
      </p:sp>
      <p:cxnSp>
        <p:nvCxnSpPr>
          <p:cNvPr id="15" name="直接箭头连接符 14"/>
          <p:cNvCxnSpPr/>
          <p:nvPr/>
        </p:nvCxnSpPr>
        <p:spPr>
          <a:xfrm>
            <a:off x="5282214" y="4952935"/>
            <a:ext cx="1469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112286" y="5156605"/>
            <a:ext cx="646331" cy="369332"/>
          </a:xfrm>
          <a:prstGeom prst="rect">
            <a:avLst/>
          </a:prstGeom>
          <a:noFill/>
        </p:spPr>
        <p:txBody>
          <a:bodyPr wrap="none" rtlCol="0">
            <a:spAutoFit/>
          </a:bodyPr>
          <a:lstStyle/>
          <a:p>
            <a:r>
              <a:rPr lang="zh-CN" altLang="en-US" dirty="0">
                <a:solidFill>
                  <a:srgbClr val="FF0000"/>
                </a:solidFill>
              </a:rPr>
              <a:t>水稻</a:t>
            </a:r>
            <a:endParaRPr lang="zh-CN" altLang="en-US" dirty="0">
              <a:solidFill>
                <a:srgbClr val="FF0000"/>
              </a:solidFill>
            </a:endParaRPr>
          </a:p>
        </p:txBody>
      </p:sp>
      <p:cxnSp>
        <p:nvCxnSpPr>
          <p:cNvPr id="18" name="直接箭头连接符 17"/>
          <p:cNvCxnSpPr/>
          <p:nvPr/>
        </p:nvCxnSpPr>
        <p:spPr>
          <a:xfrm flipV="1">
            <a:off x="5712780" y="2631724"/>
            <a:ext cx="474772" cy="2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453217" y="6454413"/>
            <a:ext cx="768159" cy="369332"/>
          </a:xfrm>
          <a:prstGeom prst="rect">
            <a:avLst/>
          </a:prstGeom>
          <a:noFill/>
        </p:spPr>
        <p:txBody>
          <a:bodyPr wrap="none" rtlCol="0">
            <a:spAutoFit/>
          </a:bodyPr>
          <a:lstStyle/>
          <a:p>
            <a:r>
              <a:rPr lang="en-US" altLang="zh-CN" dirty="0"/>
              <a:t>2</a:t>
            </a:r>
            <a:r>
              <a:rPr lang="zh-CN" altLang="en-US" dirty="0"/>
              <a:t>个属</a:t>
            </a:r>
            <a:endParaRPr lang="zh-CN" altLang="en-US" dirty="0"/>
          </a:p>
        </p:txBody>
      </p:sp>
      <p:sp>
        <p:nvSpPr>
          <p:cNvPr id="22" name="文本框 21"/>
          <p:cNvSpPr txBox="1"/>
          <p:nvPr/>
        </p:nvSpPr>
        <p:spPr>
          <a:xfrm>
            <a:off x="4458002" y="5893772"/>
            <a:ext cx="768159" cy="369332"/>
          </a:xfrm>
          <a:prstGeom prst="rect">
            <a:avLst/>
          </a:prstGeom>
          <a:noFill/>
        </p:spPr>
        <p:txBody>
          <a:bodyPr wrap="none" rtlCol="0">
            <a:spAutoFit/>
          </a:bodyPr>
          <a:lstStyle/>
          <a:p>
            <a:r>
              <a:rPr lang="en-US" altLang="zh-CN" dirty="0"/>
              <a:t>3</a:t>
            </a:r>
            <a:r>
              <a:rPr lang="zh-CN" altLang="en-US" dirty="0"/>
              <a:t>个属</a:t>
            </a:r>
            <a:endParaRPr lang="zh-CN" altLang="en-US" dirty="0"/>
          </a:p>
        </p:txBody>
      </p:sp>
      <p:sp>
        <p:nvSpPr>
          <p:cNvPr id="23" name="文本框 22"/>
          <p:cNvSpPr txBox="1"/>
          <p:nvPr/>
        </p:nvSpPr>
        <p:spPr>
          <a:xfrm>
            <a:off x="4453217" y="5289109"/>
            <a:ext cx="768159" cy="369332"/>
          </a:xfrm>
          <a:prstGeom prst="rect">
            <a:avLst/>
          </a:prstGeom>
          <a:noFill/>
        </p:spPr>
        <p:txBody>
          <a:bodyPr wrap="none" rtlCol="0">
            <a:spAutoFit/>
          </a:bodyPr>
          <a:lstStyle/>
          <a:p>
            <a:r>
              <a:rPr lang="en-US" altLang="zh-CN" dirty="0"/>
              <a:t>2</a:t>
            </a:r>
            <a:r>
              <a:rPr lang="zh-CN" altLang="en-US" dirty="0"/>
              <a:t>个属</a:t>
            </a:r>
            <a:endParaRPr lang="zh-CN" altLang="en-US" dirty="0"/>
          </a:p>
        </p:txBody>
      </p:sp>
      <p:sp>
        <p:nvSpPr>
          <p:cNvPr id="24" name="右大括号 23"/>
          <p:cNvSpPr/>
          <p:nvPr/>
        </p:nvSpPr>
        <p:spPr>
          <a:xfrm>
            <a:off x="5221377" y="5382360"/>
            <a:ext cx="90092" cy="14413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p:cNvSpPr txBox="1"/>
          <p:nvPr/>
        </p:nvSpPr>
        <p:spPr>
          <a:xfrm>
            <a:off x="5399096" y="5844025"/>
            <a:ext cx="1582484" cy="369332"/>
          </a:xfrm>
          <a:prstGeom prst="rect">
            <a:avLst/>
          </a:prstGeom>
          <a:noFill/>
        </p:spPr>
        <p:txBody>
          <a:bodyPr wrap="none" rtlCol="0">
            <a:spAutoFit/>
          </a:bodyPr>
          <a:lstStyle/>
          <a:p>
            <a:r>
              <a:rPr lang="zh-CN" altLang="en-US" dirty="0"/>
              <a:t>共计</a:t>
            </a:r>
            <a:r>
              <a:rPr lang="en-US" altLang="zh-CN" dirty="0"/>
              <a:t>31</a:t>
            </a:r>
            <a:r>
              <a:rPr lang="zh-CN" altLang="en-US" dirty="0"/>
              <a:t>个物种</a:t>
            </a:r>
            <a:endParaRPr lang="zh-CN" altLang="en-US" dirty="0"/>
          </a:p>
        </p:txBody>
      </p:sp>
      <p:sp>
        <p:nvSpPr>
          <p:cNvPr id="27" name="左大括号 26"/>
          <p:cNvSpPr/>
          <p:nvPr/>
        </p:nvSpPr>
        <p:spPr>
          <a:xfrm>
            <a:off x="6824530" y="4585790"/>
            <a:ext cx="184426" cy="9214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p:cNvSpPr txBox="1"/>
          <p:nvPr/>
        </p:nvSpPr>
        <p:spPr>
          <a:xfrm>
            <a:off x="7008956" y="4422931"/>
            <a:ext cx="3664786" cy="1200329"/>
          </a:xfrm>
          <a:prstGeom prst="rect">
            <a:avLst/>
          </a:prstGeom>
          <a:noFill/>
        </p:spPr>
        <p:txBody>
          <a:bodyPr wrap="none" rtlCol="0">
            <a:spAutoFit/>
          </a:bodyPr>
          <a:lstStyle/>
          <a:p>
            <a:r>
              <a:rPr lang="en-US" altLang="zh-CN" dirty="0" err="1"/>
              <a:t>Streptogyneae</a:t>
            </a:r>
            <a:r>
              <a:rPr lang="en-US" altLang="zh-CN" dirty="0"/>
              <a:t> (</a:t>
            </a:r>
            <a:r>
              <a:rPr lang="zh-CN" altLang="en-US" dirty="0"/>
              <a:t>一个属，</a:t>
            </a:r>
            <a:r>
              <a:rPr lang="en-US" altLang="zh-CN" dirty="0"/>
              <a:t>2</a:t>
            </a:r>
            <a:r>
              <a:rPr lang="zh-CN" altLang="en-US" dirty="0"/>
              <a:t>个种）</a:t>
            </a:r>
            <a:endParaRPr lang="en-US" altLang="zh-CN" dirty="0"/>
          </a:p>
          <a:p>
            <a:r>
              <a:rPr lang="en-US" altLang="zh-CN" dirty="0" err="1"/>
              <a:t>Ehrhrteae</a:t>
            </a:r>
            <a:r>
              <a:rPr lang="en-US" altLang="zh-CN" dirty="0"/>
              <a:t> </a:t>
            </a:r>
            <a:r>
              <a:rPr lang="zh-CN" altLang="en-US" dirty="0"/>
              <a:t>（</a:t>
            </a:r>
            <a:r>
              <a:rPr lang="en-US" altLang="zh-CN" dirty="0"/>
              <a:t>4</a:t>
            </a:r>
            <a:r>
              <a:rPr lang="zh-CN" altLang="en-US" dirty="0"/>
              <a:t>个属，</a:t>
            </a:r>
            <a:r>
              <a:rPr lang="en-US" altLang="zh-CN" dirty="0"/>
              <a:t>38</a:t>
            </a:r>
            <a:r>
              <a:rPr lang="zh-CN" altLang="en-US" dirty="0"/>
              <a:t>个种）</a:t>
            </a:r>
            <a:endParaRPr lang="en-US" altLang="zh-CN" dirty="0"/>
          </a:p>
          <a:p>
            <a:r>
              <a:rPr lang="en-US" altLang="zh-CN" dirty="0" err="1"/>
              <a:t>Phyllorachideae</a:t>
            </a:r>
            <a:r>
              <a:rPr lang="en-US" altLang="zh-CN" dirty="0"/>
              <a:t> </a:t>
            </a:r>
            <a:r>
              <a:rPr lang="zh-CN" altLang="en-US" dirty="0"/>
              <a:t>（</a:t>
            </a:r>
            <a:r>
              <a:rPr lang="en-US" altLang="zh-CN" dirty="0"/>
              <a:t>2</a:t>
            </a:r>
            <a:r>
              <a:rPr lang="zh-CN" altLang="en-US" dirty="0"/>
              <a:t>个属，</a:t>
            </a:r>
            <a:r>
              <a:rPr lang="en-US" altLang="zh-CN" dirty="0"/>
              <a:t>3</a:t>
            </a:r>
            <a:r>
              <a:rPr lang="zh-CN" altLang="en-US" dirty="0"/>
              <a:t>个种）</a:t>
            </a:r>
            <a:endParaRPr lang="en-US" altLang="zh-CN" dirty="0"/>
          </a:p>
          <a:p>
            <a:r>
              <a:rPr lang="en-US" altLang="zh-CN" dirty="0" err="1"/>
              <a:t>Oryzeae</a:t>
            </a:r>
            <a:r>
              <a:rPr lang="en-US" altLang="zh-CN" dirty="0"/>
              <a:t> </a:t>
            </a:r>
            <a:endParaRPr lang="en-US" altLang="zh-CN" dirty="0"/>
          </a:p>
        </p:txBody>
      </p:sp>
      <p:sp>
        <p:nvSpPr>
          <p:cNvPr id="31" name="左大括号 30"/>
          <p:cNvSpPr/>
          <p:nvPr/>
        </p:nvSpPr>
        <p:spPr>
          <a:xfrm>
            <a:off x="7980335" y="5347473"/>
            <a:ext cx="137433" cy="4083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8117768" y="5221290"/>
            <a:ext cx="3355760" cy="646331"/>
          </a:xfrm>
          <a:prstGeom prst="rect">
            <a:avLst/>
          </a:prstGeom>
          <a:noFill/>
        </p:spPr>
        <p:txBody>
          <a:bodyPr wrap="square" rtlCol="0">
            <a:spAutoFit/>
          </a:bodyPr>
          <a:lstStyle/>
          <a:p>
            <a:r>
              <a:rPr lang="en-US" altLang="zh-CN" dirty="0" err="1"/>
              <a:t>Oryzinae</a:t>
            </a:r>
            <a:r>
              <a:rPr lang="en-US" altLang="zh-CN" dirty="0"/>
              <a:t> (2</a:t>
            </a:r>
            <a:r>
              <a:rPr lang="zh-CN" altLang="en-US" dirty="0"/>
              <a:t>个属，</a:t>
            </a:r>
            <a:r>
              <a:rPr lang="en-US" altLang="zh-CN" dirty="0"/>
              <a:t>40</a:t>
            </a:r>
            <a:r>
              <a:rPr lang="zh-CN" altLang="en-US" dirty="0"/>
              <a:t>个种）</a:t>
            </a:r>
            <a:endParaRPr lang="en-US" altLang="zh-CN" dirty="0"/>
          </a:p>
          <a:p>
            <a:r>
              <a:rPr lang="en-US" altLang="zh-CN" dirty="0" err="1"/>
              <a:t>Zizaniinae</a:t>
            </a:r>
            <a:r>
              <a:rPr lang="en-US" altLang="zh-CN" dirty="0"/>
              <a:t> </a:t>
            </a:r>
            <a:r>
              <a:rPr lang="zh-CN" altLang="en-US" dirty="0"/>
              <a:t>（</a:t>
            </a:r>
            <a:r>
              <a:rPr lang="en-US" altLang="zh-CN" dirty="0"/>
              <a:t>9</a:t>
            </a:r>
            <a:r>
              <a:rPr lang="zh-CN" altLang="en-US" dirty="0"/>
              <a:t>个属，</a:t>
            </a:r>
            <a:r>
              <a:rPr lang="en-US" altLang="zh-CN" dirty="0"/>
              <a:t>32</a:t>
            </a:r>
            <a:r>
              <a:rPr lang="zh-CN" altLang="en-US" dirty="0"/>
              <a:t>个种）</a:t>
            </a:r>
            <a:endParaRPr lang="en-US" altLang="zh-CN" dirty="0"/>
          </a:p>
        </p:txBody>
      </p:sp>
      <p:sp>
        <p:nvSpPr>
          <p:cNvPr id="33" name="文本框 32"/>
          <p:cNvSpPr txBox="1"/>
          <p:nvPr/>
        </p:nvSpPr>
        <p:spPr>
          <a:xfrm>
            <a:off x="11122023" y="5474693"/>
            <a:ext cx="877163" cy="369332"/>
          </a:xfrm>
          <a:prstGeom prst="rect">
            <a:avLst/>
          </a:prstGeom>
          <a:noFill/>
        </p:spPr>
        <p:txBody>
          <a:bodyPr wrap="none" rtlCol="0">
            <a:spAutoFit/>
          </a:bodyPr>
          <a:lstStyle/>
          <a:p>
            <a:r>
              <a:rPr lang="zh-CN" altLang="en-US" dirty="0">
                <a:solidFill>
                  <a:srgbClr val="FF0000"/>
                </a:solidFill>
              </a:rPr>
              <a:t>野生稻</a:t>
            </a:r>
            <a:endParaRPr lang="zh-CN" altLang="en-US" dirty="0">
              <a:solidFill>
                <a:srgbClr val="FF0000"/>
              </a:solidFill>
            </a:endParaRPr>
          </a:p>
        </p:txBody>
      </p:sp>
      <p:sp>
        <p:nvSpPr>
          <p:cNvPr id="34" name="文本框 33"/>
          <p:cNvSpPr txBox="1"/>
          <p:nvPr/>
        </p:nvSpPr>
        <p:spPr>
          <a:xfrm>
            <a:off x="5804580" y="4086744"/>
            <a:ext cx="2191626" cy="369332"/>
          </a:xfrm>
          <a:prstGeom prst="rect">
            <a:avLst/>
          </a:prstGeom>
          <a:noFill/>
        </p:spPr>
        <p:txBody>
          <a:bodyPr wrap="none" rtlCol="0">
            <a:spAutoFit/>
          </a:bodyPr>
          <a:lstStyle/>
          <a:p>
            <a:r>
              <a:rPr lang="en-US" altLang="zh-CN" dirty="0"/>
              <a:t>120</a:t>
            </a:r>
            <a:r>
              <a:rPr lang="zh-CN" altLang="en-US" dirty="0"/>
              <a:t>个属，</a:t>
            </a:r>
            <a:r>
              <a:rPr lang="en-US" altLang="zh-CN" dirty="0"/>
              <a:t>1641</a:t>
            </a:r>
            <a:r>
              <a:rPr lang="zh-CN" altLang="en-US" dirty="0"/>
              <a:t>个种</a:t>
            </a:r>
            <a:endParaRPr lang="zh-CN" altLang="en-US" dirty="0"/>
          </a:p>
        </p:txBody>
      </p:sp>
      <p:cxnSp>
        <p:nvCxnSpPr>
          <p:cNvPr id="38" name="直接箭头连接符 37"/>
          <p:cNvCxnSpPr/>
          <p:nvPr/>
        </p:nvCxnSpPr>
        <p:spPr>
          <a:xfrm flipV="1">
            <a:off x="6403183" y="2064984"/>
            <a:ext cx="741996" cy="1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198045" y="1848618"/>
            <a:ext cx="1180730" cy="369332"/>
          </a:xfrm>
          <a:prstGeom prst="rect">
            <a:avLst/>
          </a:prstGeom>
          <a:noFill/>
        </p:spPr>
        <p:txBody>
          <a:bodyPr wrap="square" rtlCol="0">
            <a:spAutoFit/>
          </a:bodyPr>
          <a:lstStyle/>
          <a:p>
            <a:r>
              <a:rPr lang="en-US" altLang="zh-CN" dirty="0"/>
              <a:t>C3</a:t>
            </a:r>
            <a:endParaRPr lang="zh-CN" altLang="en-US" dirty="0"/>
          </a:p>
        </p:txBody>
      </p:sp>
      <p:sp>
        <p:nvSpPr>
          <p:cNvPr id="45" name="文本框 44"/>
          <p:cNvSpPr txBox="1"/>
          <p:nvPr/>
        </p:nvSpPr>
        <p:spPr>
          <a:xfrm>
            <a:off x="7325920" y="1318879"/>
            <a:ext cx="4544834" cy="369332"/>
          </a:xfrm>
          <a:prstGeom prst="rect">
            <a:avLst/>
          </a:prstGeom>
          <a:noFill/>
        </p:spPr>
        <p:txBody>
          <a:bodyPr wrap="none" rtlCol="0">
            <a:spAutoFit/>
          </a:bodyPr>
          <a:lstStyle/>
          <a:p>
            <a:r>
              <a:rPr lang="en-US" altLang="zh-CN" dirty="0"/>
              <a:t>C3+C4</a:t>
            </a:r>
            <a:r>
              <a:rPr lang="zh-CN" altLang="en-US" dirty="0"/>
              <a:t>，只有</a:t>
            </a:r>
            <a:r>
              <a:rPr lang="en-US" altLang="zh-CN" dirty="0" err="1"/>
              <a:t>Eriachneae</a:t>
            </a:r>
            <a:r>
              <a:rPr lang="zh-CN" altLang="en-US" dirty="0"/>
              <a:t>是</a:t>
            </a:r>
            <a:r>
              <a:rPr lang="en-US" altLang="zh-CN" dirty="0"/>
              <a:t>C4</a:t>
            </a:r>
            <a:r>
              <a:rPr lang="zh-CN" altLang="en-US" dirty="0"/>
              <a:t>，其余都是</a:t>
            </a:r>
            <a:r>
              <a:rPr lang="en-US" altLang="zh-CN" dirty="0"/>
              <a:t>C3</a:t>
            </a:r>
            <a:endParaRPr lang="zh-CN" altLang="en-US" dirty="0"/>
          </a:p>
        </p:txBody>
      </p:sp>
      <p:cxnSp>
        <p:nvCxnSpPr>
          <p:cNvPr id="50" name="直接箭头连接符 49"/>
          <p:cNvCxnSpPr/>
          <p:nvPr/>
        </p:nvCxnSpPr>
        <p:spPr>
          <a:xfrm flipV="1">
            <a:off x="6712934" y="338374"/>
            <a:ext cx="2009070" cy="24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8741055" y="169786"/>
            <a:ext cx="3264513" cy="646331"/>
          </a:xfrm>
          <a:prstGeom prst="rect">
            <a:avLst/>
          </a:prstGeom>
          <a:noFill/>
        </p:spPr>
        <p:txBody>
          <a:bodyPr wrap="square" rtlCol="0">
            <a:spAutoFit/>
          </a:bodyPr>
          <a:lstStyle/>
          <a:p>
            <a:r>
              <a:rPr lang="en-US" altLang="zh-CN" dirty="0"/>
              <a:t>C3+C4</a:t>
            </a:r>
            <a:r>
              <a:rPr lang="zh-CN" altLang="en-US" dirty="0"/>
              <a:t>，不在同一属，只有一个属是</a:t>
            </a:r>
            <a:r>
              <a:rPr lang="en-US" altLang="zh-CN" dirty="0"/>
              <a:t>C3</a:t>
            </a:r>
            <a:r>
              <a:rPr lang="zh-CN" altLang="en-US" dirty="0"/>
              <a:t>，其余都是</a:t>
            </a:r>
            <a:r>
              <a:rPr lang="en-US" altLang="zh-CN" dirty="0"/>
              <a:t>C4</a:t>
            </a:r>
            <a:endParaRPr lang="en-US" altLang="zh-CN" dirty="0"/>
          </a:p>
        </p:txBody>
      </p:sp>
      <p:sp>
        <p:nvSpPr>
          <p:cNvPr id="52" name="文本框 51"/>
          <p:cNvSpPr txBox="1"/>
          <p:nvPr/>
        </p:nvSpPr>
        <p:spPr>
          <a:xfrm>
            <a:off x="186431" y="310718"/>
            <a:ext cx="2988319" cy="369332"/>
          </a:xfrm>
          <a:prstGeom prst="rect">
            <a:avLst/>
          </a:prstGeom>
          <a:noFill/>
        </p:spPr>
        <p:txBody>
          <a:bodyPr wrap="none" rtlCol="0">
            <a:spAutoFit/>
          </a:bodyPr>
          <a:lstStyle/>
          <a:p>
            <a:r>
              <a:rPr lang="zh-CN" altLang="en-US" dirty="0"/>
              <a:t>所有的</a:t>
            </a:r>
            <a:r>
              <a:rPr lang="en-US" altLang="zh-CN" dirty="0"/>
              <a:t>C4</a:t>
            </a:r>
            <a:r>
              <a:rPr lang="zh-CN" altLang="en-US" dirty="0"/>
              <a:t>都在</a:t>
            </a:r>
            <a:r>
              <a:rPr lang="en-US" altLang="zh-CN" dirty="0"/>
              <a:t>PACMAD</a:t>
            </a:r>
            <a:r>
              <a:rPr lang="zh-CN" altLang="en-US" dirty="0"/>
              <a:t>类群</a:t>
            </a:r>
            <a:endParaRPr lang="zh-CN" altLang="en-US" dirty="0"/>
          </a:p>
        </p:txBody>
      </p:sp>
      <p:cxnSp>
        <p:nvCxnSpPr>
          <p:cNvPr id="62" name="直接箭头连接符 61"/>
          <p:cNvCxnSpPr/>
          <p:nvPr/>
        </p:nvCxnSpPr>
        <p:spPr>
          <a:xfrm flipV="1">
            <a:off x="6751272" y="945658"/>
            <a:ext cx="741996" cy="1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7546134" y="729292"/>
            <a:ext cx="1180730" cy="369332"/>
          </a:xfrm>
          <a:prstGeom prst="rect">
            <a:avLst/>
          </a:prstGeom>
          <a:noFill/>
        </p:spPr>
        <p:txBody>
          <a:bodyPr wrap="square" rtlCol="0">
            <a:spAutoFit/>
          </a:bodyPr>
          <a:lstStyle/>
          <a:p>
            <a:r>
              <a:rPr lang="en-US" altLang="zh-CN" dirty="0"/>
              <a:t>C3</a:t>
            </a:r>
            <a:endParaRPr lang="zh-CN" altLang="en-US" dirty="0"/>
          </a:p>
        </p:txBody>
      </p:sp>
      <p:cxnSp>
        <p:nvCxnSpPr>
          <p:cNvPr id="64" name="直接箭头连接符 63"/>
          <p:cNvCxnSpPr/>
          <p:nvPr/>
        </p:nvCxnSpPr>
        <p:spPr>
          <a:xfrm flipV="1">
            <a:off x="6509116" y="1511864"/>
            <a:ext cx="741996" cy="1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6461854" y="3200721"/>
            <a:ext cx="1206134" cy="369332"/>
          </a:xfrm>
          <a:prstGeom prst="rect">
            <a:avLst/>
          </a:prstGeom>
          <a:noFill/>
        </p:spPr>
        <p:txBody>
          <a:bodyPr wrap="square" rtlCol="0">
            <a:spAutoFit/>
          </a:bodyPr>
          <a:lstStyle/>
          <a:p>
            <a:r>
              <a:rPr lang="en-US" altLang="zh-CN" dirty="0"/>
              <a:t>C3+C4</a:t>
            </a:r>
            <a:endParaRPr lang="en-US" altLang="zh-CN" dirty="0"/>
          </a:p>
        </p:txBody>
      </p:sp>
      <p:sp>
        <p:nvSpPr>
          <p:cNvPr id="67" name="文本框 66"/>
          <p:cNvSpPr txBox="1"/>
          <p:nvPr/>
        </p:nvSpPr>
        <p:spPr>
          <a:xfrm>
            <a:off x="6187552" y="2461101"/>
            <a:ext cx="867545" cy="369332"/>
          </a:xfrm>
          <a:prstGeom prst="rect">
            <a:avLst/>
          </a:prstGeom>
          <a:noFill/>
        </p:spPr>
        <p:txBody>
          <a:bodyPr wrap="none" rtlCol="0">
            <a:spAutoFit/>
          </a:bodyPr>
          <a:lstStyle/>
          <a:p>
            <a:r>
              <a:rPr lang="en-US" altLang="zh-CN" dirty="0"/>
              <a:t>C3+C4</a:t>
            </a:r>
            <a:endParaRPr lang="zh-CN" altLang="en-US" dirty="0"/>
          </a:p>
        </p:txBody>
      </p:sp>
      <p:cxnSp>
        <p:nvCxnSpPr>
          <p:cNvPr id="3" name="直接箭头连接符 2"/>
          <p:cNvCxnSpPr/>
          <p:nvPr/>
        </p:nvCxnSpPr>
        <p:spPr>
          <a:xfrm flipV="1">
            <a:off x="7921664" y="2064984"/>
            <a:ext cx="705501" cy="12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779228" y="1864982"/>
            <a:ext cx="877163" cy="369332"/>
          </a:xfrm>
          <a:prstGeom prst="rect">
            <a:avLst/>
          </a:prstGeom>
          <a:noFill/>
        </p:spPr>
        <p:txBody>
          <a:bodyPr wrap="none" rtlCol="0">
            <a:spAutoFit/>
          </a:bodyPr>
          <a:lstStyle/>
          <a:p>
            <a:r>
              <a:rPr lang="zh-CN" altLang="en-US" dirty="0"/>
              <a:t>芦苇？</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820608"/>
          </a:xfrm>
        </p:spPr>
        <p:txBody>
          <a:bodyPr>
            <a:normAutofit/>
          </a:bodyPr>
          <a:lstStyle/>
          <a:p>
            <a:r>
              <a:rPr lang="en-US" altLang="zh-CN" sz="3600" dirty="0" err="1"/>
              <a:t>Aristidoideae</a:t>
            </a:r>
            <a:r>
              <a:rPr lang="zh-CN" altLang="en-US" sz="3600" dirty="0"/>
              <a:t>（三芒草亚科）</a:t>
            </a:r>
            <a:endParaRPr lang="zh-CN" altLang="en-US" sz="3600" dirty="0"/>
          </a:p>
        </p:txBody>
      </p:sp>
      <p:sp>
        <p:nvSpPr>
          <p:cNvPr id="3" name="内容占位符 2"/>
          <p:cNvSpPr>
            <a:spLocks noGrp="1"/>
          </p:cNvSpPr>
          <p:nvPr>
            <p:ph idx="1"/>
          </p:nvPr>
        </p:nvSpPr>
        <p:spPr>
          <a:xfrm>
            <a:off x="116990" y="1012949"/>
            <a:ext cx="10515600" cy="1000251"/>
          </a:xfrm>
        </p:spPr>
        <p:txBody>
          <a:bodyPr>
            <a:normAutofit/>
          </a:bodyPr>
          <a:lstStyle/>
          <a:p>
            <a:r>
              <a:rPr lang="zh-CN" altLang="en-US" sz="2400" dirty="0"/>
              <a:t>叶绿体</a:t>
            </a:r>
            <a:r>
              <a:rPr lang="en-US" altLang="zh-CN" sz="2400" dirty="0"/>
              <a:t>(trn-F,rpl16)</a:t>
            </a:r>
            <a:endParaRPr lang="en-US" altLang="zh-CN" sz="2400" dirty="0"/>
          </a:p>
          <a:p>
            <a:r>
              <a:rPr lang="zh-CN" altLang="en-US" sz="2400" dirty="0"/>
              <a:t>核</a:t>
            </a:r>
            <a:r>
              <a:rPr lang="en-US" altLang="zh-CN" sz="2400" dirty="0"/>
              <a:t>DNA</a:t>
            </a:r>
            <a:r>
              <a:rPr lang="zh-CN" altLang="en-US" sz="2400" dirty="0"/>
              <a:t>（</a:t>
            </a:r>
            <a:r>
              <a:rPr lang="en-US" altLang="zh-CN" sz="2400" dirty="0"/>
              <a:t>ITS</a:t>
            </a:r>
            <a:r>
              <a:rPr lang="zh-CN" altLang="en-US" sz="2400" dirty="0"/>
              <a:t>）序列</a:t>
            </a:r>
            <a:endParaRPr lang="en-US" altLang="zh-CN" sz="2400" dirty="0"/>
          </a:p>
          <a:p>
            <a:endParaRPr lang="zh-CN" altLang="en-US" sz="2400" dirty="0"/>
          </a:p>
        </p:txBody>
      </p:sp>
      <p:pic>
        <p:nvPicPr>
          <p:cNvPr id="5" name="图片 4"/>
          <p:cNvPicPr>
            <a:picLocks noChangeAspect="1"/>
          </p:cNvPicPr>
          <p:nvPr/>
        </p:nvPicPr>
        <p:blipFill>
          <a:blip r:embed="rId1"/>
          <a:stretch>
            <a:fillRect/>
          </a:stretch>
        </p:blipFill>
        <p:spPr>
          <a:xfrm>
            <a:off x="5977978" y="789156"/>
            <a:ext cx="5616427" cy="5387807"/>
          </a:xfrm>
          <a:prstGeom prst="rect">
            <a:avLst/>
          </a:prstGeom>
        </p:spPr>
      </p:pic>
      <p:sp>
        <p:nvSpPr>
          <p:cNvPr id="7" name="文本框 6"/>
          <p:cNvSpPr txBox="1"/>
          <p:nvPr/>
        </p:nvSpPr>
        <p:spPr>
          <a:xfrm>
            <a:off x="5711686" y="352356"/>
            <a:ext cx="3538330" cy="369332"/>
          </a:xfrm>
          <a:prstGeom prst="rect">
            <a:avLst/>
          </a:prstGeom>
          <a:noFill/>
        </p:spPr>
        <p:txBody>
          <a:bodyPr wrap="square">
            <a:spAutoFit/>
          </a:bodyPr>
          <a:lstStyle/>
          <a:p>
            <a:r>
              <a:rPr lang="en-US" altLang="zh-CN" sz="1800" b="0" i="1">
                <a:solidFill>
                  <a:srgbClr val="231F20"/>
                </a:solidFill>
                <a:effectLst/>
                <a:latin typeface="Times-Italic"/>
              </a:rPr>
              <a:t>Aristida californica </a:t>
            </a:r>
            <a:r>
              <a:rPr lang="en-US" altLang="zh-CN" sz="1800" b="0" i="0">
                <a:solidFill>
                  <a:srgbClr val="231F20"/>
                </a:solidFill>
                <a:effectLst/>
                <a:latin typeface="Times-Roman"/>
              </a:rPr>
              <a:t>var. </a:t>
            </a:r>
            <a:r>
              <a:rPr lang="en-US" altLang="zh-CN" sz="1800" b="0" i="1">
                <a:solidFill>
                  <a:srgbClr val="231F20"/>
                </a:solidFill>
                <a:effectLst/>
                <a:latin typeface="Times-Italic"/>
              </a:rPr>
              <a:t>californica</a:t>
            </a:r>
            <a:r>
              <a:rPr lang="en-US" altLang="zh-CN"/>
              <a:t> </a:t>
            </a:r>
            <a:endParaRPr lang="zh-CN" altLang="en-US" dirty="0"/>
          </a:p>
        </p:txBody>
      </p:sp>
      <p:sp>
        <p:nvSpPr>
          <p:cNvPr id="9" name="文本框 8"/>
          <p:cNvSpPr txBox="1"/>
          <p:nvPr/>
        </p:nvSpPr>
        <p:spPr>
          <a:xfrm>
            <a:off x="9791077" y="352356"/>
            <a:ext cx="1683026" cy="369332"/>
          </a:xfrm>
          <a:prstGeom prst="rect">
            <a:avLst/>
          </a:prstGeom>
          <a:noFill/>
        </p:spPr>
        <p:txBody>
          <a:bodyPr wrap="square">
            <a:spAutoFit/>
          </a:bodyPr>
          <a:lstStyle/>
          <a:p>
            <a:r>
              <a:rPr lang="en-US" altLang="zh-CN" sz="1800" b="0" i="1" dirty="0">
                <a:solidFill>
                  <a:srgbClr val="231F20"/>
                </a:solidFill>
                <a:effectLst/>
                <a:latin typeface="Times-Italic"/>
              </a:rPr>
              <a:t>A. longifolia</a:t>
            </a:r>
            <a:r>
              <a:rPr lang="en-US" altLang="zh-CN" dirty="0"/>
              <a:t> </a:t>
            </a:r>
            <a:endParaRPr lang="zh-CN" altLang="en-US" dirty="0"/>
          </a:p>
        </p:txBody>
      </p:sp>
      <p:sp>
        <p:nvSpPr>
          <p:cNvPr id="11" name="文本框 10"/>
          <p:cNvSpPr txBox="1"/>
          <p:nvPr/>
        </p:nvSpPr>
        <p:spPr>
          <a:xfrm>
            <a:off x="6433929" y="6244431"/>
            <a:ext cx="2093843" cy="369332"/>
          </a:xfrm>
          <a:prstGeom prst="rect">
            <a:avLst/>
          </a:prstGeom>
          <a:noFill/>
        </p:spPr>
        <p:txBody>
          <a:bodyPr wrap="square">
            <a:spAutoFit/>
          </a:bodyPr>
          <a:lstStyle/>
          <a:p>
            <a:r>
              <a:rPr lang="en-US" altLang="zh-CN" sz="1800" b="0" i="1" dirty="0" err="1">
                <a:solidFill>
                  <a:srgbClr val="231F20"/>
                </a:solidFill>
                <a:effectLst/>
                <a:latin typeface="Times-Italic"/>
              </a:rPr>
              <a:t>Sartidia</a:t>
            </a:r>
            <a:r>
              <a:rPr lang="en-US" altLang="zh-CN" sz="1800" b="0" i="1" dirty="0">
                <a:solidFill>
                  <a:srgbClr val="231F20"/>
                </a:solidFill>
                <a:effectLst/>
                <a:latin typeface="Times-Italic"/>
              </a:rPr>
              <a:t> </a:t>
            </a:r>
            <a:r>
              <a:rPr lang="en-US" altLang="zh-CN" sz="1800" b="0" i="1" dirty="0" err="1">
                <a:solidFill>
                  <a:srgbClr val="231F20"/>
                </a:solidFill>
                <a:effectLst/>
                <a:latin typeface="Times-Italic"/>
              </a:rPr>
              <a:t>jucunda</a:t>
            </a:r>
            <a:r>
              <a:rPr lang="en-US" altLang="zh-CN" dirty="0"/>
              <a:t> </a:t>
            </a:r>
            <a:endParaRPr lang="zh-CN" altLang="en-US" dirty="0"/>
          </a:p>
        </p:txBody>
      </p:sp>
      <p:sp>
        <p:nvSpPr>
          <p:cNvPr id="13" name="文本框 12"/>
          <p:cNvSpPr txBox="1"/>
          <p:nvPr/>
        </p:nvSpPr>
        <p:spPr>
          <a:xfrm>
            <a:off x="9250016" y="6308209"/>
            <a:ext cx="2663686" cy="369332"/>
          </a:xfrm>
          <a:prstGeom prst="rect">
            <a:avLst/>
          </a:prstGeom>
          <a:noFill/>
        </p:spPr>
        <p:txBody>
          <a:bodyPr wrap="square">
            <a:spAutoFit/>
          </a:bodyPr>
          <a:lstStyle/>
          <a:p>
            <a:r>
              <a:rPr lang="en-US" altLang="zh-CN" sz="1800" b="0" i="1" dirty="0" err="1">
                <a:solidFill>
                  <a:srgbClr val="231F20"/>
                </a:solidFill>
                <a:effectLst/>
                <a:latin typeface="Times-Italic"/>
              </a:rPr>
              <a:t>Stipagrostis</a:t>
            </a:r>
            <a:r>
              <a:rPr lang="en-US" altLang="zh-CN" sz="1800" b="0" i="1" dirty="0">
                <a:solidFill>
                  <a:srgbClr val="231F20"/>
                </a:solidFill>
                <a:effectLst/>
                <a:latin typeface="Times-Italic"/>
              </a:rPr>
              <a:t> </a:t>
            </a:r>
            <a:r>
              <a:rPr lang="en-US" altLang="zh-CN" sz="1800" b="0" i="1" dirty="0" err="1">
                <a:solidFill>
                  <a:srgbClr val="231F20"/>
                </a:solidFill>
                <a:effectLst/>
                <a:latin typeface="Times-Italic"/>
              </a:rPr>
              <a:t>uniplumis</a:t>
            </a:r>
            <a:r>
              <a:rPr lang="en-US" altLang="zh-CN" sz="1800" b="0" i="1" dirty="0">
                <a:solidFill>
                  <a:srgbClr val="231F20"/>
                </a:solidFill>
                <a:effectLst/>
                <a:latin typeface="Times-Italic"/>
              </a:rPr>
              <a:t> </a:t>
            </a:r>
            <a:endParaRPr lang="zh-CN" altLang="en-US" dirty="0"/>
          </a:p>
        </p:txBody>
      </p:sp>
      <p:pic>
        <p:nvPicPr>
          <p:cNvPr id="15" name="图片 14"/>
          <p:cNvPicPr>
            <a:picLocks noChangeAspect="1"/>
          </p:cNvPicPr>
          <p:nvPr/>
        </p:nvPicPr>
        <p:blipFill>
          <a:blip r:embed="rId2"/>
          <a:stretch>
            <a:fillRect/>
          </a:stretch>
        </p:blipFill>
        <p:spPr>
          <a:xfrm>
            <a:off x="261732" y="2025090"/>
            <a:ext cx="5355124" cy="4447709"/>
          </a:xfrm>
          <a:prstGeom prst="rect">
            <a:avLst/>
          </a:prstGeom>
        </p:spPr>
      </p:pic>
      <p:sp>
        <p:nvSpPr>
          <p:cNvPr id="16" name="文本框 15"/>
          <p:cNvSpPr txBox="1"/>
          <p:nvPr/>
        </p:nvSpPr>
        <p:spPr>
          <a:xfrm>
            <a:off x="4403324" y="5532529"/>
            <a:ext cx="449162" cy="369332"/>
          </a:xfrm>
          <a:prstGeom prst="rect">
            <a:avLst/>
          </a:prstGeom>
          <a:noFill/>
        </p:spPr>
        <p:txBody>
          <a:bodyPr wrap="none" rtlCol="0">
            <a:spAutoFit/>
          </a:bodyPr>
          <a:lstStyle/>
          <a:p>
            <a:r>
              <a:rPr lang="en-US" altLang="zh-CN" dirty="0"/>
              <a:t>C4</a:t>
            </a:r>
            <a:endParaRPr lang="zh-CN" altLang="en-US" dirty="0"/>
          </a:p>
        </p:txBody>
      </p:sp>
      <p:sp>
        <p:nvSpPr>
          <p:cNvPr id="17" name="文本框 16"/>
          <p:cNvSpPr txBox="1"/>
          <p:nvPr/>
        </p:nvSpPr>
        <p:spPr>
          <a:xfrm>
            <a:off x="4527612" y="6002664"/>
            <a:ext cx="449162" cy="369332"/>
          </a:xfrm>
          <a:prstGeom prst="rect">
            <a:avLst/>
          </a:prstGeom>
          <a:noFill/>
        </p:spPr>
        <p:txBody>
          <a:bodyPr wrap="none" rtlCol="0">
            <a:spAutoFit/>
          </a:bodyPr>
          <a:lstStyle/>
          <a:p>
            <a:r>
              <a:rPr lang="en-US" altLang="zh-CN" dirty="0"/>
              <a:t>C3</a:t>
            </a:r>
            <a:endParaRPr lang="zh-CN" altLang="en-US" dirty="0"/>
          </a:p>
        </p:txBody>
      </p:sp>
      <p:sp>
        <p:nvSpPr>
          <p:cNvPr id="18" name="文本框 17"/>
          <p:cNvSpPr txBox="1"/>
          <p:nvPr/>
        </p:nvSpPr>
        <p:spPr>
          <a:xfrm>
            <a:off x="5067151" y="3105834"/>
            <a:ext cx="910827" cy="646331"/>
          </a:xfrm>
          <a:prstGeom prst="rect">
            <a:avLst/>
          </a:prstGeom>
          <a:noFill/>
        </p:spPr>
        <p:txBody>
          <a:bodyPr wrap="none" rtlCol="0">
            <a:spAutoFit/>
          </a:bodyPr>
          <a:lstStyle/>
          <a:p>
            <a:r>
              <a:rPr lang="en-US" altLang="zh-CN" dirty="0"/>
              <a:t>1 C3</a:t>
            </a:r>
            <a:endParaRPr lang="en-US" altLang="zh-CN" dirty="0"/>
          </a:p>
          <a:p>
            <a:r>
              <a:rPr lang="zh-CN" altLang="en-US" dirty="0"/>
              <a:t>其余</a:t>
            </a:r>
            <a:r>
              <a:rPr lang="en-US" altLang="zh-CN" dirty="0"/>
              <a:t>C4</a:t>
            </a:r>
            <a:endParaRPr lang="zh-CN" altLang="en-US" dirty="0"/>
          </a:p>
        </p:txBody>
      </p:sp>
      <p:sp>
        <p:nvSpPr>
          <p:cNvPr id="19" name="椭圆 18"/>
          <p:cNvSpPr/>
          <p:nvPr/>
        </p:nvSpPr>
        <p:spPr>
          <a:xfrm>
            <a:off x="4976774" y="3684233"/>
            <a:ext cx="640082" cy="4705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871563"/>
          </a:xfrm>
        </p:spPr>
        <p:txBody>
          <a:bodyPr>
            <a:normAutofit/>
          </a:bodyPr>
          <a:lstStyle/>
          <a:p>
            <a:r>
              <a:rPr lang="en-US" altLang="zh-CN" sz="3600" dirty="0" err="1"/>
              <a:t>Panicoideae</a:t>
            </a:r>
            <a:r>
              <a:rPr lang="zh-CN" altLang="en-US" sz="3600" dirty="0"/>
              <a:t>（黍亚科）</a:t>
            </a:r>
            <a:endParaRPr lang="zh-CN" altLang="en-US" sz="3600" dirty="0"/>
          </a:p>
        </p:txBody>
      </p:sp>
      <p:pic>
        <p:nvPicPr>
          <p:cNvPr id="5" name="图片 4"/>
          <p:cNvPicPr>
            <a:picLocks noChangeAspect="1"/>
          </p:cNvPicPr>
          <p:nvPr/>
        </p:nvPicPr>
        <p:blipFill>
          <a:blip r:embed="rId1"/>
          <a:stretch>
            <a:fillRect/>
          </a:stretch>
        </p:blipFill>
        <p:spPr>
          <a:xfrm>
            <a:off x="193729" y="2105628"/>
            <a:ext cx="6371330" cy="3880809"/>
          </a:xfrm>
          <a:prstGeom prst="rect">
            <a:avLst/>
          </a:prstGeom>
        </p:spPr>
      </p:pic>
      <p:sp>
        <p:nvSpPr>
          <p:cNvPr id="9" name="文本框 8"/>
          <p:cNvSpPr txBox="1"/>
          <p:nvPr/>
        </p:nvSpPr>
        <p:spPr>
          <a:xfrm>
            <a:off x="6478561" y="5257388"/>
            <a:ext cx="2954655" cy="369332"/>
          </a:xfrm>
          <a:prstGeom prst="rect">
            <a:avLst/>
          </a:prstGeom>
          <a:noFill/>
        </p:spPr>
        <p:txBody>
          <a:bodyPr wrap="none" rtlCol="0">
            <a:spAutoFit/>
          </a:bodyPr>
          <a:lstStyle/>
          <a:p>
            <a:r>
              <a:rPr lang="zh-CN" altLang="en-US" dirty="0"/>
              <a:t>高粱族，玉米；高粱；甘蔗</a:t>
            </a:r>
            <a:endParaRPr lang="zh-CN" altLang="en-US" dirty="0"/>
          </a:p>
        </p:txBody>
      </p:sp>
      <p:cxnSp>
        <p:nvCxnSpPr>
          <p:cNvPr id="11" name="直接箭头连接符 10"/>
          <p:cNvCxnSpPr/>
          <p:nvPr/>
        </p:nvCxnSpPr>
        <p:spPr>
          <a:xfrm>
            <a:off x="6278468" y="5084394"/>
            <a:ext cx="418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697362" y="4863343"/>
            <a:ext cx="5494637" cy="369309"/>
          </a:xfrm>
          <a:prstGeom prst="rect">
            <a:avLst/>
          </a:prstGeom>
          <a:noFill/>
        </p:spPr>
        <p:txBody>
          <a:bodyPr wrap="square" rtlCol="0">
            <a:spAutoFit/>
          </a:bodyPr>
          <a:lstStyle/>
          <a:p>
            <a:r>
              <a:rPr lang="en-US" altLang="zh-CN" dirty="0" err="1"/>
              <a:t>Steinchisma</a:t>
            </a:r>
            <a:r>
              <a:rPr lang="zh-CN" altLang="en-US" dirty="0"/>
              <a:t>，</a:t>
            </a:r>
            <a:r>
              <a:rPr lang="en-US" altLang="zh-CN" dirty="0" err="1"/>
              <a:t>Homolepis</a:t>
            </a:r>
            <a:r>
              <a:rPr lang="zh-CN" altLang="en-US" dirty="0"/>
              <a:t>，</a:t>
            </a:r>
            <a:r>
              <a:rPr lang="en-US" altLang="zh-CN" dirty="0" err="1"/>
              <a:t>Alloteropsis</a:t>
            </a:r>
            <a:r>
              <a:rPr lang="en-US" altLang="zh-CN" dirty="0"/>
              <a:t> </a:t>
            </a:r>
            <a:r>
              <a:rPr lang="zh-CN" altLang="en-US" dirty="0"/>
              <a:t>；含中间型</a:t>
            </a:r>
            <a:endParaRPr lang="zh-CN" altLang="en-US" dirty="0"/>
          </a:p>
        </p:txBody>
      </p:sp>
      <p:sp>
        <p:nvSpPr>
          <p:cNvPr id="14" name="文本框 13"/>
          <p:cNvSpPr txBox="1"/>
          <p:nvPr/>
        </p:nvSpPr>
        <p:spPr>
          <a:xfrm>
            <a:off x="4651572" y="4268026"/>
            <a:ext cx="3129280" cy="368300"/>
          </a:xfrm>
          <a:prstGeom prst="rect">
            <a:avLst/>
          </a:prstGeom>
          <a:noFill/>
        </p:spPr>
        <p:txBody>
          <a:bodyPr wrap="none" rtlCol="0">
            <a:spAutoFit/>
          </a:bodyPr>
          <a:lstStyle/>
          <a:p>
            <a:r>
              <a:rPr lang="en-US" altLang="zh-CN" dirty="0" err="1"/>
              <a:t>Neurachne</a:t>
            </a:r>
            <a:r>
              <a:rPr lang="zh-CN" altLang="en-US" dirty="0"/>
              <a:t>；含中间型，小米</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Chloridoideae</a:t>
            </a:r>
            <a:r>
              <a:rPr lang="en-US" altLang="zh-CN" dirty="0"/>
              <a:t> </a:t>
            </a:r>
            <a:r>
              <a:rPr lang="zh-CN" altLang="en-US" dirty="0"/>
              <a:t>虎尾草亚科</a:t>
            </a:r>
            <a:endParaRPr lang="zh-CN" altLang="en-US" dirty="0"/>
          </a:p>
        </p:txBody>
      </p:sp>
      <p:sp>
        <p:nvSpPr>
          <p:cNvPr id="3" name="内容占位符 2"/>
          <p:cNvSpPr>
            <a:spLocks noGrp="1"/>
          </p:cNvSpPr>
          <p:nvPr>
            <p:ph idx="1"/>
          </p:nvPr>
        </p:nvSpPr>
        <p:spPr>
          <a:xfrm>
            <a:off x="838200" y="1825625"/>
            <a:ext cx="10515600" cy="1474166"/>
          </a:xfrm>
        </p:spPr>
        <p:txBody>
          <a:bodyPr>
            <a:normAutofit lnSpcReduction="10000"/>
          </a:bodyPr>
          <a:lstStyle/>
          <a:p>
            <a:r>
              <a:rPr lang="zh-CN" altLang="en-US" dirty="0"/>
              <a:t>其</a:t>
            </a:r>
            <a:r>
              <a:rPr lang="en-US" altLang="zh-CN" dirty="0" err="1"/>
              <a:t>basel</a:t>
            </a:r>
            <a:r>
              <a:rPr lang="en-US" altLang="zh-CN" dirty="0"/>
              <a:t> lineage </a:t>
            </a:r>
            <a:r>
              <a:rPr lang="en-US" altLang="zh-CN" dirty="0" err="1"/>
              <a:t>Centropodieae</a:t>
            </a:r>
            <a:r>
              <a:rPr lang="zh-CN" altLang="en-US" dirty="0"/>
              <a:t>包括两个属：</a:t>
            </a:r>
            <a:endParaRPr lang="en-US" altLang="zh-CN" dirty="0"/>
          </a:p>
          <a:p>
            <a:r>
              <a:rPr lang="en-US" altLang="zh-CN" dirty="0" err="1"/>
              <a:t>Centropodia</a:t>
            </a:r>
            <a:r>
              <a:rPr lang="en-US" altLang="zh-CN" dirty="0"/>
              <a:t>——C4</a:t>
            </a:r>
            <a:endParaRPr lang="en-US" altLang="zh-CN" dirty="0"/>
          </a:p>
          <a:p>
            <a:r>
              <a:rPr lang="en-US" altLang="zh-CN" dirty="0" err="1"/>
              <a:t>Ellisochloa</a:t>
            </a:r>
            <a:r>
              <a:rPr lang="en-US" altLang="zh-CN" dirty="0"/>
              <a:t> —— C3 </a:t>
            </a:r>
            <a:r>
              <a:rPr lang="zh-CN" altLang="en-US" dirty="0"/>
              <a:t>：唯一的</a:t>
            </a:r>
            <a:r>
              <a:rPr lang="en-US" altLang="zh-CN" dirty="0"/>
              <a:t>C3</a:t>
            </a:r>
            <a:r>
              <a:rPr lang="zh-CN" altLang="en-US" dirty="0"/>
              <a:t>，目前已知</a:t>
            </a:r>
            <a:endParaRPr lang="en-US" altLang="zh-CN" dirty="0"/>
          </a:p>
          <a:p>
            <a:endParaRPr lang="en-US" altLang="zh-CN" dirty="0"/>
          </a:p>
        </p:txBody>
      </p:sp>
      <p:sp>
        <p:nvSpPr>
          <p:cNvPr id="5" name="文本框 4"/>
          <p:cNvSpPr txBox="1"/>
          <p:nvPr/>
        </p:nvSpPr>
        <p:spPr>
          <a:xfrm>
            <a:off x="4654827" y="2432424"/>
            <a:ext cx="6096000" cy="369332"/>
          </a:xfrm>
          <a:prstGeom prst="rect">
            <a:avLst/>
          </a:prstGeom>
          <a:noFill/>
        </p:spPr>
        <p:txBody>
          <a:bodyPr wrap="square">
            <a:spAutoFit/>
          </a:bodyPr>
          <a:lstStyle/>
          <a:p>
            <a:r>
              <a:rPr lang="en-US" altLang="zh-CN" sz="1800" b="0" i="0" dirty="0">
                <a:solidFill>
                  <a:srgbClr val="231F20"/>
                </a:solidFill>
                <a:effectLst/>
                <a:latin typeface="TimesNewRomanPSMT"/>
              </a:rPr>
              <a:t>carbon isotope ratios (</a:t>
            </a:r>
            <a:r>
              <a:rPr lang="el-GR" altLang="zh-CN" sz="1800" b="0" i="0" dirty="0">
                <a:solidFill>
                  <a:srgbClr val="231F20"/>
                </a:solidFill>
                <a:effectLst/>
                <a:latin typeface="TimesNewRomanPSMT"/>
              </a:rPr>
              <a:t>δ</a:t>
            </a:r>
            <a:r>
              <a:rPr lang="el-GR" altLang="zh-CN" sz="800" b="0" i="0" dirty="0">
                <a:solidFill>
                  <a:srgbClr val="231F20"/>
                </a:solidFill>
                <a:effectLst/>
                <a:latin typeface="TimesNewRomanPSMT"/>
              </a:rPr>
              <a:t>13</a:t>
            </a:r>
            <a:r>
              <a:rPr lang="en-US" altLang="zh-CN" sz="1800" b="0" i="0" dirty="0">
                <a:solidFill>
                  <a:srgbClr val="231F20"/>
                </a:solidFill>
                <a:effectLst/>
                <a:latin typeface="TimesNewRomanPSMT"/>
              </a:rPr>
              <a:t>C) for leaf material</a:t>
            </a:r>
            <a:r>
              <a:rPr lang="en-US" altLang="zh-CN" dirty="0"/>
              <a:t> </a:t>
            </a:r>
            <a:endParaRPr lang="zh-CN" altLang="en-US" dirty="0"/>
          </a:p>
        </p:txBody>
      </p:sp>
      <p:sp>
        <p:nvSpPr>
          <p:cNvPr id="10" name="标题 1"/>
          <p:cNvSpPr txBox="1"/>
          <p:nvPr/>
        </p:nvSpPr>
        <p:spPr>
          <a:xfrm>
            <a:off x="838200" y="32997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t>Mircraioideae</a:t>
            </a:r>
            <a:r>
              <a:rPr lang="en-US" altLang="zh-CN" dirty="0"/>
              <a:t> </a:t>
            </a:r>
            <a:r>
              <a:rPr lang="zh-CN" altLang="en-US" dirty="0"/>
              <a:t>百生草亚科</a:t>
            </a:r>
            <a:endParaRPr lang="zh-CN" altLang="en-US" dirty="0"/>
          </a:p>
        </p:txBody>
      </p:sp>
      <p:sp>
        <p:nvSpPr>
          <p:cNvPr id="11" name="内容占位符 2"/>
          <p:cNvSpPr txBox="1"/>
          <p:nvPr/>
        </p:nvSpPr>
        <p:spPr>
          <a:xfrm>
            <a:off x="838200" y="4760291"/>
            <a:ext cx="10515600" cy="1474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确认一下</a:t>
            </a:r>
            <a:endParaRPr lang="en-US" altLang="zh-CN" dirty="0"/>
          </a:p>
        </p:txBody>
      </p:sp>
      <p:sp>
        <p:nvSpPr>
          <p:cNvPr id="12" name="文本框 11"/>
          <p:cNvSpPr txBox="1"/>
          <p:nvPr/>
        </p:nvSpPr>
        <p:spPr>
          <a:xfrm>
            <a:off x="4654827" y="5367090"/>
            <a:ext cx="6096000" cy="369332"/>
          </a:xfrm>
          <a:prstGeom prst="rect">
            <a:avLst/>
          </a:prstGeom>
          <a:noFill/>
        </p:spPr>
        <p:txBody>
          <a:bodyPr wrap="square">
            <a:spAutoFit/>
          </a:bodyPr>
          <a:lstStyle/>
          <a:p>
            <a:r>
              <a:rPr lang="en-US" altLang="zh-CN" sz="1800" b="0" i="0" dirty="0">
                <a:solidFill>
                  <a:srgbClr val="231F20"/>
                </a:solidFill>
                <a:effectLst/>
                <a:latin typeface="TimesNewRomanPSMT"/>
              </a:rPr>
              <a:t>carbon isotope ratios (</a:t>
            </a:r>
            <a:r>
              <a:rPr lang="el-GR" altLang="zh-CN" sz="1800" b="0" i="0" dirty="0">
                <a:solidFill>
                  <a:srgbClr val="231F20"/>
                </a:solidFill>
                <a:effectLst/>
                <a:latin typeface="TimesNewRomanPSMT"/>
              </a:rPr>
              <a:t>δ</a:t>
            </a:r>
            <a:r>
              <a:rPr lang="el-GR" altLang="zh-CN" sz="800" b="0" i="0" dirty="0">
                <a:solidFill>
                  <a:srgbClr val="231F20"/>
                </a:solidFill>
                <a:effectLst/>
                <a:latin typeface="TimesNewRomanPSMT"/>
              </a:rPr>
              <a:t>13</a:t>
            </a:r>
            <a:r>
              <a:rPr lang="en-US" altLang="zh-CN" sz="1800" b="0" i="0" dirty="0">
                <a:solidFill>
                  <a:srgbClr val="231F20"/>
                </a:solidFill>
                <a:effectLst/>
                <a:latin typeface="TimesNewRomanPSMT"/>
              </a:rPr>
              <a:t>C) for leaf material</a:t>
            </a:r>
            <a:r>
              <a:rPr lang="en-US" altLang="zh-CN" dirty="0"/>
              <a:t> </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758301" y="1764689"/>
            <a:ext cx="10013548" cy="2781541"/>
          </a:xfrm>
          <a:prstGeom prst="rect">
            <a:avLst/>
          </a:prstGeom>
        </p:spPr>
      </p:pic>
      <p:pic>
        <p:nvPicPr>
          <p:cNvPr id="6" name="图片 5"/>
          <p:cNvPicPr>
            <a:picLocks noChangeAspect="1"/>
          </p:cNvPicPr>
          <p:nvPr/>
        </p:nvPicPr>
        <p:blipFill>
          <a:blip r:embed="rId2"/>
          <a:stretch>
            <a:fillRect/>
          </a:stretch>
        </p:blipFill>
        <p:spPr>
          <a:xfrm>
            <a:off x="758301" y="4681167"/>
            <a:ext cx="7064352" cy="1447925"/>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838200" y="1364171"/>
            <a:ext cx="8268417" cy="5128704"/>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a:t>苔藓类</a:t>
            </a:r>
            <a:r>
              <a:rPr lang="en-US" altLang="zh-CN" dirty="0"/>
              <a:t>+</a:t>
            </a:r>
            <a:r>
              <a:rPr lang="zh-CN" altLang="en-US" dirty="0"/>
              <a:t>蕨类已发表基因组</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4847" y="1254957"/>
            <a:ext cx="8318045" cy="4012784"/>
          </a:xfrm>
        </p:spPr>
      </p:pic>
      <p:sp>
        <p:nvSpPr>
          <p:cNvPr id="6" name="文本框 5"/>
          <p:cNvSpPr txBox="1"/>
          <p:nvPr/>
        </p:nvSpPr>
        <p:spPr>
          <a:xfrm>
            <a:off x="1361660" y="1500810"/>
            <a:ext cx="877163" cy="369332"/>
          </a:xfrm>
          <a:prstGeom prst="rect">
            <a:avLst/>
          </a:prstGeom>
          <a:noFill/>
        </p:spPr>
        <p:txBody>
          <a:bodyPr wrap="none" rtlCol="0">
            <a:spAutoFit/>
          </a:bodyPr>
          <a:lstStyle/>
          <a:p>
            <a:r>
              <a:rPr lang="zh-CN" altLang="en-US" dirty="0"/>
              <a:t>地钱门</a:t>
            </a:r>
            <a:endParaRPr lang="zh-CN" altLang="en-US" dirty="0"/>
          </a:p>
        </p:txBody>
      </p:sp>
      <p:sp>
        <p:nvSpPr>
          <p:cNvPr id="7" name="文本框 6"/>
          <p:cNvSpPr txBox="1"/>
          <p:nvPr/>
        </p:nvSpPr>
        <p:spPr>
          <a:xfrm>
            <a:off x="1130827" y="2376005"/>
            <a:ext cx="1338828" cy="369332"/>
          </a:xfrm>
          <a:prstGeom prst="rect">
            <a:avLst/>
          </a:prstGeom>
          <a:noFill/>
        </p:spPr>
        <p:txBody>
          <a:bodyPr wrap="none" rtlCol="0">
            <a:spAutoFit/>
          </a:bodyPr>
          <a:lstStyle/>
          <a:p>
            <a:r>
              <a:rPr lang="zh-CN" altLang="en-US" dirty="0"/>
              <a:t>苔藓植物门</a:t>
            </a:r>
            <a:endParaRPr lang="zh-CN" altLang="en-US" dirty="0"/>
          </a:p>
        </p:txBody>
      </p:sp>
      <p:sp>
        <p:nvSpPr>
          <p:cNvPr id="8" name="文本框 7"/>
          <p:cNvSpPr txBox="1"/>
          <p:nvPr/>
        </p:nvSpPr>
        <p:spPr>
          <a:xfrm>
            <a:off x="1432314" y="3497053"/>
            <a:ext cx="877163" cy="369332"/>
          </a:xfrm>
          <a:prstGeom prst="rect">
            <a:avLst/>
          </a:prstGeom>
          <a:noFill/>
        </p:spPr>
        <p:txBody>
          <a:bodyPr wrap="none" rtlCol="0">
            <a:spAutoFit/>
          </a:bodyPr>
          <a:lstStyle/>
          <a:p>
            <a:r>
              <a:rPr lang="zh-CN" altLang="en-US" dirty="0"/>
              <a:t>角苔门</a:t>
            </a:r>
            <a:endParaRPr lang="zh-CN" altLang="en-US" dirty="0"/>
          </a:p>
        </p:txBody>
      </p:sp>
      <p:cxnSp>
        <p:nvCxnSpPr>
          <p:cNvPr id="11" name="直接连接符 10"/>
          <p:cNvCxnSpPr/>
          <p:nvPr/>
        </p:nvCxnSpPr>
        <p:spPr>
          <a:xfrm>
            <a:off x="19879" y="3806749"/>
            <a:ext cx="8994913"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右大括号 11"/>
          <p:cNvSpPr/>
          <p:nvPr/>
        </p:nvSpPr>
        <p:spPr>
          <a:xfrm>
            <a:off x="8184961" y="3261352"/>
            <a:ext cx="422325" cy="4203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3" name="文本框 12"/>
          <p:cNvSpPr txBox="1"/>
          <p:nvPr/>
        </p:nvSpPr>
        <p:spPr>
          <a:xfrm>
            <a:off x="8811214" y="3282570"/>
            <a:ext cx="2031325" cy="369332"/>
          </a:xfrm>
          <a:prstGeom prst="rect">
            <a:avLst/>
          </a:prstGeom>
          <a:noFill/>
        </p:spPr>
        <p:txBody>
          <a:bodyPr wrap="none" rtlCol="0">
            <a:spAutoFit/>
          </a:bodyPr>
          <a:lstStyle/>
          <a:p>
            <a:r>
              <a:rPr lang="zh-CN" altLang="en-US" dirty="0"/>
              <a:t>二氧化碳浓缩机制</a:t>
            </a:r>
            <a:endParaRPr lang="en-US" altLang="zh-CN" dirty="0"/>
          </a:p>
        </p:txBody>
      </p:sp>
      <p:sp>
        <p:nvSpPr>
          <p:cNvPr id="14" name="右大括号 13"/>
          <p:cNvSpPr/>
          <p:nvPr/>
        </p:nvSpPr>
        <p:spPr>
          <a:xfrm>
            <a:off x="8333173" y="1445208"/>
            <a:ext cx="381000" cy="2146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5" name="文本框 14"/>
          <p:cNvSpPr txBox="1"/>
          <p:nvPr/>
        </p:nvSpPr>
        <p:spPr>
          <a:xfrm>
            <a:off x="8800175" y="1236566"/>
            <a:ext cx="3163410" cy="646331"/>
          </a:xfrm>
          <a:prstGeom prst="rect">
            <a:avLst/>
          </a:prstGeom>
          <a:noFill/>
        </p:spPr>
        <p:txBody>
          <a:bodyPr wrap="square" rtlCol="0">
            <a:spAutoFit/>
          </a:bodyPr>
          <a:lstStyle/>
          <a:p>
            <a:r>
              <a:rPr lang="zh-CN" altLang="en-US" dirty="0"/>
              <a:t>生殖、性别决定</a:t>
            </a:r>
            <a:r>
              <a:rPr lang="en-US" altLang="zh-CN" dirty="0"/>
              <a:t>(</a:t>
            </a:r>
            <a:r>
              <a:rPr lang="zh-CN" altLang="en-US" dirty="0"/>
              <a:t>雌雄不同株</a:t>
            </a:r>
            <a:r>
              <a:rPr lang="en-US" altLang="zh-CN" dirty="0"/>
              <a:t>)</a:t>
            </a:r>
            <a:r>
              <a:rPr lang="zh-CN" altLang="en-US" dirty="0"/>
              <a:t>光、水等</a:t>
            </a:r>
            <a:endParaRPr lang="zh-CN" altLang="en-US" dirty="0"/>
          </a:p>
        </p:txBody>
      </p:sp>
      <p:sp>
        <p:nvSpPr>
          <p:cNvPr id="16" name="文本框 15"/>
          <p:cNvSpPr txBox="1"/>
          <p:nvPr/>
        </p:nvSpPr>
        <p:spPr>
          <a:xfrm>
            <a:off x="204847" y="5515975"/>
            <a:ext cx="5032147" cy="923330"/>
          </a:xfrm>
          <a:prstGeom prst="rect">
            <a:avLst/>
          </a:prstGeom>
          <a:noFill/>
        </p:spPr>
        <p:txBody>
          <a:bodyPr wrap="none" rtlCol="0">
            <a:spAutoFit/>
          </a:bodyPr>
          <a:lstStyle/>
          <a:p>
            <a:r>
              <a:rPr lang="zh-CN" altLang="en-US" dirty="0"/>
              <a:t>苔藓类：适应陆地环境相关性状的改变</a:t>
            </a:r>
            <a:endParaRPr lang="en-US" altLang="zh-CN" dirty="0"/>
          </a:p>
          <a:p>
            <a:r>
              <a:rPr lang="zh-CN" altLang="en-US" dirty="0"/>
              <a:t>蕨类：陆生后周期性缺水性状</a:t>
            </a:r>
            <a:endParaRPr lang="en-US" altLang="zh-CN" dirty="0"/>
          </a:p>
          <a:p>
            <a:r>
              <a:rPr lang="zh-CN" altLang="en-US" dirty="0"/>
              <a:t>二者：与藻类共生</a:t>
            </a:r>
            <a:r>
              <a:rPr lang="en-US" altLang="zh-CN" dirty="0"/>
              <a:t>——</a:t>
            </a:r>
            <a:r>
              <a:rPr lang="zh-CN" altLang="en-US" dirty="0"/>
              <a:t>共同进化，水平基因转移</a:t>
            </a:r>
            <a:endParaRPr lang="zh-CN" altLang="en-US" dirty="0"/>
          </a:p>
        </p:txBody>
      </p:sp>
      <p:sp>
        <p:nvSpPr>
          <p:cNvPr id="17" name="右大括号 16"/>
          <p:cNvSpPr/>
          <p:nvPr/>
        </p:nvSpPr>
        <p:spPr>
          <a:xfrm>
            <a:off x="8333173" y="1955737"/>
            <a:ext cx="381000" cy="6247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8" name="文本框 17"/>
          <p:cNvSpPr txBox="1"/>
          <p:nvPr/>
        </p:nvSpPr>
        <p:spPr>
          <a:xfrm>
            <a:off x="8789137" y="2083460"/>
            <a:ext cx="3185487" cy="369332"/>
          </a:xfrm>
          <a:prstGeom prst="rect">
            <a:avLst/>
          </a:prstGeom>
          <a:noFill/>
        </p:spPr>
        <p:txBody>
          <a:bodyPr wrap="none" rtlCol="0">
            <a:spAutoFit/>
          </a:bodyPr>
          <a:lstStyle/>
          <a:p>
            <a:r>
              <a:rPr lang="zh-CN" altLang="en-US" dirty="0"/>
              <a:t>生殖、光、水、全基因加倍等</a:t>
            </a:r>
            <a:endParaRPr lang="zh-CN" altLang="en-US" dirty="0"/>
          </a:p>
        </p:txBody>
      </p:sp>
      <p:sp>
        <p:nvSpPr>
          <p:cNvPr id="20" name="文本框 19"/>
          <p:cNvSpPr txBox="1"/>
          <p:nvPr/>
        </p:nvSpPr>
        <p:spPr>
          <a:xfrm>
            <a:off x="8811214" y="2745337"/>
            <a:ext cx="2811826" cy="369332"/>
          </a:xfrm>
          <a:prstGeom prst="rect">
            <a:avLst/>
          </a:prstGeom>
          <a:noFill/>
        </p:spPr>
        <p:txBody>
          <a:bodyPr wrap="square">
            <a:spAutoFit/>
          </a:bodyPr>
          <a:lstStyle/>
          <a:p>
            <a:r>
              <a:rPr lang="zh-CN" altLang="en-US" sz="1800" dirty="0"/>
              <a:t>病原体防御代谢物的研究</a:t>
            </a:r>
            <a:endParaRPr lang="zh-CN" altLang="en-US" dirty="0"/>
          </a:p>
        </p:txBody>
      </p:sp>
      <p:cxnSp>
        <p:nvCxnSpPr>
          <p:cNvPr id="22" name="直接箭头连接符 21"/>
          <p:cNvCxnSpPr/>
          <p:nvPr/>
        </p:nvCxnSpPr>
        <p:spPr>
          <a:xfrm flipV="1">
            <a:off x="8396123" y="2921128"/>
            <a:ext cx="4150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16897" y="4634385"/>
            <a:ext cx="1107996" cy="369332"/>
          </a:xfrm>
          <a:prstGeom prst="rect">
            <a:avLst/>
          </a:prstGeom>
          <a:noFill/>
        </p:spPr>
        <p:txBody>
          <a:bodyPr wrap="none" rtlCol="0">
            <a:spAutoFit/>
          </a:bodyPr>
          <a:lstStyle/>
          <a:p>
            <a:r>
              <a:rPr lang="zh-CN" altLang="en-US" dirty="0"/>
              <a:t>维管植物</a:t>
            </a:r>
            <a:endParaRPr lang="zh-CN" altLang="en-US" dirty="0"/>
          </a:p>
        </p:txBody>
      </p:sp>
      <p:sp>
        <p:nvSpPr>
          <p:cNvPr id="25" name="文本框 24"/>
          <p:cNvSpPr txBox="1"/>
          <p:nvPr/>
        </p:nvSpPr>
        <p:spPr>
          <a:xfrm>
            <a:off x="2469655" y="4129498"/>
            <a:ext cx="877163" cy="369332"/>
          </a:xfrm>
          <a:prstGeom prst="rect">
            <a:avLst/>
          </a:prstGeom>
          <a:noFill/>
        </p:spPr>
        <p:txBody>
          <a:bodyPr wrap="none" rtlCol="0">
            <a:spAutoFit/>
          </a:bodyPr>
          <a:lstStyle/>
          <a:p>
            <a:r>
              <a:rPr lang="zh-CN" altLang="en-US" dirty="0"/>
              <a:t>石松门</a:t>
            </a:r>
            <a:endParaRPr lang="zh-CN" altLang="en-US" dirty="0"/>
          </a:p>
        </p:txBody>
      </p:sp>
      <p:sp>
        <p:nvSpPr>
          <p:cNvPr id="26" name="文本框 25"/>
          <p:cNvSpPr txBox="1"/>
          <p:nvPr/>
        </p:nvSpPr>
        <p:spPr>
          <a:xfrm>
            <a:off x="2544083" y="4877041"/>
            <a:ext cx="1107996" cy="369332"/>
          </a:xfrm>
          <a:prstGeom prst="rect">
            <a:avLst/>
          </a:prstGeom>
          <a:noFill/>
        </p:spPr>
        <p:txBody>
          <a:bodyPr wrap="none" rtlCol="0">
            <a:spAutoFit/>
          </a:bodyPr>
          <a:lstStyle/>
          <a:p>
            <a:r>
              <a:rPr lang="zh-CN" altLang="en-US" dirty="0"/>
              <a:t>水龙骨门</a:t>
            </a:r>
            <a:endParaRPr lang="zh-CN" altLang="en-US" dirty="0"/>
          </a:p>
        </p:txBody>
      </p:sp>
      <p:sp>
        <p:nvSpPr>
          <p:cNvPr id="27" name="右大括号 26"/>
          <p:cNvSpPr/>
          <p:nvPr/>
        </p:nvSpPr>
        <p:spPr>
          <a:xfrm>
            <a:off x="8311096" y="4569363"/>
            <a:ext cx="381000" cy="5691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8" name="文本框 27"/>
          <p:cNvSpPr txBox="1"/>
          <p:nvPr/>
        </p:nvSpPr>
        <p:spPr>
          <a:xfrm>
            <a:off x="8811214" y="4634385"/>
            <a:ext cx="1800493" cy="369332"/>
          </a:xfrm>
          <a:prstGeom prst="rect">
            <a:avLst/>
          </a:prstGeom>
          <a:noFill/>
        </p:spPr>
        <p:txBody>
          <a:bodyPr wrap="none" rtlCol="0">
            <a:spAutoFit/>
          </a:bodyPr>
          <a:lstStyle/>
          <a:p>
            <a:r>
              <a:rPr lang="zh-CN" altLang="en-US" dirty="0"/>
              <a:t>基因组大小进化</a:t>
            </a:r>
            <a:endParaRPr lang="zh-CN" altLang="en-US" dirty="0"/>
          </a:p>
        </p:txBody>
      </p:sp>
      <p:sp>
        <p:nvSpPr>
          <p:cNvPr id="29" name="文本框 28"/>
          <p:cNvSpPr txBox="1"/>
          <p:nvPr/>
        </p:nvSpPr>
        <p:spPr>
          <a:xfrm>
            <a:off x="4834525" y="3557269"/>
            <a:ext cx="646331" cy="369332"/>
          </a:xfrm>
          <a:prstGeom prst="rect">
            <a:avLst/>
          </a:prstGeom>
          <a:noFill/>
        </p:spPr>
        <p:txBody>
          <a:bodyPr wrap="none" rtlCol="0">
            <a:spAutoFit/>
          </a:bodyPr>
          <a:lstStyle/>
          <a:p>
            <a:r>
              <a:rPr lang="zh-CN" altLang="en-US" dirty="0"/>
              <a:t>卷柏</a:t>
            </a:r>
            <a:endParaRPr lang="zh-CN" altLang="en-US" dirty="0"/>
          </a:p>
        </p:txBody>
      </p:sp>
      <p:sp>
        <p:nvSpPr>
          <p:cNvPr id="30" name="右大括号 29"/>
          <p:cNvSpPr/>
          <p:nvPr/>
        </p:nvSpPr>
        <p:spPr>
          <a:xfrm>
            <a:off x="8488280" y="3926602"/>
            <a:ext cx="381000" cy="3945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2" name="文本框 31"/>
          <p:cNvSpPr txBox="1"/>
          <p:nvPr/>
        </p:nvSpPr>
        <p:spPr>
          <a:xfrm>
            <a:off x="8869280" y="3773986"/>
            <a:ext cx="3233530" cy="646331"/>
          </a:xfrm>
          <a:prstGeom prst="rect">
            <a:avLst/>
          </a:prstGeom>
          <a:noFill/>
        </p:spPr>
        <p:txBody>
          <a:bodyPr wrap="square">
            <a:spAutoFit/>
          </a:bodyPr>
          <a:lstStyle/>
          <a:p>
            <a:r>
              <a:rPr lang="en-US" altLang="zh-CN" sz="1800" dirty="0"/>
              <a:t>Desiccation tolerant (DT)</a:t>
            </a:r>
            <a:endParaRPr lang="en-US" altLang="zh-CN" sz="1800" dirty="0"/>
          </a:p>
          <a:p>
            <a:r>
              <a:rPr lang="en-US" altLang="zh-CN" dirty="0"/>
              <a:t>Life cycle——</a:t>
            </a:r>
            <a:r>
              <a:rPr lang="zh-CN" altLang="en-US" dirty="0"/>
              <a:t>配子体，孢子体</a:t>
            </a:r>
            <a:r>
              <a:rPr lang="en-US" altLang="zh-CN" sz="1800" dirty="0"/>
              <a:t> </a:t>
            </a:r>
            <a:endParaRPr lang="zh-CN" altLang="en-US" dirty="0"/>
          </a:p>
        </p:txBody>
      </p:sp>
      <p:cxnSp>
        <p:nvCxnSpPr>
          <p:cNvPr id="38" name="直接箭头连接符 37"/>
          <p:cNvCxnSpPr/>
          <p:nvPr/>
        </p:nvCxnSpPr>
        <p:spPr>
          <a:xfrm>
            <a:off x="4363278" y="5715000"/>
            <a:ext cx="2007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503895" y="5515974"/>
            <a:ext cx="3877985" cy="369332"/>
          </a:xfrm>
          <a:prstGeom prst="rect">
            <a:avLst/>
          </a:prstGeom>
          <a:noFill/>
        </p:spPr>
        <p:txBody>
          <a:bodyPr wrap="none" rtlCol="0">
            <a:spAutoFit/>
          </a:bodyPr>
          <a:lstStyle/>
          <a:p>
            <a:r>
              <a:rPr lang="zh-CN" altLang="en-US" dirty="0"/>
              <a:t>陆生植物特有性状</a:t>
            </a:r>
            <a:r>
              <a:rPr lang="en-US" altLang="zh-CN" dirty="0"/>
              <a:t>——</a:t>
            </a:r>
            <a:r>
              <a:rPr lang="zh-CN" altLang="en-US" dirty="0"/>
              <a:t>藻类特有性状</a:t>
            </a:r>
            <a:endParaRPr lang="zh-CN" altLang="en-US" dirty="0"/>
          </a:p>
        </p:txBody>
      </p:sp>
    </p:spTree>
  </p:cSld>
  <p:clrMapOvr>
    <a:masterClrMapping/>
  </p:clrMapOvr>
</p:sld>
</file>

<file path=ppt/tags/tag1.xml><?xml version="1.0" encoding="utf-8"?>
<p:tagLst xmlns:p="http://schemas.openxmlformats.org/presentationml/2006/main">
  <p:tag name="KSO_WM_UNIT_PLACING_PICTURE_USER_VIEWPORT" val="{&quot;height&quot;:5580,&quot;width&quot;:106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4291</Words>
  <Application>WPS 演示</Application>
  <PresentationFormat>宽屏</PresentationFormat>
  <Paragraphs>382</Paragraphs>
  <Slides>25</Slides>
  <Notes>2</Notes>
  <HiddenSlides>4</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Times-Italic</vt:lpstr>
      <vt:lpstr>ESRI AMFM Electric</vt:lpstr>
      <vt:lpstr>Times-Roman</vt:lpstr>
      <vt:lpstr>TimesNewRomanPSMT</vt:lpstr>
      <vt:lpstr>Times New Roman</vt:lpstr>
      <vt:lpstr>黑体</vt:lpstr>
      <vt:lpstr>微软雅黑</vt:lpstr>
      <vt:lpstr>Arial Unicode MS</vt:lpstr>
      <vt:lpstr>等线</vt:lpstr>
      <vt:lpstr>Calibri</vt:lpstr>
      <vt:lpstr>Office 主题​​</vt:lpstr>
      <vt:lpstr>PowerPoint 演示文稿</vt:lpstr>
      <vt:lpstr>PowerPoint 演示文稿</vt:lpstr>
      <vt:lpstr>PowerPoint 演示文稿</vt:lpstr>
      <vt:lpstr>Aristidoideae（三芒草亚科）</vt:lpstr>
      <vt:lpstr>Panicoideae（黍亚科）</vt:lpstr>
      <vt:lpstr>Chloridoideae 虎尾草亚科</vt:lpstr>
      <vt:lpstr>PowerPoint 演示文稿</vt:lpstr>
      <vt:lpstr>PowerPoint 演示文稿</vt:lpstr>
      <vt:lpstr>苔藓类+蕨类已发表基因组</vt:lpstr>
      <vt:lpstr>苔藓植物</vt:lpstr>
      <vt:lpstr>Anthoceros angustus, agrestis, punctatus</vt:lpstr>
      <vt:lpstr>Marchantia polymorpha</vt:lpstr>
      <vt:lpstr>Physcomitrella patens</vt:lpstr>
      <vt:lpstr>Fontinalis antipyretica</vt:lpstr>
      <vt:lpstr>Selaginella moellendorffii</vt:lpstr>
      <vt:lpstr>Ceratopteris richardii</vt:lpstr>
      <vt:lpstr>PowerPoint 演示文稿</vt:lpstr>
      <vt:lpstr>Oryza granulata</vt:lpstr>
      <vt:lpstr>Dichanthelium oligosanthes</vt:lpstr>
      <vt:lpstr>Cenchrus purpureus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 Chen</dc:creator>
  <cp:lastModifiedBy>lchen</cp:lastModifiedBy>
  <cp:revision>89</cp:revision>
  <dcterms:created xsi:type="dcterms:W3CDTF">2020-12-31T08:55:00Z</dcterms:created>
  <dcterms:modified xsi:type="dcterms:W3CDTF">2021-01-07T13:27:33Z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