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1" r:id="rId4"/>
    <p:sldId id="270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D5C1F-4791-475A-8477-EAE382EFE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8A00D-4AAA-43C3-B121-07AEDF7BD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F210D-160C-4A08-BD5A-32DAD0A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A14BC-909A-42EB-82CC-E01AD55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6FAC3-CC5C-456A-9D98-6643294B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E671-D656-440E-97D8-A3B0715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5AFD6-E02E-409C-B34A-DF3A1B73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6EAF9-B236-4E62-89B2-AC9CF3FA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0030E-1A2E-4349-A370-FCEB91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80626-5BB4-4157-A812-674B8747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88B23-7BEA-41C0-A2F0-522FC84EC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6BDDD-EB78-4504-B83C-7C457E2DD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03270-7BDD-44F4-A2C4-E2CA5C1C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6E110-D95D-4BA6-98C0-E19AC97C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B52F-375F-44C7-B18B-E407CA3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8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4CF0-5E9E-4719-9E7E-56F71B5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9EAE-9157-43AF-A8D1-C27870D5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D23A9-5F97-4166-AA30-05943A4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C4B71-EF1C-40FB-8DD4-5328C452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D9181-9629-4B0A-BF2B-A2476F15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EAA7-9050-49C4-9127-8B4792E9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2D15-E5FB-43FD-9012-3F9FA3F2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50D29-F004-440B-8C27-97B37CED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AD26-8FA9-48A8-A849-E01CBFB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40676-B429-4DB4-A3A4-52D2DC9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0D95-AB5F-4A63-8C0A-96BC6A2A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30C52-1C10-4AE5-BDEB-CB292892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B005A-9782-45B8-8BD4-9E77BD33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07A6D-76F0-4C02-B9AC-AE514558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41CC8-1855-4852-B7FE-1D9E579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D78F1-A8E2-43E2-B3F3-84EA2531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2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3750-9634-4273-A0C4-4AAF675B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68463-B6D5-41C7-AF5F-68252003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D3A77-DEE6-44C6-B312-65E69CA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C6D93-7E21-478D-AB1A-03C05E94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E90C3C-2135-48C8-ACA1-71AF184C6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9FEDB9-E8B3-4B51-BEFF-08FC1E50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1F083-6F35-4336-BF71-C6C7EA49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DD942-626E-46DC-9AF9-A87FC446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DCF66-C160-4532-B39D-36B2E94B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A229F-B720-4C8C-8C30-2C12DB63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B90BE8-AAF0-4782-B419-C3DAC963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EDCE6B-6AA6-4A81-A1E3-A328E133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D5EE45-D180-453A-85C3-8B4F3BA6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2AD17-2C39-4DE0-8D0B-0F949922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3D53A-3D16-4D61-8B63-60FFA8CA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4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A0D2-5D7A-4CA4-9734-38BA61CD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D6E97-F8B7-4694-9A9E-60C201E4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2D95F-950C-4394-948D-AEB2A588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0F52-3C39-4362-9CCB-2A030B15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64205-CCFE-4CC2-AA36-C549F94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45D78-065B-44C3-AB5F-0842069C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DAA8F-B229-468E-B6A4-F0BDFB12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5AF5E-7448-4449-BEAE-5E6C53A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2DFC7-A2B5-46C6-B4C8-FD7C1D60A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7EB08-5436-49C0-965B-BA3528FF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06913-A80B-4E78-A65D-2FCF0BB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13F8-E85C-4E92-A5D7-3F015134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F75228-A32D-4C28-9C03-2CFC80C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DDF0E-B661-4D6F-B5DD-9A01EFAE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75607-6A65-4566-86DC-8C00D6CA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57DE-AF19-4B74-8943-A8D43ED9C3D0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083E6-E89A-4185-9E53-7CE9D38E9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807AC-4DF8-480A-AEA2-C1871233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7CD7-F14C-479E-B968-B6A2A23B6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D27589-AA0D-4DC6-8288-4EA11E3C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8795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FC8AA9-5D00-4D5C-A347-8175AF1E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861" y="104328"/>
            <a:ext cx="6788793" cy="26388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C1C555-CB71-4B86-9B7A-94D9FABEFAA7}"/>
              </a:ext>
            </a:extLst>
          </p:cNvPr>
          <p:cNvSpPr txBox="1"/>
          <p:nvPr/>
        </p:nvSpPr>
        <p:spPr>
          <a:xfrm>
            <a:off x="6907570" y="2726113"/>
            <a:ext cx="5101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10.61 Gb genome sequence containing 41,840 annotated genes was assembled in the present study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8DF20D-3334-477C-A4A3-A7A702A5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06" y="3429000"/>
            <a:ext cx="5638841" cy="3114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0A47FD-3E9B-4312-AD25-831428799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53" y="3429000"/>
            <a:ext cx="4193557" cy="29794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EDBA631-77CD-47F7-A12D-8E1F6DA6D33D}"/>
              </a:ext>
            </a:extLst>
          </p:cNvPr>
          <p:cNvSpPr txBox="1"/>
          <p:nvPr/>
        </p:nvSpPr>
        <p:spPr>
          <a:xfrm>
            <a:off x="9880430" y="3786020"/>
            <a:ext cx="2025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GMAP software, more than 97% of the corrected consensus sequences were mapped to the </a:t>
            </a:r>
            <a:r>
              <a:rPr lang="en-US" altLang="zh-CN" b="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 biloba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reference genome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5C351-F007-4DCA-A009-72357EB9C364}"/>
              </a:ext>
            </a:extLst>
          </p:cNvPr>
          <p:cNvSpPr txBox="1"/>
          <p:nvPr/>
        </p:nvSpPr>
        <p:spPr>
          <a:xfrm>
            <a:off x="3233271" y="192657"/>
            <a:ext cx="21395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银杏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10.61GB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76.58%</a:t>
            </a:r>
            <a:r>
              <a:rPr lang="zh-CN" altLang="en-US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的长末端重复逆转录转座子；</a:t>
            </a:r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全基因组复制</a:t>
            </a:r>
            <a:r>
              <a:rPr lang="en-US" altLang="zh-CN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(WGD)</a:t>
            </a:r>
            <a:r>
              <a:rPr lang="zh-CN" altLang="en-US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可能已经发生过两次；</a:t>
            </a:r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扩展的基因家族在抗菌防御和化学防御起作用</a:t>
            </a:r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1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496CA7-3D65-4157-A158-8A27BDD8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" y="0"/>
            <a:ext cx="6953301" cy="2266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110EFA-87C5-4B1F-9AC0-ABEB570E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62" y="156762"/>
            <a:ext cx="4867311" cy="4372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6E900E-FDE8-4112-88FE-56A14721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1" y="4448157"/>
            <a:ext cx="5943643" cy="2409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84B85A-6ADF-4B6F-99BC-2685022B4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548" y="4762484"/>
            <a:ext cx="4629184" cy="17811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87E5F6-EE45-471B-A138-9E7E145AB76E}"/>
              </a:ext>
            </a:extLst>
          </p:cNvPr>
          <p:cNvSpPr txBox="1"/>
          <p:nvPr/>
        </p:nvSpPr>
        <p:spPr>
          <a:xfrm>
            <a:off x="597647" y="2188010"/>
            <a:ext cx="4243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挪威云杉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20GB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长末端重复逆转录转座子造成基因组庞大；</a:t>
            </a:r>
            <a:endParaRPr lang="en-US" altLang="zh-CN" sz="14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转座子的多样性在多种针叶中共享；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存在大量内含子、类基因片段和长链非编码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RNA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5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96FDE2-56BE-46FC-B0CA-590E922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08"/>
            <a:ext cx="6000794" cy="2009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9CD335-3A18-49E2-847D-EA8DA83F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94" y="2047948"/>
            <a:ext cx="3286149" cy="15049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061BB6-A554-416D-8933-D8EDFD0E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3" y="238067"/>
            <a:ext cx="6327228" cy="18603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CBC28B-5D4F-4EF2-8268-46B238AA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6" y="3908279"/>
            <a:ext cx="7485537" cy="25413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097070-155D-4995-9420-413BD522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915" y="4181467"/>
            <a:ext cx="4305331" cy="2152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EB2DD6-EF3F-4928-A7B4-64501D9BDE0C}"/>
              </a:ext>
            </a:extLst>
          </p:cNvPr>
          <p:cNvSpPr txBox="1"/>
          <p:nvPr/>
        </p:nvSpPr>
        <p:spPr>
          <a:xfrm>
            <a:off x="627529" y="2047948"/>
            <a:ext cx="216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火炬松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22GB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单倍体配子测序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种手段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509819-7B1A-4589-B001-544B8DAE44EB}"/>
              </a:ext>
            </a:extLst>
          </p:cNvPr>
          <p:cNvSpPr txBox="1"/>
          <p:nvPr/>
        </p:nvSpPr>
        <p:spPr>
          <a:xfrm>
            <a:off x="1840753" y="3796128"/>
            <a:ext cx="409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火炬松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全基因组重测序结合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GWAS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SNP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鉴定植物性状</a:t>
            </a:r>
          </a:p>
        </p:txBody>
      </p:sp>
    </p:spTree>
    <p:extLst>
      <p:ext uri="{BB962C8B-B14F-4D97-AF65-F5344CB8AC3E}">
        <p14:creationId xmlns:p14="http://schemas.microsoft.com/office/powerpoint/2010/main" val="42921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14CCD-8E79-4035-A2BD-9CBF133A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" y="281156"/>
            <a:ext cx="5961605" cy="1232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CFF423-9AE8-46A5-A403-90B5CE94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68" y="227024"/>
            <a:ext cx="5755995" cy="14547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D59D80-D733-450E-A6CA-F23BA8789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31486"/>
            <a:ext cx="6462400" cy="2640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773262-DF4A-4AAB-A1C4-D1356383D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570" y="1826123"/>
            <a:ext cx="3343299" cy="44291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B9180C-7F2E-439A-9FC3-C88843501572}"/>
              </a:ext>
            </a:extLst>
          </p:cNvPr>
          <p:cNvSpPr txBox="1"/>
          <p:nvPr/>
        </p:nvSpPr>
        <p:spPr>
          <a:xfrm>
            <a:off x="1942353" y="944282"/>
            <a:ext cx="4022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冷杉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16.2 Gb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比较了</a:t>
            </a:r>
            <a:r>
              <a:rPr lang="zh-CN" altLang="en-US" sz="16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被子植物和裸子植物在解剖、形态和生理上的差异；</a:t>
            </a:r>
            <a:endParaRPr lang="en-US" altLang="zh-CN" sz="1600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决定耐阴性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不耐阴性的遗传和生理过程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DE123-C85D-42B7-8634-56E38B7154FC}"/>
              </a:ext>
            </a:extLst>
          </p:cNvPr>
          <p:cNvSpPr txBox="1"/>
          <p:nvPr/>
        </p:nvSpPr>
        <p:spPr>
          <a:xfrm>
            <a:off x="1105647" y="5472237"/>
            <a:ext cx="411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美国糖松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31GB</a:t>
            </a:r>
          </a:p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高度丰富的转座因子的保存</a:t>
            </a:r>
            <a:endParaRPr lang="en-US" altLang="zh-CN" sz="14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鉴定抗病基因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87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FE61F9-1BCF-45E9-9734-47968F57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" y="156557"/>
            <a:ext cx="5608575" cy="3217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4DFDDC-3434-4A1A-9266-18A8E62A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55" y="156557"/>
            <a:ext cx="3790978" cy="39148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0D1050-D5B4-48A7-8F3F-CF23BCEE9D00}"/>
              </a:ext>
            </a:extLst>
          </p:cNvPr>
          <p:cNvSpPr txBox="1"/>
          <p:nvPr/>
        </p:nvSpPr>
        <p:spPr>
          <a:xfrm>
            <a:off x="6011392" y="2653126"/>
            <a:ext cx="93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4.11 Gb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6031DC-2AB4-4F75-BFF0-24177FAF07B8}"/>
              </a:ext>
            </a:extLst>
          </p:cNvPr>
          <p:cNvSpPr txBox="1"/>
          <p:nvPr/>
        </p:nvSpPr>
        <p:spPr>
          <a:xfrm>
            <a:off x="224666" y="425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white spruce (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白云杉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) 20.8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Gbp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D0E43-9680-4279-B797-94FF2972BD7D}"/>
              </a:ext>
            </a:extLst>
          </p:cNvPr>
          <p:cNvSpPr txBox="1"/>
          <p:nvPr/>
        </p:nvSpPr>
        <p:spPr>
          <a:xfrm>
            <a:off x="3514164" y="983214"/>
            <a:ext cx="446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买麻藤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4.5Gb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与其它裸子植物相比反转座子频率下降；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少数基因家族显示出扩展或收缩；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9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奎</dc:creator>
  <cp:lastModifiedBy>胡 奎</cp:lastModifiedBy>
  <cp:revision>1</cp:revision>
  <dcterms:created xsi:type="dcterms:W3CDTF">2021-01-05T12:53:57Z</dcterms:created>
  <dcterms:modified xsi:type="dcterms:W3CDTF">2021-01-05T12:56:26Z</dcterms:modified>
</cp:coreProperties>
</file>