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1" r:id="rId2"/>
    <p:sldId id="262" r:id="rId3"/>
    <p:sldId id="258" r:id="rId4"/>
    <p:sldId id="288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8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9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6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5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5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9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6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2098E9-5C78-4B78-856D-F3464154006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3E1911-F631-46D8-AA44-267E29B6BA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FC954-BFB8-E898-9FEC-8EC813503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429000"/>
            <a:ext cx="3827646" cy="896112"/>
          </a:xfrm>
        </p:spPr>
        <p:txBody>
          <a:bodyPr>
            <a:normAutofit/>
          </a:bodyPr>
          <a:lstStyle/>
          <a:p>
            <a:pPr defTabSz="457200" latinLnBrk="0"/>
            <a:r>
              <a:rPr lang="ko-KR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경영과학</a:t>
            </a:r>
            <a:r>
              <a:rPr lang="en-US" altLang="ko-K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2_</a:t>
            </a:r>
            <a:r>
              <a:rPr lang="ko-KR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팀프로젝트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1AA77-D1EB-2BDA-C474-17F984660045}"/>
              </a:ext>
            </a:extLst>
          </p:cNvPr>
          <p:cNvSpPr txBox="1"/>
          <p:nvPr/>
        </p:nvSpPr>
        <p:spPr>
          <a:xfrm>
            <a:off x="1097280" y="4325112"/>
            <a:ext cx="353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Customer Clustering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5787B-A783-7D0D-ABA7-9414BA5210D4}"/>
              </a:ext>
            </a:extLst>
          </p:cNvPr>
          <p:cNvSpPr txBox="1"/>
          <p:nvPr/>
        </p:nvSpPr>
        <p:spPr>
          <a:xfrm>
            <a:off x="8388417" y="4786777"/>
            <a:ext cx="353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201913257 </a:t>
            </a:r>
            <a:r>
              <a:rPr lang="ko-KR" altLang="en-US" sz="2400" dirty="0"/>
              <a:t>정용희</a:t>
            </a:r>
            <a:endParaRPr lang="en-US" altLang="ko-KR" sz="2400" dirty="0"/>
          </a:p>
          <a:p>
            <a:r>
              <a:rPr lang="en-US" altLang="ko-KR" sz="2400" dirty="0"/>
              <a:t>201910036 </a:t>
            </a:r>
            <a:r>
              <a:rPr lang="ko-KR" altLang="en-US" sz="2400" dirty="0"/>
              <a:t>이동민</a:t>
            </a:r>
            <a:endParaRPr lang="en-US" altLang="ko-KR" sz="2400" dirty="0"/>
          </a:p>
          <a:p>
            <a:r>
              <a:rPr lang="en-US" altLang="ko-KR" sz="2400"/>
              <a:t>202113106 </a:t>
            </a:r>
            <a:r>
              <a:rPr lang="ko-KR" altLang="en-US" sz="2400" dirty="0" err="1"/>
              <a:t>조현승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1003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83214-4EC2-7F16-9CD7-CDFE1505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3982E-DAE7-975F-1E38-15724FD4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5733"/>
          </a:xfrm>
        </p:spPr>
        <p:txBody>
          <a:bodyPr>
            <a:norm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새로운 </a:t>
            </a:r>
            <a:r>
              <a:rPr lang="en-US" altLang="ko-KR" sz="2400" dirty="0">
                <a:solidFill>
                  <a:schemeClr val="tx1"/>
                </a:solidFill>
              </a:rPr>
              <a:t>Clustering </a:t>
            </a:r>
            <a:r>
              <a:rPr lang="ko-KR" altLang="en-US" sz="2400" dirty="0">
                <a:solidFill>
                  <a:schemeClr val="tx1"/>
                </a:solidFill>
              </a:rPr>
              <a:t>방법 소개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2. K-prototype Clustering </a:t>
            </a:r>
            <a:r>
              <a:rPr lang="ko-KR" altLang="en-US" sz="2400" dirty="0">
                <a:solidFill>
                  <a:schemeClr val="tx1"/>
                </a:solidFill>
              </a:rPr>
              <a:t>적용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3. K-means Clustering </a:t>
            </a:r>
            <a:r>
              <a:rPr lang="ko-KR" altLang="en-US" sz="2400" dirty="0">
                <a:solidFill>
                  <a:schemeClr val="tx1"/>
                </a:solidFill>
              </a:rPr>
              <a:t>결과와 비교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0" indent="0" defTabSz="457200" latinLnBrk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0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510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새로운 </a:t>
            </a:r>
            <a:r>
              <a:rPr lang="en-US" altLang="ko-KR" sz="2400" dirty="0">
                <a:solidFill>
                  <a:schemeClr val="tx1"/>
                </a:solidFill>
              </a:rPr>
              <a:t>Clustering </a:t>
            </a:r>
            <a:r>
              <a:rPr lang="ko-KR" altLang="en-US" sz="2400" dirty="0">
                <a:solidFill>
                  <a:schemeClr val="tx1"/>
                </a:solidFill>
              </a:rPr>
              <a:t>방법 소개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0890A145-0952-7088-F172-7AEE931C5FE5}"/>
              </a:ext>
            </a:extLst>
          </p:cNvPr>
          <p:cNvSpPr txBox="1">
            <a:spLocks/>
          </p:cNvSpPr>
          <p:nvPr/>
        </p:nvSpPr>
        <p:spPr>
          <a:xfrm>
            <a:off x="629651" y="1185876"/>
            <a:ext cx="6273173" cy="77739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★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K-prototype Clustering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96CE0-B66F-4461-11E1-86CD0E8E9C2D}"/>
              </a:ext>
            </a:extLst>
          </p:cNvPr>
          <p:cNvSpPr txBox="1"/>
          <p:nvPr/>
        </p:nvSpPr>
        <p:spPr>
          <a:xfrm>
            <a:off x="636494" y="1973516"/>
            <a:ext cx="9350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수치형 변수와 범주형 변수가 같이 있을 때 사용할 수 있는 </a:t>
            </a:r>
            <a:r>
              <a:rPr lang="en-US" altLang="ko-KR" dirty="0"/>
              <a:t>Clustering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범주형 변수의 </a:t>
            </a:r>
            <a:r>
              <a:rPr lang="en-US" altLang="ko-KR" dirty="0"/>
              <a:t>Encoding</a:t>
            </a:r>
            <a:r>
              <a:rPr lang="ko-KR" altLang="en-US" dirty="0"/>
              <a:t>과정 없이 빈도 값을 이용하여 </a:t>
            </a:r>
            <a:r>
              <a:rPr lang="en-US" altLang="ko-KR" dirty="0"/>
              <a:t>Clustering 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K-means</a:t>
            </a:r>
            <a:r>
              <a:rPr lang="ko-KR" altLang="en-US" dirty="0"/>
              <a:t>와 </a:t>
            </a:r>
            <a:r>
              <a:rPr lang="en-US" altLang="ko-KR" dirty="0"/>
              <a:t>K-modes </a:t>
            </a:r>
            <a:r>
              <a:rPr lang="ko-KR" altLang="en-US" dirty="0"/>
              <a:t>기법이 혼합된 형태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600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510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새로운 </a:t>
            </a:r>
            <a:r>
              <a:rPr lang="en-US" altLang="ko-KR" sz="2400" dirty="0">
                <a:solidFill>
                  <a:schemeClr val="tx1"/>
                </a:solidFill>
              </a:rPr>
              <a:t>Clustering </a:t>
            </a:r>
            <a:r>
              <a:rPr lang="ko-KR" altLang="en-US" sz="2400" dirty="0">
                <a:solidFill>
                  <a:schemeClr val="tx1"/>
                </a:solidFill>
              </a:rPr>
              <a:t>방법 소개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0890A145-0952-7088-F172-7AEE931C5FE5}"/>
              </a:ext>
            </a:extLst>
          </p:cNvPr>
          <p:cNvSpPr txBox="1">
            <a:spLocks/>
          </p:cNvSpPr>
          <p:nvPr/>
        </p:nvSpPr>
        <p:spPr>
          <a:xfrm>
            <a:off x="629651" y="1185876"/>
            <a:ext cx="6273173" cy="77739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★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K-prototype Clustering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96CE0-B66F-4461-11E1-86CD0E8E9C2D}"/>
              </a:ext>
            </a:extLst>
          </p:cNvPr>
          <p:cNvSpPr txBox="1"/>
          <p:nvPr/>
        </p:nvSpPr>
        <p:spPr>
          <a:xfrm>
            <a:off x="636494" y="1973516"/>
            <a:ext cx="9350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★ 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K</a:t>
            </a:r>
            <a:r>
              <a:rPr lang="ko-KR" altLang="en-US" dirty="0"/>
              <a:t>개의 초기 군집으로 데이터를 할당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각 군집의 </a:t>
            </a:r>
            <a:r>
              <a:rPr lang="ko-KR" altLang="en-US" dirty="0" err="1"/>
              <a:t>중심값을</a:t>
            </a:r>
            <a:r>
              <a:rPr lang="ko-KR" altLang="en-US" dirty="0"/>
              <a:t>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군집의 </a:t>
            </a:r>
            <a:r>
              <a:rPr lang="ko-KR" altLang="en-US" dirty="0" err="1"/>
              <a:t>중심값과</a:t>
            </a:r>
            <a:r>
              <a:rPr lang="ko-KR" altLang="en-US" dirty="0"/>
              <a:t> 가장 가까운 데이터를 군집에 재할당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종료 조건이 만족할 때까지 </a:t>
            </a:r>
            <a:r>
              <a:rPr lang="en-US" altLang="ko-KR" dirty="0"/>
              <a:t>2,3 </a:t>
            </a:r>
            <a:r>
              <a:rPr lang="ko-KR" altLang="en-US" dirty="0"/>
              <a:t>단계 반복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61A1E-042A-C768-B59F-42F4D1B080C7}"/>
              </a:ext>
            </a:extLst>
          </p:cNvPr>
          <p:cNvSpPr txBox="1"/>
          <p:nvPr/>
        </p:nvSpPr>
        <p:spPr>
          <a:xfrm>
            <a:off x="6466114" y="2782669"/>
            <a:ext cx="50893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연속형 변수의 평균값과 범주형 변수의 </a:t>
            </a:r>
            <a:r>
              <a:rPr lang="ko-KR" altLang="en-US" dirty="0" err="1"/>
              <a:t>최빈값으로</a:t>
            </a:r>
            <a:r>
              <a:rPr lang="ko-KR" altLang="en-US" dirty="0"/>
              <a:t> </a:t>
            </a:r>
            <a:r>
              <a:rPr lang="ko-KR" altLang="en-US" dirty="0" err="1"/>
              <a:t>중심값</a:t>
            </a:r>
            <a:r>
              <a:rPr lang="ko-KR" altLang="en-US" dirty="0"/>
              <a:t> 선정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D9FFA60-2344-A1C3-BD48-3BC4A5A37D79}"/>
              </a:ext>
            </a:extLst>
          </p:cNvPr>
          <p:cNvCxnSpPr>
            <a:endCxn id="3" idx="1"/>
          </p:cNvCxnSpPr>
          <p:nvPr/>
        </p:nvCxnSpPr>
        <p:spPr>
          <a:xfrm flipV="1">
            <a:off x="4005943" y="3105835"/>
            <a:ext cx="2460171" cy="160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E2128B2-0760-8D16-F7A8-8BBD67092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25"/>
          <a:stretch/>
        </p:blipFill>
        <p:spPr>
          <a:xfrm>
            <a:off x="6369842" y="4238153"/>
            <a:ext cx="5706177" cy="104789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E40CF8-C8E6-822B-CFB6-EA7B1ECB16D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076825" y="3943160"/>
            <a:ext cx="1293017" cy="818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6FE6B7-EF95-6020-8E52-E6895CA17D49}"/>
              </a:ext>
            </a:extLst>
          </p:cNvPr>
          <p:cNvSpPr/>
          <p:nvPr/>
        </p:nvSpPr>
        <p:spPr>
          <a:xfrm>
            <a:off x="8982982" y="4488623"/>
            <a:ext cx="239949" cy="273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908531-8037-26C9-BB64-125BC918F655}"/>
              </a:ext>
            </a:extLst>
          </p:cNvPr>
          <p:cNvCxnSpPr>
            <a:cxnSpLocks/>
            <a:stCxn id="14" idx="0"/>
            <a:endCxn id="18" idx="1"/>
          </p:cNvCxnSpPr>
          <p:nvPr/>
        </p:nvCxnSpPr>
        <p:spPr>
          <a:xfrm flipV="1">
            <a:off x="9102957" y="4422819"/>
            <a:ext cx="1616074" cy="65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9F26D-8B69-2531-9842-D9D0A35B1EDD}"/>
              </a:ext>
            </a:extLst>
          </p:cNvPr>
          <p:cNvSpPr txBox="1"/>
          <p:nvPr/>
        </p:nvSpPr>
        <p:spPr>
          <a:xfrm>
            <a:off x="10719031" y="4238153"/>
            <a:ext cx="94342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가중치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E6509-CBB1-92A4-BBC3-E23DA8C92DC0}"/>
              </a:ext>
            </a:extLst>
          </p:cNvPr>
          <p:cNvSpPr txBox="1"/>
          <p:nvPr/>
        </p:nvSpPr>
        <p:spPr>
          <a:xfrm>
            <a:off x="4717144" y="5273112"/>
            <a:ext cx="7358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거리 </a:t>
            </a:r>
            <a:r>
              <a:rPr lang="en-US" altLang="ko-KR" dirty="0"/>
              <a:t>=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</a:t>
            </a:r>
            <a:r>
              <a:rPr lang="en-US" altLang="ko-KR" dirty="0"/>
              <a:t> (</a:t>
            </a:r>
            <a:r>
              <a:rPr lang="ko-KR" altLang="en-US" dirty="0"/>
              <a:t>연속형 변수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가중치 </a:t>
            </a:r>
            <a:r>
              <a:rPr lang="en-US" altLang="ko-KR" dirty="0"/>
              <a:t>X </a:t>
            </a:r>
            <a:r>
              <a:rPr lang="ko-KR" altLang="en-US" dirty="0"/>
              <a:t>비유사도</a:t>
            </a:r>
            <a:r>
              <a:rPr lang="en-US" altLang="ko-KR" dirty="0"/>
              <a:t>(</a:t>
            </a:r>
            <a:r>
              <a:rPr lang="ko-KR" altLang="en-US" dirty="0"/>
              <a:t>범주형 변수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800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2. K-prototype Clustering </a:t>
            </a:r>
            <a:r>
              <a:rPr lang="ko-KR" altLang="en-US" sz="2400" dirty="0">
                <a:solidFill>
                  <a:schemeClr val="tx1"/>
                </a:solidFill>
              </a:rPr>
              <a:t>적용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E40C0-A73D-B135-6907-BE429106C769}"/>
              </a:ext>
            </a:extLst>
          </p:cNvPr>
          <p:cNvSpPr txBox="1"/>
          <p:nvPr/>
        </p:nvSpPr>
        <p:spPr>
          <a:xfrm>
            <a:off x="440103" y="1185334"/>
            <a:ext cx="10337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en-US" altLang="ko-KR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Cluster=6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K-prototype </a:t>
            </a:r>
            <a:r>
              <a:rPr lang="ko-KR" altLang="en-US" sz="24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endParaRPr lang="ko-KR" altLang="en-US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D1E07-6BC9-B2AB-9CC3-D8E4F452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104" y="1768899"/>
            <a:ext cx="7354068" cy="30707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DC4FB8-E4A8-E01D-640F-EC28C0839906}"/>
              </a:ext>
            </a:extLst>
          </p:cNvPr>
          <p:cNvSpPr txBox="1"/>
          <p:nvPr/>
        </p:nvSpPr>
        <p:spPr>
          <a:xfrm>
            <a:off x="8070113" y="2171700"/>
            <a:ext cx="368178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이때 적용된 가중치</a:t>
            </a:r>
            <a:r>
              <a:rPr lang="en-US" altLang="ko-KR" dirty="0"/>
              <a:t>(</a:t>
            </a:r>
            <a:r>
              <a:rPr lang="el-G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λ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= 0.09631678285090889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37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64CC2C6-83DE-7D18-209C-4787D48AB43D}"/>
              </a:ext>
            </a:extLst>
          </p:cNvPr>
          <p:cNvSpPr txBox="1"/>
          <p:nvPr/>
        </p:nvSpPr>
        <p:spPr>
          <a:xfrm>
            <a:off x="440103" y="352952"/>
            <a:ext cx="977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57200" latinLnBrk="0"/>
            <a:r>
              <a:rPr lang="en-US" altLang="ko-KR" sz="2400" dirty="0">
                <a:solidFill>
                  <a:schemeClr val="tx1"/>
                </a:solidFill>
              </a:rPr>
              <a:t>3. K-means Clustering </a:t>
            </a:r>
            <a:r>
              <a:rPr lang="ko-KR" altLang="en-US" sz="2400" dirty="0">
                <a:solidFill>
                  <a:schemeClr val="tx1"/>
                </a:solidFill>
              </a:rPr>
              <a:t>결과와 비교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72D35-4A03-7BD0-0190-AE0047925F65}"/>
              </a:ext>
            </a:extLst>
          </p:cNvPr>
          <p:cNvSpPr txBox="1"/>
          <p:nvPr/>
        </p:nvSpPr>
        <p:spPr>
          <a:xfrm>
            <a:off x="440103" y="1015736"/>
            <a:ext cx="5103447" cy="4622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</a:t>
            </a:r>
            <a:r>
              <a:rPr lang="en-US" altLang="ko-KR" sz="16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0 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싱글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남성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소도시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미취업자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취업자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(employee/self-employed)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1 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비 싱글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남성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2 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싱글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남성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중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대도시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취업자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(employee/self-employed)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3 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비 싱글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여성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중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대도시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취업자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(management/self-employed)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4 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싱글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여성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소도시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5 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비 싱글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여성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소도시</a:t>
            </a:r>
          </a:p>
          <a:p>
            <a:pPr algn="l"/>
            <a:endParaRPr lang="ko-KR" altLang="en-US" sz="16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16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6709A-4F0F-114E-6AD2-D902DF49DCC4}"/>
              </a:ext>
            </a:extLst>
          </p:cNvPr>
          <p:cNvSpPr txBox="1"/>
          <p:nvPr/>
        </p:nvSpPr>
        <p:spPr>
          <a:xfrm>
            <a:off x="5543550" y="1015736"/>
            <a:ext cx="6648450" cy="4918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K-prototype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0 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싱글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남성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소도시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미취업자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+ 20~30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저소득</a:t>
            </a:r>
            <a:endParaRPr lang="en-US" altLang="ko-KR" sz="16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1 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싱글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남성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소도시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미취업자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+ 30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저소득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2 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싱글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남성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대도시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취업자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(employee) + 20~40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중간소득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3 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비 싱글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여성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취업자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(employee/self-employed) + 20~40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중간소득</a:t>
            </a:r>
            <a:endParaRPr lang="en-US" altLang="ko-KR" sz="16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4 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비 싱글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취업자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(employee/self-employed) + 30~40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그 이상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고학력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고소득</a:t>
            </a: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Cluster 5 :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싱글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여성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dirty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중간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도시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취업자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(employee) + 20~30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대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중간소득</a:t>
            </a:r>
          </a:p>
          <a:p>
            <a:pPr algn="l"/>
            <a:endParaRPr lang="en-US" altLang="ko-KR" sz="1600" b="0" i="0" dirty="0">
              <a:solidFill>
                <a:srgbClr val="21212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19210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484</TotalTime>
  <Words>353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Arial</vt:lpstr>
      <vt:lpstr>Calibri</vt:lpstr>
      <vt:lpstr>Calibri Light</vt:lpstr>
      <vt:lpstr>추억</vt:lpstr>
      <vt:lpstr>경영과학2_팀프로젝트</vt:lpstr>
      <vt:lpstr>목차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정용희</dc:creator>
  <cp:lastModifiedBy>정용희</cp:lastModifiedBy>
  <cp:revision>88</cp:revision>
  <dcterms:created xsi:type="dcterms:W3CDTF">2023-09-17T14:25:22Z</dcterms:created>
  <dcterms:modified xsi:type="dcterms:W3CDTF">2023-12-10T16:43:15Z</dcterms:modified>
</cp:coreProperties>
</file>