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1" r:id="rId2"/>
    <p:sldId id="262" r:id="rId3"/>
    <p:sldId id="267" r:id="rId4"/>
    <p:sldId id="258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5" r:id="rId15"/>
    <p:sldId id="274" r:id="rId16"/>
    <p:sldId id="273" r:id="rId17"/>
    <p:sldId id="276" r:id="rId18"/>
    <p:sldId id="277" r:id="rId19"/>
    <p:sldId id="278" r:id="rId20"/>
    <p:sldId id="284" r:id="rId21"/>
    <p:sldId id="280" r:id="rId22"/>
    <p:sldId id="281" r:id="rId23"/>
    <p:sldId id="282" r:id="rId24"/>
    <p:sldId id="283" r:id="rId25"/>
    <p:sldId id="286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8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9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6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5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7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5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9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6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2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FC954-BFB8-E898-9FEC-8EC813503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429000"/>
            <a:ext cx="3827646" cy="896112"/>
          </a:xfrm>
        </p:spPr>
        <p:txBody>
          <a:bodyPr>
            <a:normAutofit/>
          </a:bodyPr>
          <a:lstStyle/>
          <a:p>
            <a:pPr defTabSz="457200" latinLnBrk="0"/>
            <a:r>
              <a:rPr lang="ko-KR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경영과학</a:t>
            </a:r>
            <a:r>
              <a:rPr lang="en-US" altLang="ko-K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2_</a:t>
            </a:r>
            <a:r>
              <a:rPr lang="ko-KR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팀프로젝트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1AA77-D1EB-2BDA-C474-17F984660045}"/>
              </a:ext>
            </a:extLst>
          </p:cNvPr>
          <p:cNvSpPr txBox="1"/>
          <p:nvPr/>
        </p:nvSpPr>
        <p:spPr>
          <a:xfrm>
            <a:off x="1097280" y="4325112"/>
            <a:ext cx="353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Customer Clustering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5787B-A783-7D0D-ABA7-9414BA5210D4}"/>
              </a:ext>
            </a:extLst>
          </p:cNvPr>
          <p:cNvSpPr txBox="1"/>
          <p:nvPr/>
        </p:nvSpPr>
        <p:spPr>
          <a:xfrm>
            <a:off x="8388417" y="4786777"/>
            <a:ext cx="353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201913257 </a:t>
            </a:r>
            <a:r>
              <a:rPr lang="ko-KR" altLang="en-US" sz="2400" dirty="0"/>
              <a:t>정용희</a:t>
            </a:r>
            <a:endParaRPr lang="en-US" altLang="ko-KR" sz="2400" dirty="0"/>
          </a:p>
          <a:p>
            <a:r>
              <a:rPr lang="en-US" altLang="ko-KR" sz="2400" dirty="0"/>
              <a:t>201910036 </a:t>
            </a:r>
            <a:r>
              <a:rPr lang="ko-KR" altLang="en-US" sz="2400" dirty="0"/>
              <a:t>이동민</a:t>
            </a:r>
            <a:endParaRPr lang="en-US" altLang="ko-KR" sz="2400" dirty="0"/>
          </a:p>
          <a:p>
            <a:r>
              <a:rPr lang="en-US" altLang="ko-KR" sz="2400"/>
              <a:t>202113106 </a:t>
            </a:r>
            <a:r>
              <a:rPr lang="ko-KR" altLang="en-US" sz="2400" dirty="0" err="1"/>
              <a:t>조현승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1003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b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3.2. EDA(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탐색적 데이터 분석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	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3.2.1.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수치형 변수의 분포 분석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D67F10-C221-2EC0-109B-B20438771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1" y="1678615"/>
            <a:ext cx="3801615" cy="19008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21A24A-5E5C-168E-B56D-43C3DA82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59" y="4107878"/>
            <a:ext cx="3801614" cy="1900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C99CAB-B113-5E41-40F1-878E585B7D63}"/>
              </a:ext>
            </a:extLst>
          </p:cNvPr>
          <p:cNvSpPr txBox="1"/>
          <p:nvPr/>
        </p:nvSpPr>
        <p:spPr>
          <a:xfrm>
            <a:off x="7700233" y="1539220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</a:t>
            </a:r>
            <a:r>
              <a:rPr lang="ko-KR" altLang="en-US" dirty="0"/>
              <a:t> 분포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33FE8-686F-2DB5-68D3-F9EC4A8CDD91}"/>
              </a:ext>
            </a:extLst>
          </p:cNvPr>
          <p:cNvSpPr txBox="1"/>
          <p:nvPr/>
        </p:nvSpPr>
        <p:spPr>
          <a:xfrm>
            <a:off x="7700233" y="3923212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Income </a:t>
            </a:r>
            <a:r>
              <a:rPr lang="ko-KR" altLang="en-US" dirty="0"/>
              <a:t>분포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BE7C5-895D-9657-2125-2E221A567FE8}"/>
              </a:ext>
            </a:extLst>
          </p:cNvPr>
          <p:cNvSpPr txBox="1"/>
          <p:nvPr/>
        </p:nvSpPr>
        <p:spPr>
          <a:xfrm>
            <a:off x="728133" y="1908552"/>
            <a:ext cx="58589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★ 수치형 변수의 분포 결과</a:t>
            </a:r>
            <a:endParaRPr lang="en-US" altLang="ko-KR" sz="24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Age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는 오른쪽 꼬리가 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왜도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&gt;0)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Income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은 정규분포에 가까워 보임</a:t>
            </a:r>
          </a:p>
          <a:p>
            <a:pPr algn="l"/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717D1-B689-8FA1-D5D0-C2823EE6A2B6}"/>
              </a:ext>
            </a:extLst>
          </p:cNvPr>
          <p:cNvSpPr txBox="1"/>
          <p:nvPr/>
        </p:nvSpPr>
        <p:spPr>
          <a:xfrm>
            <a:off x="728133" y="4107878"/>
            <a:ext cx="62145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 정규성 검정의 결과</a:t>
            </a:r>
            <a:endParaRPr lang="en-US" altLang="ko-KR" sz="2400" dirty="0">
              <a:solidFill>
                <a:srgbClr val="21212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분포 모두 정규분포 가정의 </a:t>
            </a:r>
            <a:r>
              <a:rPr lang="ko-KR" altLang="en-US" dirty="0" err="1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귀무가설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p-value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4e-05, 1.7e-54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정규분포를 따르지 않음</a:t>
            </a: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62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b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3.2. EDA(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탐색적 데이터 분석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	 3.2.2. 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변수의 분포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(frequency)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D67F10-C221-2EC0-109B-B20438771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314" y="4061776"/>
            <a:ext cx="3801615" cy="19008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21A24A-5E5C-168E-B56D-43C3DA82B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652" y="4052185"/>
            <a:ext cx="3801614" cy="1900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C99CAB-B113-5E41-40F1-878E585B7D63}"/>
              </a:ext>
            </a:extLst>
          </p:cNvPr>
          <p:cNvSpPr txBox="1"/>
          <p:nvPr/>
        </p:nvSpPr>
        <p:spPr>
          <a:xfrm>
            <a:off x="1314146" y="3922381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Sex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33FE8-686F-2DB5-68D3-F9EC4A8CDD91}"/>
              </a:ext>
            </a:extLst>
          </p:cNvPr>
          <p:cNvSpPr txBox="1"/>
          <p:nvPr/>
        </p:nvSpPr>
        <p:spPr>
          <a:xfrm>
            <a:off x="4923326" y="3867519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Marital status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2F62A3-673B-CE24-C306-F02DB3A36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7564" y="1709954"/>
            <a:ext cx="3801614" cy="201347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B1AFBA-D04A-07E6-B273-AEDD0E1CD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386" y="4125243"/>
            <a:ext cx="3801614" cy="19008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4AFAB6-CBDD-79C4-79F7-9B092761B255}"/>
              </a:ext>
            </a:extLst>
          </p:cNvPr>
          <p:cNvSpPr txBox="1"/>
          <p:nvPr/>
        </p:nvSpPr>
        <p:spPr>
          <a:xfrm>
            <a:off x="5020981" y="1594886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Education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0E675-5D44-21C9-5DEB-68E8D80FD3D4}"/>
              </a:ext>
            </a:extLst>
          </p:cNvPr>
          <p:cNvSpPr txBox="1"/>
          <p:nvPr/>
        </p:nvSpPr>
        <p:spPr>
          <a:xfrm>
            <a:off x="8801060" y="3940577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Occupation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27151F-DEC5-DC41-2E86-CAB7769A2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921" y="1734281"/>
            <a:ext cx="3801614" cy="19008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59A656-A854-475C-E8E4-C7049E0E03A0}"/>
              </a:ext>
            </a:extLst>
          </p:cNvPr>
          <p:cNvSpPr txBox="1"/>
          <p:nvPr/>
        </p:nvSpPr>
        <p:spPr>
          <a:xfrm>
            <a:off x="8822595" y="1549615"/>
            <a:ext cx="21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Settlement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0F2CE-3D15-8B89-2C7F-C0FEC2D2590C}"/>
              </a:ext>
            </a:extLst>
          </p:cNvPr>
          <p:cNvSpPr txBox="1"/>
          <p:nvPr/>
        </p:nvSpPr>
        <p:spPr>
          <a:xfrm>
            <a:off x="294768" y="1734281"/>
            <a:ext cx="39826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형 변수의 분포 결과</a:t>
            </a:r>
            <a:endParaRPr lang="en-US" altLang="ko-KR" sz="24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Education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고졸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 약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70.7%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차지 </a:t>
            </a:r>
            <a:b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2, 3(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고학력자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하나로 생각할 수도 </a:t>
            </a:r>
            <a:r>
              <a:rPr lang="ko-KR" altLang="en-US" dirty="0" err="1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있어보임</a:t>
            </a: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40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b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3.2. EDA(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탐색적 데이터 분석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	 3.2.3. 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수치형 변수 간 </a:t>
            </a:r>
            <a:r>
              <a:rPr lang="ko-KR" altLang="en-US" sz="1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이변량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92B3B6-907B-5663-24D3-7337E771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71" y="3145814"/>
            <a:ext cx="3491311" cy="27507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BE40C0-A73D-B135-6907-BE429106C769}"/>
              </a:ext>
            </a:extLst>
          </p:cNvPr>
          <p:cNvSpPr txBox="1"/>
          <p:nvPr/>
        </p:nvSpPr>
        <p:spPr>
          <a:xfrm>
            <a:off x="294768" y="1734281"/>
            <a:ext cx="6173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ko-KR" altLang="en-US" sz="2400" b="0" i="0" dirty="0" err="1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이변량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분석 결과</a:t>
            </a:r>
            <a:endParaRPr lang="en-US" altLang="ko-KR" sz="24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24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- Age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Income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상관계수가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0.32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약한 양의 상관관계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5C796B1-6FA0-6D1E-96DD-757311AE6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96" y="2238433"/>
            <a:ext cx="5068007" cy="365811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C64BE-B971-383B-8EC0-74CACDBBA39A}"/>
              </a:ext>
            </a:extLst>
          </p:cNvPr>
          <p:cNvSpPr/>
          <p:nvPr/>
        </p:nvSpPr>
        <p:spPr>
          <a:xfrm>
            <a:off x="2455333" y="5147733"/>
            <a:ext cx="423334" cy="270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2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b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3.2. EDA(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탐색적 데이터 분석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	 3.2.4. 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수치형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변수 조합의 </a:t>
            </a:r>
            <a:r>
              <a:rPr lang="en-US" altLang="ko-KR" sz="1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kdeplot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E40C0-A73D-B135-6907-BE429106C769}"/>
              </a:ext>
            </a:extLst>
          </p:cNvPr>
          <p:cNvSpPr txBox="1"/>
          <p:nvPr/>
        </p:nvSpPr>
        <p:spPr>
          <a:xfrm>
            <a:off x="294768" y="1734281"/>
            <a:ext cx="1033737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★ 수치형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변수 관계 결과</a:t>
            </a:r>
            <a:endParaRPr lang="en-US" altLang="ko-KR" sz="2400" dirty="0">
              <a:solidFill>
                <a:srgbClr val="21212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24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Age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Martial Status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사이에서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1(non-single)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Age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0(single)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평균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Age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보다 어림을 알 수 있음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Age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Education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사이에서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1(high school)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비율이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20~40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대에 집중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분포해있고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2(university)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 이상에서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분포해있음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Occupation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은 전체적으로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20-30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대에 집중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분포해있고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나이가 많아질수록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적어짐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Occupation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수준이 올라갈 수록 평균 수입은 높아짐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Income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Settlement size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사이에서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0(s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ll city)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에서 저소득 비율을 다수 차지하는 걸로 보임</a:t>
            </a:r>
          </a:p>
          <a:p>
            <a:pPr algn="l"/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18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Insight: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군집화 후 각 군집에 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20~30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대가 다수 분포해 있고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small city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경우 저소득인 군집이 생길 가능성이 많음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5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b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3.2. EDA(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탐색적 데이터 분석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	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3.2.5.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범주형 변수 간의 관계 분석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58E60-4978-0AE4-C22A-A385EEF79B26}"/>
              </a:ext>
            </a:extLst>
          </p:cNvPr>
          <p:cNvSpPr txBox="1"/>
          <p:nvPr/>
        </p:nvSpPr>
        <p:spPr>
          <a:xfrm>
            <a:off x="294768" y="1734281"/>
            <a:ext cx="103373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범주형 변수 간의 관계 결과</a:t>
            </a:r>
          </a:p>
          <a:p>
            <a:endParaRPr lang="en-US" altLang="ko-KR" sz="24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남자가 여자보다 싱글이 더 많음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-&gt;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여자가 더 결혼을 많이 함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여자가 더 작은 도시에 사는 경향이 있음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싱글이 아닌 사람들이 고등학교 이상의 수준의 교육을 받는 경향이 있음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0(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고졸 미만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은 없음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싱글이 아닌 사람들이 싱글인 사람보다 더 작은 도시에 사는 경향이 있음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Occupataion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=0(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무직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인 사람들은 거의 소도시에 산다고 볼 수 있음</a:t>
            </a:r>
          </a:p>
          <a:p>
            <a:pPr algn="l"/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09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b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3.2. EDA(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탐색적 데이터 분석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	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3.2.6.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다변량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E40C0-A73D-B135-6907-BE429106C769}"/>
              </a:ext>
            </a:extLst>
          </p:cNvPr>
          <p:cNvSpPr txBox="1"/>
          <p:nvPr/>
        </p:nvSpPr>
        <p:spPr>
          <a:xfrm>
            <a:off x="294768" y="1734281"/>
            <a:ext cx="103373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ko-KR" altLang="en-US" sz="2400" dirty="0" err="1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다변량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분석 결과</a:t>
            </a:r>
          </a:p>
          <a:p>
            <a:pPr algn="l"/>
            <a:endParaRPr lang="en-US" altLang="ko-KR" sz="24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작은 도시에 살 수록 소득이 낮은 경향을 보임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직업의 수준이 높을 수록 소득이 높음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고학력자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(Education=2,3)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는 나이가 많지만 소득에 영향을 끼치지는 않아 보임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싱글이 아닐 수록 나이가 젊고 소득이 적은 경향이 있음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남자가 여자보다 평균적으로 나이가 많을 수록 소득이 높은 경향이 있음</a:t>
            </a:r>
          </a:p>
          <a:p>
            <a:pPr algn="l"/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67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(Min-Max Scaling)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E40C0-A73D-B135-6907-BE429106C769}"/>
              </a:ext>
            </a:extLst>
          </p:cNvPr>
          <p:cNvSpPr txBox="1"/>
          <p:nvPr/>
        </p:nvSpPr>
        <p:spPr>
          <a:xfrm>
            <a:off x="294768" y="1734281"/>
            <a:ext cx="103373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★ 정규화를 하는 이유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Scale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일정한 범위로 조절하여 각 </a:t>
            </a:r>
            <a:r>
              <a:rPr lang="en-US" altLang="ko-KR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중요성을 동등하게 부여하기 위함이다</a:t>
            </a:r>
            <a:r>
              <a:rPr lang="en-US" altLang="ko-KR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en-US" altLang="ko-KR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Min-Max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정규화는 </a:t>
            </a:r>
            <a:r>
              <a:rPr lang="en-US" altLang="ko-KR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Outlier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민감하지만</a:t>
            </a:r>
            <a:r>
              <a:rPr lang="en-US" altLang="ko-KR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처음에 </a:t>
            </a:r>
            <a:r>
              <a:rPr lang="en-US" altLang="ko-KR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Outlier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제거했기 때문에</a:t>
            </a:r>
            <a:r>
              <a:rPr lang="en-US" altLang="ko-KR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Min-max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정규화를 사용해도 무방하다고 판단</a:t>
            </a:r>
            <a:r>
              <a:rPr lang="en-US" altLang="ko-KR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D4CFB5-5F9A-633F-F399-1526E7391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76" y="4117203"/>
            <a:ext cx="8703183" cy="15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4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군집 수 결정</a:t>
            </a:r>
            <a:b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5.1. Elbow method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28DEB8-D6B9-51E2-A741-E8CC05E4C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91" y="1183949"/>
            <a:ext cx="5144218" cy="494416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89FC12-B103-8F59-36EF-C4EDE6FE9F9A}"/>
              </a:ext>
            </a:extLst>
          </p:cNvPr>
          <p:cNvCxnSpPr>
            <a:cxnSpLocks/>
          </p:cNvCxnSpPr>
          <p:nvPr/>
        </p:nvCxnSpPr>
        <p:spPr>
          <a:xfrm flipV="1">
            <a:off x="8077200" y="2777067"/>
            <a:ext cx="0" cy="3132666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827E02-BAF0-CCCE-F602-D07646539360}"/>
              </a:ext>
            </a:extLst>
          </p:cNvPr>
          <p:cNvSpPr txBox="1"/>
          <p:nvPr/>
        </p:nvSpPr>
        <p:spPr>
          <a:xfrm>
            <a:off x="294769" y="1734281"/>
            <a:ext cx="5144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en-US" altLang="ko-KR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Elbow method 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  <a:p>
            <a:pPr algn="l"/>
            <a:endParaRPr lang="en-US" altLang="ko-KR" sz="24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400" b="1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400" b="1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 군집 수 </a:t>
            </a:r>
            <a:r>
              <a:rPr lang="en-US" altLang="ko-KR" sz="2400" b="1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6</a:t>
            </a:r>
            <a:endParaRPr lang="en-US" altLang="ko-KR" sz="2400" b="1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4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군집 수 결정</a:t>
            </a:r>
            <a:b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5.2. Silhouette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28DEB8-D6B9-51E2-A741-E8CC05E4C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0534" y="1734281"/>
            <a:ext cx="5518509" cy="425318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89FC12-B103-8F59-36EF-C4EDE6FE9F9A}"/>
              </a:ext>
            </a:extLst>
          </p:cNvPr>
          <p:cNvCxnSpPr>
            <a:cxnSpLocks/>
          </p:cNvCxnSpPr>
          <p:nvPr/>
        </p:nvCxnSpPr>
        <p:spPr>
          <a:xfrm flipV="1">
            <a:off x="8144934" y="2015067"/>
            <a:ext cx="0" cy="3589866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827E02-BAF0-CCCE-F602-D07646539360}"/>
              </a:ext>
            </a:extLst>
          </p:cNvPr>
          <p:cNvSpPr txBox="1"/>
          <p:nvPr/>
        </p:nvSpPr>
        <p:spPr>
          <a:xfrm>
            <a:off x="294769" y="1734281"/>
            <a:ext cx="51442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en-US" altLang="ko-KR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Silhouette 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  <a:p>
            <a:pPr algn="l"/>
            <a:endParaRPr lang="en-US" altLang="ko-KR" sz="24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400" b="1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400" b="1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 군집 수 </a:t>
            </a:r>
            <a:r>
              <a:rPr lang="en-US" altLang="ko-KR" sz="2400" b="1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7</a:t>
            </a:r>
            <a:endParaRPr lang="en-US" altLang="ko-KR" sz="2400" b="1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dirty="0">
              <a:solidFill>
                <a:srgbClr val="21212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sz="2400" b="1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초기 군집 수는 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</a:t>
            </a:r>
            <a:endParaRPr lang="ko-KR" altLang="en-US" sz="24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33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PCA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시각화</a:t>
            </a:r>
            <a:endParaRPr lang="en-US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E40C0-A73D-B135-6907-BE429106C769}"/>
              </a:ext>
            </a:extLst>
          </p:cNvPr>
          <p:cNvSpPr txBox="1"/>
          <p:nvPr/>
        </p:nvSpPr>
        <p:spPr>
          <a:xfrm>
            <a:off x="440103" y="1185334"/>
            <a:ext cx="10337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시각화를 위한 </a:t>
            </a:r>
            <a:r>
              <a:rPr lang="en-US" altLang="ko-KR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PCA 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주성분 개수 선정</a:t>
            </a: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D1E07-6BC9-B2AB-9CC3-D8E4F452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66" y="1776791"/>
            <a:ext cx="4820323" cy="215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39E666-9B56-D270-5D9E-9D21A7EEFEF5}"/>
              </a:ext>
            </a:extLst>
          </p:cNvPr>
          <p:cNvSpPr txBox="1"/>
          <p:nvPr/>
        </p:nvSpPr>
        <p:spPr>
          <a:xfrm>
            <a:off x="440103" y="4229813"/>
            <a:ext cx="6062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PCA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component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개로 하면 설명력이 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약 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79%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정도 되므로 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주성분 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차원 축소하여 시각화를 진행</a:t>
            </a:r>
          </a:p>
          <a:p>
            <a:pPr algn="l"/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AB207-052F-BC2A-4515-98E509AA7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094" y="698049"/>
            <a:ext cx="5381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0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83214-4EC2-7F16-9CD7-CDFE1505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3982E-DAE7-975F-1E38-15724FD4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5733"/>
          </a:xfrm>
        </p:spPr>
        <p:txBody>
          <a:bodyPr>
            <a:norm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</a:rPr>
              <a:t>프로젝트 목적 및 과정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</a:rPr>
              <a:t>데이터셋 소개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</a:rPr>
              <a:t>데이터 </a:t>
            </a:r>
            <a:r>
              <a:rPr lang="ko-KR" altLang="en-US" sz="2400" dirty="0" err="1">
                <a:solidFill>
                  <a:schemeClr val="tx1"/>
                </a:solidFill>
              </a:rPr>
              <a:t>전처리</a:t>
            </a:r>
            <a:r>
              <a:rPr lang="ko-KR" altLang="en-US" sz="2400" dirty="0">
                <a:solidFill>
                  <a:schemeClr val="tx1"/>
                </a:solidFill>
              </a:rPr>
              <a:t> 및 </a:t>
            </a:r>
            <a:r>
              <a:rPr lang="en-US" altLang="ko-KR" sz="2400" dirty="0">
                <a:solidFill>
                  <a:schemeClr val="tx1"/>
                </a:solidFill>
              </a:rPr>
              <a:t>EDA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 	3.1. </a:t>
            </a:r>
            <a:r>
              <a:rPr lang="ko-KR" altLang="en-US" sz="2400" dirty="0">
                <a:solidFill>
                  <a:schemeClr val="tx1"/>
                </a:solidFill>
              </a:rPr>
              <a:t>각 </a:t>
            </a:r>
            <a:r>
              <a:rPr lang="en-US" altLang="ko-KR" sz="2400" dirty="0">
                <a:solidFill>
                  <a:schemeClr val="tx1"/>
                </a:solidFill>
              </a:rPr>
              <a:t>feature</a:t>
            </a:r>
            <a:r>
              <a:rPr lang="ko-KR" altLang="en-US" sz="2400" dirty="0">
                <a:solidFill>
                  <a:schemeClr val="tx1"/>
                </a:solidFill>
              </a:rPr>
              <a:t>의 </a:t>
            </a:r>
            <a:r>
              <a:rPr lang="en-US" altLang="ko-KR" sz="2400" dirty="0">
                <a:solidFill>
                  <a:schemeClr val="tx1"/>
                </a:solidFill>
              </a:rPr>
              <a:t>data type, </a:t>
            </a:r>
            <a:r>
              <a:rPr lang="ko-KR" altLang="en-US" sz="2400" dirty="0" err="1">
                <a:solidFill>
                  <a:schemeClr val="tx1"/>
                </a:solidFill>
              </a:rPr>
              <a:t>기초통계량</a:t>
            </a:r>
            <a:r>
              <a:rPr lang="ko-KR" altLang="en-US" sz="2400" dirty="0">
                <a:solidFill>
                  <a:schemeClr val="tx1"/>
                </a:solidFill>
              </a:rPr>
              <a:t> 확인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이상치 제거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75488" lvl="2" defTabSz="457200" latinLnBrk="0"/>
            <a:r>
              <a:rPr lang="en-US" altLang="ko-KR" sz="2400" dirty="0">
                <a:solidFill>
                  <a:schemeClr val="tx1"/>
                </a:solidFill>
              </a:rPr>
              <a:t>3.2. EDA(</a:t>
            </a:r>
            <a:r>
              <a:rPr lang="ko-KR" altLang="en-US" sz="2400" dirty="0">
                <a:solidFill>
                  <a:schemeClr val="tx1"/>
                </a:solidFill>
              </a:rPr>
              <a:t>탐색적 데이터 분석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	3.2.1. </a:t>
            </a:r>
            <a:r>
              <a:rPr lang="ko-KR" altLang="en-US" sz="2400" dirty="0">
                <a:solidFill>
                  <a:schemeClr val="tx1"/>
                </a:solidFill>
              </a:rPr>
              <a:t>수치형 변수의 분포 분석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	3.2.2. </a:t>
            </a:r>
            <a:r>
              <a:rPr lang="ko-KR" altLang="en-US" sz="2400" dirty="0">
                <a:solidFill>
                  <a:schemeClr val="tx1"/>
                </a:solidFill>
              </a:rPr>
              <a:t>범주형 변수의 분포</a:t>
            </a:r>
            <a:r>
              <a:rPr lang="en-US" altLang="ko-KR" sz="2400" dirty="0">
                <a:solidFill>
                  <a:schemeClr val="tx1"/>
                </a:solidFill>
              </a:rPr>
              <a:t>(frequency)</a:t>
            </a:r>
            <a:r>
              <a:rPr lang="ko-KR" altLang="en-US" sz="2400" dirty="0">
                <a:solidFill>
                  <a:schemeClr val="tx1"/>
                </a:solidFill>
              </a:rPr>
              <a:t> 분석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	3.2.3. </a:t>
            </a:r>
            <a:r>
              <a:rPr lang="ko-KR" altLang="en-US" sz="2400" dirty="0">
                <a:solidFill>
                  <a:schemeClr val="tx1"/>
                </a:solidFill>
              </a:rPr>
              <a:t>수치형 변수 간 </a:t>
            </a:r>
            <a:r>
              <a:rPr lang="ko-KR" altLang="en-US" sz="2400" dirty="0" err="1">
                <a:solidFill>
                  <a:schemeClr val="tx1"/>
                </a:solidFill>
              </a:rPr>
              <a:t>이변량</a:t>
            </a:r>
            <a:r>
              <a:rPr lang="ko-KR" altLang="en-US" sz="2400" dirty="0">
                <a:solidFill>
                  <a:schemeClr val="tx1"/>
                </a:solidFill>
              </a:rPr>
              <a:t> 분석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	3.2.4. </a:t>
            </a:r>
            <a:r>
              <a:rPr lang="ko-KR" altLang="en-US" sz="2400" dirty="0">
                <a:solidFill>
                  <a:schemeClr val="tx1"/>
                </a:solidFill>
              </a:rPr>
              <a:t>수치형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범주형 변수 조합의 </a:t>
            </a:r>
            <a:r>
              <a:rPr lang="en-US" altLang="ko-KR" sz="2400" dirty="0" err="1">
                <a:solidFill>
                  <a:schemeClr val="tx1"/>
                </a:solidFill>
              </a:rPr>
              <a:t>kdeplot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분석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	3.2.5. </a:t>
            </a:r>
            <a:r>
              <a:rPr lang="ko-KR" altLang="en-US" sz="2400" dirty="0">
                <a:solidFill>
                  <a:schemeClr val="tx1"/>
                </a:solidFill>
              </a:rPr>
              <a:t>범주형 변수 간의 관계 분석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	3.2.6. </a:t>
            </a:r>
            <a:r>
              <a:rPr lang="ko-KR" altLang="en-US" sz="2400" dirty="0" err="1">
                <a:solidFill>
                  <a:schemeClr val="tx1"/>
                </a:solidFill>
              </a:rPr>
              <a:t>다변량</a:t>
            </a:r>
            <a:r>
              <a:rPr lang="ko-KR" altLang="en-US" sz="2400" dirty="0">
                <a:solidFill>
                  <a:schemeClr val="tx1"/>
                </a:solidFill>
              </a:rPr>
              <a:t> 분석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Cluster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특성 정리</a:t>
            </a:r>
            <a:endParaRPr lang="en-US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4B9272B-EF76-B9FE-262E-7D8E0EFCF072}"/>
              </a:ext>
            </a:extLst>
          </p:cNvPr>
          <p:cNvSpPr/>
          <p:nvPr/>
        </p:nvSpPr>
        <p:spPr>
          <a:xfrm>
            <a:off x="672353" y="1259365"/>
            <a:ext cx="3668557" cy="49377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</a:t>
            </a: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기혼</a:t>
            </a: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20-40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고졸 또는 그 이하가 대부분인 교육 수준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중간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소득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약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67%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정도 무직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소도시에 거주</a:t>
            </a:r>
          </a:p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E01AF6E-E003-63D0-6DBB-FB7C51549465}"/>
              </a:ext>
            </a:extLst>
          </p:cNvPr>
          <p:cNvSpPr/>
          <p:nvPr/>
        </p:nvSpPr>
        <p:spPr>
          <a:xfrm>
            <a:off x="4340910" y="1254883"/>
            <a:ext cx="3668557" cy="4908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남성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기혼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주로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20~30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고졸 대부분과 고학력자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대학교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대학원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존재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중간소득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직원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공무원 근무자가 대다수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소도시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중간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대도시에 비교적 고루 분포</a:t>
            </a: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293A34-E674-59DB-1759-0A4938A203A2}"/>
              </a:ext>
            </a:extLst>
          </p:cNvPr>
          <p:cNvSpPr/>
          <p:nvPr/>
        </p:nvSpPr>
        <p:spPr>
          <a:xfrm>
            <a:off x="8009467" y="1288257"/>
            <a:ext cx="3668557" cy="4908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남성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미혼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30~40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대부분 고졸 교육수준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중간소득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직원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공무원 근무자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중간 도시와 대도시 거주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4F3FF3-7595-E9D5-8C67-827D2D578E06}"/>
              </a:ext>
            </a:extLst>
          </p:cNvPr>
          <p:cNvSpPr txBox="1"/>
          <p:nvPr/>
        </p:nvSpPr>
        <p:spPr>
          <a:xfrm>
            <a:off x="1706781" y="1422400"/>
            <a:ext cx="159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Cluster 0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82EEC-DE09-62C8-DFBA-24BA5F11038E}"/>
              </a:ext>
            </a:extLst>
          </p:cNvPr>
          <p:cNvSpPr txBox="1"/>
          <p:nvPr/>
        </p:nvSpPr>
        <p:spPr>
          <a:xfrm>
            <a:off x="5375337" y="1422400"/>
            <a:ext cx="1623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Cluster 1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95E01-C311-4DE9-A06E-0BDFBDC52264}"/>
              </a:ext>
            </a:extLst>
          </p:cNvPr>
          <p:cNvSpPr txBox="1"/>
          <p:nvPr/>
        </p:nvSpPr>
        <p:spPr>
          <a:xfrm>
            <a:off x="9047380" y="1422400"/>
            <a:ext cx="1623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Cluster 2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14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Cluster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특성 정리</a:t>
            </a:r>
            <a:endParaRPr lang="en-US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A3085C5-C94C-61B4-3D19-700631C3C9D6}"/>
              </a:ext>
            </a:extLst>
          </p:cNvPr>
          <p:cNvSpPr/>
          <p:nvPr/>
        </p:nvSpPr>
        <p:spPr>
          <a:xfrm>
            <a:off x="672353" y="1259365"/>
            <a:ext cx="3668557" cy="49377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여성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기혼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20~30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고졸이 대부분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고학력자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대학교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대학원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존재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중간소득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직원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공무원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중간도시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대도시 거주</a:t>
            </a:r>
          </a:p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EA532A-3C45-F51F-AB80-859D3EFA2F4C}"/>
              </a:ext>
            </a:extLst>
          </p:cNvPr>
          <p:cNvSpPr/>
          <p:nvPr/>
        </p:nvSpPr>
        <p:spPr>
          <a:xfrm>
            <a:off x="4340910" y="1254883"/>
            <a:ext cx="3668557" cy="4908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여성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미혼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20~40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대부분 고졸 교육수준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저소득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대부분 무직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소도시 거주</a:t>
            </a: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E8431F-30EA-2E87-35C3-C82B230D9EF4}"/>
              </a:ext>
            </a:extLst>
          </p:cNvPr>
          <p:cNvSpPr/>
          <p:nvPr/>
        </p:nvSpPr>
        <p:spPr>
          <a:xfrm>
            <a:off x="8009467" y="1288257"/>
            <a:ext cx="3668557" cy="4908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여성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기혼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20~30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대부분 고졸 교육수준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중간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소득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무직과 직장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공무원 근로자가 거의 균일하게 존재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소도시 거주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47BBB-B48B-C4EB-EC68-7A6A71DB31D7}"/>
              </a:ext>
            </a:extLst>
          </p:cNvPr>
          <p:cNvSpPr txBox="1"/>
          <p:nvPr/>
        </p:nvSpPr>
        <p:spPr>
          <a:xfrm>
            <a:off x="1706781" y="1422400"/>
            <a:ext cx="159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Cluster 3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8BE13-4B58-2CFE-B97C-093E228B797C}"/>
              </a:ext>
            </a:extLst>
          </p:cNvPr>
          <p:cNvSpPr txBox="1"/>
          <p:nvPr/>
        </p:nvSpPr>
        <p:spPr>
          <a:xfrm>
            <a:off x="5375337" y="1422400"/>
            <a:ext cx="1623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Cluster 4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C05FA-4266-1974-C386-8405FFE6FAB6}"/>
              </a:ext>
            </a:extLst>
          </p:cNvPr>
          <p:cNvSpPr txBox="1"/>
          <p:nvPr/>
        </p:nvSpPr>
        <p:spPr>
          <a:xfrm>
            <a:off x="9047380" y="1422400"/>
            <a:ext cx="1623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Cluster 5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826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Classification(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지도학습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en-US" altLang="ko-KR"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DecisionTree</a:t>
            </a:r>
            <a:endParaRPr lang="en-US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E40C0-A73D-B135-6907-BE429106C769}"/>
              </a:ext>
            </a:extLst>
          </p:cNvPr>
          <p:cNvSpPr txBox="1"/>
          <p:nvPr/>
        </p:nvSpPr>
        <p:spPr>
          <a:xfrm>
            <a:off x="294766" y="1560029"/>
            <a:ext cx="10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군집화로 나온 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바탕으로 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Classification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하여 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Clustering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결과와 비교 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Accuracy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측정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1A593-8395-F911-FBC8-6FB552AFE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03" y="3437339"/>
            <a:ext cx="7602011" cy="28102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A48CAF-E792-FBC5-B0BD-BDD81606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973" y="4350101"/>
            <a:ext cx="3696216" cy="1895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1D91B5-D005-879F-3FBF-FFDC87B063DC}"/>
              </a:ext>
            </a:extLst>
          </p:cNvPr>
          <p:cNvSpPr txBox="1"/>
          <p:nvPr/>
        </p:nvSpPr>
        <p:spPr>
          <a:xfrm>
            <a:off x="294766" y="2339687"/>
            <a:ext cx="1076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Accuracy = 0.99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거의 동일하게 예측이 되었고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Classification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분류 기준이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Clustering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특성을 구체화하는 것에 도움이 될 수 있다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CE617-6BE1-FD65-0B80-2D79F405E783}"/>
              </a:ext>
            </a:extLst>
          </p:cNvPr>
          <p:cNvSpPr txBox="1"/>
          <p:nvPr/>
        </p:nvSpPr>
        <p:spPr>
          <a:xfrm>
            <a:off x="8077973" y="2955065"/>
            <a:ext cx="216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Confusion Matrix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5D3647-FE2B-287B-0508-E39D23EDE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114" y="3324397"/>
            <a:ext cx="1838582" cy="95263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765B97E-57D9-37DA-9056-629DBD50954F}"/>
              </a:ext>
            </a:extLst>
          </p:cNvPr>
          <p:cNvSpPr/>
          <p:nvPr/>
        </p:nvSpPr>
        <p:spPr>
          <a:xfrm>
            <a:off x="10659035" y="5692588"/>
            <a:ext cx="398430" cy="170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5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Classification(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지도학습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en-US" altLang="ko-KR"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DecisionTree</a:t>
            </a:r>
            <a:endParaRPr lang="en-US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6F71C3-8B46-7DEA-3785-F4C6BAC2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448"/>
            <a:ext cx="12192000" cy="443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07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9. </a:t>
            </a:r>
            <a:r>
              <a:rPr lang="ko-KR" altLang="en-US" sz="2400" dirty="0">
                <a:solidFill>
                  <a:schemeClr val="tx1"/>
                </a:solidFill>
              </a:rPr>
              <a:t>결론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72D35-4A03-7BD0-0190-AE0047925F65}"/>
              </a:ext>
            </a:extLst>
          </p:cNvPr>
          <p:cNvSpPr txBox="1"/>
          <p:nvPr/>
        </p:nvSpPr>
        <p:spPr>
          <a:xfrm>
            <a:off x="440103" y="1260147"/>
            <a:ext cx="103373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대표 특성 요약</a:t>
            </a:r>
            <a:endParaRPr lang="en-US" altLang="ko-KR" sz="24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2400" dirty="0">
              <a:solidFill>
                <a:srgbClr val="21212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0 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싱글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남성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소도시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미취업자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취업자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(employee/self-employed)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1 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비 싱글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남성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2 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싱글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남성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중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대도시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취업자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(employee/self-employed)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3 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비 싱글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여성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중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대도시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취업자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(management/self-employed)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4 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싱글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여성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소도시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5 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비 싱글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여성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소도시</a:t>
            </a:r>
          </a:p>
          <a:p>
            <a:pPr algn="l"/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152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Cluster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특성 정리</a:t>
            </a:r>
            <a:endParaRPr lang="en-US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4B9272B-EF76-B9FE-262E-7D8E0EFCF072}"/>
              </a:ext>
            </a:extLst>
          </p:cNvPr>
          <p:cNvSpPr/>
          <p:nvPr/>
        </p:nvSpPr>
        <p:spPr>
          <a:xfrm>
            <a:off x="672353" y="1254883"/>
            <a:ext cx="3668557" cy="49377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남성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미혼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20-30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고졸 교육수준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저소득</a:t>
            </a:r>
            <a:endParaRPr lang="en-US" altLang="ko-KR" dirty="0">
              <a:solidFill>
                <a:srgbClr val="21212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무직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소도시 거주</a:t>
            </a:r>
          </a:p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E01AF6E-E003-63D0-6DBB-FB7C51549465}"/>
              </a:ext>
            </a:extLst>
          </p:cNvPr>
          <p:cNvSpPr/>
          <p:nvPr/>
        </p:nvSpPr>
        <p:spPr>
          <a:xfrm>
            <a:off x="4340910" y="1254883"/>
            <a:ext cx="3668557" cy="4908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남성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미혼</a:t>
            </a: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주로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고졸 대부분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저소득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무직</a:t>
            </a:r>
            <a:endParaRPr lang="en-US" altLang="ko-KR" dirty="0">
              <a:solidFill>
                <a:srgbClr val="21212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소도시 거주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293A34-E674-59DB-1759-0A4938A203A2}"/>
              </a:ext>
            </a:extLst>
          </p:cNvPr>
          <p:cNvSpPr/>
          <p:nvPr/>
        </p:nvSpPr>
        <p:spPr>
          <a:xfrm>
            <a:off x="8009467" y="1288257"/>
            <a:ext cx="3668557" cy="4908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남성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미혼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20~40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대부분 고졸 교육수준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중간소득</a:t>
            </a: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직원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공무원 대부분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개인사업자</a:t>
            </a: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대도시 거주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4F3FF3-7595-E9D5-8C67-827D2D578E06}"/>
              </a:ext>
            </a:extLst>
          </p:cNvPr>
          <p:cNvSpPr txBox="1"/>
          <p:nvPr/>
        </p:nvSpPr>
        <p:spPr>
          <a:xfrm>
            <a:off x="1706781" y="1422400"/>
            <a:ext cx="159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Cluster 0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82EEC-DE09-62C8-DFBA-24BA5F11038E}"/>
              </a:ext>
            </a:extLst>
          </p:cNvPr>
          <p:cNvSpPr txBox="1"/>
          <p:nvPr/>
        </p:nvSpPr>
        <p:spPr>
          <a:xfrm>
            <a:off x="5375337" y="1422400"/>
            <a:ext cx="1623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Cluster 1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95E01-C311-4DE9-A06E-0BDFBDC52264}"/>
              </a:ext>
            </a:extLst>
          </p:cNvPr>
          <p:cNvSpPr txBox="1"/>
          <p:nvPr/>
        </p:nvSpPr>
        <p:spPr>
          <a:xfrm>
            <a:off x="9047380" y="1422400"/>
            <a:ext cx="1623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Cluster 2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111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Cluster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특성 정리</a:t>
            </a:r>
            <a:endParaRPr lang="en-US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A3085C5-C94C-61B4-3D19-700631C3C9D6}"/>
              </a:ext>
            </a:extLst>
          </p:cNvPr>
          <p:cNvSpPr/>
          <p:nvPr/>
        </p:nvSpPr>
        <p:spPr>
          <a:xfrm>
            <a:off x="672353" y="1259365"/>
            <a:ext cx="3668557" cy="49377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여성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기혼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20~40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고졸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중간소득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공무원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소도시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중간도시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대도시 거주</a:t>
            </a:r>
          </a:p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EA532A-3C45-F51F-AB80-859D3EFA2F4C}"/>
              </a:ext>
            </a:extLst>
          </p:cNvPr>
          <p:cNvSpPr/>
          <p:nvPr/>
        </p:nvSpPr>
        <p:spPr>
          <a:xfrm>
            <a:off x="4340910" y="1254883"/>
            <a:ext cx="3668557" cy="4908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남성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</a:t>
            </a: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기혼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30~40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 이상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대졸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대학원졸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소득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공무원</a:t>
            </a:r>
            <a:r>
              <a:rPr lang="en-US" altLang="ko-KR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개인사업자</a:t>
            </a: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소도시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중간도시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대도시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E8431F-30EA-2E87-35C3-C82B230D9EF4}"/>
              </a:ext>
            </a:extLst>
          </p:cNvPr>
          <p:cNvSpPr/>
          <p:nvPr/>
        </p:nvSpPr>
        <p:spPr>
          <a:xfrm>
            <a:off x="8009467" y="1288257"/>
            <a:ext cx="3668557" cy="4908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여성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미혼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20~30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대부분 고졸 교육수준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중간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소득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직장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공무원</a:t>
            </a:r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중간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도시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47BBB-B48B-C4EB-EC68-7A6A71DB31D7}"/>
              </a:ext>
            </a:extLst>
          </p:cNvPr>
          <p:cNvSpPr txBox="1"/>
          <p:nvPr/>
        </p:nvSpPr>
        <p:spPr>
          <a:xfrm>
            <a:off x="1706781" y="1422400"/>
            <a:ext cx="159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Cluster 3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8BE13-4B58-2CFE-B97C-093E228B797C}"/>
              </a:ext>
            </a:extLst>
          </p:cNvPr>
          <p:cNvSpPr txBox="1"/>
          <p:nvPr/>
        </p:nvSpPr>
        <p:spPr>
          <a:xfrm>
            <a:off x="5375337" y="1422400"/>
            <a:ext cx="1623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Cluster 4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C05FA-4266-1974-C386-8405FFE6FAB6}"/>
              </a:ext>
            </a:extLst>
          </p:cNvPr>
          <p:cNvSpPr txBox="1"/>
          <p:nvPr/>
        </p:nvSpPr>
        <p:spPr>
          <a:xfrm>
            <a:off x="9047380" y="1422400"/>
            <a:ext cx="1623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Cluster 5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2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83214-4EC2-7F16-9CD7-CDFE1505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3982E-DAE7-975F-1E38-15724FD4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5733"/>
          </a:xfrm>
        </p:spPr>
        <p:txBody>
          <a:bodyPr>
            <a:norm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4. </a:t>
            </a:r>
            <a:r>
              <a:rPr lang="ko-KR" altLang="en-US" sz="2400" dirty="0">
                <a:solidFill>
                  <a:schemeClr val="tx1"/>
                </a:solidFill>
              </a:rPr>
              <a:t>정규화</a:t>
            </a:r>
            <a:r>
              <a:rPr lang="en-US" altLang="ko-KR" sz="2400" dirty="0">
                <a:solidFill>
                  <a:schemeClr val="tx1"/>
                </a:solidFill>
              </a:rPr>
              <a:t>(Min-Max Scaling)</a:t>
            </a:r>
          </a:p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5. </a:t>
            </a:r>
            <a:r>
              <a:rPr lang="ko-KR" altLang="en-US" sz="2400" dirty="0">
                <a:solidFill>
                  <a:schemeClr val="tx1"/>
                </a:solidFill>
              </a:rPr>
              <a:t>초기 군집 수 결정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	5.1. Elbow method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	5.2. Silhouette</a:t>
            </a:r>
          </a:p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6. PCA</a:t>
            </a:r>
            <a:r>
              <a:rPr lang="ko-KR" altLang="en-US" sz="2400" dirty="0">
                <a:solidFill>
                  <a:schemeClr val="tx1"/>
                </a:solidFill>
              </a:rPr>
              <a:t>를 이용한 시각화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7. </a:t>
            </a:r>
            <a:r>
              <a:rPr lang="ko-KR" altLang="en-US" sz="2400" dirty="0">
                <a:solidFill>
                  <a:schemeClr val="tx1"/>
                </a:solidFill>
              </a:rPr>
              <a:t>각 </a:t>
            </a:r>
            <a:r>
              <a:rPr lang="en-US" altLang="ko-KR" sz="2400" dirty="0">
                <a:solidFill>
                  <a:schemeClr val="tx1"/>
                </a:solidFill>
              </a:rPr>
              <a:t>Cluster</a:t>
            </a:r>
            <a:r>
              <a:rPr lang="ko-KR" altLang="en-US" sz="2400" dirty="0">
                <a:solidFill>
                  <a:schemeClr val="tx1"/>
                </a:solidFill>
              </a:rPr>
              <a:t>의 특성 정리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8. Classification(</a:t>
            </a:r>
            <a:r>
              <a:rPr lang="ko-KR" altLang="en-US" sz="2400" dirty="0">
                <a:solidFill>
                  <a:schemeClr val="tx1"/>
                </a:solidFill>
              </a:rPr>
              <a:t>지도학습</a:t>
            </a:r>
            <a:r>
              <a:rPr lang="en-US" altLang="ko-KR" sz="2400" dirty="0">
                <a:solidFill>
                  <a:schemeClr val="tx1"/>
                </a:solidFill>
              </a:rPr>
              <a:t>) – </a:t>
            </a:r>
            <a:r>
              <a:rPr lang="en-US" altLang="ko-KR" sz="2400" dirty="0" err="1">
                <a:solidFill>
                  <a:schemeClr val="tx1"/>
                </a:solidFill>
              </a:rPr>
              <a:t>DecisionTree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9. </a:t>
            </a:r>
            <a:r>
              <a:rPr lang="ko-KR" altLang="en-US" sz="2400" dirty="0">
                <a:solidFill>
                  <a:schemeClr val="tx1"/>
                </a:solidFill>
              </a:rPr>
              <a:t>결론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1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510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</a:rPr>
              <a:t>프로젝트 목적 및 과정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0890A145-0952-7088-F172-7AEE931C5FE5}"/>
              </a:ext>
            </a:extLst>
          </p:cNvPr>
          <p:cNvSpPr txBox="1">
            <a:spLocks/>
          </p:cNvSpPr>
          <p:nvPr/>
        </p:nvSpPr>
        <p:spPr>
          <a:xfrm>
            <a:off x="629651" y="1185876"/>
            <a:ext cx="10792327" cy="474994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★ 프로젝트 목적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Kaggle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의 쇼핑몰 고객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dataset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을 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K-means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알고리즘을 이용해 각 군집의 고객 특성 분석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Font typeface="Calibri" panose="020F050202020403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★ 프로젝트 과정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25000"/>
              </a:lnSpc>
              <a:buFont typeface="Calibri" panose="020F0502020204030204" pitchFamily="34" charset="0"/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1. EDA(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탐색적 데이터 분석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수행</a:t>
            </a:r>
            <a:b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2. Data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Preprocessing(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전처리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 for K-means clustering</a:t>
            </a:r>
            <a:b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3.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초기 군집 수 결정을 위한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Elbow-method, Silhouette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기법을 이용</a:t>
            </a:r>
            <a:b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4. K-means clustering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적용 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각 군집의 고객 특성 분석 및 결과 해석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0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510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</a:rPr>
              <a:t>데이터셋 소개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DA5D4B-11DE-B9F7-FD46-CFA6C085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95" y="2071271"/>
            <a:ext cx="8693464" cy="2981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A026C9-4326-A61A-B0EC-E660E9A69BE9}"/>
              </a:ext>
            </a:extLst>
          </p:cNvPr>
          <p:cNvSpPr txBox="1"/>
          <p:nvPr/>
        </p:nvSpPr>
        <p:spPr>
          <a:xfrm>
            <a:off x="556095" y="1701939"/>
            <a:ext cx="539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Segmentation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상위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en-US" altLang="ko-KR" dirty="0"/>
              <a:t>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33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510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</a:rPr>
              <a:t>데이터셋 소개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BA3C0D-907E-08CC-AC51-14522956A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88144"/>
              </p:ext>
            </p:extLst>
          </p:nvPr>
        </p:nvGraphicFramePr>
        <p:xfrm>
          <a:off x="770019" y="814617"/>
          <a:ext cx="11194217" cy="4440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849">
                  <a:extLst>
                    <a:ext uri="{9D8B030D-6E8A-4147-A177-3AD203B41FA5}">
                      <a16:colId xmlns:a16="http://schemas.microsoft.com/office/drawing/2014/main" val="3671665369"/>
                    </a:ext>
                  </a:extLst>
                </a:gridCol>
                <a:gridCol w="1803795">
                  <a:extLst>
                    <a:ext uri="{9D8B030D-6E8A-4147-A177-3AD203B41FA5}">
                      <a16:colId xmlns:a16="http://schemas.microsoft.com/office/drawing/2014/main" val="1206257111"/>
                    </a:ext>
                  </a:extLst>
                </a:gridCol>
                <a:gridCol w="1664027">
                  <a:extLst>
                    <a:ext uri="{9D8B030D-6E8A-4147-A177-3AD203B41FA5}">
                      <a16:colId xmlns:a16="http://schemas.microsoft.com/office/drawing/2014/main" val="1212466719"/>
                    </a:ext>
                  </a:extLst>
                </a:gridCol>
                <a:gridCol w="6398546">
                  <a:extLst>
                    <a:ext uri="{9D8B030D-6E8A-4147-A177-3AD203B41FA5}">
                      <a16:colId xmlns:a16="http://schemas.microsoft.com/office/drawing/2014/main" val="1029837685"/>
                    </a:ext>
                  </a:extLst>
                </a:gridCol>
              </a:tblGrid>
              <a:tr h="54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Variable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Data type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Range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Description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461"/>
                  </a:ext>
                </a:extLst>
              </a:tr>
              <a:tr h="54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ID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Numerical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Integer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고객의 고유 </a:t>
                      </a:r>
                      <a:r>
                        <a:rPr lang="en-US" altLang="ko-KR" sz="1400" baseline="0" dirty="0"/>
                        <a:t>ID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75170"/>
                  </a:ext>
                </a:extLst>
              </a:tr>
              <a:tr h="54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Sex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Categorical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{0, 1}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성별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0 – male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1 – female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03308"/>
                  </a:ext>
                </a:extLst>
              </a:tr>
              <a:tr h="54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Marital status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Categorical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{0, 1}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고객의 결혼 상태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0 – single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1 – non-single(divorced / separated / married / widowed)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20610"/>
                  </a:ext>
                </a:extLst>
              </a:tr>
              <a:tr h="54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Age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Numerical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Integer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나이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Min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value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– 18</a:t>
                      </a:r>
                      <a:r>
                        <a:rPr lang="ko-KR" altLang="en-US" sz="1400" baseline="0" dirty="0"/>
                        <a:t>세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Max value – 76</a:t>
                      </a:r>
                      <a:r>
                        <a:rPr lang="ko-KR" altLang="en-US" sz="1400" baseline="0" dirty="0"/>
                        <a:t>세</a:t>
                      </a:r>
                      <a:endParaRPr lang="en-US" altLang="ko-KR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88397"/>
                  </a:ext>
                </a:extLst>
              </a:tr>
              <a:tr h="54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Education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Categorical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{0, 1, 2, 3}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/>
                        <a:t>고객의 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ko-KR" altLang="en-US" sz="1400" baseline="0" dirty="0"/>
                        <a:t>최종</a:t>
                      </a:r>
                      <a:r>
                        <a:rPr lang="en-US" altLang="ko-KR" sz="1400" baseline="0" dirty="0"/>
                        <a:t>)</a:t>
                      </a:r>
                      <a:r>
                        <a:rPr lang="ko-KR" altLang="en-US" sz="1400" baseline="0" dirty="0"/>
                        <a:t>교육 수준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0 – other / unknown (</a:t>
                      </a:r>
                      <a:r>
                        <a:rPr lang="ko-KR" altLang="en-US" sz="1400" baseline="0" dirty="0"/>
                        <a:t>나머지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모르는 경우</a:t>
                      </a:r>
                      <a:r>
                        <a:rPr lang="en-US" altLang="ko-KR" sz="1400" baseline="0" dirty="0"/>
                        <a:t>)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1 – high school (</a:t>
                      </a:r>
                      <a:r>
                        <a:rPr lang="ko-KR" altLang="en-US" sz="1400" baseline="0" dirty="0"/>
                        <a:t>고등학교 졸업</a:t>
                      </a:r>
                      <a:r>
                        <a:rPr lang="en-US" altLang="ko-KR" sz="1400" baseline="0" dirty="0"/>
                        <a:t>)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2 – university (</a:t>
                      </a:r>
                      <a:r>
                        <a:rPr lang="ko-KR" altLang="en-US" sz="1400" baseline="0" dirty="0"/>
                        <a:t>대학 졸업</a:t>
                      </a:r>
                      <a:r>
                        <a:rPr lang="en-US" altLang="ko-KR" sz="1400" baseline="0" dirty="0"/>
                        <a:t>)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3 – graduate school (</a:t>
                      </a:r>
                      <a:r>
                        <a:rPr lang="ko-KR" altLang="en-US" sz="1400" baseline="0" dirty="0"/>
                        <a:t>대학원 졸업</a:t>
                      </a:r>
                      <a:r>
                        <a:rPr lang="en-US" altLang="ko-KR" sz="14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90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63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510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</a:rPr>
              <a:t>데이터셋 소개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BA3C0D-907E-08CC-AC51-14522956A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95993"/>
              </p:ext>
            </p:extLst>
          </p:nvPr>
        </p:nvGraphicFramePr>
        <p:xfrm>
          <a:off x="750969" y="1500417"/>
          <a:ext cx="11194217" cy="3165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849">
                  <a:extLst>
                    <a:ext uri="{9D8B030D-6E8A-4147-A177-3AD203B41FA5}">
                      <a16:colId xmlns:a16="http://schemas.microsoft.com/office/drawing/2014/main" val="3671665369"/>
                    </a:ext>
                  </a:extLst>
                </a:gridCol>
                <a:gridCol w="1803795">
                  <a:extLst>
                    <a:ext uri="{9D8B030D-6E8A-4147-A177-3AD203B41FA5}">
                      <a16:colId xmlns:a16="http://schemas.microsoft.com/office/drawing/2014/main" val="1206257111"/>
                    </a:ext>
                  </a:extLst>
                </a:gridCol>
                <a:gridCol w="1664027">
                  <a:extLst>
                    <a:ext uri="{9D8B030D-6E8A-4147-A177-3AD203B41FA5}">
                      <a16:colId xmlns:a16="http://schemas.microsoft.com/office/drawing/2014/main" val="1212466719"/>
                    </a:ext>
                  </a:extLst>
                </a:gridCol>
                <a:gridCol w="6398546">
                  <a:extLst>
                    <a:ext uri="{9D8B030D-6E8A-4147-A177-3AD203B41FA5}">
                      <a16:colId xmlns:a16="http://schemas.microsoft.com/office/drawing/2014/main" val="1029837685"/>
                    </a:ext>
                  </a:extLst>
                </a:gridCol>
              </a:tblGrid>
              <a:tr h="54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Variable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Data type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Range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Description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461"/>
                  </a:ext>
                </a:extLst>
              </a:tr>
              <a:tr h="54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Income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Numerical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Real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수입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ko-KR" altLang="en-US" sz="1400" baseline="0" dirty="0"/>
                        <a:t>단위</a:t>
                      </a:r>
                      <a:r>
                        <a:rPr lang="en-US" altLang="ko-KR" sz="1400" baseline="0" dirty="0"/>
                        <a:t>: US dollars)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Min value – 35832$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Max value – 309364$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9356"/>
                  </a:ext>
                </a:extLst>
              </a:tr>
              <a:tr h="54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Occupation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Categorical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{0, 1, 2}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직업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0 – unemployed / unskilled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1 – skilled employee / official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2 – management / self-employed / highly qualified employee / officer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10787"/>
                  </a:ext>
                </a:extLst>
              </a:tr>
              <a:tr h="54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Settlement size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Categorical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{0, 1, 2}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고객이 살고 있는 도시의 규모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0 - small city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1 – mid-sized city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2 – big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0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58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510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</a:rPr>
              <a:t>데이터셋 소개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BA3C0D-907E-08CC-AC51-14522956A132}"/>
              </a:ext>
            </a:extLst>
          </p:cNvPr>
          <p:cNvGraphicFramePr>
            <a:graphicFrameLocks noGrp="1"/>
          </p:cNvGraphicFramePr>
          <p:nvPr/>
        </p:nvGraphicFramePr>
        <p:xfrm>
          <a:off x="750969" y="1500417"/>
          <a:ext cx="11194217" cy="3165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849">
                  <a:extLst>
                    <a:ext uri="{9D8B030D-6E8A-4147-A177-3AD203B41FA5}">
                      <a16:colId xmlns:a16="http://schemas.microsoft.com/office/drawing/2014/main" val="3671665369"/>
                    </a:ext>
                  </a:extLst>
                </a:gridCol>
                <a:gridCol w="1803795">
                  <a:extLst>
                    <a:ext uri="{9D8B030D-6E8A-4147-A177-3AD203B41FA5}">
                      <a16:colId xmlns:a16="http://schemas.microsoft.com/office/drawing/2014/main" val="1206257111"/>
                    </a:ext>
                  </a:extLst>
                </a:gridCol>
                <a:gridCol w="1664027">
                  <a:extLst>
                    <a:ext uri="{9D8B030D-6E8A-4147-A177-3AD203B41FA5}">
                      <a16:colId xmlns:a16="http://schemas.microsoft.com/office/drawing/2014/main" val="1212466719"/>
                    </a:ext>
                  </a:extLst>
                </a:gridCol>
                <a:gridCol w="6398546">
                  <a:extLst>
                    <a:ext uri="{9D8B030D-6E8A-4147-A177-3AD203B41FA5}">
                      <a16:colId xmlns:a16="http://schemas.microsoft.com/office/drawing/2014/main" val="1029837685"/>
                    </a:ext>
                  </a:extLst>
                </a:gridCol>
              </a:tblGrid>
              <a:tr h="54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Variable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Data type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Range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Description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461"/>
                  </a:ext>
                </a:extLst>
              </a:tr>
              <a:tr h="54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Income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Numerical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Real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수입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ko-KR" altLang="en-US" sz="1400" baseline="0" dirty="0"/>
                        <a:t>단위</a:t>
                      </a:r>
                      <a:r>
                        <a:rPr lang="en-US" altLang="ko-KR" sz="1400" baseline="0" dirty="0"/>
                        <a:t>: US dollars)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Min value – 35832$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Max value – 309364$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9356"/>
                  </a:ext>
                </a:extLst>
              </a:tr>
              <a:tr h="54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Occupation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Categorical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{0, 1, 2}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직업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0 – unemployed / unskilled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1 – skilled employee / official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2 – management / self-employed / highly qualified employee / officer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10787"/>
                  </a:ext>
                </a:extLst>
              </a:tr>
              <a:tr h="54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Settlement size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Categorical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{0, 1, 2}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고객이 살고 있는 도시의 규모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0 - small city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1 – mid-sized city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2 – big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0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8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</a:rPr>
              <a:t>데이터 </a:t>
            </a:r>
            <a:r>
              <a:rPr lang="ko-KR" altLang="en-US" sz="2400" dirty="0" err="1">
                <a:solidFill>
                  <a:schemeClr val="tx1"/>
                </a:solidFill>
              </a:rPr>
              <a:t>전처리</a:t>
            </a:r>
            <a:r>
              <a:rPr lang="ko-KR" altLang="en-US" sz="2400" dirty="0">
                <a:solidFill>
                  <a:schemeClr val="tx1"/>
                </a:solidFill>
              </a:rPr>
              <a:t> 및 </a:t>
            </a:r>
            <a:r>
              <a:rPr lang="en-US" altLang="ko-KR" sz="2400" dirty="0">
                <a:solidFill>
                  <a:schemeClr val="tx1"/>
                </a:solidFill>
              </a:rPr>
              <a:t>EDA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	3.1. </a:t>
            </a:r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data type, </a:t>
            </a:r>
            <a:r>
              <a:rPr lang="ko-KR" altLang="en-US" dirty="0" err="1">
                <a:solidFill>
                  <a:schemeClr val="tx1"/>
                </a:solidFill>
              </a:rPr>
              <a:t>기초통계량</a:t>
            </a:r>
            <a:r>
              <a:rPr lang="ko-KR" altLang="en-US" dirty="0">
                <a:solidFill>
                  <a:schemeClr val="tx1"/>
                </a:solidFill>
              </a:rPr>
              <a:t> 확인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이상치 제거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9974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421</TotalTime>
  <Words>1717</Words>
  <Application>Microsoft Office PowerPoint</Application>
  <PresentationFormat>와이드스크린</PresentationFormat>
  <Paragraphs>284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나눔고딕</vt:lpstr>
      <vt:lpstr>Arial</vt:lpstr>
      <vt:lpstr>Calibri</vt:lpstr>
      <vt:lpstr>Calibri Light</vt:lpstr>
      <vt:lpstr>Roboto</vt:lpstr>
      <vt:lpstr>추억</vt:lpstr>
      <vt:lpstr>경영과학2_팀프로젝트</vt:lpstr>
      <vt:lpstr>목차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정용희</dc:creator>
  <cp:lastModifiedBy>정용희</cp:lastModifiedBy>
  <cp:revision>81</cp:revision>
  <dcterms:created xsi:type="dcterms:W3CDTF">2023-09-17T14:25:22Z</dcterms:created>
  <dcterms:modified xsi:type="dcterms:W3CDTF">2023-12-10T15:39:33Z</dcterms:modified>
</cp:coreProperties>
</file>