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A7D"/>
    <a:srgbClr val="F7FF8F"/>
    <a:srgbClr val="99BAC8"/>
    <a:srgbClr val="1E6687"/>
    <a:srgbClr val="1C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F4325-5E2B-5A1C-2284-3F10C5C71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84002-90FC-18D7-8EE9-A9E52927E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61DE9-48D8-92BE-BEA2-07D61EB3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924FF-209E-0A62-8C7B-1B40EA7D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C5017-885D-6E66-501D-2E7F7CBF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7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A4E35-7CCA-9781-572D-138DC314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288BD-2B29-501D-027E-60BF2B5B8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CE4B9-8087-D8D8-0DC6-2F3BD485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F771B-A5CB-A865-C0BB-70172CC6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F40C6-C422-813F-528A-2F15A135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4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FC603B-ED53-DB87-A648-EA08D55A2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86426-EDB2-CB2C-CF5A-68A6D86A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4CBA5-67AB-3CCA-BDDD-92646A29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83F68F-1D38-D390-DD48-305AD4D5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47AAB-FC45-9D1C-E89D-38BBAF4F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1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800E-82EC-C324-E9C1-F1B4670E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463C5-EA89-63C1-2B9B-D66C7E9E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60F1E-705B-C34B-8880-9D0AE71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E8EFE-658B-29C5-27FB-D5B98D59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090CD-B35C-65F4-49F6-F6840F8D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6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37142-E88A-5EB3-691F-DC5354A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DDAE5-CFB1-ED9D-5CF1-BEB68E23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AE94E-0FBB-2A71-822C-8CF5A1FA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6F2ED-5ED3-9184-4AED-6C328BA3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A2AD8-3CC7-66E6-2CFF-8FD969C9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A6456-6061-DFDE-08EF-BB4854E5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9789E-B4CB-A716-2559-6B2A2B6A3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5CD48-110D-178E-3509-7A702ED1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C8EFC-2C2D-D3E4-1F27-17E8ACF7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2491-D42F-9957-C193-CF9ACBEA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B7CC5-CC62-C307-8281-7D23E051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65C1C-DCAF-69D6-7F0A-D12F7261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84680-1345-B95B-86F8-AC901B5D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6DB62A-CC85-81CB-67AF-2EC54146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5B7EDD-024E-ABC6-558A-A55C1F970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114D4-0259-553C-E18A-09222F5D8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BA3725-FC05-1D91-A722-1F5E1252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D8BC5-12D9-58A6-8175-19F42C77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7FCF3-431B-8F8C-75A0-50BB13A7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51526-E10E-09C1-B35E-F770805E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B42FF7-1F08-4E2A-265E-715D2A12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19C613-1D36-C66D-2AD3-BDFD75F7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9F8F74-DF85-151F-EEBC-AEA79FA6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99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804EDC-4D6A-4182-3059-F04EEEE7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47D21D-8E18-D545-B62F-B5296339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FDEB2-359C-FAD3-C2DB-F269B65E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E285-9A29-0AD8-7D5B-0E9A1BA9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5330C-587D-A3E1-6574-30E5AE4A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603012-9E4A-7E88-7DD4-EFFB5063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EBBF96-09FB-EB28-A831-B92D97EC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5CF8-10C7-EE78-3435-4A7E91DD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56EA7-E4E0-2960-01BE-B8F1D183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D5DE3-5413-D4BC-9AE1-E55F5B4B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05D39F-1451-5421-D042-B7F61F6E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1E9ADB-AA88-577B-77A4-91D1EB885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D788C-3904-5A3B-BCF6-620AA39B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962D7-609E-1687-9CCD-85478F71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AC746-9E58-1394-BF57-EC0E959C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87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4B556-17CF-7E72-28F1-AF26A27A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2638A-F2F0-CE77-648C-6D44A83F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79180-6643-0C2E-89F1-EF54C9288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79E9F-A380-4981-B528-FEC1867F2CC3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05F75-0057-5A2F-1743-C2F109ED5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CD56A-B6C6-CAED-C327-5034B86D1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9C6EE-3FF6-4C39-8D61-F427789CF3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7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05918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38572-8E34-4E86-6059-53D1757EA7F7}"/>
              </a:ext>
            </a:extLst>
          </p:cNvPr>
          <p:cNvSpPr txBox="1"/>
          <p:nvPr/>
        </p:nvSpPr>
        <p:spPr>
          <a:xfrm>
            <a:off x="2337454" y="1894413"/>
            <a:ext cx="7517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KSA Clustering </a:t>
            </a:r>
            <a:r>
              <a:rPr lang="ko-KR" altLang="en-US" sz="4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알고리즘 구현</a:t>
            </a:r>
            <a:endParaRPr lang="en-US" altLang="ko-KR" sz="40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4A41F-D316-156D-D4E3-936760107879}"/>
              </a:ext>
            </a:extLst>
          </p:cNvPr>
          <p:cNvSpPr txBox="1"/>
          <p:nvPr/>
        </p:nvSpPr>
        <p:spPr>
          <a:xfrm>
            <a:off x="4006056" y="3729318"/>
            <a:ext cx="4179887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지능형 알고리즘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 latinLnBrk="0">
              <a:defRPr/>
            </a:pPr>
            <a:endParaRPr lang="en-US" altLang="ko-KR" sz="20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학과</a:t>
            </a: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산업공학과</a:t>
            </a: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학번</a:t>
            </a: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: 201913257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이름</a:t>
            </a: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정용희</a:t>
            </a:r>
            <a:endParaRPr lang="en-US" altLang="ko-KR" sz="20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25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데이터셋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Test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결과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0C86-D50C-DD0A-6D57-35EBC33B2414}"/>
              </a:ext>
            </a:extLst>
          </p:cNvPr>
          <p:cNvSpPr txBox="1"/>
          <p:nvPr/>
        </p:nvSpPr>
        <p:spPr>
          <a:xfrm>
            <a:off x="1270025" y="1757042"/>
            <a:ext cx="4764427" cy="2318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iris </a:t>
            </a:r>
            <a:r>
              <a:rPr lang="ko-KR" altLang="en-US" sz="1500" dirty="0"/>
              <a:t>데이터셋 적용 </a:t>
            </a:r>
            <a:r>
              <a:rPr lang="en-US" altLang="ko-KR" sz="15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 = 3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= iris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1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delta_t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0.05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ea typeface="나눔고딕" panose="020D0604000000000000" pitchFamily="50" charset="-127"/>
              </a:rPr>
              <a:t>final_temparature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1e-04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ea typeface="나눔고딕" panose="020D0604000000000000" pitchFamily="50" charset="-127"/>
              </a:rPr>
              <a:t>t = 1500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05E3-3B84-1273-8A3A-D34F0917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30" y="1156967"/>
            <a:ext cx="5438775" cy="43338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A59C6-B8C4-E16A-BF85-825FFCF4C038}"/>
              </a:ext>
            </a:extLst>
          </p:cNvPr>
          <p:cNvSpPr txBox="1"/>
          <p:nvPr/>
        </p:nvSpPr>
        <p:spPr>
          <a:xfrm>
            <a:off x="1270025" y="4414517"/>
            <a:ext cx="4764427" cy="102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500" dirty="0"/>
              <a:t>결과</a:t>
            </a:r>
            <a:endParaRPr lang="en-US" altLang="ko-KR" sz="15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Final Evaluation = </a:t>
            </a:r>
            <a:r>
              <a:rPr lang="en-US" altLang="ko-KR" sz="1200" b="1" dirty="0">
                <a:solidFill>
                  <a:srgbClr val="FF0000"/>
                </a:solidFill>
              </a:rPr>
              <a:t>97.22212765100771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Total Iterations: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0A6C8-C1D7-26E0-7708-EBCA2D607808}"/>
              </a:ext>
            </a:extLst>
          </p:cNvPr>
          <p:cNvSpPr txBox="1"/>
          <p:nvPr/>
        </p:nvSpPr>
        <p:spPr>
          <a:xfrm>
            <a:off x="807161" y="718384"/>
            <a:ext cx="753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3.1. Iris</a:t>
            </a: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EDFAEE44-66F9-C6CF-A8D1-C0B9990FA30B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905E6EA0-15E5-D22A-16E8-385F084E8868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DDB63C59-DBB9-08D1-C632-6D302792721D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4081CDED-089E-E511-FE81-100C354D682A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58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데이터셋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Test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결과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0C86-D50C-DD0A-6D57-35EBC33B2414}"/>
              </a:ext>
            </a:extLst>
          </p:cNvPr>
          <p:cNvSpPr txBox="1"/>
          <p:nvPr/>
        </p:nvSpPr>
        <p:spPr>
          <a:xfrm>
            <a:off x="1270025" y="1757042"/>
            <a:ext cx="4764427" cy="2318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wine </a:t>
            </a:r>
            <a:r>
              <a:rPr lang="ko-KR" altLang="en-US" sz="1500" dirty="0"/>
              <a:t>데이터셋 적용 </a:t>
            </a:r>
            <a:r>
              <a:rPr lang="en-US" altLang="ko-KR" sz="15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 = 3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= wine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6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delta_t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ea typeface="나눔고딕" panose="020D0604000000000000" pitchFamily="50" charset="-127"/>
              </a:rPr>
              <a:t>final_temparature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1e-04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ea typeface="나눔고딕" panose="020D0604000000000000" pitchFamily="50" charset="-127"/>
              </a:rPr>
              <a:t>t = 1780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05E3-3B84-1273-8A3A-D34F0917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87030" y="1223189"/>
            <a:ext cx="5438775" cy="4201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A59C6-B8C4-E16A-BF85-825FFCF4C038}"/>
              </a:ext>
            </a:extLst>
          </p:cNvPr>
          <p:cNvSpPr txBox="1"/>
          <p:nvPr/>
        </p:nvSpPr>
        <p:spPr>
          <a:xfrm>
            <a:off x="1270025" y="4414517"/>
            <a:ext cx="4764427" cy="102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500" dirty="0"/>
              <a:t>결과</a:t>
            </a:r>
            <a:endParaRPr lang="en-US" altLang="ko-KR" sz="15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Final Evaluation = </a:t>
            </a:r>
            <a:r>
              <a:rPr lang="en-US" altLang="ko-KR" sz="1200" b="1" dirty="0">
                <a:solidFill>
                  <a:srgbClr val="FF0000"/>
                </a:solidFill>
              </a:rPr>
              <a:t>16510.196677408763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Total Iterations: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0A6C8-C1D7-26E0-7708-EBCA2D607808}"/>
              </a:ext>
            </a:extLst>
          </p:cNvPr>
          <p:cNvSpPr txBox="1"/>
          <p:nvPr/>
        </p:nvSpPr>
        <p:spPr>
          <a:xfrm>
            <a:off x="807161" y="718384"/>
            <a:ext cx="753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3.2. Wine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7594486F-AD36-1672-BD09-146CC654337B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32CEB6E-6982-785D-0034-3E73ECDCBA4D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F63447BB-6E4B-0BED-0958-3742F368CBAE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1804B64-C50A-7584-F16A-D9F36A45CB2F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67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314325" y="6935"/>
            <a:ext cx="451989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데이터셋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Test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결과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0C86-D50C-DD0A-6D57-35EBC33B2414}"/>
              </a:ext>
            </a:extLst>
          </p:cNvPr>
          <p:cNvSpPr txBox="1"/>
          <p:nvPr/>
        </p:nvSpPr>
        <p:spPr>
          <a:xfrm>
            <a:off x="1270025" y="1757042"/>
            <a:ext cx="4764427" cy="2318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glass </a:t>
            </a:r>
            <a:r>
              <a:rPr lang="ko-KR" altLang="en-US" sz="1500" dirty="0"/>
              <a:t>데이터셋 적용 </a:t>
            </a:r>
            <a:r>
              <a:rPr lang="en-US" altLang="ko-KR" sz="15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 = 6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= glass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1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delta_t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0.03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ea typeface="나눔고딕" panose="020D0604000000000000" pitchFamily="50" charset="-127"/>
              </a:rPr>
              <a:t>final_temparature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1e-04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ea typeface="나눔고딕" panose="020D0604000000000000" pitchFamily="50" charset="-127"/>
              </a:rPr>
              <a:t>t = 2140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05E3-3B84-1273-8A3A-D34F0917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0136" y="1223189"/>
            <a:ext cx="5272563" cy="4201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A59C6-B8C4-E16A-BF85-825FFCF4C038}"/>
              </a:ext>
            </a:extLst>
          </p:cNvPr>
          <p:cNvSpPr txBox="1"/>
          <p:nvPr/>
        </p:nvSpPr>
        <p:spPr>
          <a:xfrm>
            <a:off x="1270025" y="4414517"/>
            <a:ext cx="4764427" cy="102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500" dirty="0"/>
              <a:t>결과</a:t>
            </a:r>
            <a:endParaRPr lang="en-US" altLang="ko-KR" sz="15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Final Evaluation = </a:t>
            </a:r>
            <a:r>
              <a:rPr lang="en-US" altLang="ko-KR" sz="1200" b="1" dirty="0">
                <a:solidFill>
                  <a:srgbClr val="FF0000"/>
                </a:solidFill>
              </a:rPr>
              <a:t>213.41597074463465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Total Iterations: 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0A6C8-C1D7-26E0-7708-EBCA2D607808}"/>
              </a:ext>
            </a:extLst>
          </p:cNvPr>
          <p:cNvSpPr txBox="1"/>
          <p:nvPr/>
        </p:nvSpPr>
        <p:spPr>
          <a:xfrm>
            <a:off x="807161" y="718384"/>
            <a:ext cx="753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3.3. Glass</a:t>
            </a: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345AE0C9-E022-CB7F-ACDF-265F7B94FACA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53FE94C7-C341-B1BC-E4C5-CB262F36EAF9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337810C-6948-5B62-519A-310C0AEF6540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830CCFF-2DCA-09F1-0DD1-9738256F57CC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66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데이터셋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Test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결과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0C86-D50C-DD0A-6D57-35EBC33B2414}"/>
              </a:ext>
            </a:extLst>
          </p:cNvPr>
          <p:cNvSpPr txBox="1"/>
          <p:nvPr/>
        </p:nvSpPr>
        <p:spPr>
          <a:xfrm>
            <a:off x="1270025" y="1757042"/>
            <a:ext cx="4764427" cy="2318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vowel </a:t>
            </a:r>
            <a:r>
              <a:rPr lang="ko-KR" altLang="en-US" sz="1500" dirty="0"/>
              <a:t>데이터셋 적용 </a:t>
            </a:r>
            <a:r>
              <a:rPr lang="en-US" altLang="ko-KR" sz="15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 = 6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= vowel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100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delta_t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10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ea typeface="나눔고딕" panose="020D0604000000000000" pitchFamily="50" charset="-127"/>
              </a:rPr>
              <a:t>final_temparature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1e-04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ea typeface="나눔고딕" panose="020D0604000000000000" pitchFamily="50" charset="-127"/>
              </a:rPr>
              <a:t>t = 8710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05E3-3B84-1273-8A3A-D34F0917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0136" y="1318038"/>
            <a:ext cx="5272563" cy="4011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A59C6-B8C4-E16A-BF85-825FFCF4C038}"/>
              </a:ext>
            </a:extLst>
          </p:cNvPr>
          <p:cNvSpPr txBox="1"/>
          <p:nvPr/>
        </p:nvSpPr>
        <p:spPr>
          <a:xfrm>
            <a:off x="1270025" y="4414517"/>
            <a:ext cx="4764427" cy="102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500" dirty="0"/>
              <a:t>결과</a:t>
            </a:r>
            <a:endParaRPr lang="en-US" altLang="ko-KR" sz="15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Final Evaluation = </a:t>
            </a:r>
            <a:r>
              <a:rPr lang="en-US" altLang="ko-KR" sz="1200" b="1" dirty="0">
                <a:solidFill>
                  <a:srgbClr val="FF0000"/>
                </a:solidFill>
              </a:rPr>
              <a:t>150590.9570138252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Total Iterations: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0A6C8-C1D7-26E0-7708-EBCA2D607808}"/>
              </a:ext>
            </a:extLst>
          </p:cNvPr>
          <p:cNvSpPr txBox="1"/>
          <p:nvPr/>
        </p:nvSpPr>
        <p:spPr>
          <a:xfrm>
            <a:off x="807161" y="718384"/>
            <a:ext cx="753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3.4. Vowel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E46049-0CD7-83CF-FEC5-FCCFBA5BBA9B}"/>
              </a:ext>
            </a:extLst>
          </p:cNvPr>
          <p:cNvSpPr/>
          <p:nvPr/>
        </p:nvSpPr>
        <p:spPr>
          <a:xfrm>
            <a:off x="314325" y="6935"/>
            <a:ext cx="451989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8A5B914B-FA5A-DF2F-4A13-E4BF92DDA74C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0DE3F850-5C55-83AE-1736-76941B4A09B3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AFE7A51-3563-6D8A-284C-D1384A0BF9B8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A6FA42C-619C-5E37-71F1-19EED77A0F29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165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데이터셋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Test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결과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0C86-D50C-DD0A-6D57-35EBC33B2414}"/>
              </a:ext>
            </a:extLst>
          </p:cNvPr>
          <p:cNvSpPr txBox="1"/>
          <p:nvPr/>
        </p:nvSpPr>
        <p:spPr>
          <a:xfrm>
            <a:off x="1270025" y="1757042"/>
            <a:ext cx="4764427" cy="2318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vowel </a:t>
            </a:r>
            <a:r>
              <a:rPr lang="ko-KR" altLang="en-US" sz="1500" dirty="0"/>
              <a:t>데이터셋 적용 </a:t>
            </a:r>
            <a:r>
              <a:rPr lang="en-US" altLang="ko-KR" sz="15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 = 6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= vowel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100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solidFill>
                  <a:srgbClr val="FF0000"/>
                </a:solidFill>
              </a:rPr>
              <a:t>delta_t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endParaRPr lang="en-US" altLang="ko-KR" sz="1200" dirty="0">
              <a:solidFill>
                <a:srgbClr val="FF0000"/>
              </a:solidFill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ea typeface="나눔고딕" panose="020D0604000000000000" pitchFamily="50" charset="-127"/>
              </a:rPr>
              <a:t>final_temparature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1e-04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ea typeface="나눔고딕" panose="020D0604000000000000" pitchFamily="50" charset="-127"/>
              </a:rPr>
              <a:t>t = 8710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05E3-3B84-1273-8A3A-D34F0917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70136" y="1318038"/>
            <a:ext cx="5272562" cy="4011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A59C6-B8C4-E16A-BF85-825FFCF4C038}"/>
              </a:ext>
            </a:extLst>
          </p:cNvPr>
          <p:cNvSpPr txBox="1"/>
          <p:nvPr/>
        </p:nvSpPr>
        <p:spPr>
          <a:xfrm>
            <a:off x="1270025" y="4414517"/>
            <a:ext cx="4764427" cy="102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500" dirty="0"/>
              <a:t>결과</a:t>
            </a:r>
            <a:endParaRPr lang="en-US" altLang="ko-KR" sz="15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Final Evaluation = </a:t>
            </a:r>
            <a:r>
              <a:rPr lang="en-US" altLang="ko-KR" sz="1200" b="1" dirty="0">
                <a:solidFill>
                  <a:srgbClr val="FF0000"/>
                </a:solidFill>
              </a:rPr>
              <a:t>149332.31430808967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Total Iterations: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0A6C8-C1D7-26E0-7708-EBCA2D607808}"/>
              </a:ext>
            </a:extLst>
          </p:cNvPr>
          <p:cNvSpPr txBox="1"/>
          <p:nvPr/>
        </p:nvSpPr>
        <p:spPr>
          <a:xfrm>
            <a:off x="807161" y="718384"/>
            <a:ext cx="753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3.4. Vowel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D659EC-CE80-5B1D-A497-7923F843D998}"/>
              </a:ext>
            </a:extLst>
          </p:cNvPr>
          <p:cNvSpPr/>
          <p:nvPr/>
        </p:nvSpPr>
        <p:spPr>
          <a:xfrm>
            <a:off x="314325" y="6935"/>
            <a:ext cx="451989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3C4F6A0B-E56A-4966-B0C5-D34D49E1C368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08C060E-7124-6CB1-17AE-C586757E5C80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52A23949-219C-CD04-C14B-819407F71332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7F1B5E6-FA5C-D979-5B9C-F3703FCA4752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3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데이터셋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Test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결과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70C86-D50C-DD0A-6D57-35EBC33B2414}"/>
              </a:ext>
            </a:extLst>
          </p:cNvPr>
          <p:cNvSpPr txBox="1"/>
          <p:nvPr/>
        </p:nvSpPr>
        <p:spPr>
          <a:xfrm>
            <a:off x="1270025" y="1757042"/>
            <a:ext cx="4764427" cy="2318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cloud </a:t>
            </a:r>
            <a:r>
              <a:rPr lang="ko-KR" altLang="en-US" sz="1500" dirty="0"/>
              <a:t>데이터셋 적용 </a:t>
            </a:r>
            <a:r>
              <a:rPr lang="en-US" altLang="ko-KR" sz="15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 = 10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= cloud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800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15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delta_t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=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0.025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ea typeface="나눔고딕" panose="020D0604000000000000" pitchFamily="50" charset="-127"/>
              </a:rPr>
              <a:t>final_temparature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=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ea typeface="나눔고딕" panose="020D0604000000000000" pitchFamily="50" charset="-127"/>
              </a:rPr>
              <a:t>1e-04</a:t>
            </a:r>
            <a:r>
              <a:rPr lang="ko-KR" altLang="en-US" sz="1200" b="1" dirty="0">
                <a:ea typeface="나눔고딕" panose="020D0604000000000000" pitchFamily="50" charset="-127"/>
              </a:rPr>
              <a:t> </a:t>
            </a:r>
            <a:endParaRPr lang="en-US" altLang="ko-KR" sz="1200" dirty="0"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ea typeface="나눔고딕" panose="020D0604000000000000" pitchFamily="50" charset="-127"/>
              </a:rPr>
              <a:t>t = 250</a:t>
            </a:r>
            <a:endParaRPr lang="en-US" altLang="ko-K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CE05E3-3B84-1273-8A3A-D34F0917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9812" y="1318038"/>
            <a:ext cx="5193209" cy="4011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A59C6-B8C4-E16A-BF85-825FFCF4C038}"/>
              </a:ext>
            </a:extLst>
          </p:cNvPr>
          <p:cNvSpPr txBox="1"/>
          <p:nvPr/>
        </p:nvSpPr>
        <p:spPr>
          <a:xfrm>
            <a:off x="1270025" y="4414517"/>
            <a:ext cx="4764427" cy="1026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500" dirty="0"/>
              <a:t>결과</a:t>
            </a:r>
            <a:endParaRPr lang="en-US" altLang="ko-KR" sz="15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Final Evaluation = </a:t>
            </a:r>
            <a:r>
              <a:rPr lang="en-US" altLang="ko-KR" sz="1200" b="1" dirty="0">
                <a:solidFill>
                  <a:srgbClr val="FF0000"/>
                </a:solidFill>
              </a:rPr>
              <a:t>63157.336553888475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Total Iterations: 600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0A6C8-C1D7-26E0-7708-EBCA2D607808}"/>
              </a:ext>
            </a:extLst>
          </p:cNvPr>
          <p:cNvSpPr txBox="1"/>
          <p:nvPr/>
        </p:nvSpPr>
        <p:spPr>
          <a:xfrm>
            <a:off x="807161" y="718384"/>
            <a:ext cx="753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3.5. Cloud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4C122-7D79-242E-9E82-A89B5A8CCFB1}"/>
              </a:ext>
            </a:extLst>
          </p:cNvPr>
          <p:cNvSpPr/>
          <p:nvPr/>
        </p:nvSpPr>
        <p:spPr>
          <a:xfrm>
            <a:off x="314325" y="6935"/>
            <a:ext cx="451989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BE2A6EE1-2A23-1B27-DAF1-84CC5E387B74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438C1B1-325C-F1A7-7D37-E94E62D2380D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1CD5DC0-084D-D509-A10E-EEF38B621869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7E582745-4D6F-BF30-33E9-0A64BA291610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57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B16CD0-A441-DCA4-97CF-9B63E9E9477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논문 결과와 비교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74C122-7D79-242E-9E82-A89B5A8CCFB1}"/>
              </a:ext>
            </a:extLst>
          </p:cNvPr>
          <p:cNvSpPr/>
          <p:nvPr/>
        </p:nvSpPr>
        <p:spPr>
          <a:xfrm>
            <a:off x="314325" y="6935"/>
            <a:ext cx="451989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94803A7-470D-EF6D-8E63-A59D8A9F4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08894"/>
              </p:ext>
            </p:extLst>
          </p:nvPr>
        </p:nvGraphicFramePr>
        <p:xfrm>
          <a:off x="2836638" y="1519762"/>
          <a:ext cx="7285038" cy="45053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6163">
                  <a:extLst>
                    <a:ext uri="{9D8B030D-6E8A-4147-A177-3AD203B41FA5}">
                      <a16:colId xmlns:a16="http://schemas.microsoft.com/office/drawing/2014/main" val="2945215016"/>
                    </a:ext>
                  </a:extLst>
                </a:gridCol>
                <a:gridCol w="1537891">
                  <a:extLst>
                    <a:ext uri="{9D8B030D-6E8A-4147-A177-3AD203B41FA5}">
                      <a16:colId xmlns:a16="http://schemas.microsoft.com/office/drawing/2014/main" val="961764514"/>
                    </a:ext>
                  </a:extLst>
                </a:gridCol>
                <a:gridCol w="1537891">
                  <a:extLst>
                    <a:ext uri="{9D8B030D-6E8A-4147-A177-3AD203B41FA5}">
                      <a16:colId xmlns:a16="http://schemas.microsoft.com/office/drawing/2014/main" val="829963197"/>
                    </a:ext>
                  </a:extLst>
                </a:gridCol>
                <a:gridCol w="1537891">
                  <a:extLst>
                    <a:ext uri="{9D8B030D-6E8A-4147-A177-3AD203B41FA5}">
                      <a16:colId xmlns:a16="http://schemas.microsoft.com/office/drawing/2014/main" val="336433305"/>
                    </a:ext>
                  </a:extLst>
                </a:gridCol>
                <a:gridCol w="1625202">
                  <a:extLst>
                    <a:ext uri="{9D8B030D-6E8A-4147-A177-3AD203B41FA5}">
                      <a16:colId xmlns:a16="http://schemas.microsoft.com/office/drawing/2014/main" val="4210417928"/>
                    </a:ext>
                  </a:extLst>
                </a:gridCol>
              </a:tblGrid>
              <a:tr h="750887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논문 </a:t>
                      </a:r>
                      <a:r>
                        <a:rPr lang="en-US" altLang="ko-KR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K-means best</a:t>
                      </a:r>
                      <a:endParaRPr lang="ko-KR" altLang="en-US" sz="15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논문 </a:t>
                      </a:r>
                      <a:r>
                        <a:rPr lang="en-US" altLang="ko-KR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SA best</a:t>
                      </a:r>
                      <a:endParaRPr lang="ko-KR" altLang="en-US" sz="15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논문 </a:t>
                      </a:r>
                      <a:r>
                        <a:rPr lang="en-US" altLang="ko-KR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KSA best</a:t>
                      </a:r>
                      <a:endParaRPr lang="ko-KR" altLang="en-US" sz="15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Custom </a:t>
                      </a:r>
                      <a:br>
                        <a:rPr lang="en-US" altLang="ko-KR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altLang="ko-KR" sz="15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KSA</a:t>
                      </a:r>
                      <a:endParaRPr lang="ko-KR" altLang="en-US" sz="15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1802547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IRIS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97.3259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97.2221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97.2221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97.2221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9442672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WINE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16555.7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16530.5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16530.5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16510.2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6400064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GLASS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215.678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221.69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214.727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213.416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8422586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VOWEL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149384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149407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149405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150591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149332(</a:t>
                      </a:r>
                      <a:r>
                        <a:rPr lang="en-US" altLang="ko-KR" sz="1200" b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delta_t</a:t>
                      </a: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감소</a:t>
                      </a: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7907761"/>
                  </a:ext>
                </a:extLst>
              </a:tr>
              <a:tr h="750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CLOUD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66194.641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62889.885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62937.95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63157.34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60376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3E4127C-9111-14F8-4CD5-160BE9B4F230}"/>
              </a:ext>
            </a:extLst>
          </p:cNvPr>
          <p:cNvSpPr txBox="1"/>
          <p:nvPr/>
        </p:nvSpPr>
        <p:spPr>
          <a:xfrm>
            <a:off x="2750913" y="1156967"/>
            <a:ext cx="476442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500" dirty="0"/>
              <a:t>best</a:t>
            </a:r>
            <a:r>
              <a:rPr lang="ko-KR" altLang="en-US" sz="1500" dirty="0"/>
              <a:t> 기준</a:t>
            </a:r>
            <a:endParaRPr lang="en-US" altLang="ko-KR" sz="1500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101C2973-25B8-BE53-B144-DDE4903B6396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750A10D-E3FC-E180-EE86-9F1B49D1A499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CA167986-EFFE-54A2-C515-EE45E94EA29E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34C6468D-0B19-D3B9-D6AB-264629530CAA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646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0591881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38572-8E34-4E86-6059-53D1757EA7F7}"/>
              </a:ext>
            </a:extLst>
          </p:cNvPr>
          <p:cNvSpPr txBox="1"/>
          <p:nvPr/>
        </p:nvSpPr>
        <p:spPr>
          <a:xfrm>
            <a:off x="2317324" y="3075057"/>
            <a:ext cx="7517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Q / 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07065-127E-6551-B9B0-B99336DB78F3}"/>
              </a:ext>
            </a:extLst>
          </p:cNvPr>
          <p:cNvSpPr/>
          <p:nvPr/>
        </p:nvSpPr>
        <p:spPr>
          <a:xfrm>
            <a:off x="314325" y="6935"/>
            <a:ext cx="451989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0A46F3-E87B-BAEC-60AE-88214FD9A51F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53DCA7-7CD5-060C-B0A9-09CA51E7AF21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5. Q/A</a:t>
            </a: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B8F3F6B-F68C-C3B1-0B20-0842C7B96F8E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6D00C345-A18F-F690-3959-0E68514010F9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7BDFF552-475E-9AAE-9CB1-FD65436B1E36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8E497969-5D45-521A-197B-AD4F42BBBE6E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74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38572-8E34-4E86-6059-53D1757EA7F7}"/>
              </a:ext>
            </a:extLst>
          </p:cNvPr>
          <p:cNvSpPr txBox="1"/>
          <p:nvPr/>
        </p:nvSpPr>
        <p:spPr>
          <a:xfrm>
            <a:off x="1213563" y="122174"/>
            <a:ext cx="7517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40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목차</a:t>
            </a:r>
            <a:endParaRPr lang="en-US" altLang="ko-KR" sz="40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01F41-B883-5B5A-C14B-ED882A5708C7}"/>
              </a:ext>
            </a:extLst>
          </p:cNvPr>
          <p:cNvSpPr txBox="1"/>
          <p:nvPr/>
        </p:nvSpPr>
        <p:spPr>
          <a:xfrm>
            <a:off x="1213563" y="1397675"/>
            <a:ext cx="5205166" cy="4193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KMeans</a:t>
            </a:r>
            <a:r>
              <a:rPr lang="en-US" altLang="ko-KR" dirty="0"/>
              <a:t> Clustering </a:t>
            </a:r>
            <a:r>
              <a:rPr lang="ko-KR" altLang="en-US" dirty="0"/>
              <a:t>클래스 구현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KSA Clustering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데이터셋 </a:t>
            </a:r>
            <a:r>
              <a:rPr lang="en-US" altLang="ko-KR" dirty="0"/>
              <a:t>Test </a:t>
            </a:r>
            <a:r>
              <a:rPr lang="ko-KR" altLang="en-US" dirty="0"/>
              <a:t>결과</a:t>
            </a:r>
            <a:br>
              <a:rPr lang="en-US" altLang="ko-KR" dirty="0"/>
            </a:br>
            <a:r>
              <a:rPr lang="en-US" altLang="ko-KR" dirty="0"/>
              <a:t>3.1. Iris</a:t>
            </a:r>
            <a:br>
              <a:rPr lang="en-US" altLang="ko-KR" dirty="0"/>
            </a:br>
            <a:r>
              <a:rPr lang="en-US" altLang="ko-KR" dirty="0"/>
              <a:t>3.2. Wine</a:t>
            </a:r>
            <a:br>
              <a:rPr lang="en-US" altLang="ko-KR" dirty="0"/>
            </a:br>
            <a:r>
              <a:rPr lang="en-US" altLang="ko-KR" dirty="0"/>
              <a:t>3.3. Glass</a:t>
            </a:r>
            <a:br>
              <a:rPr lang="en-US" altLang="ko-KR" dirty="0"/>
            </a:br>
            <a:r>
              <a:rPr lang="en-US" altLang="ko-KR" dirty="0"/>
              <a:t>3.4. Vowel</a:t>
            </a:r>
            <a:br>
              <a:rPr lang="en-US" altLang="ko-KR" dirty="0"/>
            </a:br>
            <a:r>
              <a:rPr lang="en-US" altLang="ko-KR" dirty="0"/>
              <a:t>3.5. Cloud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논문 결과와 비교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Q/A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5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38572-8E34-4E86-6059-53D1757EA7F7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en-US" altLang="ko-KR" sz="2500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KMeans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Clustering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클래스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B4DFA-E022-A733-C1D1-67C1CD12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37" y="772460"/>
            <a:ext cx="3486604" cy="40978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E21F66-ABCB-A5F4-C55A-C4592A84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37" y="4854579"/>
            <a:ext cx="3486605" cy="1982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83AC4-87D2-8F54-8898-346FA61E88FE}"/>
              </a:ext>
            </a:extLst>
          </p:cNvPr>
          <p:cNvSpPr txBox="1"/>
          <p:nvPr/>
        </p:nvSpPr>
        <p:spPr>
          <a:xfrm>
            <a:off x="1221845" y="1138681"/>
            <a:ext cx="520516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★ </a:t>
            </a:r>
            <a:r>
              <a:rPr lang="en-US" altLang="ko-KR" sz="1200" dirty="0"/>
              <a:t>Class</a:t>
            </a:r>
            <a:r>
              <a:rPr lang="ko-KR" altLang="en-US" sz="1200" dirty="0"/>
              <a:t>로 구현한 </a:t>
            </a:r>
            <a:r>
              <a:rPr lang="en-US" altLang="ko-KR" sz="1200" dirty="0" err="1"/>
              <a:t>KMeans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KMeans</a:t>
            </a:r>
            <a:r>
              <a:rPr lang="ko-KR" altLang="en-US" sz="1200" dirty="0"/>
              <a:t> 입력 </a:t>
            </a:r>
            <a:r>
              <a:rPr lang="en-US" altLang="ko-KR" sz="12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</a:t>
            </a:r>
            <a:r>
              <a:rPr lang="en-US" altLang="ko-KR" sz="1200" dirty="0"/>
              <a:t> : </a:t>
            </a:r>
            <a:r>
              <a:rPr lang="ko-KR" altLang="en-US" sz="1200" dirty="0"/>
              <a:t>클러스터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tolerance = 1e-04 </a:t>
            </a:r>
            <a:r>
              <a:rPr lang="en-US" altLang="ko-KR" sz="1200" dirty="0"/>
              <a:t>: </a:t>
            </a:r>
            <a:r>
              <a:rPr lang="ko-KR" altLang="en-US" sz="1200" dirty="0"/>
              <a:t>종료조건 </a:t>
            </a:r>
            <a:r>
              <a:rPr lang="en-US" altLang="ko-KR" sz="1200" dirty="0"/>
              <a:t>1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 </a:t>
            </a:r>
            <a:r>
              <a:rPr lang="en-US" altLang="ko-KR" sz="1200" dirty="0"/>
              <a:t>: </a:t>
            </a:r>
            <a:r>
              <a:rPr lang="ko-KR" altLang="en-US" sz="1200" dirty="0"/>
              <a:t>최대 반복 횟수</a:t>
            </a:r>
            <a:r>
              <a:rPr lang="en-US" altLang="ko-KR" sz="1200" dirty="0"/>
              <a:t>(</a:t>
            </a:r>
            <a:r>
              <a:rPr lang="ko-KR" altLang="en-US" sz="1200" dirty="0"/>
              <a:t>종료조건 </a:t>
            </a:r>
            <a:r>
              <a:rPr lang="en-US" altLang="ko-KR" sz="1200" dirty="0"/>
              <a:t>2)</a:t>
            </a:r>
          </a:p>
          <a:p>
            <a:pPr marL="342900" indent="-342900">
              <a:buAutoNum type="arabicPeriod"/>
            </a:pP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4A34E-F7B3-CA37-ABE8-D40D75A65BA5}"/>
              </a:ext>
            </a:extLst>
          </p:cNvPr>
          <p:cNvSpPr/>
          <p:nvPr/>
        </p:nvSpPr>
        <p:spPr>
          <a:xfrm>
            <a:off x="7139236" y="772460"/>
            <a:ext cx="2759507" cy="130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F418AE-D22D-5D73-A3D0-52F2B4ED33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427011" y="1423149"/>
            <a:ext cx="712225" cy="59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0EF9D2-BCF0-445C-5C20-BB01D9920C09}"/>
              </a:ext>
            </a:extLst>
          </p:cNvPr>
          <p:cNvSpPr txBox="1"/>
          <p:nvPr/>
        </p:nvSpPr>
        <p:spPr>
          <a:xfrm>
            <a:off x="1221845" y="3188920"/>
            <a:ext cx="5205166" cy="1256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 model fit </a:t>
            </a:r>
            <a:r>
              <a:rPr lang="ko-KR" altLang="en-US" sz="1200" dirty="0"/>
              <a:t>과정</a:t>
            </a:r>
            <a:r>
              <a:rPr lang="en-US" altLang="ko-KR" sz="1200" dirty="0"/>
              <a:t> 1</a:t>
            </a:r>
          </a:p>
          <a:p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Dataset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array</a:t>
            </a:r>
            <a:r>
              <a:rPr lang="ko-KR" altLang="en-US" sz="1200" dirty="0"/>
              <a:t>구조로 변환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k</a:t>
            </a:r>
            <a:r>
              <a:rPr lang="ko-KR" altLang="en-US" sz="1200" dirty="0"/>
              <a:t>개의 클러스터에 데이터 랜덤 할당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초기 중심점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계산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32C4E-0AF9-2E9D-1496-6E40F9117E9E}"/>
              </a:ext>
            </a:extLst>
          </p:cNvPr>
          <p:cNvSpPr/>
          <p:nvPr/>
        </p:nvSpPr>
        <p:spPr>
          <a:xfrm>
            <a:off x="7139236" y="2113623"/>
            <a:ext cx="3369107" cy="2279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690E27-7131-234F-E72B-B2E3888D834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427011" y="3253269"/>
            <a:ext cx="712225" cy="564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40044-1937-3A92-C382-4BC5B47D68D9}"/>
              </a:ext>
            </a:extLst>
          </p:cNvPr>
          <p:cNvSpPr txBox="1"/>
          <p:nvPr/>
        </p:nvSpPr>
        <p:spPr>
          <a:xfrm>
            <a:off x="1221845" y="4868204"/>
            <a:ext cx="52051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 model fit </a:t>
            </a:r>
            <a:r>
              <a:rPr lang="ko-KR" altLang="en-US" sz="1200" dirty="0"/>
              <a:t>과정</a:t>
            </a:r>
            <a:r>
              <a:rPr lang="en-US" altLang="ko-KR" sz="1200" dirty="0"/>
              <a:t> 2</a:t>
            </a:r>
          </a:p>
          <a:p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종료조건이 될 때까지 알고리즘 과정 반복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CD510B-76A1-C45C-D9DB-B897874AA852}"/>
              </a:ext>
            </a:extLst>
          </p:cNvPr>
          <p:cNvSpPr/>
          <p:nvPr/>
        </p:nvSpPr>
        <p:spPr>
          <a:xfrm>
            <a:off x="7139236" y="4445699"/>
            <a:ext cx="3369107" cy="1710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2AD857-E5FC-A847-A658-177726E924B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427011" y="5191370"/>
            <a:ext cx="712225" cy="109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3FFF7-A69F-C9F1-A40F-E36B58B92460}"/>
              </a:ext>
            </a:extLst>
          </p:cNvPr>
          <p:cNvSpPr/>
          <p:nvPr/>
        </p:nvSpPr>
        <p:spPr>
          <a:xfrm>
            <a:off x="6868928" y="773110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4316A0-D1D8-ECF1-3ED5-2D12A0FAA439}"/>
              </a:ext>
            </a:extLst>
          </p:cNvPr>
          <p:cNvSpPr/>
          <p:nvPr/>
        </p:nvSpPr>
        <p:spPr>
          <a:xfrm>
            <a:off x="6868927" y="2112205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6D2C0A-3F67-A114-EA3D-2E2F159DCBD6}"/>
              </a:ext>
            </a:extLst>
          </p:cNvPr>
          <p:cNvSpPr/>
          <p:nvPr/>
        </p:nvSpPr>
        <p:spPr>
          <a:xfrm>
            <a:off x="6868927" y="4445801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9E80DD-2DF9-F96D-B24B-9A20604DE1D6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A4AD4FE2-C927-181B-D968-E361F65568CC}"/>
              </a:ext>
            </a:extLst>
          </p:cNvPr>
          <p:cNvSpPr/>
          <p:nvPr/>
        </p:nvSpPr>
        <p:spPr>
          <a:xfrm>
            <a:off x="6956612" y="6282472"/>
            <a:ext cx="448235" cy="4985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96F2E-BDC9-1806-107E-510DE157D271}"/>
              </a:ext>
            </a:extLst>
          </p:cNvPr>
          <p:cNvSpPr txBox="1"/>
          <p:nvPr/>
        </p:nvSpPr>
        <p:spPr>
          <a:xfrm>
            <a:off x="4939554" y="6342569"/>
            <a:ext cx="20170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최종 결과값 저장</a:t>
            </a:r>
            <a:endParaRPr lang="en-US" altLang="ko-KR" sz="12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78039C-F13D-959B-D71F-FAA29097745E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1F7909CE-B022-FEE9-C010-27B0086C1D6D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0C0361D2-2D74-2F14-6F1B-8E2DADC0E96F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B47AA555-7E7F-853C-1356-0A6C764C50EA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544F8602-96CF-0566-618E-441A72DEE072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45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B4DFA-E022-A733-C1D1-67C1CD126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5101" y="1021316"/>
            <a:ext cx="3486604" cy="3377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E21F66-ABCB-A5F4-C55A-C4592A84E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84"/>
          <a:stretch/>
        </p:blipFill>
        <p:spPr>
          <a:xfrm>
            <a:off x="7416646" y="4411292"/>
            <a:ext cx="3486603" cy="2291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83AC4-87D2-8F54-8898-346FA61E88FE}"/>
              </a:ext>
            </a:extLst>
          </p:cNvPr>
          <p:cNvSpPr txBox="1"/>
          <p:nvPr/>
        </p:nvSpPr>
        <p:spPr>
          <a:xfrm>
            <a:off x="1463894" y="1402003"/>
            <a:ext cx="5205166" cy="702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/>
              <a:t>Class</a:t>
            </a:r>
            <a:r>
              <a:rPr lang="ko-KR" altLang="en-US" sz="1200" dirty="0"/>
              <a:t> 안에서 사용되는 함수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Centroids(self, clusters)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중심점 계산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4A34E-F7B3-CA37-ABE8-D40D75A65BA5}"/>
              </a:ext>
            </a:extLst>
          </p:cNvPr>
          <p:cNvSpPr/>
          <p:nvPr/>
        </p:nvSpPr>
        <p:spPr>
          <a:xfrm>
            <a:off x="7551800" y="1021316"/>
            <a:ext cx="2966363" cy="130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F418AE-D22D-5D73-A3D0-52F2B4ED33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669060" y="1672005"/>
            <a:ext cx="882740" cy="81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0EF9D2-BCF0-445C-5C20-BB01D9920C09}"/>
              </a:ext>
            </a:extLst>
          </p:cNvPr>
          <p:cNvSpPr txBox="1"/>
          <p:nvPr/>
        </p:nvSpPr>
        <p:spPr>
          <a:xfrm>
            <a:off x="1463894" y="2504124"/>
            <a:ext cx="5205166" cy="1256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/>
              <a:t>Class</a:t>
            </a:r>
            <a:r>
              <a:rPr lang="ko-KR" altLang="en-US" sz="1200" dirty="0"/>
              <a:t> 안에서 사용되는 함수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Distance_sums</a:t>
            </a:r>
            <a:r>
              <a:rPr lang="en-US" altLang="ko-KR" sz="1200" b="1" dirty="0"/>
              <a:t>(self, clusters, centroids) </a:t>
            </a:r>
            <a:r>
              <a:rPr lang="en-US" altLang="ko-KR" sz="1200" dirty="0"/>
              <a:t>: </a:t>
            </a:r>
            <a:r>
              <a:rPr lang="ko-KR" altLang="en-US" sz="1200" dirty="0"/>
              <a:t>각 클러스터에서 데이터와 중심점과의 거리 계산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Evaluation(self, </a:t>
            </a:r>
            <a:r>
              <a:rPr lang="en-US" altLang="ko-KR" sz="1200" b="1" dirty="0" err="1"/>
              <a:t>distance_sums</a:t>
            </a:r>
            <a:r>
              <a:rPr lang="en-US" altLang="ko-KR" sz="1200" b="1" dirty="0"/>
              <a:t>) </a:t>
            </a:r>
            <a:r>
              <a:rPr lang="en-US" altLang="ko-KR" sz="1200" dirty="0"/>
              <a:t>: </a:t>
            </a:r>
            <a:r>
              <a:rPr lang="ko-KR" altLang="en-US" sz="1200" dirty="0"/>
              <a:t>거리를 모두 합하여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계산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32C4E-0AF9-2E9D-1496-6E40F9117E9E}"/>
              </a:ext>
            </a:extLst>
          </p:cNvPr>
          <p:cNvSpPr/>
          <p:nvPr/>
        </p:nvSpPr>
        <p:spPr>
          <a:xfrm>
            <a:off x="7452269" y="2361257"/>
            <a:ext cx="3369107" cy="2027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690E27-7131-234F-E72B-B2E3888D834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669060" y="3132598"/>
            <a:ext cx="783209" cy="24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40044-1937-3A92-C382-4BC5B47D68D9}"/>
              </a:ext>
            </a:extLst>
          </p:cNvPr>
          <p:cNvSpPr txBox="1"/>
          <p:nvPr/>
        </p:nvSpPr>
        <p:spPr>
          <a:xfrm>
            <a:off x="1463894" y="4469285"/>
            <a:ext cx="5205166" cy="1533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/>
              <a:t>Class</a:t>
            </a:r>
            <a:r>
              <a:rPr lang="ko-KR" altLang="en-US" sz="1200" dirty="0"/>
              <a:t> 안에서 사용되는 함수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New_Cluster</a:t>
            </a:r>
            <a:r>
              <a:rPr lang="en-US" altLang="ko-KR" sz="1200" b="1" dirty="0"/>
              <a:t>(self, X, centroids) </a:t>
            </a:r>
            <a:r>
              <a:rPr lang="en-US" altLang="ko-KR" sz="1200" dirty="0"/>
              <a:t>: </a:t>
            </a:r>
            <a:r>
              <a:rPr lang="ko-KR" altLang="en-US" sz="1200" dirty="0"/>
              <a:t>인접 클러스터로 데이터를 재배치하여 새로운 클러스터 해 생성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Error(self, centroids, </a:t>
            </a:r>
            <a:r>
              <a:rPr lang="en-US" altLang="ko-KR" sz="1200" b="1" dirty="0" err="1"/>
              <a:t>new_centroids</a:t>
            </a:r>
            <a:r>
              <a:rPr lang="en-US" altLang="ko-KR" sz="1200" b="1" dirty="0"/>
              <a:t>) </a:t>
            </a:r>
            <a:r>
              <a:rPr lang="en-US" altLang="ko-KR" sz="1200" dirty="0"/>
              <a:t>: </a:t>
            </a:r>
            <a:r>
              <a:rPr lang="ko-KR" altLang="en-US" sz="1200" dirty="0"/>
              <a:t>이전 클러스터 해의 중심점과 새로운 클러스터 해의 중심점의 차이 계산</a:t>
            </a:r>
            <a:endParaRPr lang="en-US" altLang="ko-KR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CD510B-76A1-C45C-D9DB-B897874AA852}"/>
              </a:ext>
            </a:extLst>
          </p:cNvPr>
          <p:cNvSpPr/>
          <p:nvPr/>
        </p:nvSpPr>
        <p:spPr>
          <a:xfrm>
            <a:off x="7479349" y="4396130"/>
            <a:ext cx="3432355" cy="2306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32AD857-E5FC-A847-A658-177726E924B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669060" y="5236258"/>
            <a:ext cx="810289" cy="313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3FFF7-A69F-C9F1-A40F-E36B58B92460}"/>
              </a:ext>
            </a:extLst>
          </p:cNvPr>
          <p:cNvSpPr/>
          <p:nvPr/>
        </p:nvSpPr>
        <p:spPr>
          <a:xfrm>
            <a:off x="7281493" y="1026442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4316A0-D1D8-ECF1-3ED5-2D12A0FAA439}"/>
              </a:ext>
            </a:extLst>
          </p:cNvPr>
          <p:cNvSpPr/>
          <p:nvPr/>
        </p:nvSpPr>
        <p:spPr>
          <a:xfrm>
            <a:off x="7163076" y="2356106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6D2C0A-3F67-A114-EA3D-2E2F159DCBD6}"/>
              </a:ext>
            </a:extLst>
          </p:cNvPr>
          <p:cNvSpPr/>
          <p:nvPr/>
        </p:nvSpPr>
        <p:spPr>
          <a:xfrm>
            <a:off x="7209041" y="4402289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009679-D1A4-0344-0E2F-CD37E722D10F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19612-218C-0EAD-034B-F1D7BF806C0F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en-US" altLang="ko-KR" sz="2500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KMeans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Clustering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클래스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5360C35-DD24-4F2A-7393-CE1C8EF5BF0B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B36C6D3E-AC99-07E5-B2F3-9DE1A705BCC1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AA76CB08-FCF5-AAC2-B899-5E3A495C4197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53E8184E-B20F-13FF-744F-2198C5CBA21B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F189686-5083-0305-25EE-3F7F52D260CD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78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EB132-C377-1BB6-4688-23DC2CA4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13" y="1824420"/>
            <a:ext cx="4010585" cy="2838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83AC4-87D2-8F54-8898-346FA61E88FE}"/>
              </a:ext>
            </a:extLst>
          </p:cNvPr>
          <p:cNvSpPr txBox="1"/>
          <p:nvPr/>
        </p:nvSpPr>
        <p:spPr>
          <a:xfrm>
            <a:off x="1221845" y="1911916"/>
            <a:ext cx="5205166" cy="1810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/>
              <a:t>Class</a:t>
            </a:r>
            <a:r>
              <a:rPr lang="ko-KR" altLang="en-US" sz="1200" dirty="0"/>
              <a:t> 안에서 사용되는 함수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get_evaluation</a:t>
            </a:r>
            <a:r>
              <a:rPr lang="en-US" altLang="ko-KR" sz="1200" b="1" dirty="0"/>
              <a:t>(self) </a:t>
            </a:r>
            <a:r>
              <a:rPr lang="en-US" altLang="ko-KR" sz="1200" dirty="0"/>
              <a:t>: </a:t>
            </a:r>
            <a:r>
              <a:rPr lang="ko-KR" altLang="en-US" sz="1200" b="1" dirty="0"/>
              <a:t>최종 </a:t>
            </a:r>
            <a:r>
              <a:rPr lang="ko-KR" altLang="en-US" sz="1200" b="1" dirty="0" err="1"/>
              <a:t>평가값</a:t>
            </a:r>
            <a:r>
              <a:rPr lang="ko-KR" altLang="en-US" sz="1200" b="1" dirty="0"/>
              <a:t> </a:t>
            </a:r>
            <a:r>
              <a:rPr lang="ko-KR" altLang="en-US" sz="1200" dirty="0"/>
              <a:t>반환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get_clusters</a:t>
            </a:r>
            <a:r>
              <a:rPr lang="en-US" altLang="ko-KR" sz="1200" b="1" dirty="0"/>
              <a:t>(self) </a:t>
            </a:r>
            <a:r>
              <a:rPr lang="en-US" altLang="ko-KR" sz="1200" dirty="0"/>
              <a:t>: </a:t>
            </a:r>
            <a:r>
              <a:rPr lang="ko-KR" altLang="en-US" sz="1200" b="1" dirty="0"/>
              <a:t>최종 클러스터 해 </a:t>
            </a:r>
            <a:r>
              <a:rPr lang="ko-KR" altLang="en-US" sz="1200" dirty="0"/>
              <a:t>반환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get_cluster_labels</a:t>
            </a:r>
            <a:r>
              <a:rPr lang="en-US" altLang="ko-KR" sz="1200" b="1" dirty="0"/>
              <a:t>(self) </a:t>
            </a:r>
            <a:r>
              <a:rPr lang="en-US" altLang="ko-KR" sz="1200" dirty="0"/>
              <a:t>: </a:t>
            </a:r>
            <a:r>
              <a:rPr lang="ko-KR" altLang="en-US" sz="1200" b="1" dirty="0"/>
              <a:t>최종 데이터들의 클러스터 </a:t>
            </a:r>
            <a:r>
              <a:rPr lang="en-US" altLang="ko-KR" sz="1200" b="1" dirty="0"/>
              <a:t>label </a:t>
            </a:r>
            <a:r>
              <a:rPr lang="ko-KR" altLang="en-US" sz="1200" dirty="0"/>
              <a:t>반환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get_centroids</a:t>
            </a:r>
            <a:r>
              <a:rPr lang="en-US" altLang="ko-KR" sz="1200" b="1" dirty="0"/>
              <a:t>(self) </a:t>
            </a:r>
            <a:r>
              <a:rPr lang="en-US" altLang="ko-KR" sz="1200" dirty="0"/>
              <a:t>: </a:t>
            </a:r>
            <a:r>
              <a:rPr lang="ko-KR" altLang="en-US" sz="1200" b="1" dirty="0"/>
              <a:t>최종 중심점 </a:t>
            </a:r>
            <a:r>
              <a:rPr lang="ko-KR" altLang="en-US" sz="1200" dirty="0"/>
              <a:t>반환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get_iteration_count</a:t>
            </a:r>
            <a:r>
              <a:rPr lang="en-US" altLang="ko-KR" sz="1200" b="1" dirty="0"/>
              <a:t>(self) </a:t>
            </a:r>
            <a:r>
              <a:rPr lang="en-US" altLang="ko-KR" sz="1200" dirty="0"/>
              <a:t>: </a:t>
            </a:r>
            <a:r>
              <a:rPr lang="ko-KR" altLang="en-US" sz="1200" b="1" dirty="0"/>
              <a:t>최종 반복횟수 </a:t>
            </a:r>
            <a:r>
              <a:rPr lang="ko-KR" altLang="en-US" sz="1200" dirty="0"/>
              <a:t>반환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4A34E-F7B3-CA37-ABE8-D40D75A65BA5}"/>
              </a:ext>
            </a:extLst>
          </p:cNvPr>
          <p:cNvSpPr/>
          <p:nvPr/>
        </p:nvSpPr>
        <p:spPr>
          <a:xfrm>
            <a:off x="7309751" y="1828497"/>
            <a:ext cx="2966363" cy="2843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F418AE-D22D-5D73-A3D0-52F2B4ED33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27011" y="2817389"/>
            <a:ext cx="882740" cy="43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3FFF7-A69F-C9F1-A40F-E36B58B92460}"/>
              </a:ext>
            </a:extLst>
          </p:cNvPr>
          <p:cNvSpPr/>
          <p:nvPr/>
        </p:nvSpPr>
        <p:spPr>
          <a:xfrm>
            <a:off x="7039444" y="1824658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FCD767-249D-6794-EBBA-3CE5FEC00532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en-US" altLang="ko-KR" sz="2500" kern="0" dirty="0" err="1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KMeans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Clustering 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클래스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E15895C-CE9B-6558-B007-55E46204F6E7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D5DDF5D-7971-AD3B-1C2F-B976E071203E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A086E2D5-66EF-DA76-E4FB-08D06F917633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91074281-F499-4B36-A638-DD9E017130BA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E3F9B38F-537F-614D-AB8C-4D5B31539058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46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AEB132-C377-1BB6-4688-23DC2CA47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8846" y="1122159"/>
            <a:ext cx="4754967" cy="5212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83AC4-87D2-8F54-8898-346FA61E88FE}"/>
              </a:ext>
            </a:extLst>
          </p:cNvPr>
          <p:cNvSpPr txBox="1"/>
          <p:nvPr/>
        </p:nvSpPr>
        <p:spPr>
          <a:xfrm>
            <a:off x="1221845" y="2174134"/>
            <a:ext cx="5205166" cy="1533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계산에 필요한 함수 정의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KMeans</a:t>
            </a:r>
            <a:r>
              <a:rPr lang="ko-KR" altLang="en-US" sz="1200" dirty="0"/>
              <a:t>와 동일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Centroids(clusters) </a:t>
            </a:r>
            <a:r>
              <a:rPr lang="en-US" altLang="ko-KR" sz="1200" dirty="0"/>
              <a:t>: </a:t>
            </a:r>
            <a:r>
              <a:rPr lang="ko-KR" altLang="en-US" sz="1200" dirty="0"/>
              <a:t>중심점 계산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Distance_sums</a:t>
            </a:r>
            <a:r>
              <a:rPr lang="en-US" altLang="ko-KR" sz="1200" b="1" dirty="0"/>
              <a:t>(clusters, centroids) </a:t>
            </a:r>
            <a:r>
              <a:rPr lang="en-US" altLang="ko-KR" sz="1200" dirty="0"/>
              <a:t>: </a:t>
            </a:r>
            <a:r>
              <a:rPr lang="ko-KR" altLang="en-US" sz="1200" dirty="0"/>
              <a:t>각 클러스터에서 데이터와 중심점과의 거리 계산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Evaluation(</a:t>
            </a:r>
            <a:r>
              <a:rPr lang="en-US" altLang="ko-KR" sz="1200" b="1" dirty="0" err="1"/>
              <a:t>distance_sums</a:t>
            </a:r>
            <a:r>
              <a:rPr lang="en-US" altLang="ko-KR" sz="1200" b="1" dirty="0"/>
              <a:t>) </a:t>
            </a:r>
            <a:r>
              <a:rPr lang="en-US" altLang="ko-KR" sz="1200" dirty="0"/>
              <a:t>: </a:t>
            </a:r>
            <a:r>
              <a:rPr lang="ko-KR" altLang="en-US" sz="1200" dirty="0"/>
              <a:t>거리를 모두 합하여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계산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4A34E-F7B3-CA37-ABE8-D40D75A65BA5}"/>
              </a:ext>
            </a:extLst>
          </p:cNvPr>
          <p:cNvSpPr/>
          <p:nvPr/>
        </p:nvSpPr>
        <p:spPr>
          <a:xfrm>
            <a:off x="7309751" y="1122159"/>
            <a:ext cx="4568484" cy="4740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F418AE-D22D-5D73-A3D0-52F2B4ED33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427011" y="2941107"/>
            <a:ext cx="882740" cy="551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3FFF7-A69F-C9F1-A40F-E36B58B92460}"/>
              </a:ext>
            </a:extLst>
          </p:cNvPr>
          <p:cNvSpPr/>
          <p:nvPr/>
        </p:nvSpPr>
        <p:spPr>
          <a:xfrm>
            <a:off x="7039444" y="1116441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4CB88-EF7F-17D4-D30C-DF160F5B9C82}"/>
              </a:ext>
            </a:extLst>
          </p:cNvPr>
          <p:cNvSpPr txBox="1"/>
          <p:nvPr/>
        </p:nvSpPr>
        <p:spPr>
          <a:xfrm>
            <a:off x="1221845" y="4521351"/>
            <a:ext cx="5205166" cy="9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계산 함수</a:t>
            </a:r>
            <a:endParaRPr lang="en-US" altLang="ko-KR" sz="1200" dirty="0"/>
          </a:p>
          <a:p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evaluate_solution</a:t>
            </a:r>
            <a:r>
              <a:rPr lang="en-US" altLang="ko-KR" sz="1200" b="1" dirty="0"/>
              <a:t>(clusters) </a:t>
            </a:r>
            <a:r>
              <a:rPr lang="en-US" altLang="ko-KR" sz="1200" dirty="0"/>
              <a:t>: </a:t>
            </a:r>
            <a:r>
              <a:rPr lang="en-US" altLang="ko-KR" sz="1200" b="1" dirty="0"/>
              <a:t>clusters </a:t>
            </a:r>
            <a:r>
              <a:rPr lang="ko-KR" altLang="en-US" sz="1200" b="1" dirty="0"/>
              <a:t>변수</a:t>
            </a:r>
            <a:r>
              <a:rPr lang="ko-KR" altLang="en-US" sz="1200" dirty="0"/>
              <a:t>를 넣어 </a:t>
            </a:r>
            <a:r>
              <a:rPr lang="en-US" altLang="ko-KR" sz="1200" b="1" dirty="0"/>
              <a:t>Centroids</a:t>
            </a:r>
            <a:r>
              <a:rPr lang="en-US" altLang="ko-KR" sz="1200" dirty="0"/>
              <a:t>, </a:t>
            </a:r>
            <a:r>
              <a:rPr lang="en-US" altLang="ko-KR" sz="1200" b="1" dirty="0" err="1"/>
              <a:t>Distance_sums</a:t>
            </a:r>
            <a:r>
              <a:rPr lang="en-US" altLang="ko-KR" sz="1200" dirty="0"/>
              <a:t>, </a:t>
            </a:r>
            <a:r>
              <a:rPr lang="en-US" altLang="ko-KR" sz="1200" b="1" dirty="0"/>
              <a:t>Evaluation</a:t>
            </a:r>
            <a:r>
              <a:rPr lang="ko-KR" altLang="en-US" sz="1200" dirty="0"/>
              <a:t>함수를 한 번에 계산하여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반환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ADBE4A-2B20-A9A4-45C0-C32378520B97}"/>
              </a:ext>
            </a:extLst>
          </p:cNvPr>
          <p:cNvSpPr/>
          <p:nvPr/>
        </p:nvSpPr>
        <p:spPr>
          <a:xfrm>
            <a:off x="7309751" y="5925416"/>
            <a:ext cx="4568484" cy="40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A39097E-0633-8B70-EF3A-A0F441C14878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6427011" y="5011325"/>
            <a:ext cx="612433" cy="1053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498B45-D58C-F7D2-7908-275A30BD621F}"/>
              </a:ext>
            </a:extLst>
          </p:cNvPr>
          <p:cNvSpPr/>
          <p:nvPr/>
        </p:nvSpPr>
        <p:spPr>
          <a:xfrm>
            <a:off x="7039444" y="5925416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44208-3B85-6292-D5A4-4242DDB513CC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2. KSA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Clustering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8D53AAE-BBA7-F3FB-B756-FAE5DB6718B2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6CAC78A9-EE14-6171-6A39-403B31C4D8E5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790D82DA-A089-8E4D-BE1E-802CA9842263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B97F7FC-5FD5-5D90-994B-64FC43C174BF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05DAA89-85B0-82B9-2498-68EC90C414E9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2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66314" y="6935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38D93-895D-FB8B-2AD5-18A880214084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2. KSA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Clustering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0D4609-E479-6F92-87A4-1077C9C8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9234" y="1315393"/>
            <a:ext cx="4877629" cy="3270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A37961-065A-47EC-EB87-D1B1A362F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8199" y="4589928"/>
            <a:ext cx="4877194" cy="1318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38D494-197A-E0F4-C323-7FD6B6F796AE}"/>
              </a:ext>
            </a:extLst>
          </p:cNvPr>
          <p:cNvSpPr txBox="1"/>
          <p:nvPr/>
        </p:nvSpPr>
        <p:spPr>
          <a:xfrm>
            <a:off x="1221845" y="1138681"/>
            <a:ext cx="5205166" cy="610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★ 이웃해를 구하는 함수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neighborhood_cluster</a:t>
            </a:r>
            <a:r>
              <a:rPr lang="en-US" altLang="ko-KR" sz="1200" b="1" dirty="0"/>
              <a:t>(clusters)</a:t>
            </a:r>
            <a:endParaRPr lang="ko-KR" altLang="en-US" sz="12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1F725-0156-A236-E2F9-3715AD9D7FC5}"/>
              </a:ext>
            </a:extLst>
          </p:cNvPr>
          <p:cNvSpPr/>
          <p:nvPr/>
        </p:nvSpPr>
        <p:spPr>
          <a:xfrm>
            <a:off x="7139236" y="1319309"/>
            <a:ext cx="4877627" cy="4589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30AC91-AA06-47E1-F633-5B78E1975F1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427011" y="1443989"/>
            <a:ext cx="712225" cy="2170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07DE75-9816-FB13-E521-83129F04516A}"/>
              </a:ext>
            </a:extLst>
          </p:cNvPr>
          <p:cNvSpPr/>
          <p:nvPr/>
        </p:nvSpPr>
        <p:spPr>
          <a:xfrm>
            <a:off x="6868928" y="1319959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6C0593-17D5-07EC-9CA6-333B3763D68E}"/>
              </a:ext>
            </a:extLst>
          </p:cNvPr>
          <p:cNvSpPr/>
          <p:nvPr/>
        </p:nvSpPr>
        <p:spPr>
          <a:xfrm>
            <a:off x="1577790" y="2689409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0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53EC77-4A7E-496F-486F-94B1C3570E6C}"/>
              </a:ext>
            </a:extLst>
          </p:cNvPr>
          <p:cNvSpPr/>
          <p:nvPr/>
        </p:nvSpPr>
        <p:spPr>
          <a:xfrm>
            <a:off x="2774107" y="2695201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84892C-0AEA-8079-424B-BF22AA90F09F}"/>
              </a:ext>
            </a:extLst>
          </p:cNvPr>
          <p:cNvSpPr/>
          <p:nvPr/>
        </p:nvSpPr>
        <p:spPr>
          <a:xfrm>
            <a:off x="3970424" y="2698374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41698E7-0659-B06A-6973-00E0C5ED1690}"/>
              </a:ext>
            </a:extLst>
          </p:cNvPr>
          <p:cNvSpPr/>
          <p:nvPr/>
        </p:nvSpPr>
        <p:spPr>
          <a:xfrm>
            <a:off x="5166741" y="2698374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658A179-CE2D-1E3E-8C51-3397B2751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43239"/>
              </p:ext>
            </p:extLst>
          </p:nvPr>
        </p:nvGraphicFramePr>
        <p:xfrm>
          <a:off x="1577790" y="3498596"/>
          <a:ext cx="45571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28">
                  <a:extLst>
                    <a:ext uri="{9D8B030D-6E8A-4147-A177-3AD203B41FA5}">
                      <a16:colId xmlns:a16="http://schemas.microsoft.com/office/drawing/2014/main" val="2961146294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3672725786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3940435320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3594131083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168942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465261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5630D0F-38F0-138F-6B7C-CD92E42D64F5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74D8F5-5E5B-A325-4F04-CE0B2829DD4D}"/>
              </a:ext>
            </a:extLst>
          </p:cNvPr>
          <p:cNvCxnSpPr>
            <a:cxnSpLocks/>
          </p:cNvCxnSpPr>
          <p:nvPr/>
        </p:nvCxnSpPr>
        <p:spPr>
          <a:xfrm flipH="1">
            <a:off x="1577790" y="3166463"/>
            <a:ext cx="1196317" cy="332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01A2F5-F9C1-4DD3-9455-843CB64C21E8}"/>
              </a:ext>
            </a:extLst>
          </p:cNvPr>
          <p:cNvCxnSpPr>
            <a:cxnSpLocks/>
          </p:cNvCxnSpPr>
          <p:nvPr/>
        </p:nvCxnSpPr>
        <p:spPr>
          <a:xfrm>
            <a:off x="3742295" y="3175428"/>
            <a:ext cx="2392634" cy="323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8A7441-5528-551C-30EB-5EAC1CF7784C}"/>
              </a:ext>
            </a:extLst>
          </p:cNvPr>
          <p:cNvSpPr txBox="1"/>
          <p:nvPr/>
        </p:nvSpPr>
        <p:spPr>
          <a:xfrm>
            <a:off x="2523935" y="3166463"/>
            <a:ext cx="173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random_cluster_index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086633-6699-36BC-AF79-D30534121E1F}"/>
              </a:ext>
            </a:extLst>
          </p:cNvPr>
          <p:cNvSpPr txBox="1"/>
          <p:nvPr/>
        </p:nvSpPr>
        <p:spPr>
          <a:xfrm>
            <a:off x="4069326" y="3862845"/>
            <a:ext cx="1738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random_data_index</a:t>
            </a:r>
            <a:r>
              <a:rPr lang="en-US" altLang="ko-KR" sz="1000" dirty="0"/>
              <a:t> = 3</a:t>
            </a:r>
            <a:endParaRPr lang="ko-KR" altLang="en-US" sz="10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4D45715-395B-29BD-480F-61F75B1D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02944"/>
              </p:ext>
            </p:extLst>
          </p:nvPr>
        </p:nvGraphicFramePr>
        <p:xfrm>
          <a:off x="1577790" y="4194383"/>
          <a:ext cx="36457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428">
                  <a:extLst>
                    <a:ext uri="{9D8B030D-6E8A-4147-A177-3AD203B41FA5}">
                      <a16:colId xmlns:a16="http://schemas.microsoft.com/office/drawing/2014/main" val="2961146294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3672725786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3940435320"/>
                    </a:ext>
                  </a:extLst>
                </a:gridCol>
                <a:gridCol w="911428">
                  <a:extLst>
                    <a:ext uri="{9D8B030D-6E8A-4147-A177-3AD203B41FA5}">
                      <a16:colId xmlns:a16="http://schemas.microsoft.com/office/drawing/2014/main" val="168942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2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data 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465261"/>
                  </a:ext>
                </a:extLst>
              </a:tr>
            </a:tbl>
          </a:graphicData>
        </a:graphic>
      </p:graphicFrame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EBB99E6D-8806-377F-9E8A-843094B66309}"/>
              </a:ext>
            </a:extLst>
          </p:cNvPr>
          <p:cNvSpPr/>
          <p:nvPr/>
        </p:nvSpPr>
        <p:spPr>
          <a:xfrm>
            <a:off x="3657678" y="3919866"/>
            <a:ext cx="165375" cy="238198"/>
          </a:xfrm>
          <a:prstGeom prst="downArrow">
            <a:avLst/>
          </a:prstGeom>
          <a:solidFill>
            <a:srgbClr val="1E6687"/>
          </a:solidFill>
          <a:ln>
            <a:solidFill>
              <a:srgbClr val="1E6687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1C4C47C-A577-0FE2-B059-3C70A2A3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26141"/>
              </p:ext>
            </p:extLst>
          </p:nvPr>
        </p:nvGraphicFramePr>
        <p:xfrm>
          <a:off x="5479490" y="4194384"/>
          <a:ext cx="138943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438">
                  <a:extLst>
                    <a:ext uri="{9D8B030D-6E8A-4147-A177-3AD203B41FA5}">
                      <a16:colId xmlns:a16="http://schemas.microsoft.com/office/drawing/2014/main" val="33078276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random_data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 = data 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1281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952308-DBFB-5A61-AD82-B74C64BF1037}"/>
              </a:ext>
            </a:extLst>
          </p:cNvPr>
          <p:cNvSpPr/>
          <p:nvPr/>
        </p:nvSpPr>
        <p:spPr>
          <a:xfrm>
            <a:off x="1542874" y="4883703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0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3979FF-ED12-369C-A581-48373D080147}"/>
              </a:ext>
            </a:extLst>
          </p:cNvPr>
          <p:cNvSpPr/>
          <p:nvPr/>
        </p:nvSpPr>
        <p:spPr>
          <a:xfrm>
            <a:off x="2739191" y="4889495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1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44494-89A8-F324-680B-7F7F0BBD034A}"/>
              </a:ext>
            </a:extLst>
          </p:cNvPr>
          <p:cNvSpPr/>
          <p:nvPr/>
        </p:nvSpPr>
        <p:spPr>
          <a:xfrm>
            <a:off x="3935508" y="4892668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B8BA3E-470F-E9F3-590B-FA371C1426EE}"/>
              </a:ext>
            </a:extLst>
          </p:cNvPr>
          <p:cNvSpPr/>
          <p:nvPr/>
        </p:nvSpPr>
        <p:spPr>
          <a:xfrm>
            <a:off x="5131825" y="4892668"/>
            <a:ext cx="968188" cy="4770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cluster 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ECCD121B-2822-0D54-C912-6DF3F509C979}"/>
              </a:ext>
            </a:extLst>
          </p:cNvPr>
          <p:cNvSpPr/>
          <p:nvPr/>
        </p:nvSpPr>
        <p:spPr>
          <a:xfrm>
            <a:off x="2896285" y="4732827"/>
            <a:ext cx="653998" cy="780466"/>
          </a:xfrm>
          <a:prstGeom prst="mathMultiply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6FC194-5DB1-3B8F-CEC3-32BF174B4D52}"/>
              </a:ext>
            </a:extLst>
          </p:cNvPr>
          <p:cNvSpPr txBox="1"/>
          <p:nvPr/>
        </p:nvSpPr>
        <p:spPr>
          <a:xfrm>
            <a:off x="3293369" y="5400106"/>
            <a:ext cx="2051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new_random_cluster_index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7872A79-462F-4069-51DB-C4409F75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8790"/>
              </p:ext>
            </p:extLst>
          </p:nvPr>
        </p:nvGraphicFramePr>
        <p:xfrm>
          <a:off x="1190501" y="5748119"/>
          <a:ext cx="560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047">
                  <a:extLst>
                    <a:ext uri="{9D8B030D-6E8A-4147-A177-3AD203B41FA5}">
                      <a16:colId xmlns:a16="http://schemas.microsoft.com/office/drawing/2014/main" val="2961146294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3672725786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3940435320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3594131083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1689428891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3868531095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1596973619"/>
                    </a:ext>
                  </a:extLst>
                </a:gridCol>
                <a:gridCol w="700047">
                  <a:extLst>
                    <a:ext uri="{9D8B030D-6E8A-4147-A177-3AD203B41FA5}">
                      <a16:colId xmlns:a16="http://schemas.microsoft.com/office/drawing/2014/main" val="425559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0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1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2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data 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ysClr val="windowText" lastClr="000000"/>
                          </a:solidFill>
                        </a:rPr>
                        <a:t>random_data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65261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FED2717-345E-9E25-5ED6-4C6F6F7AFEDD}"/>
              </a:ext>
            </a:extLst>
          </p:cNvPr>
          <p:cNvCxnSpPr>
            <a:cxnSpLocks/>
          </p:cNvCxnSpPr>
          <p:nvPr/>
        </p:nvCxnSpPr>
        <p:spPr>
          <a:xfrm flipH="1">
            <a:off x="1190501" y="5369722"/>
            <a:ext cx="2745007" cy="378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DC10C05-0756-13B1-8FD7-CDCAFCC4B16A}"/>
              </a:ext>
            </a:extLst>
          </p:cNvPr>
          <p:cNvCxnSpPr>
            <a:cxnSpLocks/>
          </p:cNvCxnSpPr>
          <p:nvPr/>
        </p:nvCxnSpPr>
        <p:spPr>
          <a:xfrm>
            <a:off x="4903696" y="5369722"/>
            <a:ext cx="1887181" cy="378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원형: 비어 있음 45">
            <a:extLst>
              <a:ext uri="{FF2B5EF4-FFF2-40B4-BE49-F238E27FC236}">
                <a16:creationId xmlns:a16="http://schemas.microsoft.com/office/drawing/2014/main" id="{F9A7BE25-34BC-D308-266F-E51A22020233}"/>
              </a:ext>
            </a:extLst>
          </p:cNvPr>
          <p:cNvSpPr/>
          <p:nvPr/>
        </p:nvSpPr>
        <p:spPr>
          <a:xfrm>
            <a:off x="4518498" y="3450124"/>
            <a:ext cx="527162" cy="490234"/>
          </a:xfrm>
          <a:prstGeom prst="donu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B70C383-EC22-CA00-ED0E-8205DF4ADD3D}"/>
              </a:ext>
            </a:extLst>
          </p:cNvPr>
          <p:cNvCxnSpPr>
            <a:cxnSpLocks/>
          </p:cNvCxnSpPr>
          <p:nvPr/>
        </p:nvCxnSpPr>
        <p:spPr>
          <a:xfrm>
            <a:off x="1221845" y="2457450"/>
            <a:ext cx="52051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4301D2-B88E-B5C3-A9A5-906AE2C36FD5}"/>
              </a:ext>
            </a:extLst>
          </p:cNvPr>
          <p:cNvSpPr txBox="1"/>
          <p:nvPr/>
        </p:nvSpPr>
        <p:spPr>
          <a:xfrm>
            <a:off x="1228653" y="2086307"/>
            <a:ext cx="78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과정</a:t>
            </a: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46ED3A83-2A78-F51B-4947-6861FEF397F7}"/>
              </a:ext>
            </a:extLst>
          </p:cNvPr>
          <p:cNvSpPr/>
          <p:nvPr/>
        </p:nvSpPr>
        <p:spPr>
          <a:xfrm>
            <a:off x="952499" y="2951876"/>
            <a:ext cx="146989" cy="2956911"/>
          </a:xfrm>
          <a:prstGeom prst="downArrow">
            <a:avLst/>
          </a:prstGeom>
          <a:solidFill>
            <a:srgbClr val="99BAC8"/>
          </a:solidFill>
          <a:ln>
            <a:solidFill>
              <a:srgbClr val="99BA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연결자 61">
            <a:extLst>
              <a:ext uri="{FF2B5EF4-FFF2-40B4-BE49-F238E27FC236}">
                <a16:creationId xmlns:a16="http://schemas.microsoft.com/office/drawing/2014/main" id="{CBB6E93B-D9A7-0020-BBFA-CC2F853512B8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순서도: 연결자 62">
            <a:extLst>
              <a:ext uri="{FF2B5EF4-FFF2-40B4-BE49-F238E27FC236}">
                <a16:creationId xmlns:a16="http://schemas.microsoft.com/office/drawing/2014/main" id="{837DE2EE-435F-573A-629C-62340A98455E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순서도: 연결자 63">
            <a:extLst>
              <a:ext uri="{FF2B5EF4-FFF2-40B4-BE49-F238E27FC236}">
                <a16:creationId xmlns:a16="http://schemas.microsoft.com/office/drawing/2014/main" id="{BBB7162D-8F17-C2AD-902A-32EEEA3CC9C5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순서도: 연결자 64">
            <a:extLst>
              <a:ext uri="{FF2B5EF4-FFF2-40B4-BE49-F238E27FC236}">
                <a16:creationId xmlns:a16="http://schemas.microsoft.com/office/drawing/2014/main" id="{ED32C33E-C830-FB7C-6E06-52133B3361AC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27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4134B-CFF0-8F13-7AEA-73EB4D1F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47" y="820664"/>
            <a:ext cx="5301693" cy="3768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1FF9FE-B0AB-57AE-8B15-25B86C62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85" y="4571158"/>
            <a:ext cx="5301694" cy="2136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83AC4-87D2-8F54-8898-346FA61E88FE}"/>
              </a:ext>
            </a:extLst>
          </p:cNvPr>
          <p:cNvSpPr txBox="1"/>
          <p:nvPr/>
        </p:nvSpPr>
        <p:spPr>
          <a:xfrm>
            <a:off x="1270025" y="1156967"/>
            <a:ext cx="4764427" cy="2552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/>
              <a:t>KSA Clustering </a:t>
            </a:r>
            <a:r>
              <a:rPr lang="ko-KR" altLang="en-US" sz="1200" dirty="0"/>
              <a:t>함수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KSA_Clustering</a:t>
            </a:r>
            <a:r>
              <a:rPr lang="ko-KR" altLang="en-US" sz="1200" dirty="0"/>
              <a:t> 입력 </a:t>
            </a:r>
            <a:r>
              <a:rPr lang="en-US" altLang="ko-KR" sz="1200" dirty="0"/>
              <a:t>parameter</a:t>
            </a:r>
          </a:p>
          <a:p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/>
              <a:t>k</a:t>
            </a:r>
            <a:r>
              <a:rPr lang="en-US" altLang="ko-KR" sz="1200" dirty="0"/>
              <a:t> : </a:t>
            </a:r>
            <a:r>
              <a:rPr lang="ko-KR" altLang="en-US" sz="1200" dirty="0"/>
              <a:t>클러스터 개수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/>
              <a:t>dataset </a:t>
            </a:r>
            <a:r>
              <a:rPr lang="en-US" altLang="ko-KR" sz="1200" dirty="0"/>
              <a:t>: </a:t>
            </a:r>
            <a:r>
              <a:rPr lang="ko-KR" altLang="en-US" sz="1200" dirty="0"/>
              <a:t>사용할 데이터셋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max_iter</a:t>
            </a:r>
            <a:r>
              <a:rPr lang="en-US" altLang="ko-KR" sz="1200" b="1" dirty="0"/>
              <a:t> = 300 </a:t>
            </a:r>
            <a:r>
              <a:rPr lang="en-US" altLang="ko-KR" sz="1200" dirty="0"/>
              <a:t>: </a:t>
            </a:r>
            <a:r>
              <a:rPr lang="ko-KR" altLang="en-US" sz="1200" dirty="0"/>
              <a:t>최대 반복 횟수</a:t>
            </a:r>
            <a:r>
              <a:rPr lang="en-US" altLang="ko-KR" sz="1200" dirty="0"/>
              <a:t>(</a:t>
            </a:r>
            <a:r>
              <a:rPr lang="ko-KR" altLang="en-US" sz="1200" dirty="0"/>
              <a:t>종료조건 </a:t>
            </a:r>
            <a:r>
              <a:rPr lang="en-US" altLang="ko-KR" sz="1200" dirty="0"/>
              <a:t>1)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initial_temperature</a:t>
            </a:r>
            <a:r>
              <a:rPr lang="en-US" altLang="ko-KR" sz="1200" b="1" dirty="0"/>
              <a:t> = 100 </a:t>
            </a:r>
            <a:r>
              <a:rPr lang="en-US" altLang="ko-KR" sz="1200" dirty="0"/>
              <a:t>: </a:t>
            </a:r>
            <a:r>
              <a:rPr lang="ko-KR" altLang="en-US" sz="1200" dirty="0"/>
              <a:t>초기 온도</a:t>
            </a:r>
            <a:r>
              <a:rPr lang="en-US" altLang="ko-KR" sz="1200" dirty="0"/>
              <a:t>(T)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/>
              <a:t>delta</a:t>
            </a:r>
            <a:r>
              <a:rPr lang="en-US" altLang="ko-KR" sz="1200" b="1" dirty="0" err="1">
                <a:latin typeface="+mn-ea"/>
              </a:rPr>
              <a:t>_t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=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0.01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온도 감소량</a:t>
            </a:r>
            <a:r>
              <a:rPr lang="en-US" altLang="ko-KR" sz="1200" dirty="0">
                <a:latin typeface="+mn-ea"/>
              </a:rPr>
              <a:t>(∆T)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 err="1">
                <a:latin typeface="+mn-ea"/>
              </a:rPr>
              <a:t>final_temparature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=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1e-04</a:t>
            </a:r>
            <a:r>
              <a:rPr lang="ko-KR" altLang="en-US" sz="1200" b="1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최소 온도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종료조건 </a:t>
            </a:r>
            <a:r>
              <a:rPr lang="en-US" altLang="ko-KR" sz="1200" dirty="0">
                <a:latin typeface="+mn-ea"/>
              </a:rPr>
              <a:t>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latin typeface="+mn-ea"/>
              </a:rPr>
              <a:t>t = 20000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이웃해 탐색 횟수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4A34E-F7B3-CA37-ABE8-D40D75A65BA5}"/>
              </a:ext>
            </a:extLst>
          </p:cNvPr>
          <p:cNvSpPr/>
          <p:nvPr/>
        </p:nvSpPr>
        <p:spPr>
          <a:xfrm>
            <a:off x="6524547" y="820665"/>
            <a:ext cx="5301693" cy="1205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F418AE-D22D-5D73-A3D0-52F2B4ED33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034452" y="1423345"/>
            <a:ext cx="490095" cy="100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3FFF7-A69F-C9F1-A40F-E36B58B92460}"/>
              </a:ext>
            </a:extLst>
          </p:cNvPr>
          <p:cNvSpPr/>
          <p:nvPr/>
        </p:nvSpPr>
        <p:spPr>
          <a:xfrm>
            <a:off x="6254240" y="817385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813C6-EFD8-167A-A1E0-92AB6F955663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2. KSA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Clustering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0BBEE77-CFBD-B0A4-6938-B5730281DD44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A26C97-5797-1535-6184-837A811186F5}"/>
              </a:ext>
            </a:extLst>
          </p:cNvPr>
          <p:cNvSpPr txBox="1"/>
          <p:nvPr/>
        </p:nvSpPr>
        <p:spPr>
          <a:xfrm>
            <a:off x="1270025" y="4214492"/>
            <a:ext cx="4764427" cy="979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 </a:t>
            </a:r>
            <a:r>
              <a:rPr lang="ko-KR" altLang="en-US" sz="1200" dirty="0"/>
              <a:t>결과값으로 초기 </a:t>
            </a:r>
            <a:r>
              <a:rPr lang="en-US" altLang="ko-KR" sz="1200" dirty="0"/>
              <a:t>Setting</a:t>
            </a:r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초기 </a:t>
            </a:r>
            <a:r>
              <a:rPr lang="en-US" altLang="ko-KR" sz="1200" b="1" dirty="0" err="1"/>
              <a:t>best_solution</a:t>
            </a:r>
            <a:r>
              <a:rPr lang="en-US" altLang="ko-KR" sz="1200" b="1" dirty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kmeans</a:t>
            </a:r>
            <a:r>
              <a:rPr lang="ko-KR" altLang="en-US" sz="1200" dirty="0"/>
              <a:t>의 최종 </a:t>
            </a:r>
            <a:r>
              <a:rPr lang="ko-KR" altLang="en-US" sz="1200" b="1" dirty="0"/>
              <a:t>클러스터 해</a:t>
            </a:r>
            <a:endParaRPr lang="en-US" altLang="ko-KR" sz="1200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초기 </a:t>
            </a:r>
            <a:r>
              <a:rPr lang="en-US" altLang="ko-KR" sz="1200" b="1" dirty="0" err="1"/>
              <a:t>best_solution_evaluation</a:t>
            </a:r>
            <a:r>
              <a:rPr lang="en-US" altLang="ko-KR" sz="1200" b="1" dirty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kmeans</a:t>
            </a:r>
            <a:r>
              <a:rPr lang="ko-KR" altLang="en-US" sz="1200" dirty="0"/>
              <a:t>의 최종 </a:t>
            </a:r>
            <a:r>
              <a:rPr lang="ko-KR" altLang="en-US" sz="1200" b="1" dirty="0" err="1"/>
              <a:t>평가값</a:t>
            </a:r>
            <a:endParaRPr lang="en-US" altLang="ko-KR" sz="1200" b="1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8B02A2B0-BB12-D1AB-459A-F0F75815C140}"/>
              </a:ext>
            </a:extLst>
          </p:cNvPr>
          <p:cNvSpPr/>
          <p:nvPr/>
        </p:nvSpPr>
        <p:spPr>
          <a:xfrm>
            <a:off x="7681912" y="1343024"/>
            <a:ext cx="142875" cy="13811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013EF0-68A8-DADD-F79F-8C7E777AB1C3}"/>
              </a:ext>
            </a:extLst>
          </p:cNvPr>
          <p:cNvSpPr txBox="1"/>
          <p:nvPr/>
        </p:nvSpPr>
        <p:spPr>
          <a:xfrm>
            <a:off x="7833549" y="1236715"/>
            <a:ext cx="948501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Kmeans</a:t>
            </a:r>
            <a:r>
              <a:rPr lang="en-US" altLang="ko-KR" sz="1000" dirty="0"/>
              <a:t> </a:t>
            </a:r>
            <a:r>
              <a:rPr lang="ko-KR" altLang="en-US" sz="1000" dirty="0"/>
              <a:t>적용</a:t>
            </a:r>
            <a:endParaRPr lang="en-US" altLang="ko-KR" sz="1000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672F37A7-D466-3AE6-E840-ED87E91A9F74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27590E57-A0CF-3845-8178-553FBB0FF821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8573AB00-8E9C-54DF-5D74-A6D46F9A6BF1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FFFF1C03-26C2-2A52-DAED-DD9892390BDC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43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A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3DD294-3693-A44D-1794-792001B03CE9}"/>
              </a:ext>
            </a:extLst>
          </p:cNvPr>
          <p:cNvSpPr/>
          <p:nvPr/>
        </p:nvSpPr>
        <p:spPr>
          <a:xfrm>
            <a:off x="779930" y="0"/>
            <a:ext cx="1141207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EFE4A8-EE13-C409-8B7C-6344974FDB1B}"/>
              </a:ext>
            </a:extLst>
          </p:cNvPr>
          <p:cNvSpPr/>
          <p:nvPr/>
        </p:nvSpPr>
        <p:spPr>
          <a:xfrm>
            <a:off x="496007" y="6935"/>
            <a:ext cx="270307" cy="2794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14134B-CFF0-8F13-7AEA-73EB4D1F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547" y="820664"/>
            <a:ext cx="5301693" cy="37683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1FF9FE-B0AB-57AE-8B15-25B86C62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85" y="4571158"/>
            <a:ext cx="5301694" cy="2136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83AC4-87D2-8F54-8898-346FA61E88FE}"/>
              </a:ext>
            </a:extLst>
          </p:cNvPr>
          <p:cNvSpPr txBox="1"/>
          <p:nvPr/>
        </p:nvSpPr>
        <p:spPr>
          <a:xfrm>
            <a:off x="1270025" y="928367"/>
            <a:ext cx="4764427" cy="4303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★ </a:t>
            </a:r>
            <a:r>
              <a:rPr lang="en-US" altLang="ko-KR" sz="1200" dirty="0"/>
              <a:t>SA </a:t>
            </a:r>
            <a:r>
              <a:rPr lang="ko-KR" altLang="en-US" sz="1200" dirty="0"/>
              <a:t>과정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종료조건</a:t>
            </a:r>
            <a:r>
              <a:rPr lang="en-US" altLang="ko-KR" sz="1200" dirty="0"/>
              <a:t>(</a:t>
            </a:r>
            <a:r>
              <a:rPr lang="ko-KR" altLang="en-US" sz="1200" dirty="0"/>
              <a:t>둘 중 하나만 만족해도 종료</a:t>
            </a:r>
            <a:r>
              <a:rPr lang="en-US" altLang="ko-KR" sz="12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/>
              <a:t>T(</a:t>
            </a:r>
            <a:r>
              <a:rPr lang="ko-KR" altLang="en-US" sz="1200" b="1" dirty="0"/>
              <a:t>초기 온도</a:t>
            </a:r>
            <a:r>
              <a:rPr lang="en-US" altLang="ko-KR" sz="1200" b="1" dirty="0"/>
              <a:t>) </a:t>
            </a:r>
            <a:r>
              <a:rPr lang="en-US" altLang="ko-KR" sz="1500" b="1" dirty="0">
                <a:solidFill>
                  <a:srgbClr val="FF0000"/>
                </a:solidFill>
              </a:rPr>
              <a:t>&lt;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final_temperature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최소 온도</a:t>
            </a:r>
            <a:r>
              <a:rPr lang="en-US" altLang="ko-KR" sz="1200" b="1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 dirty="0"/>
              <a:t>iterations(</a:t>
            </a:r>
            <a:r>
              <a:rPr lang="ko-KR" altLang="en-US" sz="1200" b="1" dirty="0"/>
              <a:t>반복횟수</a:t>
            </a:r>
            <a:r>
              <a:rPr lang="en-US" altLang="ko-KR" sz="1200" b="1" dirty="0"/>
              <a:t>) </a:t>
            </a:r>
            <a:r>
              <a:rPr lang="en-US" altLang="ko-KR" sz="1500" b="1" dirty="0">
                <a:solidFill>
                  <a:srgbClr val="FF0000"/>
                </a:solidFill>
              </a:rPr>
              <a:t>&gt;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max_iter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최대 반복횟수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--------------------------------------------------------------------------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이웃해 생성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/>
              <a:t>이웃해 평가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dirty="0"/>
              <a:t>[Minimize] </a:t>
            </a:r>
            <a:r>
              <a:rPr lang="ko-KR" altLang="en-US" sz="1200" dirty="0"/>
              <a:t>이웃해와 현재해를 비교하여 현재해 갱신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이웃해 </a:t>
            </a:r>
            <a:r>
              <a:rPr lang="en-US" altLang="ko-KR" sz="1500" b="1" dirty="0">
                <a:solidFill>
                  <a:srgbClr val="FF0000"/>
                </a:solidFill>
              </a:rPr>
              <a:t>&lt;</a:t>
            </a:r>
            <a:r>
              <a:rPr lang="en-US" altLang="ko-KR" sz="1200" dirty="0"/>
              <a:t> </a:t>
            </a:r>
            <a:r>
              <a:rPr lang="ko-KR" altLang="en-US" sz="1200" dirty="0"/>
              <a:t>현재해 </a:t>
            </a:r>
            <a:r>
              <a:rPr lang="en-US" altLang="ko-KR" sz="1200" dirty="0"/>
              <a:t>-&gt; </a:t>
            </a:r>
            <a:r>
              <a:rPr lang="ko-KR" altLang="en-US" sz="1200" dirty="0"/>
              <a:t>항상 받아들임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rand(0, 1) </a:t>
            </a:r>
            <a:r>
              <a:rPr lang="en-US" altLang="ko-KR" sz="1500" b="1" dirty="0">
                <a:solidFill>
                  <a:srgbClr val="FF0000"/>
                </a:solidFill>
              </a:rPr>
              <a:t>&lt;</a:t>
            </a:r>
            <a:r>
              <a:rPr lang="en-US" altLang="ko-KR" sz="1200" dirty="0"/>
              <a:t> exp{-(</a:t>
            </a:r>
            <a:r>
              <a:rPr lang="ko-KR" altLang="en-US" sz="1200" dirty="0"/>
              <a:t>이웃해</a:t>
            </a:r>
            <a:r>
              <a:rPr lang="en-US" altLang="ko-KR" sz="1200" dirty="0"/>
              <a:t>–</a:t>
            </a:r>
            <a:r>
              <a:rPr lang="ko-KR" altLang="en-US" sz="1200" dirty="0"/>
              <a:t>현재해</a:t>
            </a:r>
            <a:r>
              <a:rPr lang="en-US" altLang="ko-KR" sz="1200" dirty="0"/>
              <a:t>) / T} -&gt; </a:t>
            </a:r>
            <a:r>
              <a:rPr lang="ko-KR" altLang="en-US" sz="1200" dirty="0"/>
              <a:t>확률적으로 받아들임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--------------------------------------------------------------------------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온도 감소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반복 횟수 </a:t>
            </a:r>
            <a:r>
              <a:rPr lang="en-US" altLang="ko-KR" sz="1200" dirty="0"/>
              <a:t>+ 1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iteration 1</a:t>
            </a:r>
            <a:r>
              <a:rPr lang="ko-KR" altLang="en-US" sz="1200" dirty="0"/>
              <a:t>번마다 </a:t>
            </a:r>
            <a:r>
              <a:rPr lang="ko-KR" altLang="en-US" sz="1200" dirty="0" err="1"/>
              <a:t>평가값</a:t>
            </a:r>
            <a:r>
              <a:rPr lang="ko-KR" altLang="en-US" sz="1200" dirty="0"/>
              <a:t> 저장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E4A34E-F7B3-CA37-ABE8-D40D75A65BA5}"/>
              </a:ext>
            </a:extLst>
          </p:cNvPr>
          <p:cNvSpPr/>
          <p:nvPr/>
        </p:nvSpPr>
        <p:spPr>
          <a:xfrm>
            <a:off x="6524547" y="2030340"/>
            <a:ext cx="5301693" cy="2540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EF418AE-D22D-5D73-A3D0-52F2B4ED339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034452" y="3080335"/>
            <a:ext cx="490095" cy="22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3FFF7-A69F-C9F1-A40F-E36B58B92460}"/>
              </a:ext>
            </a:extLst>
          </p:cNvPr>
          <p:cNvSpPr/>
          <p:nvPr/>
        </p:nvSpPr>
        <p:spPr>
          <a:xfrm>
            <a:off x="6254240" y="2027060"/>
            <a:ext cx="270307" cy="2794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813C6-EFD8-167A-A1E0-92AB6F955663}"/>
              </a:ext>
            </a:extLst>
          </p:cNvPr>
          <p:cNvSpPr txBox="1"/>
          <p:nvPr/>
        </p:nvSpPr>
        <p:spPr>
          <a:xfrm>
            <a:off x="807162" y="202859"/>
            <a:ext cx="75385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2. KSA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Clustering</a:t>
            </a:r>
            <a:r>
              <a:rPr lang="ko-KR" altLang="en-US" sz="2500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latin typeface="새굴림" panose="02030600000101010101" pitchFamily="18" charset="-127"/>
                <a:ea typeface="새굴림" panose="02030600000101010101" pitchFamily="18" charset="-127"/>
              </a:rPr>
              <a:t> 구현</a:t>
            </a:r>
            <a:endParaRPr lang="en-US" altLang="ko-KR" sz="2500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0BBEE77-CFBD-B0A4-6938-B5730281DD44}"/>
              </a:ext>
            </a:extLst>
          </p:cNvPr>
          <p:cNvCxnSpPr/>
          <p:nvPr/>
        </p:nvCxnSpPr>
        <p:spPr>
          <a:xfrm>
            <a:off x="766314" y="679913"/>
            <a:ext cx="11425686" cy="0"/>
          </a:xfrm>
          <a:prstGeom prst="line">
            <a:avLst/>
          </a:prstGeom>
          <a:ln>
            <a:solidFill>
              <a:srgbClr val="304A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양쪽 중괄호 6">
            <a:extLst>
              <a:ext uri="{FF2B5EF4-FFF2-40B4-BE49-F238E27FC236}">
                <a16:creationId xmlns:a16="http://schemas.microsoft.com/office/drawing/2014/main" id="{7B670E5A-2885-5F0D-4344-A9BA5D40A2AD}"/>
              </a:ext>
            </a:extLst>
          </p:cNvPr>
          <p:cNvSpPr/>
          <p:nvPr/>
        </p:nvSpPr>
        <p:spPr>
          <a:xfrm>
            <a:off x="1034909" y="2689646"/>
            <a:ext cx="5073140" cy="1284548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F32E4-C349-C008-4D2F-1D3804E4D88C}"/>
              </a:ext>
            </a:extLst>
          </p:cNvPr>
          <p:cNvSpPr txBox="1"/>
          <p:nvPr/>
        </p:nvSpPr>
        <p:spPr>
          <a:xfrm>
            <a:off x="5200650" y="2566534"/>
            <a:ext cx="678196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</a:t>
            </a:r>
            <a:r>
              <a:rPr lang="ko-KR" altLang="en-US" sz="1000" dirty="0"/>
              <a:t>번 반복</a:t>
            </a:r>
            <a:endParaRPr lang="en-US" altLang="ko-KR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ABA0A-0A62-69D1-ABB1-9C0833E7E6CF}"/>
              </a:ext>
            </a:extLst>
          </p:cNvPr>
          <p:cNvSpPr txBox="1"/>
          <p:nvPr/>
        </p:nvSpPr>
        <p:spPr>
          <a:xfrm>
            <a:off x="1270025" y="5238205"/>
            <a:ext cx="4764427" cy="1441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★ 함수 최종 </a:t>
            </a:r>
            <a:r>
              <a:rPr lang="ko-KR" altLang="en-US" sz="1200" dirty="0" err="1"/>
              <a:t>반환값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best_solution</a:t>
            </a:r>
            <a:r>
              <a:rPr lang="en-US" altLang="ko-KR" sz="1200" b="1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최종 클러스터 해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best_solution_evaluation</a:t>
            </a:r>
            <a:r>
              <a:rPr lang="en-US" altLang="ko-KR" sz="1200" b="1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최종 </a:t>
            </a:r>
            <a:r>
              <a:rPr lang="ko-KR" altLang="en-US" sz="1200" dirty="0" err="1"/>
              <a:t>평가값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best_centroids</a:t>
            </a:r>
            <a:r>
              <a:rPr lang="en-US" altLang="ko-KR" sz="1200" b="1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최종 클러스터의 중심점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/>
              <a:t>iterations</a:t>
            </a:r>
            <a:r>
              <a:rPr lang="en-US" altLang="ko-KR" sz="1200" dirty="0"/>
              <a:t> : </a:t>
            </a:r>
            <a:r>
              <a:rPr lang="ko-KR" altLang="en-US" sz="1200" dirty="0"/>
              <a:t>최종 반복횟수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D809E-AE34-52CA-7BDC-2F7396AAE5BB}"/>
              </a:ext>
            </a:extLst>
          </p:cNvPr>
          <p:cNvSpPr/>
          <p:nvPr/>
        </p:nvSpPr>
        <p:spPr>
          <a:xfrm>
            <a:off x="6534443" y="5881832"/>
            <a:ext cx="4877627" cy="26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63AEFE-0561-7D74-6E9D-F00D912117A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034452" y="5959012"/>
            <a:ext cx="499991" cy="56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CA25685B-071E-8C9F-C113-E63141E965E4}"/>
              </a:ext>
            </a:extLst>
          </p:cNvPr>
          <p:cNvSpPr/>
          <p:nvPr/>
        </p:nvSpPr>
        <p:spPr>
          <a:xfrm>
            <a:off x="586752" y="467465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518B8600-78FB-80B0-9074-93BAC108906A}"/>
              </a:ext>
            </a:extLst>
          </p:cNvPr>
          <p:cNvSpPr/>
          <p:nvPr/>
        </p:nvSpPr>
        <p:spPr>
          <a:xfrm>
            <a:off x="586752" y="625913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FCCB33E4-2F64-A5B3-EF21-E06B67C5CC0B}"/>
              </a:ext>
            </a:extLst>
          </p:cNvPr>
          <p:cNvSpPr/>
          <p:nvPr/>
        </p:nvSpPr>
        <p:spPr>
          <a:xfrm>
            <a:off x="586753" y="790574"/>
            <a:ext cx="108000" cy="108000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01D1A2FF-7CDA-9570-1DBF-BED70AEB2A20}"/>
              </a:ext>
            </a:extLst>
          </p:cNvPr>
          <p:cNvSpPr/>
          <p:nvPr/>
        </p:nvSpPr>
        <p:spPr>
          <a:xfrm>
            <a:off x="586752" y="952499"/>
            <a:ext cx="108000" cy="1080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76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1098</Words>
  <Application>Microsoft Office PowerPoint</Application>
  <PresentationFormat>와이드스크린</PresentationFormat>
  <Paragraphs>279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나눔고딕</vt:lpstr>
      <vt:lpstr>맑은 고딕</vt:lpstr>
      <vt:lpstr>새굴림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정용희</dc:creator>
  <cp:lastModifiedBy>정용희</cp:lastModifiedBy>
  <cp:revision>60</cp:revision>
  <dcterms:created xsi:type="dcterms:W3CDTF">2024-03-21T10:55:41Z</dcterms:created>
  <dcterms:modified xsi:type="dcterms:W3CDTF">2024-03-25T14:09:21Z</dcterms:modified>
</cp:coreProperties>
</file>