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B9D21-73CA-2CAD-AE97-29A98F7F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7492FF-2387-F31A-C01C-5A5F44081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34649-429D-8150-F160-BFFCF864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EF79F-B221-E78E-97FC-9ACF2612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5560F-EBBA-8B41-0DF7-C6B38761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0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C619C-5B9E-AB0B-AD69-E1C8C616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D702F7-ECC5-59A6-A04A-4374A140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4A5AA-CD4B-4E93-BAF0-AFC6E26B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BC0A2-6D25-74A7-0019-A721FFD6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7079F-55C4-A939-5943-F299FCFF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C228B7-1D84-D049-6C7A-11E986036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57E13-753C-8D60-11E7-CB65934D5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B65A4-5E80-463E-9ADA-76EB3EF8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5718D-BF29-CE3E-7881-EA5281E1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C6E5B-0EC5-6A72-CF15-A614FA47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3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003A3-27B2-3ECB-ACFE-DCC7CD7D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04F65-54F5-174F-B118-017C4A33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5A1E8-A1D7-A6DE-62FB-D69E066A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D043B-F5BF-E131-D653-19FFC843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63191-F01D-BDCC-F4ED-68FD4A26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E5095-67A4-E8E9-32D8-48EDDF05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85925-8E0D-0864-461B-2D83795A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78140-F79E-BA1C-F166-BDD751A4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286AC-7382-3B9B-97AE-75FC9084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06167-45B1-4580-8C7B-8EE57586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7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ACF88-34F5-183F-FA14-DB732267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87425-CCA5-2733-D1B6-6A5949749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68763-E653-A7CD-7110-AD781825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55371-23F5-7474-BE4C-0B2F2364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B19C4-61E7-6148-BE4A-EA1E7835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734B-0A93-B71A-7DCA-40C7C5DE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FB20A-F366-C5CC-DCCD-DBCE410D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7D13C-195A-67AC-D99A-6EAC4D21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8252D-9C16-7858-1A6F-2D182E11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A51B78-C9CB-69D4-43B3-B3E50A5AE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2A7FF-7A95-1DE1-12D5-F6074BBAF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109C2A-2EBB-EF8E-03B3-8392B6D8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08A364-26CE-7EB8-F666-2B27218F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A794A-8A47-7972-68ED-C5308BB0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6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49E86-8F79-D275-5E55-12807F75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63C3F-22C2-FCB9-C6B2-C579AA76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AA43E-46DA-DED2-487B-A8506B47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A0C11F-90A8-1F32-C6AB-1060F509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8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DB18F-2028-563F-ECAB-E4A864B6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54C985-D762-7C1F-85A2-90545AAE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84B9D-6B50-6834-F003-CEF76074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3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46D6F-174A-9404-EEBE-3F011E13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F18FE-54D3-B0CB-E158-EA1ECEEC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70732-F295-6BFD-0566-7658ECEDF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AEC8E9-0809-F648-B501-17302839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72C9F-A3E7-E53F-CE44-6D677398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BCF4F-C804-C954-E647-12F9B7D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6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0FEB1-0C20-8BC1-1727-FFD7D6E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3E82A8-3517-130A-CF70-E585BE761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B4930-A4EE-31FC-EFCB-4EDC00BE0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42E1D-FC0F-5816-C444-198ABBB4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053D0-872A-65D3-1D38-B8AC947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ECE14-1E54-17EF-3370-68EC1F3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5A435-F8A6-7BAD-EEF7-10ED2027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FC114-5194-6C1A-AA8D-A46BCB50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59B5E-883A-A369-F9F5-BDB4E813D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C7CE0-1D7D-4B80-9B95-813CE00E9DC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8EF69-3DEF-FFB5-51E9-EF6E0A0CA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21101-267D-2640-7105-5BB55FD23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20B3A-E9B2-48A7-BC67-FA02DE429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jcheminf.biomedcentral.com/articles/10.1186/1758-2946-3-32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s://ftp.ncbi.nlm.nih.gov/pubchem/Compound_3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pubchem.ncbi.nlm.nih.gov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hemtube3d.com/category/galler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hyperlink" Target="https://www.chemspider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D75F8-6408-580C-D434-A5BFB0D3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971F16-5FCA-244B-DA1F-08472EA8100A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8C5AD6-3D66-8C8A-7CE0-35E53E5FDE31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AD92B0-B24E-3641-4BAC-2CC0CB1A242A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실험 과정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3742FE-999C-5DF0-4842-3B76B0EAC4E9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4E225-F49E-3B01-8746-8E75CE925CAC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3D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구조파일 수집 방법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A9F97C-9469-C066-B8C3-83919DFC5E14}"/>
              </a:ext>
            </a:extLst>
          </p:cNvPr>
          <p:cNvGrpSpPr/>
          <p:nvPr/>
        </p:nvGrpSpPr>
        <p:grpSpPr>
          <a:xfrm>
            <a:off x="490727" y="1065688"/>
            <a:ext cx="186919" cy="381380"/>
            <a:chOff x="815653" y="1693248"/>
            <a:chExt cx="192991" cy="39376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2399DAD-8BD2-C6FF-7E30-84BB122FFD62}"/>
                </a:ext>
              </a:extLst>
            </p:cNvPr>
            <p:cNvCxnSpPr/>
            <p:nvPr/>
          </p:nvCxnSpPr>
          <p:spPr>
            <a:xfrm>
              <a:off x="815653" y="1693248"/>
              <a:ext cx="0" cy="393769"/>
            </a:xfrm>
            <a:prstGeom prst="line">
              <a:avLst/>
            </a:prstGeom>
            <a:ln w="38100">
              <a:solidFill>
                <a:srgbClr val="1A1B1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3318DCA-636D-7B0C-94F5-C26A562ADC9B}"/>
                </a:ext>
              </a:extLst>
            </p:cNvPr>
            <p:cNvCxnSpPr/>
            <p:nvPr/>
          </p:nvCxnSpPr>
          <p:spPr>
            <a:xfrm>
              <a:off x="908974" y="1693248"/>
              <a:ext cx="0" cy="393769"/>
            </a:xfrm>
            <a:prstGeom prst="line">
              <a:avLst/>
            </a:prstGeom>
            <a:ln w="38100">
              <a:solidFill>
                <a:srgbClr val="DD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E01533C-0AEF-4CD4-AA9F-85FD387CA669}"/>
                </a:ext>
              </a:extLst>
            </p:cNvPr>
            <p:cNvCxnSpPr/>
            <p:nvPr/>
          </p:nvCxnSpPr>
          <p:spPr>
            <a:xfrm>
              <a:off x="1008644" y="1693248"/>
              <a:ext cx="0" cy="39376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15073B-3817-752B-E3A3-B91E9DAED72C}"/>
              </a:ext>
            </a:extLst>
          </p:cNvPr>
          <p:cNvSpPr txBox="1"/>
          <p:nvPr/>
        </p:nvSpPr>
        <p:spPr>
          <a:xfrm>
            <a:off x="686102" y="1071712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pubchem3d</a:t>
            </a:r>
            <a:r>
              <a:rPr lang="ko-KR" altLang="en-US" b="1" dirty="0"/>
              <a:t>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23FFE-B97F-7B42-D6A8-8A78131182C4}"/>
              </a:ext>
            </a:extLst>
          </p:cNvPr>
          <p:cNvSpPr txBox="1"/>
          <p:nvPr/>
        </p:nvSpPr>
        <p:spPr>
          <a:xfrm>
            <a:off x="3321742" y="87835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https://ftp.ncbi.nlm.nih.gov/pubchem/Compound_3D/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66CF16-47A2-0A38-C718-0F35738150C3}"/>
              </a:ext>
            </a:extLst>
          </p:cNvPr>
          <p:cNvSpPr txBox="1"/>
          <p:nvPr/>
        </p:nvSpPr>
        <p:spPr>
          <a:xfrm>
            <a:off x="3321742" y="61895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https://jcheminf.biomedcentral.com/articles/10.1186/1758-2946-3-32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A1EC1-7D1B-A119-4FCB-A411668F79DB}"/>
              </a:ext>
            </a:extLst>
          </p:cNvPr>
          <p:cNvSpPr txBox="1"/>
          <p:nvPr/>
        </p:nvSpPr>
        <p:spPr>
          <a:xfrm>
            <a:off x="3321742" y="11377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4"/>
              </a:rPr>
              <a:t>https://pubchem.ncbi.nlm.nih.gov/</a:t>
            </a:r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BC1E0F-F535-F1B3-CF44-47F9B5E6A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6" y="4639252"/>
            <a:ext cx="4031570" cy="2055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0B3947D-BE8D-EBAC-B61D-D04D33B1A7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5487"/>
          <a:stretch/>
        </p:blipFill>
        <p:spPr>
          <a:xfrm>
            <a:off x="3193391" y="4701097"/>
            <a:ext cx="2773570" cy="190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DF2CC3-AF7A-B8D1-71FA-A8B3F5BF2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040" y="4088228"/>
            <a:ext cx="3408729" cy="2662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052A87D-AFB9-9F38-9DBD-2A19028ACD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9241" y="12436994"/>
            <a:ext cx="6134956" cy="384863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24BB340-372D-8F19-68B6-BF589FD0C7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294" y="1959894"/>
            <a:ext cx="3408729" cy="2075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58F73C6-6A4B-878E-A093-D0CB3F4EFC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6700" y="3445393"/>
            <a:ext cx="3705407" cy="416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9A18E18-A954-13C5-6CDF-B8C9BF432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683145" y="11482274"/>
            <a:ext cx="6630325" cy="637311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46B0DDF-BA33-06D6-DE80-1D1000ADE1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61936" y="11482274"/>
            <a:ext cx="6030167" cy="599206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156F9A9-4A10-072F-56A1-0EB822DCFC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293870" y="18360792"/>
            <a:ext cx="7611537" cy="472505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E0EA1379-534B-5A07-9773-07ED89FD7C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9687" y="18360792"/>
            <a:ext cx="7611537" cy="475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FA74B-7A74-247F-5978-40B81A47CB8A}"/>
              </a:ext>
            </a:extLst>
          </p:cNvPr>
          <p:cNvSpPr txBox="1"/>
          <p:nvPr/>
        </p:nvSpPr>
        <p:spPr>
          <a:xfrm>
            <a:off x="581112" y="1652117"/>
            <a:ext cx="496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원하는 화합물의 명칭을 </a:t>
            </a:r>
            <a:r>
              <a:rPr lang="en-US" altLang="ko-KR" sz="1400" dirty="0"/>
              <a:t>PubChem</a:t>
            </a:r>
            <a:r>
              <a:rPr lang="ko-KR" altLang="en-US" sz="1400" dirty="0"/>
              <a:t>에 검색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DEFD80-BA8B-DC90-B8A4-E11D58F282D2}"/>
              </a:ext>
            </a:extLst>
          </p:cNvPr>
          <p:cNvSpPr/>
          <p:nvPr/>
        </p:nvSpPr>
        <p:spPr>
          <a:xfrm>
            <a:off x="1157288" y="3057525"/>
            <a:ext cx="600075" cy="9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C77CD-64F7-132C-BD6D-1437EB1F1486}"/>
              </a:ext>
            </a:extLst>
          </p:cNvPr>
          <p:cNvSpPr txBox="1"/>
          <p:nvPr/>
        </p:nvSpPr>
        <p:spPr>
          <a:xfrm>
            <a:off x="1821119" y="3034127"/>
            <a:ext cx="2061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rgbClr val="FF0000"/>
                </a:solidFill>
              </a:rPr>
              <a:t>컴파운드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ID (PubChem ID)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A9DF8-664D-84F2-CA9E-00BF4DA520F2}"/>
              </a:ext>
            </a:extLst>
          </p:cNvPr>
          <p:cNvSpPr txBox="1"/>
          <p:nvPr/>
        </p:nvSpPr>
        <p:spPr>
          <a:xfrm>
            <a:off x="581112" y="4045070"/>
            <a:ext cx="496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pubchem3d</a:t>
            </a:r>
            <a:r>
              <a:rPr lang="ko-KR" altLang="en-US" sz="1400" dirty="0"/>
              <a:t> 데이터베이스에 접속해서 원하는 화합물의 번호가 있는 </a:t>
            </a:r>
            <a:r>
              <a:rPr lang="en-US" altLang="ko-KR" sz="1400" dirty="0"/>
              <a:t>.sdf.gz </a:t>
            </a:r>
            <a:r>
              <a:rPr lang="ko-KR" altLang="en-US" sz="1400" dirty="0"/>
              <a:t>파일을 찾아 다운로드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D2D519E-1241-BCDD-36CB-4AC26BAB7263}"/>
              </a:ext>
            </a:extLst>
          </p:cNvPr>
          <p:cNvSpPr/>
          <p:nvPr/>
        </p:nvSpPr>
        <p:spPr>
          <a:xfrm>
            <a:off x="5686425" y="4995178"/>
            <a:ext cx="468822" cy="311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41C0435-EA5A-5ACD-A87D-DDFA9E3504EC}"/>
              </a:ext>
            </a:extLst>
          </p:cNvPr>
          <p:cNvSpPr/>
          <p:nvPr/>
        </p:nvSpPr>
        <p:spPr>
          <a:xfrm rot="16200000">
            <a:off x="7629880" y="3916581"/>
            <a:ext cx="468822" cy="3113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189AB8-BF15-511A-CEBA-E1CEDF8FDA61}"/>
              </a:ext>
            </a:extLst>
          </p:cNvPr>
          <p:cNvSpPr/>
          <p:nvPr/>
        </p:nvSpPr>
        <p:spPr>
          <a:xfrm>
            <a:off x="677646" y="5376705"/>
            <a:ext cx="901123" cy="13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7292BF-E0FE-11CB-9F03-FAC932BAEF9A}"/>
              </a:ext>
            </a:extLst>
          </p:cNvPr>
          <p:cNvSpPr/>
          <p:nvPr/>
        </p:nvSpPr>
        <p:spPr>
          <a:xfrm>
            <a:off x="3193391" y="5586737"/>
            <a:ext cx="901123" cy="13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DFB548-3924-F1B7-6F41-CCFA265BE1E2}"/>
              </a:ext>
            </a:extLst>
          </p:cNvPr>
          <p:cNvSpPr/>
          <p:nvPr/>
        </p:nvSpPr>
        <p:spPr>
          <a:xfrm>
            <a:off x="6197109" y="4736022"/>
            <a:ext cx="1311766" cy="13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FF70E7-5172-C1A3-FAD4-A337FCDCA35E}"/>
              </a:ext>
            </a:extLst>
          </p:cNvPr>
          <p:cNvSpPr/>
          <p:nvPr/>
        </p:nvSpPr>
        <p:spPr>
          <a:xfrm>
            <a:off x="6197109" y="3661755"/>
            <a:ext cx="1311766" cy="133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83D5A-3E39-F823-6B25-151B2600C411}"/>
              </a:ext>
            </a:extLst>
          </p:cNvPr>
          <p:cNvSpPr txBox="1"/>
          <p:nvPr/>
        </p:nvSpPr>
        <p:spPr>
          <a:xfrm>
            <a:off x="5538370" y="1652117"/>
            <a:ext cx="562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3) </a:t>
            </a:r>
            <a:r>
              <a:rPr lang="ko-KR" altLang="en-US" sz="1400" dirty="0"/>
              <a:t>해당 파일을 메모장 혹은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와 같은 텍스트 에디터로 열어 </a:t>
            </a:r>
            <a:r>
              <a:rPr lang="en-US" altLang="ko-KR" sz="1400" dirty="0"/>
              <a:t>Compound ID</a:t>
            </a:r>
            <a:r>
              <a:rPr lang="ko-KR" altLang="en-US" sz="1400" dirty="0"/>
              <a:t>의 </a:t>
            </a:r>
            <a:r>
              <a:rPr lang="en-US" altLang="ko-KR" sz="1400" dirty="0"/>
              <a:t>.mol </a:t>
            </a:r>
            <a:r>
              <a:rPr lang="ko-KR" altLang="en-US" sz="1400" dirty="0"/>
              <a:t>정보를 확인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85A3E1C-3F42-3EED-DC1F-978A78729BDA}"/>
              </a:ext>
            </a:extLst>
          </p:cNvPr>
          <p:cNvCxnSpPr/>
          <p:nvPr/>
        </p:nvCxnSpPr>
        <p:spPr>
          <a:xfrm>
            <a:off x="5359687" y="1652117"/>
            <a:ext cx="0" cy="2209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A4EAC-0E34-6BF9-5F76-14AFF7A5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E392F2-2E73-F548-5E07-4DCF0CD89196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EE2B6A-B307-0F21-12F2-63CF49DE3DF8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9BC701-11F5-0259-0852-E7EDDD210F21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실험 과정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DF5E99-DA2A-2101-94FA-79E5D3B94164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3BF663-08D6-DEE8-6980-EA865C950AAA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3D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구조파일 수집 방법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463D2-E83D-A6E6-4FE7-2CD7054F34E0}"/>
              </a:ext>
            </a:extLst>
          </p:cNvPr>
          <p:cNvGrpSpPr/>
          <p:nvPr/>
        </p:nvGrpSpPr>
        <p:grpSpPr>
          <a:xfrm>
            <a:off x="490727" y="1065688"/>
            <a:ext cx="186919" cy="381380"/>
            <a:chOff x="815653" y="1693248"/>
            <a:chExt cx="192991" cy="39376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9BE9E61-96EE-58A4-6359-F924254B453E}"/>
                </a:ext>
              </a:extLst>
            </p:cNvPr>
            <p:cNvCxnSpPr/>
            <p:nvPr/>
          </p:nvCxnSpPr>
          <p:spPr>
            <a:xfrm>
              <a:off x="815653" y="1693248"/>
              <a:ext cx="0" cy="393769"/>
            </a:xfrm>
            <a:prstGeom prst="line">
              <a:avLst/>
            </a:prstGeom>
            <a:ln w="38100">
              <a:solidFill>
                <a:srgbClr val="1A1B1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5214A78-759C-7CE6-BAB5-52B23A1D9CF9}"/>
                </a:ext>
              </a:extLst>
            </p:cNvPr>
            <p:cNvCxnSpPr/>
            <p:nvPr/>
          </p:nvCxnSpPr>
          <p:spPr>
            <a:xfrm>
              <a:off x="908974" y="1693248"/>
              <a:ext cx="0" cy="393769"/>
            </a:xfrm>
            <a:prstGeom prst="line">
              <a:avLst/>
            </a:prstGeom>
            <a:ln w="38100">
              <a:solidFill>
                <a:srgbClr val="DD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8E236A-7D50-0E99-F749-223ADF57F79C}"/>
                </a:ext>
              </a:extLst>
            </p:cNvPr>
            <p:cNvCxnSpPr/>
            <p:nvPr/>
          </p:nvCxnSpPr>
          <p:spPr>
            <a:xfrm>
              <a:off x="1008644" y="1693248"/>
              <a:ext cx="0" cy="39376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60D74E-7602-F2BC-04BB-4759C64AA83A}"/>
              </a:ext>
            </a:extLst>
          </p:cNvPr>
          <p:cNvSpPr txBox="1"/>
          <p:nvPr/>
        </p:nvSpPr>
        <p:spPr>
          <a:xfrm>
            <a:off x="686102" y="1071712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chemtube3d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BDBAED-B340-603C-7DF3-7E22E9469C35}"/>
              </a:ext>
            </a:extLst>
          </p:cNvPr>
          <p:cNvSpPr txBox="1"/>
          <p:nvPr/>
        </p:nvSpPr>
        <p:spPr>
          <a:xfrm>
            <a:off x="3321741" y="612929"/>
            <a:ext cx="35598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2"/>
              </a:rPr>
              <a:t>https://www.chemtube3d.com/category/gallery/</a:t>
            </a:r>
            <a:endParaRPr lang="en-US" altLang="ko-KR" sz="1050" dirty="0"/>
          </a:p>
          <a:p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382A59-E29A-140E-252F-43671EC9FA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47" r="1743"/>
          <a:stretch/>
        </p:blipFill>
        <p:spPr>
          <a:xfrm>
            <a:off x="951232" y="4210639"/>
            <a:ext cx="3735068" cy="2532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9F5E5C-EF01-067B-68E8-22AF08024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73" y="2471783"/>
            <a:ext cx="5585415" cy="347771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CE6E83C-44A6-FAE7-071D-4944492AC97A}"/>
              </a:ext>
            </a:extLst>
          </p:cNvPr>
          <p:cNvGrpSpPr/>
          <p:nvPr/>
        </p:nvGrpSpPr>
        <p:grpSpPr>
          <a:xfrm>
            <a:off x="725440" y="1726729"/>
            <a:ext cx="4618254" cy="2076731"/>
            <a:chOff x="677646" y="1408307"/>
            <a:chExt cx="5381418" cy="24199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740E343-8C4F-2575-70E3-BFD0EE24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646" y="1658573"/>
              <a:ext cx="5004824" cy="21696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9393FDC-8D8D-9B5A-9DF5-F0DC6284C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7431" t="1786" b="79196"/>
            <a:stretch/>
          </p:blipFill>
          <p:spPr>
            <a:xfrm>
              <a:off x="4075562" y="1408307"/>
              <a:ext cx="1983502" cy="724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FF5016-D98B-632D-939F-979F3938B605}"/>
              </a:ext>
            </a:extLst>
          </p:cNvPr>
          <p:cNvSpPr txBox="1"/>
          <p:nvPr/>
        </p:nvSpPr>
        <p:spPr>
          <a:xfrm>
            <a:off x="581112" y="1652117"/>
            <a:ext cx="496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원하는 화합물의 명칭을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EA6B2-602F-16D5-EECA-E731C9C4BDE1}"/>
              </a:ext>
            </a:extLst>
          </p:cNvPr>
          <p:cNvSpPr txBox="1"/>
          <p:nvPr/>
        </p:nvSpPr>
        <p:spPr>
          <a:xfrm>
            <a:off x="581112" y="3864346"/>
            <a:ext cx="4963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2) </a:t>
            </a:r>
            <a:r>
              <a:rPr lang="ko-KR" altLang="en-US" sz="1200" dirty="0" err="1"/>
              <a:t>우클릭</a:t>
            </a:r>
            <a:r>
              <a:rPr lang="ko-KR" altLang="en-US" sz="1200" dirty="0"/>
              <a:t> </a:t>
            </a:r>
            <a:r>
              <a:rPr lang="en-US" altLang="ko-KR" sz="1200" dirty="0"/>
              <a:t>&gt;&gt; </a:t>
            </a:r>
            <a:r>
              <a:rPr lang="ko-KR" altLang="en-US" sz="1200" dirty="0"/>
              <a:t> </a:t>
            </a:r>
            <a:r>
              <a:rPr lang="en-US" altLang="ko-KR" sz="1200" dirty="0"/>
              <a:t>view &lt;</a:t>
            </a:r>
            <a:r>
              <a:rPr lang="ko-KR" altLang="en-US" sz="1200" dirty="0"/>
              <a:t>화합물 명칭</a:t>
            </a:r>
            <a:r>
              <a:rPr lang="en-US" altLang="ko-KR" sz="1200" dirty="0"/>
              <a:t>.mol&gt;</a:t>
            </a:r>
            <a:r>
              <a:rPr lang="ko-KR" altLang="en-US" sz="1200" dirty="0"/>
              <a:t>버튼 클릭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2474-118F-5540-35B8-90CFE3DE5097}"/>
              </a:ext>
            </a:extLst>
          </p:cNvPr>
          <p:cNvSpPr txBox="1"/>
          <p:nvPr/>
        </p:nvSpPr>
        <p:spPr>
          <a:xfrm>
            <a:off x="6025473" y="2101578"/>
            <a:ext cx="4963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3) 3D </a:t>
            </a:r>
            <a:r>
              <a:rPr lang="ko-KR" altLang="en-US" sz="1200" dirty="0"/>
              <a:t>뷰어 프로그램으로 열어서 확인</a:t>
            </a:r>
          </a:p>
        </p:txBody>
      </p:sp>
    </p:spTree>
    <p:extLst>
      <p:ext uri="{BB962C8B-B14F-4D97-AF65-F5344CB8AC3E}">
        <p14:creationId xmlns:p14="http://schemas.microsoft.com/office/powerpoint/2010/main" val="343979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910D6-C3DF-0F6A-EDA3-F57FD890F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41A75B-9403-EBD7-C52C-411CF4C6F912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B628A8-C109-6360-DB85-1F2BCD017468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0CD51B-6C80-C547-72DD-7D2B8F8236EE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실험 과정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E0C925-2046-43DA-5E44-1177F17EAF07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C51FB8-87F2-BE7B-5812-3855BE704F39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3D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구조파일 수집 방법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7A4257-781E-1FBC-AF0E-22B7922ABF39}"/>
              </a:ext>
            </a:extLst>
          </p:cNvPr>
          <p:cNvGrpSpPr/>
          <p:nvPr/>
        </p:nvGrpSpPr>
        <p:grpSpPr>
          <a:xfrm>
            <a:off x="490727" y="1065688"/>
            <a:ext cx="186919" cy="381380"/>
            <a:chOff x="815653" y="1693248"/>
            <a:chExt cx="192991" cy="39376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AFCBC5F-2CF9-EBE9-A9E4-9EDF5510DA63}"/>
                </a:ext>
              </a:extLst>
            </p:cNvPr>
            <p:cNvCxnSpPr/>
            <p:nvPr/>
          </p:nvCxnSpPr>
          <p:spPr>
            <a:xfrm>
              <a:off x="815653" y="1693248"/>
              <a:ext cx="0" cy="393769"/>
            </a:xfrm>
            <a:prstGeom prst="line">
              <a:avLst/>
            </a:prstGeom>
            <a:ln w="38100">
              <a:solidFill>
                <a:srgbClr val="1A1B1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9C64DE-190F-06E1-7C86-E2AF28CFB3A6}"/>
                </a:ext>
              </a:extLst>
            </p:cNvPr>
            <p:cNvCxnSpPr/>
            <p:nvPr/>
          </p:nvCxnSpPr>
          <p:spPr>
            <a:xfrm>
              <a:off x="908974" y="1693248"/>
              <a:ext cx="0" cy="393769"/>
            </a:xfrm>
            <a:prstGeom prst="line">
              <a:avLst/>
            </a:prstGeom>
            <a:ln w="38100">
              <a:solidFill>
                <a:srgbClr val="DD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3299A0A-3358-24A3-0432-A838E456C617}"/>
                </a:ext>
              </a:extLst>
            </p:cNvPr>
            <p:cNvCxnSpPr/>
            <p:nvPr/>
          </p:nvCxnSpPr>
          <p:spPr>
            <a:xfrm>
              <a:off x="1008644" y="1693248"/>
              <a:ext cx="0" cy="39376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D75DA3-02F9-9075-E846-963D5B1FE2D0}"/>
              </a:ext>
            </a:extLst>
          </p:cNvPr>
          <p:cNvSpPr txBox="1"/>
          <p:nvPr/>
        </p:nvSpPr>
        <p:spPr>
          <a:xfrm>
            <a:off x="686102" y="1071712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Chemspider</a:t>
            </a:r>
            <a:endParaRPr lang="ko-KR" altLang="en-US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3092D40-41D9-E15C-2673-68EE1B05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41" y="12436994"/>
            <a:ext cx="6134956" cy="384863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EDC1E77-11FF-69C0-7259-916E7AC9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3145" y="11482274"/>
            <a:ext cx="6630325" cy="637311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C4EA1B5-236E-499F-9D6D-7F5694619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1936" y="11482274"/>
            <a:ext cx="6030167" cy="599206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8C1EFD8-CDE6-7C5B-823F-0EB701D54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93870" y="18360792"/>
            <a:ext cx="7611537" cy="472505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69293DB-1FC0-BDCE-DA04-860E2C346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687" y="18360792"/>
            <a:ext cx="7611537" cy="475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D185E3-EF1A-65C8-9C78-107D89D777D5}"/>
              </a:ext>
            </a:extLst>
          </p:cNvPr>
          <p:cNvSpPr txBox="1"/>
          <p:nvPr/>
        </p:nvSpPr>
        <p:spPr>
          <a:xfrm>
            <a:off x="581112" y="1652117"/>
            <a:ext cx="4963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원하는 화합물의 명칭을 </a:t>
            </a:r>
            <a:r>
              <a:rPr lang="en-US" altLang="ko-KR" sz="1400" dirty="0" err="1"/>
              <a:t>Chemspider</a:t>
            </a:r>
            <a:r>
              <a:rPr lang="ko-KR" altLang="en-US" sz="1400" dirty="0"/>
              <a:t>에 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6DCD8-768A-87EE-6352-0F75762F14D7}"/>
              </a:ext>
            </a:extLst>
          </p:cNvPr>
          <p:cNvSpPr txBox="1"/>
          <p:nvPr/>
        </p:nvSpPr>
        <p:spPr>
          <a:xfrm>
            <a:off x="3321742" y="612929"/>
            <a:ext cx="24066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7"/>
              </a:rPr>
              <a:t>https://www.chemspider.com/</a:t>
            </a:r>
            <a:endParaRPr lang="en-US" altLang="ko-KR" sz="1050" dirty="0"/>
          </a:p>
          <a:p>
            <a:endParaRPr lang="ko-KR" altLang="en-US" sz="105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0DB0FC-311C-F684-369E-04642F664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372" y="3006334"/>
            <a:ext cx="4769125" cy="294581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7AF2D41-12F5-D43A-5F81-503D826D21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228" y="1959894"/>
            <a:ext cx="4214986" cy="336519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58EFFB-0902-0251-1DEE-6B4A878D7454}"/>
              </a:ext>
            </a:extLst>
          </p:cNvPr>
          <p:cNvSpPr/>
          <p:nvPr/>
        </p:nvSpPr>
        <p:spPr>
          <a:xfrm>
            <a:off x="2636044" y="4993245"/>
            <a:ext cx="962025" cy="212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FACCB-D5BD-C166-B7BD-5BFB62AEB8D2}"/>
              </a:ext>
            </a:extLst>
          </p:cNvPr>
          <p:cNvSpPr txBox="1"/>
          <p:nvPr/>
        </p:nvSpPr>
        <p:spPr>
          <a:xfrm>
            <a:off x="2424200" y="4720155"/>
            <a:ext cx="25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.mol</a:t>
            </a:r>
            <a:r>
              <a:rPr lang="ko-KR" altLang="en-US" sz="1400" b="1" dirty="0">
                <a:solidFill>
                  <a:srgbClr val="FF0000"/>
                </a:solidFill>
              </a:rPr>
              <a:t>파일 다운로드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3704D-CEC7-DE84-B5B8-903044395C1A}"/>
              </a:ext>
            </a:extLst>
          </p:cNvPr>
          <p:cNvSpPr txBox="1"/>
          <p:nvPr/>
        </p:nvSpPr>
        <p:spPr>
          <a:xfrm>
            <a:off x="6096000" y="1603783"/>
            <a:ext cx="58770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# </a:t>
            </a:r>
            <a:r>
              <a:rPr lang="ko-KR" altLang="en-US" sz="1400" b="1" dirty="0"/>
              <a:t>주의 사항</a:t>
            </a:r>
            <a:endParaRPr lang="en-US" altLang="ko-KR" sz="1400" b="1" dirty="0"/>
          </a:p>
          <a:p>
            <a:r>
              <a:rPr lang="en-US" altLang="ko-KR" sz="1400" dirty="0" err="1"/>
              <a:t>Chemspider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2D </a:t>
            </a:r>
            <a:r>
              <a:rPr lang="ko-KR" altLang="en-US" sz="1400" dirty="0"/>
              <a:t>구조만 지원한다</a:t>
            </a:r>
            <a:endParaRPr lang="en-US" altLang="ko-KR" sz="1400" dirty="0"/>
          </a:p>
          <a:p>
            <a:r>
              <a:rPr lang="ko-KR" altLang="en-US" sz="1400" dirty="0"/>
              <a:t>삼차원 적으로 특징이 있는 화합물을 </a:t>
            </a:r>
            <a:r>
              <a:rPr lang="ko-KR" altLang="en-US" sz="1400" dirty="0" err="1"/>
              <a:t>다룰때는</a:t>
            </a:r>
            <a:r>
              <a:rPr lang="ko-KR" altLang="en-US" sz="1400" dirty="0"/>
              <a:t> 추천하지 않는다</a:t>
            </a:r>
            <a:r>
              <a:rPr lang="en-US" altLang="ko-KR" sz="1400" dirty="0"/>
              <a:t>.</a:t>
            </a:r>
          </a:p>
          <a:p>
            <a:r>
              <a:rPr lang="en-US" altLang="ko-KR" sz="1050" dirty="0"/>
              <a:t> </a:t>
            </a:r>
            <a:endParaRPr lang="en-US" altLang="ko-KR" sz="1400" dirty="0"/>
          </a:p>
          <a:p>
            <a:r>
              <a:rPr lang="en-US" altLang="ko-KR" sz="1400" dirty="0" err="1"/>
              <a:t>openbabel</a:t>
            </a:r>
            <a:r>
              <a:rPr lang="ko-KR" altLang="en-US" sz="1400" dirty="0"/>
              <a:t>의 </a:t>
            </a:r>
            <a:r>
              <a:rPr lang="en-US" altLang="ko-KR" sz="1400" dirty="0"/>
              <a:t>–gen3D</a:t>
            </a:r>
            <a:r>
              <a:rPr lang="ko-KR" altLang="en-US" sz="1400" dirty="0"/>
              <a:t>라는 기능이 있어 사용하면 되긴 하지만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복잡한 화합물에서는 삼차원 추정 기능의 정확도가 매우 떨어진다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3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11909-2457-654D-E294-D0D90D7B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3F66C1-5227-9792-81CD-D91B16E3B348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50A74C-1838-D07A-9CF1-DCD9C24A22F3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B13E93-0613-2138-DD77-EB3FFA6671D1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실험 과정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CF3A2A-A370-EB53-C6DD-ED3D031AA95D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FA871-C103-F9C9-1B31-7232206165D1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1.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초기 구조 파일 준비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014D8E-2229-9E8A-8AD8-647DC2CB6160}"/>
              </a:ext>
            </a:extLst>
          </p:cNvPr>
          <p:cNvGrpSpPr/>
          <p:nvPr/>
        </p:nvGrpSpPr>
        <p:grpSpPr>
          <a:xfrm>
            <a:off x="490727" y="1065688"/>
            <a:ext cx="186919" cy="381380"/>
            <a:chOff x="815653" y="1693248"/>
            <a:chExt cx="192991" cy="39376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286FD95-543C-C1E6-F251-BBE48C873E8F}"/>
                </a:ext>
              </a:extLst>
            </p:cNvPr>
            <p:cNvCxnSpPr/>
            <p:nvPr/>
          </p:nvCxnSpPr>
          <p:spPr>
            <a:xfrm>
              <a:off x="815653" y="1693248"/>
              <a:ext cx="0" cy="393769"/>
            </a:xfrm>
            <a:prstGeom prst="line">
              <a:avLst/>
            </a:prstGeom>
            <a:ln w="38100">
              <a:solidFill>
                <a:srgbClr val="1A1B1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991BA5-6FE8-5350-1278-4DCA985C60C2}"/>
                </a:ext>
              </a:extLst>
            </p:cNvPr>
            <p:cNvCxnSpPr/>
            <p:nvPr/>
          </p:nvCxnSpPr>
          <p:spPr>
            <a:xfrm>
              <a:off x="908974" y="1693248"/>
              <a:ext cx="0" cy="393769"/>
            </a:xfrm>
            <a:prstGeom prst="line">
              <a:avLst/>
            </a:prstGeom>
            <a:ln w="38100">
              <a:solidFill>
                <a:srgbClr val="DD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CCC1953-E1F8-868D-6431-76D56CFF4C73}"/>
                </a:ext>
              </a:extLst>
            </p:cNvPr>
            <p:cNvCxnSpPr/>
            <p:nvPr/>
          </p:nvCxnSpPr>
          <p:spPr>
            <a:xfrm>
              <a:off x="1008644" y="1693248"/>
              <a:ext cx="0" cy="39376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010635-7D3D-882C-0119-394BA2EC1806}"/>
              </a:ext>
            </a:extLst>
          </p:cNvPr>
          <p:cNvSpPr txBox="1"/>
          <p:nvPr/>
        </p:nvSpPr>
        <p:spPr>
          <a:xfrm>
            <a:off x="686102" y="1071712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3D </a:t>
            </a:r>
            <a:r>
              <a:rPr lang="ko-KR" altLang="en-US" b="1" dirty="0"/>
              <a:t>구조 찾는 방법 요약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0D9B5D-8DF4-6405-1E89-43B752B990BF}"/>
              </a:ext>
            </a:extLst>
          </p:cNvPr>
          <p:cNvGraphicFramePr>
            <a:graphicFrameLocks noGrp="1"/>
          </p:cNvGraphicFramePr>
          <p:nvPr/>
        </p:nvGraphicFramePr>
        <p:xfrm>
          <a:off x="1378857" y="1733498"/>
          <a:ext cx="8631920" cy="179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980">
                  <a:extLst>
                    <a:ext uri="{9D8B030D-6E8A-4147-A177-3AD203B41FA5}">
                      <a16:colId xmlns:a16="http://schemas.microsoft.com/office/drawing/2014/main" val="1062812276"/>
                    </a:ext>
                  </a:extLst>
                </a:gridCol>
                <a:gridCol w="2157980">
                  <a:extLst>
                    <a:ext uri="{9D8B030D-6E8A-4147-A177-3AD203B41FA5}">
                      <a16:colId xmlns:a16="http://schemas.microsoft.com/office/drawing/2014/main" val="4160814918"/>
                    </a:ext>
                  </a:extLst>
                </a:gridCol>
                <a:gridCol w="1629908">
                  <a:extLst>
                    <a:ext uri="{9D8B030D-6E8A-4147-A177-3AD203B41FA5}">
                      <a16:colId xmlns:a16="http://schemas.microsoft.com/office/drawing/2014/main" val="480394875"/>
                    </a:ext>
                  </a:extLst>
                </a:gridCol>
                <a:gridCol w="2686052">
                  <a:extLst>
                    <a:ext uri="{9D8B030D-6E8A-4147-A177-3AD203B41FA5}">
                      <a16:colId xmlns:a16="http://schemas.microsoft.com/office/drawing/2014/main" val="11172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지원 화합물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복잡한 화합물 포함 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chemspider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매우 많음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PubChem3d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매우 많음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49759"/>
                  </a:ext>
                </a:extLst>
              </a:tr>
              <a:tr h="414353">
                <a:tc>
                  <a:txBody>
                    <a:bodyPr/>
                    <a:lstStyle/>
                    <a:p>
                      <a:r>
                        <a:rPr lang="ko-KR" altLang="en-US" dirty="0"/>
                        <a:t>chemtube3d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한정적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많이 다루는 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580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20095CC-35E4-D66E-CAD2-D52959F7C9AA}"/>
              </a:ext>
            </a:extLst>
          </p:cNvPr>
          <p:cNvGrpSpPr/>
          <p:nvPr/>
        </p:nvGrpSpPr>
        <p:grpSpPr>
          <a:xfrm>
            <a:off x="490727" y="3933026"/>
            <a:ext cx="186919" cy="381380"/>
            <a:chOff x="815653" y="1693248"/>
            <a:chExt cx="192991" cy="393769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FC40B1B-B5F4-7A48-36CA-CB0C4253586B}"/>
                </a:ext>
              </a:extLst>
            </p:cNvPr>
            <p:cNvCxnSpPr/>
            <p:nvPr/>
          </p:nvCxnSpPr>
          <p:spPr>
            <a:xfrm>
              <a:off x="815653" y="1693248"/>
              <a:ext cx="0" cy="393769"/>
            </a:xfrm>
            <a:prstGeom prst="line">
              <a:avLst/>
            </a:prstGeom>
            <a:ln w="38100">
              <a:solidFill>
                <a:srgbClr val="1A1B1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EE7711-C9E4-0262-8C9E-E49046D3EF43}"/>
                </a:ext>
              </a:extLst>
            </p:cNvPr>
            <p:cNvCxnSpPr/>
            <p:nvPr/>
          </p:nvCxnSpPr>
          <p:spPr>
            <a:xfrm>
              <a:off x="908974" y="1693248"/>
              <a:ext cx="0" cy="393769"/>
            </a:xfrm>
            <a:prstGeom prst="line">
              <a:avLst/>
            </a:prstGeom>
            <a:ln w="38100">
              <a:solidFill>
                <a:srgbClr val="DD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854B603-08FB-0513-7393-33CAEAB95F68}"/>
                </a:ext>
              </a:extLst>
            </p:cNvPr>
            <p:cNvCxnSpPr/>
            <p:nvPr/>
          </p:nvCxnSpPr>
          <p:spPr>
            <a:xfrm>
              <a:off x="1008644" y="1693248"/>
              <a:ext cx="0" cy="39376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011687-D75C-89D9-C5E2-C65B90CD0610}"/>
              </a:ext>
            </a:extLst>
          </p:cNvPr>
          <p:cNvSpPr txBox="1"/>
          <p:nvPr/>
        </p:nvSpPr>
        <p:spPr>
          <a:xfrm>
            <a:off x="686102" y="3939050"/>
            <a:ext cx="54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3d </a:t>
            </a:r>
            <a:r>
              <a:rPr lang="ko-KR" altLang="en-US" b="1" dirty="0"/>
              <a:t>구조를 가져올 곳이 없는 경우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73E750-45E7-A8BD-4808-69E5E0172438}"/>
              </a:ext>
            </a:extLst>
          </p:cNvPr>
          <p:cNvSpPr txBox="1"/>
          <p:nvPr/>
        </p:nvSpPr>
        <p:spPr>
          <a:xfrm>
            <a:off x="677646" y="4803003"/>
            <a:ext cx="638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차원 구조를 찾기 힘든 물질이라도 </a:t>
            </a:r>
            <a:r>
              <a:rPr lang="en-US" altLang="ko-KR" sz="1200" dirty="0" err="1"/>
              <a:t>chemspider</a:t>
            </a:r>
            <a:r>
              <a:rPr lang="ko-KR" altLang="en-US" sz="1200" dirty="0"/>
              <a:t>에서 </a:t>
            </a:r>
            <a:r>
              <a:rPr lang="en-US" altLang="ko-KR" sz="1200" dirty="0"/>
              <a:t>2d</a:t>
            </a:r>
            <a:r>
              <a:rPr lang="ko-KR" altLang="en-US" sz="1200" dirty="0"/>
              <a:t> 구조는 있을 확률이 높음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chemspider</a:t>
            </a:r>
            <a:r>
              <a:rPr lang="ko-KR" altLang="en-US" sz="1200" dirty="0"/>
              <a:t>에서 </a:t>
            </a:r>
            <a:r>
              <a:rPr lang="en-US" altLang="ko-KR" sz="1200" dirty="0"/>
              <a:t>2d</a:t>
            </a:r>
            <a:r>
              <a:rPr lang="ko-KR" altLang="en-US" sz="1200" dirty="0"/>
              <a:t>구조라도 가져와서 </a:t>
            </a:r>
            <a:r>
              <a:rPr lang="en-US" altLang="ko-KR" sz="1200" dirty="0" err="1"/>
              <a:t>openbabel</a:t>
            </a:r>
            <a:r>
              <a:rPr lang="ko-KR" altLang="en-US" sz="1200" dirty="0"/>
              <a:t>로 </a:t>
            </a:r>
            <a:r>
              <a:rPr lang="en-US" altLang="ko-KR" sz="1200" dirty="0"/>
              <a:t>3d </a:t>
            </a:r>
            <a:r>
              <a:rPr lang="ko-KR" altLang="en-US" sz="1200" dirty="0"/>
              <a:t>변환하는 기능 활용</a:t>
            </a:r>
            <a:endParaRPr lang="en-US" altLang="ko-KR" sz="1200" dirty="0"/>
          </a:p>
          <a:p>
            <a:r>
              <a:rPr lang="ko-KR" altLang="en-US" sz="1200" dirty="0"/>
              <a:t>하지만 너무 복잡한 화합물 </a:t>
            </a:r>
            <a:r>
              <a:rPr lang="en-US" altLang="ko-KR" sz="1200" dirty="0"/>
              <a:t>(ex </a:t>
            </a:r>
            <a:r>
              <a:rPr lang="ko-KR" altLang="en-US" sz="1200" dirty="0" err="1"/>
              <a:t>풀러렌</a:t>
            </a:r>
            <a:r>
              <a:rPr lang="ko-KR" altLang="en-US" sz="1200" dirty="0"/>
              <a:t> </a:t>
            </a:r>
            <a:r>
              <a:rPr lang="en-US" altLang="ko-KR" sz="1200" dirty="0"/>
              <a:t>c60)</a:t>
            </a:r>
            <a:r>
              <a:rPr lang="ko-KR" altLang="en-US" sz="1200" dirty="0"/>
              <a:t>의 경우 온전한 변환이 보장되지 않음</a:t>
            </a:r>
            <a:endParaRPr lang="en-US" altLang="ko-KR" sz="1200" dirty="0"/>
          </a:p>
          <a:p>
            <a:r>
              <a:rPr lang="ko-KR" altLang="en-US" sz="1200" dirty="0"/>
              <a:t>이상하게 </a:t>
            </a:r>
            <a:r>
              <a:rPr lang="ko-KR" altLang="en-US" sz="1200" dirty="0" err="1"/>
              <a:t>변환될수도</a:t>
            </a:r>
            <a:r>
              <a:rPr lang="ko-KR" altLang="en-US" sz="1200" dirty="0"/>
              <a:t> 있음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2EBC5BE-1E07-F260-7554-F24E0E32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83" y="3698240"/>
            <a:ext cx="4189717" cy="2593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862FDD-B28A-BEA2-AC68-535AD431B4EA}"/>
              </a:ext>
            </a:extLst>
          </p:cNvPr>
          <p:cNvSpPr txBox="1"/>
          <p:nvPr/>
        </p:nvSpPr>
        <p:spPr>
          <a:xfrm>
            <a:off x="557343" y="4424865"/>
            <a:ext cx="7429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## </a:t>
            </a:r>
            <a:r>
              <a:rPr lang="en-US" altLang="ko-KR" sz="1400" b="1" dirty="0" err="1"/>
              <a:t>openbabel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소프트웨어 사용하는 방법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9230BB-E2F5-0725-D9AA-3D7563244381}"/>
              </a:ext>
            </a:extLst>
          </p:cNvPr>
          <p:cNvSpPr txBox="1"/>
          <p:nvPr/>
        </p:nvSpPr>
        <p:spPr>
          <a:xfrm>
            <a:off x="6783083" y="629162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너무 복잡한 화합물 </a:t>
            </a:r>
            <a:r>
              <a:rPr lang="en-US" altLang="ko-KR" sz="1000" dirty="0"/>
              <a:t>(ex </a:t>
            </a:r>
            <a:r>
              <a:rPr lang="ko-KR" altLang="en-US" sz="1000" dirty="0" err="1"/>
              <a:t>풀러렌</a:t>
            </a:r>
            <a:r>
              <a:rPr lang="ko-KR" altLang="en-US" sz="1000" dirty="0"/>
              <a:t> </a:t>
            </a:r>
            <a:r>
              <a:rPr lang="en-US" altLang="ko-KR" sz="1000" dirty="0"/>
              <a:t>c60)</a:t>
            </a:r>
            <a:r>
              <a:rPr lang="ko-KR" altLang="en-US" sz="1000" dirty="0"/>
              <a:t>의 경우 온전한 변환이 보장되지 않음</a:t>
            </a:r>
            <a:endParaRPr lang="en-US" altLang="ko-KR" sz="1000" dirty="0"/>
          </a:p>
          <a:p>
            <a:r>
              <a:rPr lang="ko-KR" altLang="en-US" sz="1000" dirty="0"/>
              <a:t>이상하게 </a:t>
            </a:r>
            <a:r>
              <a:rPr lang="ko-KR" altLang="en-US" sz="1000" dirty="0" err="1"/>
              <a:t>변환될수도</a:t>
            </a:r>
            <a:r>
              <a:rPr lang="ko-KR" altLang="en-US" sz="1000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23965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319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4</cp:revision>
  <dcterms:created xsi:type="dcterms:W3CDTF">2025-01-19T12:32:46Z</dcterms:created>
  <dcterms:modified xsi:type="dcterms:W3CDTF">2025-01-21T04:52:16Z</dcterms:modified>
</cp:coreProperties>
</file>