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6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8253"/>
    <a:srgbClr val="61B29F"/>
    <a:srgbClr val="5E57AD"/>
    <a:srgbClr val="DA5004"/>
    <a:srgbClr val="595959"/>
    <a:srgbClr val="EDB751"/>
    <a:srgbClr val="F7F7F7"/>
    <a:srgbClr val="3081A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43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58A8A-3332-FC94-34E6-E2E05E234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B96E17-C081-2356-CE18-8A028C26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3CBA8-AC37-0101-0BA8-CB3BA9AC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79D0F-B902-A794-79AE-A2BA91F3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108AA-1A45-1828-92F4-3063EDF3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09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B6870-7772-A863-1D69-C8A229B2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699D0-B61E-9C35-C4F1-9EB8499A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F69EF-5A46-0CC8-8E39-BEE1441E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121F4-AFF2-2724-C3D9-FA91899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B9883-7E5B-871A-DE63-CE61D43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1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D9FEB-F59A-38EC-705C-CA6F955DF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16AC65-78B9-E01F-CE84-8972478FA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75F23-1F22-20F1-EE35-0C8C83AF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F89EA-CEAA-4D56-D5C7-A438AB37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B9913-84CF-032F-64F5-4F57E6CD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11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A7F8D3F9-6D88-B86A-C9C0-6FAA0F9942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4838" y="1543052"/>
            <a:ext cx="10982327" cy="4912071"/>
          </a:xfrm>
          <a:noFill/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>
            <a:noAutofit/>
          </a:bodyPr>
          <a:lstStyle>
            <a:lvl1pPr marL="0" indent="0" algn="l" defTabSz="685800" rtl="0" eaLnBrk="1" latinLnBrk="1" hangingPunct="1">
              <a:lnSpc>
                <a:spcPct val="100000"/>
              </a:lnSpc>
              <a:buNone/>
              <a:defRPr lang="en-US" altLang="en-US" sz="1050" b="0" i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맑은 고딕" panose="020B0503020000020004" pitchFamily="50" charset="-127"/>
                <a:cs typeface="Arial" panose="02000000000000000000" pitchFamily="2" charset="0"/>
              </a:defRPr>
            </a:lvl1pPr>
          </a:lstStyle>
          <a:p>
            <a:pPr marL="0" lvl="0" indent="0" algn="l" defTabSz="685800" rtl="0" eaLnBrk="1" latinLnBrk="1" hangingPunct="1">
              <a:spcBef>
                <a:spcPct val="20000"/>
              </a:spcBef>
              <a:buFont typeface="Arial" pitchFamily="34" charset="0"/>
              <a:buNone/>
            </a:pPr>
            <a:endParaRPr lang="en-US" dirty="0"/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D1FC396B-DF7C-2D37-EEAD-7ECAC9E0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9" y="251496"/>
            <a:ext cx="10982325" cy="751450"/>
          </a:xfrm>
        </p:spPr>
        <p:txBody>
          <a:bodyPr>
            <a:noAutofit/>
          </a:bodyPr>
          <a:lstStyle>
            <a:lvl1pPr marL="0" algn="ctr" defTabSz="685800" rtl="0" eaLnBrk="1" latinLnBrk="1" hangingPunct="1">
              <a:lnSpc>
                <a:spcPct val="80000"/>
              </a:lnSpc>
              <a:spcBef>
                <a:spcPct val="0"/>
              </a:spcBef>
              <a:spcAft>
                <a:spcPts val="150"/>
              </a:spcAft>
              <a:buNone/>
              <a:defRPr lang="ko-KR" altLang="en-US" sz="2400" kern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2"/>
                </a:solidFill>
                <a:latin typeface="+mn-ea"/>
                <a:ea typeface="+mn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2" name="그림 1" descr="디자인이(가) 표시된 사진&#10;&#10;낮은 신뢰도로 자동 생성된 설명">
            <a:extLst>
              <a:ext uri="{FF2B5EF4-FFF2-40B4-BE49-F238E27FC236}">
                <a16:creationId xmlns:a16="http://schemas.microsoft.com/office/drawing/2014/main" id="{A404BD65-C302-DEDA-24DC-328BDF326F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26"/>
          <a:stretch/>
        </p:blipFill>
        <p:spPr>
          <a:xfrm>
            <a:off x="11249026" y="504568"/>
            <a:ext cx="942975" cy="7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5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F142B-7955-38DD-5BC1-7268E7AC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E6190-89C8-C8FD-BA88-FBE02AF7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F9798-E85D-32A2-353D-E700EB31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FC7A2-35E1-39C0-1F51-F96D790D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99E7C9-E37C-7B99-D0B6-0912532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7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B02F2-B253-527B-E20F-CCBE2F3D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0A84F-07AD-E0F6-51A7-B58F8876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0AAAC-D2FE-0EB6-716E-616E15E1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2F746-FA71-3ED8-42EA-52D65182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FEC18-2666-4E1F-4CCC-3DAD1CDA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0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C900-A518-9552-BCAA-DED7C376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28C41-7AD7-9FEA-A27C-506BBD227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83A25-4DB2-CE0D-91BB-CB66B6A04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CF315A-CFE8-8B49-2AC5-5BFA56AB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3AEA98-6DC4-7D7E-8AF1-0A52517F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452D04-5360-5EA4-A8FD-A9738379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5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345A-E18B-E040-152D-8FB2FAA5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A0243-89A7-A303-D5BE-47F26501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2929E8-A1AD-ECA4-50FF-BCDD41AA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E08E3D-43D7-403A-C3A9-EC78BCB53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F0814D-4245-C13F-0AB5-DD97200B9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FC8EDC-A773-3B49-D418-8E8195B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131A7A-B21D-D2C6-1134-6CD472E6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B91BA8-3F69-C03E-1E9F-580C2E97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8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C18C5-DFA3-00AF-BC03-74E118F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C3ADE06-6596-4226-E7DB-BB106A4C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5CD752-32D0-FFCA-C474-74FEFB9F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6EF8CA-EB0C-43B7-4987-D4D9130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11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F04B1E-8285-3F48-0DAF-F022A198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61FF19-5CC3-DC5A-954B-C5345E4F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7E41CE-15DA-E81D-6898-C91B6C62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07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976E5-0869-EAB6-1FB5-C4AFF1DB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4BC512-FC97-2232-8822-955575DF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7F4E51-46A4-11AB-B5EA-DE41538DD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951C-F193-3B55-A4A8-EE2E9807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409536-C2AA-2AF9-C993-261BB3B2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50C54-8DAF-6F46-336B-DC60177B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3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487F-8D72-5DF9-5872-4D6E087E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2A1506-9B43-2A4C-6EDC-8A406A097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BAED01-2B2D-A431-CCCE-14AD4B4B3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EC6C3-BB61-A567-CC45-08431ECD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E55F2-BCA7-F6A3-1587-A52523F0D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EB3023-9A5A-0F8F-8511-C417C787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52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96553D-A5B8-9813-8640-BE98EB4C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03CFCB-6CED-456B-2E68-81A43275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BA0F7-FEB4-0281-A17E-94D349C9D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FF057-651B-466C-98FB-D6733149B3C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3C25A-B1B9-6E78-4FEA-FC55A95F5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C941C-5A6B-EFB6-2CCE-41627F4AB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6718C-68FD-4F0D-B0D0-3E1D4C52EB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6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4C5F1-CF97-40A1-1804-9E0BB2935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3A1F77B-5386-3F5E-7187-EFAD8BC88BF9}"/>
              </a:ext>
            </a:extLst>
          </p:cNvPr>
          <p:cNvSpPr/>
          <p:nvPr/>
        </p:nvSpPr>
        <p:spPr>
          <a:xfrm>
            <a:off x="291521" y="272726"/>
            <a:ext cx="794590" cy="29908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39CA0F-5566-BBFA-1644-9FD937B82580}"/>
              </a:ext>
            </a:extLst>
          </p:cNvPr>
          <p:cNvSpPr/>
          <p:nvPr/>
        </p:nvSpPr>
        <p:spPr>
          <a:xfrm>
            <a:off x="291521" y="3429000"/>
            <a:ext cx="794590" cy="322609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AD73CC-B120-7EB0-14E2-9858429EF36F}"/>
              </a:ext>
            </a:extLst>
          </p:cNvPr>
          <p:cNvSpPr/>
          <p:nvPr/>
        </p:nvSpPr>
        <p:spPr>
          <a:xfrm>
            <a:off x="1086109" y="272726"/>
            <a:ext cx="9960581" cy="299085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AB9C2D-715A-486F-0605-31B1ECDB210E}"/>
              </a:ext>
            </a:extLst>
          </p:cNvPr>
          <p:cNvSpPr/>
          <p:nvPr/>
        </p:nvSpPr>
        <p:spPr>
          <a:xfrm>
            <a:off x="1086109" y="3429000"/>
            <a:ext cx="9960581" cy="322609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67+ Flow Chart Templates for PowerPoint &amp; Google Slides">
            <a:extLst>
              <a:ext uri="{FF2B5EF4-FFF2-40B4-BE49-F238E27FC236}">
                <a16:creationId xmlns:a16="http://schemas.microsoft.com/office/drawing/2014/main" id="{5A90D0D6-BB11-B527-2C69-316EBA1C8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45836" y="-3887167"/>
            <a:ext cx="53149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다이아몬드 13">
            <a:extLst>
              <a:ext uri="{FF2B5EF4-FFF2-40B4-BE49-F238E27FC236}">
                <a16:creationId xmlns:a16="http://schemas.microsoft.com/office/drawing/2014/main" id="{2EC8667D-2857-FC90-131C-74E0216D1DED}"/>
              </a:ext>
            </a:extLst>
          </p:cNvPr>
          <p:cNvSpPr/>
          <p:nvPr/>
        </p:nvSpPr>
        <p:spPr>
          <a:xfrm>
            <a:off x="1423498" y="2819949"/>
            <a:ext cx="1218101" cy="121810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67+ Flow Chart Templates for PowerPoint &amp; Google Slides">
            <a:extLst>
              <a:ext uri="{FF2B5EF4-FFF2-40B4-BE49-F238E27FC236}">
                <a16:creationId xmlns:a16="http://schemas.microsoft.com/office/drawing/2014/main" id="{C47DBB22-59AC-4132-28C0-80A104EB5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9640" y="-751295"/>
            <a:ext cx="531495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9" name="Picture 6" descr="Molecular Simulation: GROMACS Benchmark on 30 GPUs">
            <a:extLst>
              <a:ext uri="{FF2B5EF4-FFF2-40B4-BE49-F238E27FC236}">
                <a16:creationId xmlns:a16="http://schemas.microsoft.com/office/drawing/2014/main" id="{099FC93C-F7C1-AFDA-3D82-E3005A993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6" y="11325457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4B0CF8BB-EE46-5C15-05CC-A7C775594CB8}"/>
              </a:ext>
            </a:extLst>
          </p:cNvPr>
          <p:cNvGrpSpPr/>
          <p:nvPr/>
        </p:nvGrpSpPr>
        <p:grpSpPr>
          <a:xfrm>
            <a:off x="581488" y="-4823850"/>
            <a:ext cx="12162248" cy="11478942"/>
            <a:chOff x="5395357" y="-4024378"/>
            <a:chExt cx="12162248" cy="11478942"/>
          </a:xfrm>
        </p:grpSpPr>
        <p:grpSp>
          <p:nvGrpSpPr>
            <p:cNvPr id="2291" name="그룹 2290">
              <a:extLst>
                <a:ext uri="{FF2B5EF4-FFF2-40B4-BE49-F238E27FC236}">
                  <a16:creationId xmlns:a16="http://schemas.microsoft.com/office/drawing/2014/main" id="{491C82BF-80E1-B261-7575-1F736EE13C69}"/>
                </a:ext>
              </a:extLst>
            </p:cNvPr>
            <p:cNvGrpSpPr/>
            <p:nvPr/>
          </p:nvGrpSpPr>
          <p:grpSpPr>
            <a:xfrm>
              <a:off x="5395357" y="-4024378"/>
              <a:ext cx="12162248" cy="11478942"/>
              <a:chOff x="10417206" y="-896317"/>
              <a:chExt cx="12162248" cy="11478942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537CA51-9AC2-F846-029C-3670BFB3F331}"/>
                  </a:ext>
                </a:extLst>
              </p:cNvPr>
              <p:cNvGrpSpPr/>
              <p:nvPr/>
            </p:nvGrpSpPr>
            <p:grpSpPr>
              <a:xfrm>
                <a:off x="13271320" y="692833"/>
                <a:ext cx="3834422" cy="2387889"/>
                <a:chOff x="-8428060" y="5818594"/>
                <a:chExt cx="3834422" cy="2387889"/>
              </a:xfrm>
            </p:grpSpPr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8A422D8F-27F0-097E-90EB-7F50793BB893}"/>
                    </a:ext>
                  </a:extLst>
                </p:cNvPr>
                <p:cNvSpPr/>
                <p:nvPr/>
              </p:nvSpPr>
              <p:spPr>
                <a:xfrm>
                  <a:off x="-8428060" y="5818594"/>
                  <a:ext cx="3332997" cy="2387889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1043" name="그룹 1042">
                  <a:extLst>
                    <a:ext uri="{FF2B5EF4-FFF2-40B4-BE49-F238E27FC236}">
                      <a16:creationId xmlns:a16="http://schemas.microsoft.com/office/drawing/2014/main" id="{59320176-4690-D912-E3DB-D3AC4C22D802}"/>
                    </a:ext>
                  </a:extLst>
                </p:cNvPr>
                <p:cNvGrpSpPr/>
                <p:nvPr/>
              </p:nvGrpSpPr>
              <p:grpSpPr>
                <a:xfrm>
                  <a:off x="-8249283" y="5885538"/>
                  <a:ext cx="3655645" cy="920063"/>
                  <a:chOff x="1221201" y="2058807"/>
                  <a:chExt cx="3655645" cy="920063"/>
                </a:xfrm>
              </p:grpSpPr>
              <p:sp>
                <p:nvSpPr>
                  <p:cNvPr id="33" name="직사각형 32">
                    <a:extLst>
                      <a:ext uri="{FF2B5EF4-FFF2-40B4-BE49-F238E27FC236}">
                        <a16:creationId xmlns:a16="http://schemas.microsoft.com/office/drawing/2014/main" id="{2600C493-7A59-E3F9-00E0-D4352BCD480B}"/>
                      </a:ext>
                    </a:extLst>
                  </p:cNvPr>
                  <p:cNvSpPr/>
                  <p:nvPr/>
                </p:nvSpPr>
                <p:spPr>
                  <a:xfrm>
                    <a:off x="1221201" y="2310515"/>
                    <a:ext cx="2920735" cy="668355"/>
                  </a:xfrm>
                  <a:prstGeom prst="rect">
                    <a:avLst/>
                  </a:prstGeom>
                  <a:solidFill>
                    <a:srgbClr val="3081AD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1200" b="1" dirty="0"/>
                      <a:t>CO₂ </a:t>
                    </a:r>
                    <a:r>
                      <a:rPr lang="ko-KR" altLang="en-US" sz="1200" b="1" dirty="0"/>
                      <a:t>및 </a:t>
                    </a:r>
                    <a:r>
                      <a:rPr lang="en-US" altLang="ko-KR" sz="1200" b="1" dirty="0"/>
                      <a:t>DES </a:t>
                    </a:r>
                    <a:r>
                      <a:rPr lang="ko-KR" altLang="en-US" sz="1200" b="1" dirty="0"/>
                      <a:t>성분 분자 모델 선정 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ko-KR" altLang="en-US" sz="1200" b="1" dirty="0"/>
                      <a:t>적합한 </a:t>
                    </a:r>
                    <a:r>
                      <a:rPr lang="en-US" altLang="ko-KR" sz="1200" b="1" dirty="0"/>
                      <a:t>Force Field (OPLS, AMBER, CHARMM </a:t>
                    </a:r>
                    <a:r>
                      <a:rPr lang="ko-KR" altLang="en-US" sz="1200" b="1" dirty="0"/>
                      <a:t>등</a:t>
                    </a:r>
                    <a:r>
                      <a:rPr lang="en-US" altLang="ko-KR" sz="1200" b="1" dirty="0"/>
                      <a:t>) </a:t>
                    </a:r>
                    <a:r>
                      <a:rPr lang="ko-KR" altLang="en-US" sz="1200" b="1" dirty="0"/>
                      <a:t>비교 분석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47268F0-13C3-E1BF-5570-D4900F4E4269}"/>
                      </a:ext>
                    </a:extLst>
                  </p:cNvPr>
                  <p:cNvSpPr txBox="1"/>
                  <p:nvPr/>
                </p:nvSpPr>
                <p:spPr>
                  <a:xfrm>
                    <a:off x="1330081" y="2058807"/>
                    <a:ext cx="354676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200" b="1" dirty="0"/>
                      <a:t>분자 모델 및 </a:t>
                    </a:r>
                    <a:r>
                      <a:rPr lang="en-US" altLang="ko-KR" sz="1200" b="1" dirty="0"/>
                      <a:t>Force Field </a:t>
                    </a:r>
                    <a:r>
                      <a:rPr lang="ko-KR" altLang="en-US" sz="1200" b="1" dirty="0"/>
                      <a:t>선정</a:t>
                    </a:r>
                  </a:p>
                </p:txBody>
              </p:sp>
              <p:grpSp>
                <p:nvGrpSpPr>
                  <p:cNvPr id="36" name="그룹 35">
                    <a:extLst>
                      <a:ext uri="{FF2B5EF4-FFF2-40B4-BE49-F238E27FC236}">
                        <a16:creationId xmlns:a16="http://schemas.microsoft.com/office/drawing/2014/main" id="{D9D26ABC-2C2B-C96D-3F8D-85CC0A086FCB}"/>
                      </a:ext>
                    </a:extLst>
                  </p:cNvPr>
                  <p:cNvGrpSpPr/>
                  <p:nvPr/>
                </p:nvGrpSpPr>
                <p:grpSpPr>
                  <a:xfrm>
                    <a:off x="1255558" y="2098639"/>
                    <a:ext cx="103666" cy="190012"/>
                    <a:chOff x="3550999" y="2819949"/>
                    <a:chExt cx="203200" cy="372451"/>
                  </a:xfrm>
                </p:grpSpPr>
                <p:cxnSp>
                  <p:nvCxnSpPr>
                    <p:cNvPr id="37" name="직선 연결선 36">
                      <a:extLst>
                        <a:ext uri="{FF2B5EF4-FFF2-40B4-BE49-F238E27FC236}">
                          <a16:creationId xmlns:a16="http://schemas.microsoft.com/office/drawing/2014/main" id="{BE51B55C-AED9-9F3A-DDA8-F3B135167BC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509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직선 연결선 37">
                      <a:extLst>
                        <a:ext uri="{FF2B5EF4-FFF2-40B4-BE49-F238E27FC236}">
                          <a16:creationId xmlns:a16="http://schemas.microsoft.com/office/drawing/2014/main" id="{EA4F002D-449A-00F5-6BF0-7CEFBE96AFC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525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>
                          <a:alpha val="74902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직선 연결선 38">
                      <a:extLst>
                        <a:ext uri="{FF2B5EF4-FFF2-40B4-BE49-F238E27FC236}">
                          <a16:creationId xmlns:a16="http://schemas.microsoft.com/office/drawing/2014/main" id="{BBCA7E6D-E56F-2FCF-01AF-ADAC2CC03E4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541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>
                          <a:alpha val="50196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DD13E17A-8151-DE71-5F3B-BEB406AF4C8F}"/>
                    </a:ext>
                  </a:extLst>
                </p:cNvPr>
                <p:cNvGrpSpPr/>
                <p:nvPr/>
              </p:nvGrpSpPr>
              <p:grpSpPr>
                <a:xfrm>
                  <a:off x="-8249283" y="7075825"/>
                  <a:ext cx="3655644" cy="920063"/>
                  <a:chOff x="4047835" y="3616665"/>
                  <a:chExt cx="3655644" cy="920063"/>
                </a:xfrm>
              </p:grpSpPr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F70BF23C-694F-DECB-AA72-5A8A8DA30703}"/>
                      </a:ext>
                    </a:extLst>
                  </p:cNvPr>
                  <p:cNvSpPr/>
                  <p:nvPr/>
                </p:nvSpPr>
                <p:spPr>
                  <a:xfrm>
                    <a:off x="4047835" y="3868373"/>
                    <a:ext cx="2879508" cy="668355"/>
                  </a:xfrm>
                  <a:prstGeom prst="rect">
                    <a:avLst/>
                  </a:prstGeom>
                  <a:solidFill>
                    <a:srgbClr val="3081AD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171450" indent="-171450">
                      <a:buFontTx/>
                      <a:buChar char="-"/>
                    </a:pPr>
                    <a:r>
                      <a:rPr lang="ko-KR" altLang="en-US" sz="1200" b="1" dirty="0"/>
                      <a:t>시스템 크기 설정 </a:t>
                    </a:r>
                    <a:r>
                      <a:rPr lang="en-US" altLang="ko-KR" sz="1200" b="1" dirty="0"/>
                      <a:t>(Simulation Box) </a:t>
                    </a:r>
                    <a:br>
                      <a:rPr lang="en-US" altLang="ko-KR" sz="1200" b="1" dirty="0"/>
                    </a:br>
                    <a:r>
                      <a:rPr lang="ko-KR" altLang="en-US" sz="1200" b="1" dirty="0"/>
                      <a:t>온도 및 압력 조건 설정  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ko-KR" altLang="en-US" sz="1200" b="1" dirty="0"/>
                      <a:t>시뮬레이션 실행 시간 설정</a:t>
                    </a:r>
                  </a:p>
                </p:txBody>
              </p: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15405648-0BBD-62CD-B0B0-6774F5CFF76F}"/>
                      </a:ext>
                    </a:extLst>
                  </p:cNvPr>
                  <p:cNvGrpSpPr/>
                  <p:nvPr/>
                </p:nvGrpSpPr>
                <p:grpSpPr>
                  <a:xfrm>
                    <a:off x="4082191" y="3616665"/>
                    <a:ext cx="3621288" cy="276999"/>
                    <a:chOff x="4101241" y="3616665"/>
                    <a:chExt cx="3621288" cy="276999"/>
                  </a:xfrm>
                </p:grpSpPr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B1D6941B-7C21-A979-B6BE-1E180FEA86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5764" y="3616665"/>
                      <a:ext cx="35467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ko-KR" altLang="en-US" sz="1200" b="1" dirty="0"/>
                        <a:t>초기 시뮬레이션 조건 설정</a:t>
                      </a:r>
                    </a:p>
                  </p:txBody>
                </p:sp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FAF15A3F-571B-0C4C-67A2-5D6A57D151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1241" y="3656497"/>
                      <a:ext cx="103666" cy="190012"/>
                      <a:chOff x="3550999" y="2819949"/>
                      <a:chExt cx="203200" cy="372451"/>
                    </a:xfrm>
                  </p:grpSpPr>
                  <p:cxnSp>
                    <p:nvCxnSpPr>
                      <p:cNvPr id="53" name="직선 연결선 52">
                        <a:extLst>
                          <a:ext uri="{FF2B5EF4-FFF2-40B4-BE49-F238E27FC236}">
                            <a16:creationId xmlns:a16="http://schemas.microsoft.com/office/drawing/2014/main" id="{9915B3F5-B743-7D2F-FF2A-D01A4FD8D1B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550999" y="2819949"/>
                        <a:ext cx="0" cy="372451"/>
                      </a:xfrm>
                      <a:prstGeom prst="line">
                        <a:avLst/>
                      </a:prstGeom>
                      <a:ln w="28575">
                        <a:solidFill>
                          <a:srgbClr val="3081AD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EB983D88-8D60-3F56-BF13-1DCAADD69A4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652599" y="2819949"/>
                        <a:ext cx="0" cy="372451"/>
                      </a:xfrm>
                      <a:prstGeom prst="line">
                        <a:avLst/>
                      </a:prstGeom>
                      <a:ln w="28575">
                        <a:solidFill>
                          <a:srgbClr val="3081AD">
                            <a:alpha val="74902"/>
                          </a:srgb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직선 연결선 54">
                        <a:extLst>
                          <a:ext uri="{FF2B5EF4-FFF2-40B4-BE49-F238E27FC236}">
                            <a16:creationId xmlns:a16="http://schemas.microsoft.com/office/drawing/2014/main" id="{3C06BE11-0790-135F-D614-76EB60DDE8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754199" y="2819949"/>
                        <a:ext cx="0" cy="372451"/>
                      </a:xfrm>
                      <a:prstGeom prst="line">
                        <a:avLst/>
                      </a:prstGeom>
                      <a:ln w="28575">
                        <a:solidFill>
                          <a:srgbClr val="3081AD">
                            <a:alpha val="50196"/>
                          </a:srgb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  <p:grpSp>
            <p:nvGrpSpPr>
              <p:cNvPr id="1025" name="그룹 1024">
                <a:extLst>
                  <a:ext uri="{FF2B5EF4-FFF2-40B4-BE49-F238E27FC236}">
                    <a16:creationId xmlns:a16="http://schemas.microsoft.com/office/drawing/2014/main" id="{A9D8A248-226A-0DBE-7BEE-C7346F35365D}"/>
                  </a:ext>
                </a:extLst>
              </p:cNvPr>
              <p:cNvGrpSpPr/>
              <p:nvPr/>
            </p:nvGrpSpPr>
            <p:grpSpPr>
              <a:xfrm>
                <a:off x="17471963" y="3930592"/>
                <a:ext cx="3655644" cy="885728"/>
                <a:chOff x="4047835" y="3616665"/>
                <a:chExt cx="3655644" cy="885728"/>
              </a:xfrm>
            </p:grpSpPr>
            <p:sp>
              <p:nvSpPr>
                <p:cNvPr id="1027" name="직사각형 1026">
                  <a:extLst>
                    <a:ext uri="{FF2B5EF4-FFF2-40B4-BE49-F238E27FC236}">
                      <a16:creationId xmlns:a16="http://schemas.microsoft.com/office/drawing/2014/main" id="{89C69995-BA80-88D8-F8C3-8AA2A0ACF88D}"/>
                    </a:ext>
                  </a:extLst>
                </p:cNvPr>
                <p:cNvSpPr/>
                <p:nvPr/>
              </p:nvSpPr>
              <p:spPr>
                <a:xfrm>
                  <a:off x="4047835" y="3868373"/>
                  <a:ext cx="3162158" cy="634020"/>
                </a:xfrm>
                <a:prstGeom prst="rect">
                  <a:avLst/>
                </a:prstGeom>
                <a:solidFill>
                  <a:srgbClr val="3081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선정된 조건으로 예비 시뮬레이션 수행 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초기 결과 분석을 통해 </a:t>
                  </a:r>
                  <a:r>
                    <a:rPr lang="ko-KR" altLang="en-US" sz="1200" b="1" dirty="0" err="1"/>
                    <a:t>설정값</a:t>
                  </a:r>
                  <a:r>
                    <a:rPr lang="ko-KR" altLang="en-US" sz="1200" b="1" dirty="0"/>
                    <a:t> 보정 및 타당성 검토</a:t>
                  </a:r>
                </a:p>
              </p:txBody>
            </p:sp>
            <p:grpSp>
              <p:nvGrpSpPr>
                <p:cNvPr id="1029" name="그룹 1028">
                  <a:extLst>
                    <a:ext uri="{FF2B5EF4-FFF2-40B4-BE49-F238E27FC236}">
                      <a16:creationId xmlns:a16="http://schemas.microsoft.com/office/drawing/2014/main" id="{8E664A69-F503-8307-137B-4A4742583794}"/>
                    </a:ext>
                  </a:extLst>
                </p:cNvPr>
                <p:cNvGrpSpPr/>
                <p:nvPr/>
              </p:nvGrpSpPr>
              <p:grpSpPr>
                <a:xfrm>
                  <a:off x="4082191" y="3616665"/>
                  <a:ext cx="3621288" cy="276999"/>
                  <a:chOff x="4101241" y="3616665"/>
                  <a:chExt cx="3621288" cy="276999"/>
                </a:xfrm>
              </p:grpSpPr>
              <p:sp>
                <p:nvSpPr>
                  <p:cNvPr id="1030" name="TextBox 1029">
                    <a:extLst>
                      <a:ext uri="{FF2B5EF4-FFF2-40B4-BE49-F238E27FC236}">
                        <a16:creationId xmlns:a16="http://schemas.microsoft.com/office/drawing/2014/main" id="{A9D1EC55-058C-DC16-2636-23BDF286110B}"/>
                      </a:ext>
                    </a:extLst>
                  </p:cNvPr>
                  <p:cNvSpPr txBox="1"/>
                  <p:nvPr/>
                </p:nvSpPr>
                <p:spPr>
                  <a:xfrm>
                    <a:off x="4175764" y="3616665"/>
                    <a:ext cx="354676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200" b="1" dirty="0"/>
                      <a:t>예비 시뮬레이션 수행 및 모델 검증</a:t>
                    </a:r>
                  </a:p>
                </p:txBody>
              </p:sp>
              <p:grpSp>
                <p:nvGrpSpPr>
                  <p:cNvPr id="1031" name="그룹 1030">
                    <a:extLst>
                      <a:ext uri="{FF2B5EF4-FFF2-40B4-BE49-F238E27FC236}">
                        <a16:creationId xmlns:a16="http://schemas.microsoft.com/office/drawing/2014/main" id="{D3DC65DE-F355-ECF3-03A4-DFBCF2468471}"/>
                      </a:ext>
                    </a:extLst>
                  </p:cNvPr>
                  <p:cNvGrpSpPr/>
                  <p:nvPr/>
                </p:nvGrpSpPr>
                <p:grpSpPr>
                  <a:xfrm>
                    <a:off x="4101241" y="3656497"/>
                    <a:ext cx="103666" cy="190012"/>
                    <a:chOff x="3550999" y="2819949"/>
                    <a:chExt cx="203200" cy="372451"/>
                  </a:xfrm>
                </p:grpSpPr>
                <p:cxnSp>
                  <p:nvCxnSpPr>
                    <p:cNvPr id="1032" name="직선 연결선 1031">
                      <a:extLst>
                        <a:ext uri="{FF2B5EF4-FFF2-40B4-BE49-F238E27FC236}">
                          <a16:creationId xmlns:a16="http://schemas.microsoft.com/office/drawing/2014/main" id="{AF27400F-CF35-166C-C921-073851E8017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509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3" name="직선 연결선 1032">
                      <a:extLst>
                        <a:ext uri="{FF2B5EF4-FFF2-40B4-BE49-F238E27FC236}">
                          <a16:creationId xmlns:a16="http://schemas.microsoft.com/office/drawing/2014/main" id="{DDF08A86-8924-9227-E363-407C3D8EFAE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525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>
                          <a:alpha val="74902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4" name="직선 연결선 1033">
                      <a:extLst>
                        <a:ext uri="{FF2B5EF4-FFF2-40B4-BE49-F238E27FC236}">
                          <a16:creationId xmlns:a16="http://schemas.microsoft.com/office/drawing/2014/main" id="{D1F4CAE3-821E-B782-B000-64C88B5ACDD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541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>
                          <a:alpha val="50196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037" name="그룹 1036">
                <a:extLst>
                  <a:ext uri="{FF2B5EF4-FFF2-40B4-BE49-F238E27FC236}">
                    <a16:creationId xmlns:a16="http://schemas.microsoft.com/office/drawing/2014/main" id="{84FE09B4-C33A-B20C-24A5-019218F390AC}"/>
                  </a:ext>
                </a:extLst>
              </p:cNvPr>
              <p:cNvGrpSpPr/>
              <p:nvPr/>
            </p:nvGrpSpPr>
            <p:grpSpPr>
              <a:xfrm>
                <a:off x="13271320" y="-896317"/>
                <a:ext cx="2711212" cy="1037349"/>
                <a:chOff x="1158807" y="-1199667"/>
                <a:chExt cx="2711212" cy="1037349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B4F1E765-EDB3-C738-09E1-BF5F31FEEA1F}"/>
                    </a:ext>
                  </a:extLst>
                </p:cNvPr>
                <p:cNvSpPr/>
                <p:nvPr/>
              </p:nvSpPr>
              <p:spPr>
                <a:xfrm>
                  <a:off x="1158807" y="-911736"/>
                  <a:ext cx="2711211" cy="749418"/>
                </a:xfrm>
                <a:prstGeom prst="roundRect">
                  <a:avLst>
                    <a:gd name="adj" fmla="val 15816"/>
                  </a:avLst>
                </a:prstGeom>
                <a:solidFill>
                  <a:srgbClr val="61B29F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/>
                    <a:t>DES</a:t>
                  </a:r>
                  <a:r>
                    <a:rPr lang="ko-KR" altLang="en-US" sz="1200" b="1" dirty="0"/>
                    <a:t>의 물성 데이터 </a:t>
                  </a:r>
                  <a:endParaRPr lang="en-US" altLang="ko-KR" sz="1200" b="1" dirty="0"/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기존 </a:t>
                  </a:r>
                  <a:r>
                    <a:rPr lang="en-US" altLang="ko-KR" sz="1200" b="1" dirty="0"/>
                    <a:t>MD </a:t>
                  </a:r>
                  <a:r>
                    <a:rPr lang="ko-KR" altLang="en-US" sz="1200" b="1" dirty="0"/>
                    <a:t>연구 논문 분석 </a:t>
                  </a:r>
                  <a:endParaRPr lang="en-US" altLang="ko-KR" sz="1200" b="1" dirty="0"/>
                </a:p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/>
                    <a:t>CO₂ </a:t>
                  </a:r>
                  <a:r>
                    <a:rPr lang="ko-KR" altLang="en-US" sz="1200" b="1" dirty="0"/>
                    <a:t>확산 관련 선행연구</a:t>
                  </a:r>
                  <a:endParaRPr lang="en-US" altLang="ko-KR" sz="1200" b="1" dirty="0"/>
                </a:p>
              </p:txBody>
            </p:sp>
            <p:grpSp>
              <p:nvGrpSpPr>
                <p:cNvPr id="1036" name="그룹 1035">
                  <a:extLst>
                    <a:ext uri="{FF2B5EF4-FFF2-40B4-BE49-F238E27FC236}">
                      <a16:creationId xmlns:a16="http://schemas.microsoft.com/office/drawing/2014/main" id="{1FB0D9F5-FE0B-A448-D115-DAF71140083E}"/>
                    </a:ext>
                  </a:extLst>
                </p:cNvPr>
                <p:cNvGrpSpPr/>
                <p:nvPr/>
              </p:nvGrpSpPr>
              <p:grpSpPr>
                <a:xfrm>
                  <a:off x="1158808" y="-1199667"/>
                  <a:ext cx="2711211" cy="276999"/>
                  <a:chOff x="1158808" y="-1464496"/>
                  <a:chExt cx="2711211" cy="276999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BE0CADF0-4252-1CAB-7B6A-6B0135282BF8}"/>
                      </a:ext>
                    </a:extLst>
                  </p:cNvPr>
                  <p:cNvGrpSpPr/>
                  <p:nvPr/>
                </p:nvGrpSpPr>
                <p:grpSpPr>
                  <a:xfrm>
                    <a:off x="1158808" y="-1421002"/>
                    <a:ext cx="103666" cy="190012"/>
                    <a:chOff x="3550999" y="2819949"/>
                    <a:chExt cx="203200" cy="372451"/>
                  </a:xfrm>
                </p:grpSpPr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7C40DD48-67E1-4438-6020-D8E33135B3E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509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61B29F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B9890FF9-C06C-6B39-FD77-82DD0C33CA9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525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61B29F">
                          <a:alpha val="74902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A08BE530-9377-97DA-0B93-A0546E932C0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541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61B29F">
                          <a:alpha val="50196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4079DA8-70EE-032D-6B07-ACFB801C3ACE}"/>
                      </a:ext>
                    </a:extLst>
                  </p:cNvPr>
                  <p:cNvSpPr txBox="1"/>
                  <p:nvPr/>
                </p:nvSpPr>
                <p:spPr>
                  <a:xfrm>
                    <a:off x="1221201" y="-1464496"/>
                    <a:ext cx="2648818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200" b="1" dirty="0"/>
                      <a:t>관련 문헌 조사 및 기초 데이터 확보</a:t>
                    </a:r>
                  </a:p>
                </p:txBody>
              </p:sp>
            </p:grp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CF0B393F-ED63-A698-F3C8-057F68DDB30F}"/>
                  </a:ext>
                </a:extLst>
              </p:cNvPr>
              <p:cNvGrpSpPr/>
              <p:nvPr/>
            </p:nvGrpSpPr>
            <p:grpSpPr>
              <a:xfrm>
                <a:off x="17066704" y="692832"/>
                <a:ext cx="3942517" cy="2387889"/>
                <a:chOff x="-4228407" y="5818594"/>
                <a:chExt cx="3942517" cy="2387889"/>
              </a:xfrm>
            </p:grpSpPr>
            <p:grpSp>
              <p:nvGrpSpPr>
                <p:cNvPr id="40" name="그룹 39">
                  <a:extLst>
                    <a:ext uri="{FF2B5EF4-FFF2-40B4-BE49-F238E27FC236}">
                      <a16:creationId xmlns:a16="http://schemas.microsoft.com/office/drawing/2014/main" id="{27E5E468-7C32-56FE-4A8D-B87F92EAE868}"/>
                    </a:ext>
                  </a:extLst>
                </p:cNvPr>
                <p:cNvGrpSpPr/>
                <p:nvPr/>
              </p:nvGrpSpPr>
              <p:grpSpPr>
                <a:xfrm>
                  <a:off x="-4059978" y="6991931"/>
                  <a:ext cx="3655644" cy="1072670"/>
                  <a:chOff x="4047835" y="3616665"/>
                  <a:chExt cx="3655644" cy="1072670"/>
                </a:xfrm>
              </p:grpSpPr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128902A1-3C58-3486-399F-BFE733AF7856}"/>
                      </a:ext>
                    </a:extLst>
                  </p:cNvPr>
                  <p:cNvSpPr/>
                  <p:nvPr/>
                </p:nvSpPr>
                <p:spPr>
                  <a:xfrm>
                    <a:off x="4047835" y="3868373"/>
                    <a:ext cx="3409350" cy="820962"/>
                  </a:xfrm>
                  <a:prstGeom prst="rect">
                    <a:avLst/>
                  </a:prstGeom>
                  <a:solidFill>
                    <a:srgbClr val="3081AD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1200" b="1" dirty="0"/>
                      <a:t>GROMACS, LAMMPS, Materials Studio </a:t>
                    </a:r>
                    <a:r>
                      <a:rPr lang="ko-KR" altLang="en-US" sz="1200" b="1" dirty="0"/>
                      <a:t>등 비교 평가 </a:t>
                    </a:r>
                  </a:p>
                  <a:p>
                    <a:pPr marL="171450" indent="-171450">
                      <a:buFontTx/>
                      <a:buChar char="-"/>
                    </a:pPr>
                    <a:r>
                      <a:rPr lang="ko-KR" altLang="en-US" sz="1200" b="1" dirty="0"/>
                      <a:t>연구 목적 및 데이터 처리 용이성을 고려한 프로그램 확정</a:t>
                    </a:r>
                  </a:p>
                </p:txBody>
              </p: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3D7C5EDF-B3F8-EB1F-D829-D4826B8B6E16}"/>
                      </a:ext>
                    </a:extLst>
                  </p:cNvPr>
                  <p:cNvGrpSpPr/>
                  <p:nvPr/>
                </p:nvGrpSpPr>
                <p:grpSpPr>
                  <a:xfrm>
                    <a:off x="4082191" y="3616665"/>
                    <a:ext cx="3621288" cy="276999"/>
                    <a:chOff x="4101241" y="3616665"/>
                    <a:chExt cx="3621288" cy="276999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DE79EC8F-8F8D-34C0-4904-484CAD41EF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75764" y="3616665"/>
                      <a:ext cx="35467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ko-KR" altLang="en-US" sz="1200" b="1" dirty="0"/>
                        <a:t>시뮬레이션 프로그램 선정</a:t>
                      </a:r>
                    </a:p>
                  </p:txBody>
                </p: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C28FCCFC-FC13-9418-6340-08FAB6538AE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01241" y="3656497"/>
                      <a:ext cx="103666" cy="190012"/>
                      <a:chOff x="3550999" y="2819949"/>
                      <a:chExt cx="203200" cy="372451"/>
                    </a:xfrm>
                  </p:grpSpPr>
                  <p:cxnSp>
                    <p:nvCxnSpPr>
                      <p:cNvPr id="45" name="직선 연결선 44">
                        <a:extLst>
                          <a:ext uri="{FF2B5EF4-FFF2-40B4-BE49-F238E27FC236}">
                            <a16:creationId xmlns:a16="http://schemas.microsoft.com/office/drawing/2014/main" id="{A07CF520-EA3C-C0D5-F106-2CD70F2101C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550999" y="2819949"/>
                        <a:ext cx="0" cy="372451"/>
                      </a:xfrm>
                      <a:prstGeom prst="line">
                        <a:avLst/>
                      </a:prstGeom>
                      <a:ln w="28575">
                        <a:solidFill>
                          <a:srgbClr val="3081AD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직선 연결선 45">
                        <a:extLst>
                          <a:ext uri="{FF2B5EF4-FFF2-40B4-BE49-F238E27FC236}">
                            <a16:creationId xmlns:a16="http://schemas.microsoft.com/office/drawing/2014/main" id="{FC744DA0-7157-8A43-60B3-7433FDD8528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652599" y="2819949"/>
                        <a:ext cx="0" cy="372451"/>
                      </a:xfrm>
                      <a:prstGeom prst="line">
                        <a:avLst/>
                      </a:prstGeom>
                      <a:ln w="28575">
                        <a:solidFill>
                          <a:srgbClr val="3081AD">
                            <a:alpha val="74902"/>
                          </a:srgb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직선 연결선 46">
                        <a:extLst>
                          <a:ext uri="{FF2B5EF4-FFF2-40B4-BE49-F238E27FC236}">
                            <a16:creationId xmlns:a16="http://schemas.microsoft.com/office/drawing/2014/main" id="{3AA1B6A2-1AE9-FE0D-7FF6-31C144FBE3C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754199" y="2819949"/>
                        <a:ext cx="0" cy="372451"/>
                      </a:xfrm>
                      <a:prstGeom prst="line">
                        <a:avLst/>
                      </a:prstGeom>
                      <a:ln w="28575">
                        <a:solidFill>
                          <a:srgbClr val="3081AD">
                            <a:alpha val="50196"/>
                          </a:srgb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042" name="그룹 1041">
                  <a:extLst>
                    <a:ext uri="{FF2B5EF4-FFF2-40B4-BE49-F238E27FC236}">
                      <a16:creationId xmlns:a16="http://schemas.microsoft.com/office/drawing/2014/main" id="{220CEA39-2EAF-60EC-180B-2112C5C55E3D}"/>
                    </a:ext>
                  </a:extLst>
                </p:cNvPr>
                <p:cNvGrpSpPr/>
                <p:nvPr/>
              </p:nvGrpSpPr>
              <p:grpSpPr>
                <a:xfrm>
                  <a:off x="-4043094" y="5986799"/>
                  <a:ext cx="3655645" cy="803886"/>
                  <a:chOff x="1124451" y="16034"/>
                  <a:chExt cx="3655645" cy="803886"/>
                </a:xfrm>
              </p:grpSpPr>
              <p:sp>
                <p:nvSpPr>
                  <p:cNvPr id="16" name="직사각형 15">
                    <a:extLst>
                      <a:ext uri="{FF2B5EF4-FFF2-40B4-BE49-F238E27FC236}">
                        <a16:creationId xmlns:a16="http://schemas.microsoft.com/office/drawing/2014/main" id="{2A6C0567-42A4-D63F-F6E6-0D14D86C2149}"/>
                      </a:ext>
                    </a:extLst>
                  </p:cNvPr>
                  <p:cNvSpPr/>
                  <p:nvPr/>
                </p:nvSpPr>
                <p:spPr>
                  <a:xfrm>
                    <a:off x="1124451" y="267742"/>
                    <a:ext cx="3546765" cy="552178"/>
                  </a:xfrm>
                  <a:prstGeom prst="rect">
                    <a:avLst/>
                  </a:prstGeom>
                  <a:solidFill>
                    <a:srgbClr val="3081AD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171450" indent="-171450">
                      <a:buFontTx/>
                      <a:buChar char="-"/>
                    </a:pPr>
                    <a:r>
                      <a:rPr lang="en-US" altLang="ko-KR" sz="1200" b="1" dirty="0"/>
                      <a:t>GROMACS, LAMMPS </a:t>
                    </a:r>
                    <a:r>
                      <a:rPr lang="ko-KR" altLang="en-US" sz="1200" b="1" dirty="0"/>
                      <a:t>등 </a:t>
                    </a:r>
                    <a:r>
                      <a:rPr lang="en-US" altLang="ko-KR" sz="1200" b="1" dirty="0"/>
                      <a:t>MD </a:t>
                    </a:r>
                    <a:r>
                      <a:rPr lang="ko-KR" altLang="en-US" sz="1200" b="1" dirty="0"/>
                      <a:t>프로그램 비교  </a:t>
                    </a:r>
                    <a:endParaRPr lang="en-US" altLang="ko-KR" sz="1200" b="1" dirty="0"/>
                  </a:p>
                  <a:p>
                    <a:pPr marL="171450" indent="-171450">
                      <a:buFontTx/>
                      <a:buChar char="-"/>
                    </a:pPr>
                    <a:r>
                      <a:rPr lang="ko-KR" altLang="en-US" sz="1200" b="1" dirty="0"/>
                      <a:t>소프트웨어의 기능</a:t>
                    </a:r>
                    <a:r>
                      <a:rPr lang="en-US" altLang="ko-KR" sz="1200" b="1" dirty="0"/>
                      <a:t>, </a:t>
                    </a:r>
                    <a:r>
                      <a:rPr lang="ko-KR" altLang="en-US" sz="1200" b="1" dirty="0"/>
                      <a:t>정확도</a:t>
                    </a:r>
                    <a:r>
                      <a:rPr lang="en-US" altLang="ko-KR" sz="1200" b="1" dirty="0"/>
                      <a:t>, </a:t>
                    </a:r>
                    <a:r>
                      <a:rPr lang="ko-KR" altLang="en-US" sz="1200" b="1" dirty="0"/>
                      <a:t>연산속도 검토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56999D8-1CBA-5CAF-8CAC-5A3C21A56879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331" y="16034"/>
                    <a:ext cx="354676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ko-KR" altLang="en-US" sz="1200" b="1" dirty="0"/>
                      <a:t>시뮬레이션 소프트웨어 후보 검토 및 선정</a:t>
                    </a:r>
                    <a:endParaRPr lang="en-US" altLang="ko-KR" sz="1200" b="1" dirty="0"/>
                  </a:p>
                </p:txBody>
              </p:sp>
              <p:grpSp>
                <p:nvGrpSpPr>
                  <p:cNvPr id="1038" name="그룹 1037">
                    <a:extLst>
                      <a:ext uri="{FF2B5EF4-FFF2-40B4-BE49-F238E27FC236}">
                        <a16:creationId xmlns:a16="http://schemas.microsoft.com/office/drawing/2014/main" id="{FA402011-7E9A-10DF-B422-B49C777674AF}"/>
                      </a:ext>
                    </a:extLst>
                  </p:cNvPr>
                  <p:cNvGrpSpPr/>
                  <p:nvPr/>
                </p:nvGrpSpPr>
                <p:grpSpPr>
                  <a:xfrm>
                    <a:off x="1169368" y="70423"/>
                    <a:ext cx="103666" cy="190012"/>
                    <a:chOff x="3550999" y="2819949"/>
                    <a:chExt cx="203200" cy="372451"/>
                  </a:xfrm>
                </p:grpSpPr>
                <p:cxnSp>
                  <p:nvCxnSpPr>
                    <p:cNvPr id="1039" name="직선 연결선 1038">
                      <a:extLst>
                        <a:ext uri="{FF2B5EF4-FFF2-40B4-BE49-F238E27FC236}">
                          <a16:creationId xmlns:a16="http://schemas.microsoft.com/office/drawing/2014/main" id="{B4CD21E1-997D-2472-1AA5-566E8A6D90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509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0" name="직선 연결선 1039">
                      <a:extLst>
                        <a:ext uri="{FF2B5EF4-FFF2-40B4-BE49-F238E27FC236}">
                          <a16:creationId xmlns:a16="http://schemas.microsoft.com/office/drawing/2014/main" id="{CCE9DCDF-0D54-9B95-79E9-1F618DE07FA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6525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>
                          <a:alpha val="74902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1" name="직선 연결선 1040">
                      <a:extLst>
                        <a:ext uri="{FF2B5EF4-FFF2-40B4-BE49-F238E27FC236}">
                          <a16:creationId xmlns:a16="http://schemas.microsoft.com/office/drawing/2014/main" id="{297D0BE2-8FE2-4DAA-AF38-F01652ACF6A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754199" y="2819949"/>
                      <a:ext cx="0" cy="372451"/>
                    </a:xfrm>
                    <a:prstGeom prst="line">
                      <a:avLst/>
                    </a:prstGeom>
                    <a:ln w="28575">
                      <a:solidFill>
                        <a:srgbClr val="3081AD">
                          <a:alpha val="50196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1437DDBC-3C2F-CF4A-6BAD-24B59C40C22E}"/>
                    </a:ext>
                  </a:extLst>
                </p:cNvPr>
                <p:cNvSpPr/>
                <p:nvPr/>
              </p:nvSpPr>
              <p:spPr>
                <a:xfrm>
                  <a:off x="-4228407" y="5818594"/>
                  <a:ext cx="3942517" cy="2387889"/>
                </a:xfrm>
                <a:prstGeom prst="rect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09DA8779-F0C7-279A-04D3-CA5A60B7FB08}"/>
                  </a:ext>
                </a:extLst>
              </p:cNvPr>
              <p:cNvCxnSpPr>
                <a:cxnSpLocks/>
                <a:stCxn id="13" idx="2"/>
                <a:endCxn id="2" idx="1"/>
              </p:cNvCxnSpPr>
              <p:nvPr/>
            </p:nvCxnSpPr>
            <p:spPr>
              <a:xfrm rot="5400000">
                <a:off x="13076250" y="336102"/>
                <a:ext cx="1745746" cy="1355606"/>
              </a:xfrm>
              <a:prstGeom prst="bentConnector4">
                <a:avLst>
                  <a:gd name="adj1" fmla="val 15804"/>
                  <a:gd name="adj2" fmla="val 116863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연결선: 꺾임 14">
                <a:extLst>
                  <a:ext uri="{FF2B5EF4-FFF2-40B4-BE49-F238E27FC236}">
                    <a16:creationId xmlns:a16="http://schemas.microsoft.com/office/drawing/2014/main" id="{2D311762-3007-663E-7F33-08E89C6FADF2}"/>
                  </a:ext>
                </a:extLst>
              </p:cNvPr>
              <p:cNvCxnSpPr>
                <a:cxnSpLocks/>
                <a:stCxn id="13" idx="2"/>
                <a:endCxn id="5" idx="0"/>
              </p:cNvCxnSpPr>
              <p:nvPr/>
            </p:nvCxnSpPr>
            <p:spPr>
              <a:xfrm rot="16200000" flipH="1">
                <a:off x="16556544" y="-1788587"/>
                <a:ext cx="551800" cy="441103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꺾임 20">
                <a:extLst>
                  <a:ext uri="{FF2B5EF4-FFF2-40B4-BE49-F238E27FC236}">
                    <a16:creationId xmlns:a16="http://schemas.microsoft.com/office/drawing/2014/main" id="{64FC1526-6C62-5BE2-D259-C410BB913BC6}"/>
                  </a:ext>
                </a:extLst>
              </p:cNvPr>
              <p:cNvCxnSpPr>
                <a:cxnSpLocks/>
                <a:stCxn id="2" idx="2"/>
                <a:endCxn id="1030" idx="0"/>
              </p:cNvCxnSpPr>
              <p:nvPr/>
            </p:nvCxnSpPr>
            <p:spPr>
              <a:xfrm rot="16200000" flipH="1">
                <a:off x="16721087" y="1297454"/>
                <a:ext cx="849870" cy="4416406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연결선: 꺾임 24">
                <a:extLst>
                  <a:ext uri="{FF2B5EF4-FFF2-40B4-BE49-F238E27FC236}">
                    <a16:creationId xmlns:a16="http://schemas.microsoft.com/office/drawing/2014/main" id="{F5B5BC0D-31E2-1ADD-0411-422FD02B917B}"/>
                  </a:ext>
                </a:extLst>
              </p:cNvPr>
              <p:cNvCxnSpPr>
                <a:cxnSpLocks/>
                <a:stCxn id="5" idx="2"/>
                <a:endCxn id="1030" idx="0"/>
              </p:cNvCxnSpPr>
              <p:nvPr/>
            </p:nvCxnSpPr>
            <p:spPr>
              <a:xfrm rot="16200000" flipH="1">
                <a:off x="18771159" y="3347525"/>
                <a:ext cx="849871" cy="316262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79E6DAAE-656D-339B-F104-E5D0E6C50B1D}"/>
                  </a:ext>
                </a:extLst>
              </p:cNvPr>
              <p:cNvGrpSpPr/>
              <p:nvPr/>
            </p:nvGrpSpPr>
            <p:grpSpPr>
              <a:xfrm>
                <a:off x="19390391" y="1793035"/>
                <a:ext cx="2081218" cy="291800"/>
                <a:chOff x="-5795808" y="8377638"/>
                <a:chExt cx="1394680" cy="195543"/>
              </a:xfrm>
            </p:grpSpPr>
            <p:pic>
              <p:nvPicPr>
                <p:cNvPr id="2050" name="Picture 2" descr="GitHub - lammps/lammps: Public development project of the LAMMPS MD  software package">
                  <a:extLst>
                    <a:ext uri="{FF2B5EF4-FFF2-40B4-BE49-F238E27FC236}">
                      <a16:creationId xmlns:a16="http://schemas.microsoft.com/office/drawing/2014/main" id="{02B21775-5DA5-7BE1-457C-C88A7790FE8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318" b="39054"/>
                <a:stretch/>
              </p:blipFill>
              <p:spPr bwMode="auto">
                <a:xfrm>
                  <a:off x="-5078330" y="8377638"/>
                  <a:ext cx="677202" cy="17819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reating Faster Molecular Dynamics Simulations with GROMACS 2020 | NVIDIA  Technical Blog">
                  <a:extLst>
                    <a:ext uri="{FF2B5EF4-FFF2-40B4-BE49-F238E27FC236}">
                      <a16:creationId xmlns:a16="http://schemas.microsoft.com/office/drawing/2014/main" id="{DCEB5929-5495-8F1D-9188-E3A8C6F455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448" b="24855"/>
                <a:stretch/>
              </p:blipFill>
              <p:spPr bwMode="auto">
                <a:xfrm>
                  <a:off x="-5795808" y="8387891"/>
                  <a:ext cx="677202" cy="18529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62" name="다이아몬드 1061">
                <a:extLst>
                  <a:ext uri="{FF2B5EF4-FFF2-40B4-BE49-F238E27FC236}">
                    <a16:creationId xmlns:a16="http://schemas.microsoft.com/office/drawing/2014/main" id="{DD9BC2A8-C31E-5AE7-AFBD-9E1B5E13D077}"/>
                  </a:ext>
                </a:extLst>
              </p:cNvPr>
              <p:cNvSpPr/>
              <p:nvPr/>
            </p:nvSpPr>
            <p:spPr>
              <a:xfrm>
                <a:off x="15099161" y="3951229"/>
                <a:ext cx="1096161" cy="1096161"/>
              </a:xfrm>
              <a:prstGeom prst="diamond">
                <a:avLst/>
              </a:prstGeom>
              <a:solidFill>
                <a:srgbClr val="EDB75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b="1" dirty="0"/>
                  <a:t>타당한가</a:t>
                </a:r>
                <a:r>
                  <a:rPr lang="en-US" altLang="ko-KR" sz="1200" b="1" dirty="0"/>
                  <a:t>?</a:t>
                </a:r>
                <a:endParaRPr lang="ko-KR" altLang="en-US" sz="1200" b="1" dirty="0"/>
              </a:p>
            </p:txBody>
          </p:sp>
          <p:cxnSp>
            <p:nvCxnSpPr>
              <p:cNvPr id="1064" name="직선 화살표 연결선 1063">
                <a:extLst>
                  <a:ext uri="{FF2B5EF4-FFF2-40B4-BE49-F238E27FC236}">
                    <a16:creationId xmlns:a16="http://schemas.microsoft.com/office/drawing/2014/main" id="{37F4A3A4-871B-0C42-C56F-523960077DC2}"/>
                  </a:ext>
                </a:extLst>
              </p:cNvPr>
              <p:cNvCxnSpPr>
                <a:stCxn id="1027" idx="1"/>
                <a:endCxn id="1062" idx="3"/>
              </p:cNvCxnSpPr>
              <p:nvPr/>
            </p:nvCxnSpPr>
            <p:spPr>
              <a:xfrm flipH="1">
                <a:off x="16195322" y="4499310"/>
                <a:ext cx="1276641" cy="0"/>
              </a:xfrm>
              <a:prstGeom prst="straightConnector1">
                <a:avLst/>
              </a:prstGeom>
              <a:ln w="57150">
                <a:solidFill>
                  <a:srgbClr val="595959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연결선: 꺾임 1065">
                <a:extLst>
                  <a:ext uri="{FF2B5EF4-FFF2-40B4-BE49-F238E27FC236}">
                    <a16:creationId xmlns:a16="http://schemas.microsoft.com/office/drawing/2014/main" id="{6B7F2C74-A01D-BC00-20FD-C4B1085989D3}"/>
                  </a:ext>
                </a:extLst>
              </p:cNvPr>
              <p:cNvCxnSpPr>
                <a:cxnSpLocks/>
                <a:stCxn id="1062" idx="1"/>
                <a:endCxn id="13" idx="1"/>
              </p:cNvCxnSpPr>
              <p:nvPr/>
            </p:nvCxnSpPr>
            <p:spPr>
              <a:xfrm rot="10800000">
                <a:off x="13271321" y="-233676"/>
                <a:ext cx="1827841" cy="4732987"/>
              </a:xfrm>
              <a:prstGeom prst="bentConnector3">
                <a:avLst>
                  <a:gd name="adj1" fmla="val 138327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연결선: 꺾임 1069">
                <a:extLst>
                  <a:ext uri="{FF2B5EF4-FFF2-40B4-BE49-F238E27FC236}">
                    <a16:creationId xmlns:a16="http://schemas.microsoft.com/office/drawing/2014/main" id="{40BCEFF6-67CB-5C9A-CE07-D1365F716BA1}"/>
                  </a:ext>
                </a:extLst>
              </p:cNvPr>
              <p:cNvCxnSpPr>
                <a:cxnSpLocks/>
                <a:stCxn id="1062" idx="2"/>
                <a:endCxn id="1075" idx="1"/>
              </p:cNvCxnSpPr>
              <p:nvPr/>
            </p:nvCxnSpPr>
            <p:spPr>
              <a:xfrm rot="5400000">
                <a:off x="10983883" y="4480713"/>
                <a:ext cx="4096682" cy="5230036"/>
              </a:xfrm>
              <a:prstGeom prst="bentConnector4">
                <a:avLst>
                  <a:gd name="adj1" fmla="val 2907"/>
                  <a:gd name="adj2" fmla="val 104371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4" name="직사각형 1083">
                <a:extLst>
                  <a:ext uri="{FF2B5EF4-FFF2-40B4-BE49-F238E27FC236}">
                    <a16:creationId xmlns:a16="http://schemas.microsoft.com/office/drawing/2014/main" id="{56D2F883-44C5-5781-9179-BFFBF4FAA5A1}"/>
                  </a:ext>
                </a:extLst>
              </p:cNvPr>
              <p:cNvSpPr/>
              <p:nvPr/>
            </p:nvSpPr>
            <p:spPr>
              <a:xfrm>
                <a:off x="11248138" y="7314999"/>
                <a:ext cx="3162158" cy="888116"/>
              </a:xfrm>
              <a:prstGeom prst="rect">
                <a:avLst/>
              </a:prstGeom>
              <a:solidFill>
                <a:srgbClr val="5E57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Molecular Dynamics(MD)</a:t>
                </a:r>
                <a:r>
                  <a:rPr lang="ko-KR" altLang="en-US" sz="1200" b="1" dirty="0"/>
                  <a:t>를 활용한 </a:t>
                </a:r>
                <a:r>
                  <a:rPr lang="en-US" altLang="ko-KR" sz="1200" b="1" dirty="0"/>
                  <a:t>DES </a:t>
                </a:r>
                <a:r>
                  <a:rPr lang="ko-KR" altLang="en-US" sz="1200" b="1" dirty="0"/>
                  <a:t>내 </a:t>
                </a:r>
                <a:r>
                  <a:rPr lang="en-US" altLang="ko-KR" sz="1200" b="1" dirty="0"/>
                  <a:t>CO₂ </a:t>
                </a:r>
                <a:r>
                  <a:rPr lang="ko-KR" altLang="en-US" sz="1200" b="1" dirty="0"/>
                  <a:t>확산 시뮬레이션</a:t>
                </a:r>
                <a:endParaRPr lang="en-US" altLang="ko-KR" sz="1200" b="1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다양한 조건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온도</a:t>
                </a:r>
                <a:r>
                  <a:rPr lang="en-US" altLang="ko-KR" sz="1200" b="1" dirty="0"/>
                  <a:t>, DES </a:t>
                </a:r>
                <a:r>
                  <a:rPr lang="ko-KR" altLang="en-US" sz="1200" b="1" dirty="0"/>
                  <a:t>조성</a:t>
                </a:r>
                <a:r>
                  <a:rPr lang="en-US" altLang="ko-KR" sz="1200" b="1" dirty="0"/>
                  <a:t>)</a:t>
                </a:r>
                <a:r>
                  <a:rPr lang="ko-KR" altLang="en-US" sz="1200" b="1" dirty="0"/>
                  <a:t>에서 반복 수행하여 데이터 확보 </a:t>
                </a:r>
              </a:p>
            </p:txBody>
          </p:sp>
          <p:sp>
            <p:nvSpPr>
              <p:cNvPr id="2086" name="직사각형 2085">
                <a:extLst>
                  <a:ext uri="{FF2B5EF4-FFF2-40B4-BE49-F238E27FC236}">
                    <a16:creationId xmlns:a16="http://schemas.microsoft.com/office/drawing/2014/main" id="{212A4BFD-D15C-206F-AFF3-D24F98394A01}"/>
                  </a:ext>
                </a:extLst>
              </p:cNvPr>
              <p:cNvSpPr/>
              <p:nvPr/>
            </p:nvSpPr>
            <p:spPr>
              <a:xfrm>
                <a:off x="19004610" y="7489047"/>
                <a:ext cx="3162158" cy="1300727"/>
              </a:xfrm>
              <a:prstGeom prst="rect">
                <a:avLst/>
              </a:prstGeom>
              <a:solidFill>
                <a:srgbClr val="5E57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DES </a:t>
                </a:r>
                <a:r>
                  <a:rPr lang="ko-KR" altLang="en-US" sz="1200" b="1" dirty="0"/>
                  <a:t>성분 간 상호작용이 </a:t>
                </a:r>
                <a:r>
                  <a:rPr lang="en-US" altLang="ko-KR" sz="1200" b="1" dirty="0"/>
                  <a:t>CO₂ </a:t>
                </a:r>
                <a:r>
                  <a:rPr lang="ko-KR" altLang="en-US" sz="1200" b="1" dirty="0"/>
                  <a:t>확산에 미치는 영향 분석</a:t>
                </a:r>
                <a:endParaRPr lang="en-US" altLang="ko-KR" sz="1200" b="1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다양한 온도 및 용매 </a:t>
                </a:r>
                <a:r>
                  <a:rPr lang="ko-KR" altLang="en-US" sz="1200" b="1" dirty="0" err="1"/>
                  <a:t>조성별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CO₂ </a:t>
                </a:r>
                <a:r>
                  <a:rPr lang="ko-KR" altLang="en-US" sz="1200" b="1" dirty="0"/>
                  <a:t>확산계수 정량적 산출</a:t>
                </a:r>
              </a:p>
            </p:txBody>
          </p:sp>
          <p:sp>
            <p:nvSpPr>
              <p:cNvPr id="2088" name="TextBox 2087">
                <a:extLst>
                  <a:ext uri="{FF2B5EF4-FFF2-40B4-BE49-F238E27FC236}">
                    <a16:creationId xmlns:a16="http://schemas.microsoft.com/office/drawing/2014/main" id="{196F156F-FC38-A49E-5ADC-CBAA5A4955BF}"/>
                  </a:ext>
                </a:extLst>
              </p:cNvPr>
              <p:cNvSpPr txBox="1"/>
              <p:nvPr/>
            </p:nvSpPr>
            <p:spPr>
              <a:xfrm>
                <a:off x="19113489" y="7045711"/>
                <a:ext cx="316215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/>
                  <a:t>CO₂ </a:t>
                </a:r>
                <a:r>
                  <a:rPr lang="ko-KR" altLang="en-US" sz="1200" b="1" dirty="0"/>
                  <a:t>확산 메커니즘 분석 및 확산계수 </a:t>
                </a:r>
                <a:br>
                  <a:rPr lang="en-US" altLang="ko-KR" sz="1200" b="1" dirty="0"/>
                </a:br>
                <a:r>
                  <a:rPr lang="ko-KR" altLang="en-US" sz="1200" b="1" dirty="0"/>
                  <a:t>정량적 도출</a:t>
                </a:r>
              </a:p>
            </p:txBody>
          </p:sp>
          <p:cxnSp>
            <p:nvCxnSpPr>
              <p:cNvPr id="2104" name="연결선: 꺾임 2103">
                <a:extLst>
                  <a:ext uri="{FF2B5EF4-FFF2-40B4-BE49-F238E27FC236}">
                    <a16:creationId xmlns:a16="http://schemas.microsoft.com/office/drawing/2014/main" id="{323356B9-2983-4E24-9B7C-0E12C05FEF53}"/>
                  </a:ext>
                </a:extLst>
              </p:cNvPr>
              <p:cNvCxnSpPr>
                <a:cxnSpLocks/>
                <a:stCxn id="1075" idx="2"/>
                <a:endCxn id="1084" idx="2"/>
              </p:cNvCxnSpPr>
              <p:nvPr/>
            </p:nvCxnSpPr>
            <p:spPr>
              <a:xfrm rot="5400000" flipH="1" flipV="1">
                <a:off x="11784767" y="8416633"/>
                <a:ext cx="1257967" cy="830932"/>
              </a:xfrm>
              <a:prstGeom prst="bentConnector5">
                <a:avLst>
                  <a:gd name="adj1" fmla="val -18172"/>
                  <a:gd name="adj2" fmla="val 278287"/>
                  <a:gd name="adj3" fmla="val 752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9" name="연결선: 꺾임 2108">
                <a:extLst>
                  <a:ext uri="{FF2B5EF4-FFF2-40B4-BE49-F238E27FC236}">
                    <a16:creationId xmlns:a16="http://schemas.microsoft.com/office/drawing/2014/main" id="{62E3FA6A-576A-C6D3-413F-EFEB01E2C1C9}"/>
                  </a:ext>
                </a:extLst>
              </p:cNvPr>
              <p:cNvCxnSpPr>
                <a:cxnSpLocks/>
                <a:stCxn id="1086" idx="0"/>
                <a:endCxn id="2054" idx="1"/>
              </p:cNvCxnSpPr>
              <p:nvPr/>
            </p:nvCxnSpPr>
            <p:spPr>
              <a:xfrm rot="5400000" flipH="1" flipV="1">
                <a:off x="13786415" y="5606461"/>
                <a:ext cx="796453" cy="2108482"/>
              </a:xfrm>
              <a:prstGeom prst="bentConnector2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2" name="연결선: 꺾임 2111">
                <a:extLst>
                  <a:ext uri="{FF2B5EF4-FFF2-40B4-BE49-F238E27FC236}">
                    <a16:creationId xmlns:a16="http://schemas.microsoft.com/office/drawing/2014/main" id="{4071C9D3-07C9-F08A-4BA8-774DF36F1D11}"/>
                  </a:ext>
                </a:extLst>
              </p:cNvPr>
              <p:cNvCxnSpPr>
                <a:cxnSpLocks/>
                <a:stCxn id="1086" idx="0"/>
                <a:endCxn id="2062" idx="1"/>
              </p:cNvCxnSpPr>
              <p:nvPr/>
            </p:nvCxnSpPr>
            <p:spPr>
              <a:xfrm rot="16200000" flipH="1">
                <a:off x="13144347" y="7044981"/>
                <a:ext cx="2084062" cy="2111956"/>
              </a:xfrm>
              <a:prstGeom prst="bentConnector4">
                <a:avLst>
                  <a:gd name="adj1" fmla="val -10969"/>
                  <a:gd name="adj2" fmla="val 91984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5" name="연결선: 꺾임 2114">
                <a:extLst>
                  <a:ext uri="{FF2B5EF4-FFF2-40B4-BE49-F238E27FC236}">
                    <a16:creationId xmlns:a16="http://schemas.microsoft.com/office/drawing/2014/main" id="{53818036-A05F-6F67-5361-33502E7807D5}"/>
                  </a:ext>
                </a:extLst>
              </p:cNvPr>
              <p:cNvCxnSpPr>
                <a:cxnSpLocks/>
                <a:stCxn id="1086" idx="0"/>
                <a:endCxn id="2236" idx="1"/>
              </p:cNvCxnSpPr>
              <p:nvPr/>
            </p:nvCxnSpPr>
            <p:spPr>
              <a:xfrm rot="16200000" flipH="1">
                <a:off x="13804972" y="6384355"/>
                <a:ext cx="781141" cy="2130287"/>
              </a:xfrm>
              <a:prstGeom prst="bentConnector4">
                <a:avLst>
                  <a:gd name="adj1" fmla="val -29265"/>
                  <a:gd name="adj2" fmla="val 91623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7" name="연결선: 꺾임 2126">
                <a:extLst>
                  <a:ext uri="{FF2B5EF4-FFF2-40B4-BE49-F238E27FC236}">
                    <a16:creationId xmlns:a16="http://schemas.microsoft.com/office/drawing/2014/main" id="{910EED2B-68B3-5DA3-9D6B-045BC4BB1516}"/>
                  </a:ext>
                </a:extLst>
              </p:cNvPr>
              <p:cNvCxnSpPr>
                <a:cxnSpLocks/>
                <a:stCxn id="2062" idx="3"/>
                <a:endCxn id="2086" idx="1"/>
              </p:cNvCxnSpPr>
              <p:nvPr/>
            </p:nvCxnSpPr>
            <p:spPr>
              <a:xfrm flipV="1">
                <a:off x="18404514" y="8139411"/>
                <a:ext cx="600096" cy="1003579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0" name="연결선: 꺾임 2129">
                <a:extLst>
                  <a:ext uri="{FF2B5EF4-FFF2-40B4-BE49-F238E27FC236}">
                    <a16:creationId xmlns:a16="http://schemas.microsoft.com/office/drawing/2014/main" id="{B574FADA-4C80-7C95-24D2-9B70CA1A9494}"/>
                  </a:ext>
                </a:extLst>
              </p:cNvPr>
              <p:cNvCxnSpPr>
                <a:cxnSpLocks/>
                <a:stCxn id="2078" idx="2"/>
                <a:endCxn id="2088" idx="0"/>
              </p:cNvCxnSpPr>
              <p:nvPr/>
            </p:nvCxnSpPr>
            <p:spPr>
              <a:xfrm rot="16200000" flipH="1">
                <a:off x="20396126" y="6747267"/>
                <a:ext cx="382691" cy="21419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3" name="연결선: 꺾임 2132">
                <a:extLst>
                  <a:ext uri="{FF2B5EF4-FFF2-40B4-BE49-F238E27FC236}">
                    <a16:creationId xmlns:a16="http://schemas.microsoft.com/office/drawing/2014/main" id="{6D7862AA-B4D9-B666-810B-2A579515EDE1}"/>
                  </a:ext>
                </a:extLst>
              </p:cNvPr>
              <p:cNvCxnSpPr>
                <a:cxnSpLocks/>
                <a:stCxn id="2086" idx="2"/>
                <a:endCxn id="2096" idx="0"/>
              </p:cNvCxnSpPr>
              <p:nvPr/>
            </p:nvCxnSpPr>
            <p:spPr>
              <a:xfrm rot="16200000" flipH="1">
                <a:off x="20546407" y="8829055"/>
                <a:ext cx="298947" cy="220383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0" name="연결선: 꺾임 2139">
                <a:extLst>
                  <a:ext uri="{FF2B5EF4-FFF2-40B4-BE49-F238E27FC236}">
                    <a16:creationId xmlns:a16="http://schemas.microsoft.com/office/drawing/2014/main" id="{342F23F1-3BF2-FDAC-5CEB-1FFD80079425}"/>
                  </a:ext>
                </a:extLst>
              </p:cNvPr>
              <p:cNvCxnSpPr>
                <a:cxnSpLocks/>
                <a:stCxn id="1048" idx="3"/>
                <a:endCxn id="2086" idx="1"/>
              </p:cNvCxnSpPr>
              <p:nvPr/>
            </p:nvCxnSpPr>
            <p:spPr>
              <a:xfrm>
                <a:off x="18404087" y="7840464"/>
                <a:ext cx="600523" cy="29894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3" name="그룹 2192">
                <a:extLst>
                  <a:ext uri="{FF2B5EF4-FFF2-40B4-BE49-F238E27FC236}">
                    <a16:creationId xmlns:a16="http://schemas.microsoft.com/office/drawing/2014/main" id="{9FD8F299-DEB4-0155-4662-A60A90B4B552}"/>
                  </a:ext>
                </a:extLst>
              </p:cNvPr>
              <p:cNvGrpSpPr/>
              <p:nvPr/>
            </p:nvGrpSpPr>
            <p:grpSpPr>
              <a:xfrm>
                <a:off x="19020907" y="7088981"/>
                <a:ext cx="100900" cy="368186"/>
                <a:chOff x="21202156" y="6467453"/>
                <a:chExt cx="100900" cy="190012"/>
              </a:xfrm>
            </p:grpSpPr>
            <p:cxnSp>
              <p:nvCxnSpPr>
                <p:cNvPr id="2185" name="직선 연결선 2184">
                  <a:extLst>
                    <a:ext uri="{FF2B5EF4-FFF2-40B4-BE49-F238E27FC236}">
                      <a16:creationId xmlns:a16="http://schemas.microsoft.com/office/drawing/2014/main" id="{7A720343-2007-E0DC-69FC-2946DD120462}"/>
                    </a:ext>
                  </a:extLst>
                </p:cNvPr>
                <p:cNvCxnSpPr/>
                <p:nvPr/>
              </p:nvCxnSpPr>
              <p:spPr>
                <a:xfrm>
                  <a:off x="21202156" y="6467453"/>
                  <a:ext cx="0" cy="190012"/>
                </a:xfrm>
                <a:prstGeom prst="line">
                  <a:avLst/>
                </a:prstGeom>
                <a:ln w="28575">
                  <a:solidFill>
                    <a:srgbClr val="5E57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6" name="직선 연결선 2185">
                  <a:extLst>
                    <a:ext uri="{FF2B5EF4-FFF2-40B4-BE49-F238E27FC236}">
                      <a16:creationId xmlns:a16="http://schemas.microsoft.com/office/drawing/2014/main" id="{463C3FEA-A418-A92E-6C03-2677C85D0F8E}"/>
                    </a:ext>
                  </a:extLst>
                </p:cNvPr>
                <p:cNvCxnSpPr/>
                <p:nvPr/>
              </p:nvCxnSpPr>
              <p:spPr>
                <a:xfrm>
                  <a:off x="21303056" y="6467453"/>
                  <a:ext cx="0" cy="190012"/>
                </a:xfrm>
                <a:prstGeom prst="line">
                  <a:avLst/>
                </a:prstGeom>
                <a:ln w="28575">
                  <a:solidFill>
                    <a:srgbClr val="5E57AD">
                      <a:alpha val="3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7" name="직선 연결선 2186">
                  <a:extLst>
                    <a:ext uri="{FF2B5EF4-FFF2-40B4-BE49-F238E27FC236}">
                      <a16:creationId xmlns:a16="http://schemas.microsoft.com/office/drawing/2014/main" id="{F510B1C7-55B2-791B-2A19-6112543CC4FB}"/>
                    </a:ext>
                  </a:extLst>
                </p:cNvPr>
                <p:cNvCxnSpPr/>
                <p:nvPr/>
              </p:nvCxnSpPr>
              <p:spPr>
                <a:xfrm>
                  <a:off x="21252093" y="6467453"/>
                  <a:ext cx="0" cy="190012"/>
                </a:xfrm>
                <a:prstGeom prst="line">
                  <a:avLst/>
                </a:prstGeom>
                <a:ln w="28575">
                  <a:solidFill>
                    <a:srgbClr val="5E57AD">
                      <a:alpha val="60000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87" name="그룹 2286">
                <a:extLst>
                  <a:ext uri="{FF2B5EF4-FFF2-40B4-BE49-F238E27FC236}">
                    <a16:creationId xmlns:a16="http://schemas.microsoft.com/office/drawing/2014/main" id="{5943D91A-7803-381C-DB36-03B2241168CA}"/>
                  </a:ext>
                </a:extLst>
              </p:cNvPr>
              <p:cNvGrpSpPr/>
              <p:nvPr/>
            </p:nvGrpSpPr>
            <p:grpSpPr>
              <a:xfrm>
                <a:off x="18923810" y="9088721"/>
                <a:ext cx="3655644" cy="1493904"/>
                <a:chOff x="18704348" y="9441937"/>
                <a:chExt cx="3655644" cy="1493904"/>
              </a:xfrm>
            </p:grpSpPr>
            <p:sp>
              <p:nvSpPr>
                <p:cNvPr id="2094" name="직사각형 2093">
                  <a:extLst>
                    <a:ext uri="{FF2B5EF4-FFF2-40B4-BE49-F238E27FC236}">
                      <a16:creationId xmlns:a16="http://schemas.microsoft.com/office/drawing/2014/main" id="{E5893C9C-D48F-D097-5F05-59F27C666221}"/>
                    </a:ext>
                  </a:extLst>
                </p:cNvPr>
                <p:cNvSpPr/>
                <p:nvPr/>
              </p:nvSpPr>
              <p:spPr>
                <a:xfrm>
                  <a:off x="18704348" y="9932263"/>
                  <a:ext cx="3162158" cy="1003578"/>
                </a:xfrm>
                <a:prstGeom prst="rect">
                  <a:avLst/>
                </a:prstGeom>
                <a:solidFill>
                  <a:srgbClr val="C3825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시뮬레이션 데이터를 기반으로 최적 조건 도출</a:t>
                  </a:r>
                  <a:endParaRPr lang="en-US" altLang="ko-KR" sz="1200" b="1" dirty="0"/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공정 설계 최적화 및 </a:t>
                  </a:r>
                  <a:r>
                    <a:rPr lang="en-US" altLang="ko-KR" sz="1200" b="1" dirty="0"/>
                    <a:t>DES </a:t>
                  </a:r>
                  <a:r>
                    <a:rPr lang="ko-KR" altLang="en-US" sz="1200" b="1" dirty="0"/>
                    <a:t>선정 기초자료 제공</a:t>
                  </a:r>
                </a:p>
              </p:txBody>
            </p:sp>
            <p:sp>
              <p:nvSpPr>
                <p:cNvPr id="2096" name="TextBox 2095">
                  <a:extLst>
                    <a:ext uri="{FF2B5EF4-FFF2-40B4-BE49-F238E27FC236}">
                      <a16:creationId xmlns:a16="http://schemas.microsoft.com/office/drawing/2014/main" id="{5DAAF4AD-985C-0498-07A2-8336FF61275E}"/>
                    </a:ext>
                  </a:extLst>
                </p:cNvPr>
                <p:cNvSpPr txBox="1"/>
                <p:nvPr/>
              </p:nvSpPr>
              <p:spPr>
                <a:xfrm>
                  <a:off x="18813227" y="9441937"/>
                  <a:ext cx="354676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200" b="1" dirty="0"/>
                    <a:t>용매 조성 및 온도 변화에 따른 확산계수 </a:t>
                  </a:r>
                  <a:br>
                    <a:rPr lang="en-US" altLang="ko-KR" sz="1200" b="1" dirty="0"/>
                  </a:br>
                  <a:r>
                    <a:rPr lang="ko-KR" altLang="en-US" sz="1200" b="1" dirty="0"/>
                    <a:t>변화 분석</a:t>
                  </a:r>
                </a:p>
              </p:txBody>
            </p:sp>
            <p:grpSp>
              <p:nvGrpSpPr>
                <p:cNvPr id="2286" name="그룹 2285">
                  <a:extLst>
                    <a:ext uri="{FF2B5EF4-FFF2-40B4-BE49-F238E27FC236}">
                      <a16:creationId xmlns:a16="http://schemas.microsoft.com/office/drawing/2014/main" id="{F7509B1C-66C9-4E5D-4140-ADC155A7B9C0}"/>
                    </a:ext>
                  </a:extLst>
                </p:cNvPr>
                <p:cNvGrpSpPr/>
                <p:nvPr/>
              </p:nvGrpSpPr>
              <p:grpSpPr>
                <a:xfrm>
                  <a:off x="18715883" y="9478176"/>
                  <a:ext cx="105662" cy="396868"/>
                  <a:chOff x="18715883" y="9478176"/>
                  <a:chExt cx="105662" cy="190012"/>
                </a:xfrm>
              </p:grpSpPr>
              <p:cxnSp>
                <p:nvCxnSpPr>
                  <p:cNvPr id="2190" name="직선 연결선 2189">
                    <a:extLst>
                      <a:ext uri="{FF2B5EF4-FFF2-40B4-BE49-F238E27FC236}">
                        <a16:creationId xmlns:a16="http://schemas.microsoft.com/office/drawing/2014/main" id="{A3AA8FA7-76DA-8411-5A3F-AD4B3C2ADD04}"/>
                      </a:ext>
                    </a:extLst>
                  </p:cNvPr>
                  <p:cNvCxnSpPr/>
                  <p:nvPr/>
                </p:nvCxnSpPr>
                <p:spPr>
                  <a:xfrm>
                    <a:off x="18715883" y="9478176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C3825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1" name="직선 연결선 2190">
                    <a:extLst>
                      <a:ext uri="{FF2B5EF4-FFF2-40B4-BE49-F238E27FC236}">
                        <a16:creationId xmlns:a16="http://schemas.microsoft.com/office/drawing/2014/main" id="{D21D9B4C-9D20-DC74-94E8-36211204F3B6}"/>
                      </a:ext>
                    </a:extLst>
                  </p:cNvPr>
                  <p:cNvCxnSpPr/>
                  <p:nvPr/>
                </p:nvCxnSpPr>
                <p:spPr>
                  <a:xfrm>
                    <a:off x="18821545" y="9478176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C38253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2" name="직선 연결선 2191">
                    <a:extLst>
                      <a:ext uri="{FF2B5EF4-FFF2-40B4-BE49-F238E27FC236}">
                        <a16:creationId xmlns:a16="http://schemas.microsoft.com/office/drawing/2014/main" id="{F72F0EF2-7778-69F4-FB94-6AD554EACD22}"/>
                      </a:ext>
                    </a:extLst>
                  </p:cNvPr>
                  <p:cNvCxnSpPr/>
                  <p:nvPr/>
                </p:nvCxnSpPr>
                <p:spPr>
                  <a:xfrm>
                    <a:off x="18770582" y="9478176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C38253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61" name="그룹 2260">
                <a:extLst>
                  <a:ext uri="{FF2B5EF4-FFF2-40B4-BE49-F238E27FC236}">
                    <a16:creationId xmlns:a16="http://schemas.microsoft.com/office/drawing/2014/main" id="{6A2FBB66-BE09-1733-6DF5-E590083F5953}"/>
                  </a:ext>
                </a:extLst>
              </p:cNvPr>
              <p:cNvGrpSpPr/>
              <p:nvPr/>
            </p:nvGrpSpPr>
            <p:grpSpPr>
              <a:xfrm>
                <a:off x="18793986" y="5777292"/>
                <a:ext cx="3655645" cy="885728"/>
                <a:chOff x="19411775" y="5468937"/>
                <a:chExt cx="3655645" cy="885728"/>
              </a:xfrm>
            </p:grpSpPr>
            <p:sp>
              <p:nvSpPr>
                <p:cNvPr id="2078" name="직사각형 2077">
                  <a:extLst>
                    <a:ext uri="{FF2B5EF4-FFF2-40B4-BE49-F238E27FC236}">
                      <a16:creationId xmlns:a16="http://schemas.microsoft.com/office/drawing/2014/main" id="{1EC35A85-04D1-1C07-D87C-97213B9B555D}"/>
                    </a:ext>
                  </a:extLst>
                </p:cNvPr>
                <p:cNvSpPr/>
                <p:nvPr/>
              </p:nvSpPr>
              <p:spPr>
                <a:xfrm>
                  <a:off x="19411775" y="5720645"/>
                  <a:ext cx="3372775" cy="634020"/>
                </a:xfrm>
                <a:prstGeom prst="rect">
                  <a:avLst/>
                </a:prstGeom>
                <a:solidFill>
                  <a:srgbClr val="5E57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/>
                    <a:t>CO₂ </a:t>
                  </a:r>
                  <a:r>
                    <a:rPr lang="ko-KR" altLang="en-US" sz="1200" b="1" dirty="0"/>
                    <a:t>확산에 주요한 </a:t>
                  </a:r>
                  <a:r>
                    <a:rPr lang="en-US" altLang="ko-KR" sz="1200" b="1" dirty="0"/>
                    <a:t>DES </a:t>
                  </a:r>
                  <a:r>
                    <a:rPr lang="ko-KR" altLang="en-US" sz="1200" b="1" dirty="0"/>
                    <a:t>성분 도출 </a:t>
                  </a:r>
                  <a:endParaRPr lang="en-US" altLang="ko-KR" sz="1200" b="1" dirty="0"/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상호작용 강도에 따른 주요 메커니즘 분석</a:t>
                  </a:r>
                </a:p>
              </p:txBody>
            </p:sp>
            <p:sp>
              <p:nvSpPr>
                <p:cNvPr id="2080" name="TextBox 2079">
                  <a:extLst>
                    <a:ext uri="{FF2B5EF4-FFF2-40B4-BE49-F238E27FC236}">
                      <a16:creationId xmlns:a16="http://schemas.microsoft.com/office/drawing/2014/main" id="{1BB908C7-4F72-A197-0CC8-2612F0F03FFF}"/>
                    </a:ext>
                  </a:extLst>
                </p:cNvPr>
                <p:cNvSpPr txBox="1"/>
                <p:nvPr/>
              </p:nvSpPr>
              <p:spPr>
                <a:xfrm>
                  <a:off x="19520655" y="5468937"/>
                  <a:ext cx="35467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b="1" dirty="0"/>
                    <a:t>CO₂-DES </a:t>
                  </a:r>
                  <a:r>
                    <a:rPr lang="ko-KR" altLang="en-US" sz="1200" b="1" dirty="0"/>
                    <a:t>성분 간 분자 상호작용 특성 도출</a:t>
                  </a:r>
                </a:p>
              </p:txBody>
            </p:sp>
            <p:grpSp>
              <p:nvGrpSpPr>
                <p:cNvPr id="2194" name="그룹 2193">
                  <a:extLst>
                    <a:ext uri="{FF2B5EF4-FFF2-40B4-BE49-F238E27FC236}">
                      <a16:creationId xmlns:a16="http://schemas.microsoft.com/office/drawing/2014/main" id="{3944807E-9C08-DFA9-941F-B6BF3C2E8489}"/>
                    </a:ext>
                  </a:extLst>
                </p:cNvPr>
                <p:cNvGrpSpPr/>
                <p:nvPr/>
              </p:nvGrpSpPr>
              <p:grpSpPr>
                <a:xfrm>
                  <a:off x="19440699" y="5489712"/>
                  <a:ext cx="100900" cy="190012"/>
                  <a:chOff x="21202156" y="6467453"/>
                  <a:chExt cx="100900" cy="190012"/>
                </a:xfrm>
              </p:grpSpPr>
              <p:cxnSp>
                <p:nvCxnSpPr>
                  <p:cNvPr id="2195" name="직선 연결선 2194">
                    <a:extLst>
                      <a:ext uri="{FF2B5EF4-FFF2-40B4-BE49-F238E27FC236}">
                        <a16:creationId xmlns:a16="http://schemas.microsoft.com/office/drawing/2014/main" id="{A50851C4-39DC-03A8-0B5D-ED358FB1C809}"/>
                      </a:ext>
                    </a:extLst>
                  </p:cNvPr>
                  <p:cNvCxnSpPr/>
                  <p:nvPr/>
                </p:nvCxnSpPr>
                <p:spPr>
                  <a:xfrm>
                    <a:off x="212021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6" name="직선 연결선 2195">
                    <a:extLst>
                      <a:ext uri="{FF2B5EF4-FFF2-40B4-BE49-F238E27FC236}">
                        <a16:creationId xmlns:a16="http://schemas.microsoft.com/office/drawing/2014/main" id="{697468F7-E5EC-53E2-0515-CC029A5387EF}"/>
                      </a:ext>
                    </a:extLst>
                  </p:cNvPr>
                  <p:cNvCxnSpPr/>
                  <p:nvPr/>
                </p:nvCxnSpPr>
                <p:spPr>
                  <a:xfrm>
                    <a:off x="213030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7" name="직선 연결선 2196">
                    <a:extLst>
                      <a:ext uri="{FF2B5EF4-FFF2-40B4-BE49-F238E27FC236}">
                        <a16:creationId xmlns:a16="http://schemas.microsoft.com/office/drawing/2014/main" id="{BC37795A-2AB5-2BBF-AFF8-F0BD7D7A6AA7}"/>
                      </a:ext>
                    </a:extLst>
                  </p:cNvPr>
                  <p:cNvCxnSpPr/>
                  <p:nvPr/>
                </p:nvCxnSpPr>
                <p:spPr>
                  <a:xfrm>
                    <a:off x="21252093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29" name="그룹 2228">
                <a:extLst>
                  <a:ext uri="{FF2B5EF4-FFF2-40B4-BE49-F238E27FC236}">
                    <a16:creationId xmlns:a16="http://schemas.microsoft.com/office/drawing/2014/main" id="{23E2EF34-6707-F2D8-64CE-9AED708AAB6E}"/>
                  </a:ext>
                </a:extLst>
              </p:cNvPr>
              <p:cNvGrpSpPr/>
              <p:nvPr/>
            </p:nvGrpSpPr>
            <p:grpSpPr>
              <a:xfrm>
                <a:off x="15242356" y="8574272"/>
                <a:ext cx="3655644" cy="885728"/>
                <a:chOff x="15242356" y="7459716"/>
                <a:chExt cx="3655644" cy="885728"/>
              </a:xfrm>
            </p:grpSpPr>
            <p:sp>
              <p:nvSpPr>
                <p:cNvPr id="2062" name="직사각형 2061">
                  <a:extLst>
                    <a:ext uri="{FF2B5EF4-FFF2-40B4-BE49-F238E27FC236}">
                      <a16:creationId xmlns:a16="http://schemas.microsoft.com/office/drawing/2014/main" id="{55019D82-3E79-8214-9040-C580937DC187}"/>
                    </a:ext>
                  </a:extLst>
                </p:cNvPr>
                <p:cNvSpPr/>
                <p:nvPr/>
              </p:nvSpPr>
              <p:spPr>
                <a:xfrm>
                  <a:off x="15242356" y="7711424"/>
                  <a:ext cx="3162158" cy="634020"/>
                </a:xfrm>
                <a:prstGeom prst="rect">
                  <a:avLst/>
                </a:prstGeom>
                <a:solidFill>
                  <a:srgbClr val="5E57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en-US" altLang="ko-KR" sz="1200" b="1" dirty="0"/>
                    <a:t>CO₂ </a:t>
                  </a:r>
                  <a:r>
                    <a:rPr lang="ko-KR" altLang="en-US" sz="1200" b="1" dirty="0"/>
                    <a:t>및 </a:t>
                  </a:r>
                  <a:r>
                    <a:rPr lang="en-US" altLang="ko-KR" sz="1200" b="1" dirty="0"/>
                    <a:t>DES </a:t>
                  </a:r>
                  <a:r>
                    <a:rPr lang="ko-KR" altLang="en-US" sz="1200" b="1" dirty="0"/>
                    <a:t>분자의 배향 및 클러스터링 현상 분석</a:t>
                  </a:r>
                </a:p>
              </p:txBody>
            </p:sp>
            <p:sp>
              <p:nvSpPr>
                <p:cNvPr id="2064" name="TextBox 2063">
                  <a:extLst>
                    <a:ext uri="{FF2B5EF4-FFF2-40B4-BE49-F238E27FC236}">
                      <a16:creationId xmlns:a16="http://schemas.microsoft.com/office/drawing/2014/main" id="{78B75BAA-839B-30E8-B27A-ABBFD29A159F}"/>
                    </a:ext>
                  </a:extLst>
                </p:cNvPr>
                <p:cNvSpPr txBox="1"/>
                <p:nvPr/>
              </p:nvSpPr>
              <p:spPr>
                <a:xfrm>
                  <a:off x="15351235" y="7459716"/>
                  <a:ext cx="35467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200" b="1" dirty="0"/>
                    <a:t>추가 분자 거동 분석</a:t>
                  </a:r>
                </a:p>
              </p:txBody>
            </p:sp>
            <p:grpSp>
              <p:nvGrpSpPr>
                <p:cNvPr id="2206" name="그룹 2205">
                  <a:extLst>
                    <a:ext uri="{FF2B5EF4-FFF2-40B4-BE49-F238E27FC236}">
                      <a16:creationId xmlns:a16="http://schemas.microsoft.com/office/drawing/2014/main" id="{608D713A-E6AE-D4CE-EDA2-A764961B0BFA}"/>
                    </a:ext>
                  </a:extLst>
                </p:cNvPr>
                <p:cNvGrpSpPr/>
                <p:nvPr/>
              </p:nvGrpSpPr>
              <p:grpSpPr>
                <a:xfrm>
                  <a:off x="15274219" y="7486327"/>
                  <a:ext cx="100900" cy="190012"/>
                  <a:chOff x="21202156" y="6467453"/>
                  <a:chExt cx="100900" cy="190012"/>
                </a:xfrm>
              </p:grpSpPr>
              <p:cxnSp>
                <p:nvCxnSpPr>
                  <p:cNvPr id="2207" name="직선 연결선 2206">
                    <a:extLst>
                      <a:ext uri="{FF2B5EF4-FFF2-40B4-BE49-F238E27FC236}">
                        <a16:creationId xmlns:a16="http://schemas.microsoft.com/office/drawing/2014/main" id="{BD17C5C3-6D9E-194E-389D-7C465498E0CD}"/>
                      </a:ext>
                    </a:extLst>
                  </p:cNvPr>
                  <p:cNvCxnSpPr/>
                  <p:nvPr/>
                </p:nvCxnSpPr>
                <p:spPr>
                  <a:xfrm>
                    <a:off x="212021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8" name="직선 연결선 2207">
                    <a:extLst>
                      <a:ext uri="{FF2B5EF4-FFF2-40B4-BE49-F238E27FC236}">
                        <a16:creationId xmlns:a16="http://schemas.microsoft.com/office/drawing/2014/main" id="{5886B9B6-EA4B-87F5-84E8-8F63E803C44B}"/>
                      </a:ext>
                    </a:extLst>
                  </p:cNvPr>
                  <p:cNvCxnSpPr/>
                  <p:nvPr/>
                </p:nvCxnSpPr>
                <p:spPr>
                  <a:xfrm>
                    <a:off x="213030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9" name="직선 연결선 2208">
                    <a:extLst>
                      <a:ext uri="{FF2B5EF4-FFF2-40B4-BE49-F238E27FC236}">
                        <a16:creationId xmlns:a16="http://schemas.microsoft.com/office/drawing/2014/main" id="{2B04C588-731F-040B-54BA-6D2435DE91F9}"/>
                      </a:ext>
                    </a:extLst>
                  </p:cNvPr>
                  <p:cNvCxnSpPr/>
                  <p:nvPr/>
                </p:nvCxnSpPr>
                <p:spPr>
                  <a:xfrm>
                    <a:off x="21252093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49" name="그룹 2248">
                <a:extLst>
                  <a:ext uri="{FF2B5EF4-FFF2-40B4-BE49-F238E27FC236}">
                    <a16:creationId xmlns:a16="http://schemas.microsoft.com/office/drawing/2014/main" id="{4BCA423F-F9CF-0281-9174-E58A62BA3726}"/>
                  </a:ext>
                </a:extLst>
              </p:cNvPr>
              <p:cNvGrpSpPr/>
              <p:nvPr/>
            </p:nvGrpSpPr>
            <p:grpSpPr>
              <a:xfrm>
                <a:off x="10417206" y="8575354"/>
                <a:ext cx="3655644" cy="885728"/>
                <a:chOff x="9758880" y="7605821"/>
                <a:chExt cx="3655644" cy="885728"/>
              </a:xfrm>
            </p:grpSpPr>
            <p:sp>
              <p:nvSpPr>
                <p:cNvPr id="1075" name="직사각형 1074">
                  <a:extLst>
                    <a:ext uri="{FF2B5EF4-FFF2-40B4-BE49-F238E27FC236}">
                      <a16:creationId xmlns:a16="http://schemas.microsoft.com/office/drawing/2014/main" id="{2ABB4A8B-2607-C44C-2E51-4BE5F3B2AA28}"/>
                    </a:ext>
                  </a:extLst>
                </p:cNvPr>
                <p:cNvSpPr/>
                <p:nvPr/>
              </p:nvSpPr>
              <p:spPr>
                <a:xfrm>
                  <a:off x="9758880" y="7857529"/>
                  <a:ext cx="3162158" cy="634020"/>
                </a:xfrm>
                <a:prstGeom prst="rect">
                  <a:avLst/>
                </a:prstGeom>
                <a:solidFill>
                  <a:srgbClr val="5E57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시뮬레이션 시스템 설정 </a:t>
                  </a:r>
                  <a:r>
                    <a:rPr lang="en-US" altLang="ko-KR" sz="1200" b="1" dirty="0"/>
                    <a:t>(</a:t>
                  </a:r>
                  <a:r>
                    <a:rPr lang="ko-KR" altLang="en-US" sz="1200" b="1" dirty="0"/>
                    <a:t>온도</a:t>
                  </a:r>
                  <a:r>
                    <a:rPr lang="en-US" altLang="ko-KR" sz="1200" b="1" dirty="0"/>
                    <a:t>, </a:t>
                  </a:r>
                  <a:r>
                    <a:rPr lang="ko-KR" altLang="en-US" sz="1200" b="1" dirty="0"/>
                    <a:t>압력</a:t>
                  </a:r>
                  <a:r>
                    <a:rPr lang="en-US" altLang="ko-KR" sz="1200" b="1" dirty="0"/>
                    <a:t>, </a:t>
                  </a:r>
                  <a:r>
                    <a:rPr lang="ko-KR" altLang="en-US" sz="1200" b="1" dirty="0"/>
                    <a:t>분자 수</a:t>
                  </a:r>
                  <a:r>
                    <a:rPr lang="en-US" altLang="ko-KR" sz="1200" b="1" dirty="0"/>
                    <a:t>, </a:t>
                  </a:r>
                  <a:r>
                    <a:rPr lang="ko-KR" altLang="en-US" sz="1200" b="1" dirty="0"/>
                    <a:t>초기 구조 등</a:t>
                  </a:r>
                  <a:endParaRPr lang="en-US" altLang="ko-KR" sz="1200" b="1" dirty="0"/>
                </a:p>
              </p:txBody>
            </p:sp>
            <p:sp>
              <p:nvSpPr>
                <p:cNvPr id="1077" name="TextBox 1076">
                  <a:extLst>
                    <a:ext uri="{FF2B5EF4-FFF2-40B4-BE49-F238E27FC236}">
                      <a16:creationId xmlns:a16="http://schemas.microsoft.com/office/drawing/2014/main" id="{3BAA2415-74B9-83AA-6AE6-C0377FFB4D1F}"/>
                    </a:ext>
                  </a:extLst>
                </p:cNvPr>
                <p:cNvSpPr txBox="1"/>
                <p:nvPr/>
              </p:nvSpPr>
              <p:spPr>
                <a:xfrm>
                  <a:off x="9867759" y="7605821"/>
                  <a:ext cx="35467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b="1" dirty="0"/>
                    <a:t>DES </a:t>
                  </a:r>
                  <a:r>
                    <a:rPr lang="ko-KR" altLang="en-US" sz="1200" b="1" dirty="0"/>
                    <a:t>분자모델링 및 시뮬레이션 조건 설정</a:t>
                  </a:r>
                </a:p>
              </p:txBody>
            </p:sp>
            <p:grpSp>
              <p:nvGrpSpPr>
                <p:cNvPr id="2210" name="그룹 2209">
                  <a:extLst>
                    <a:ext uri="{FF2B5EF4-FFF2-40B4-BE49-F238E27FC236}">
                      <a16:creationId xmlns:a16="http://schemas.microsoft.com/office/drawing/2014/main" id="{657C08AC-2665-AF88-91D8-B2DB3A5AB3DE}"/>
                    </a:ext>
                  </a:extLst>
                </p:cNvPr>
                <p:cNvGrpSpPr/>
                <p:nvPr/>
              </p:nvGrpSpPr>
              <p:grpSpPr>
                <a:xfrm>
                  <a:off x="9801378" y="7630230"/>
                  <a:ext cx="100900" cy="190012"/>
                  <a:chOff x="21202156" y="6467453"/>
                  <a:chExt cx="100900" cy="190012"/>
                </a:xfrm>
              </p:grpSpPr>
              <p:cxnSp>
                <p:nvCxnSpPr>
                  <p:cNvPr id="2211" name="직선 연결선 2210">
                    <a:extLst>
                      <a:ext uri="{FF2B5EF4-FFF2-40B4-BE49-F238E27FC236}">
                        <a16:creationId xmlns:a16="http://schemas.microsoft.com/office/drawing/2014/main" id="{AECE3971-EA00-17E1-2031-612F32CCC71B}"/>
                      </a:ext>
                    </a:extLst>
                  </p:cNvPr>
                  <p:cNvCxnSpPr/>
                  <p:nvPr/>
                </p:nvCxnSpPr>
                <p:spPr>
                  <a:xfrm>
                    <a:off x="212021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2" name="직선 연결선 2211">
                    <a:extLst>
                      <a:ext uri="{FF2B5EF4-FFF2-40B4-BE49-F238E27FC236}">
                        <a16:creationId xmlns:a16="http://schemas.microsoft.com/office/drawing/2014/main" id="{E9E5FF3D-A6A9-3AFC-5F5E-C437397F2F03}"/>
                      </a:ext>
                    </a:extLst>
                  </p:cNvPr>
                  <p:cNvCxnSpPr/>
                  <p:nvPr/>
                </p:nvCxnSpPr>
                <p:spPr>
                  <a:xfrm>
                    <a:off x="213030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3" name="직선 연결선 2212">
                    <a:extLst>
                      <a:ext uri="{FF2B5EF4-FFF2-40B4-BE49-F238E27FC236}">
                        <a16:creationId xmlns:a16="http://schemas.microsoft.com/office/drawing/2014/main" id="{D8CD5446-7950-D312-F4C0-40BB1D64D64D}"/>
                      </a:ext>
                    </a:extLst>
                  </p:cNvPr>
                  <p:cNvCxnSpPr/>
                  <p:nvPr/>
                </p:nvCxnSpPr>
                <p:spPr>
                  <a:xfrm>
                    <a:off x="21252093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22" name="그룹 2221">
                <a:extLst>
                  <a:ext uri="{FF2B5EF4-FFF2-40B4-BE49-F238E27FC236}">
                    <a16:creationId xmlns:a16="http://schemas.microsoft.com/office/drawing/2014/main" id="{ED3ED0A1-5568-6A6F-AB3D-29318ED87B81}"/>
                  </a:ext>
                </a:extLst>
              </p:cNvPr>
              <p:cNvGrpSpPr/>
              <p:nvPr/>
            </p:nvGrpSpPr>
            <p:grpSpPr>
              <a:xfrm>
                <a:off x="11289509" y="7058928"/>
                <a:ext cx="3614273" cy="276999"/>
                <a:chOff x="11289509" y="6102833"/>
                <a:chExt cx="3614273" cy="276999"/>
              </a:xfrm>
            </p:grpSpPr>
            <p:sp>
              <p:nvSpPr>
                <p:cNvPr id="1086" name="TextBox 1085">
                  <a:extLst>
                    <a:ext uri="{FF2B5EF4-FFF2-40B4-BE49-F238E27FC236}">
                      <a16:creationId xmlns:a16="http://schemas.microsoft.com/office/drawing/2014/main" id="{8BAD0C61-5FF7-206A-4DE4-17064BC16F07}"/>
                    </a:ext>
                  </a:extLst>
                </p:cNvPr>
                <p:cNvSpPr txBox="1"/>
                <p:nvPr/>
              </p:nvSpPr>
              <p:spPr>
                <a:xfrm>
                  <a:off x="11357017" y="6102833"/>
                  <a:ext cx="35467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200" b="1" dirty="0"/>
                    <a:t>분자동역학</a:t>
                  </a:r>
                  <a:r>
                    <a:rPr lang="en-US" altLang="ko-KR" sz="1200" b="1" dirty="0"/>
                    <a:t>(MD) </a:t>
                  </a:r>
                  <a:r>
                    <a:rPr lang="ko-KR" altLang="en-US" sz="1200" b="1" dirty="0"/>
                    <a:t>시뮬레이션 수행 </a:t>
                  </a:r>
                </a:p>
              </p:txBody>
            </p:sp>
            <p:grpSp>
              <p:nvGrpSpPr>
                <p:cNvPr id="2214" name="그룹 2213">
                  <a:extLst>
                    <a:ext uri="{FF2B5EF4-FFF2-40B4-BE49-F238E27FC236}">
                      <a16:creationId xmlns:a16="http://schemas.microsoft.com/office/drawing/2014/main" id="{EC9B6056-6ED5-5E86-964B-D54827DE2FAC}"/>
                    </a:ext>
                  </a:extLst>
                </p:cNvPr>
                <p:cNvGrpSpPr/>
                <p:nvPr/>
              </p:nvGrpSpPr>
              <p:grpSpPr>
                <a:xfrm>
                  <a:off x="11289509" y="6156758"/>
                  <a:ext cx="100900" cy="190012"/>
                  <a:chOff x="21202156" y="6467453"/>
                  <a:chExt cx="100900" cy="190012"/>
                </a:xfrm>
              </p:grpSpPr>
              <p:cxnSp>
                <p:nvCxnSpPr>
                  <p:cNvPr id="2215" name="직선 연결선 2214">
                    <a:extLst>
                      <a:ext uri="{FF2B5EF4-FFF2-40B4-BE49-F238E27FC236}">
                        <a16:creationId xmlns:a16="http://schemas.microsoft.com/office/drawing/2014/main" id="{8F953B2C-221D-E1AB-B7F9-63526B6B8E77}"/>
                      </a:ext>
                    </a:extLst>
                  </p:cNvPr>
                  <p:cNvCxnSpPr/>
                  <p:nvPr/>
                </p:nvCxnSpPr>
                <p:spPr>
                  <a:xfrm>
                    <a:off x="212021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6" name="직선 연결선 2215">
                    <a:extLst>
                      <a:ext uri="{FF2B5EF4-FFF2-40B4-BE49-F238E27FC236}">
                        <a16:creationId xmlns:a16="http://schemas.microsoft.com/office/drawing/2014/main" id="{ABD9C0DF-334B-B454-3ADF-026DCF9B4027}"/>
                      </a:ext>
                    </a:extLst>
                  </p:cNvPr>
                  <p:cNvCxnSpPr/>
                  <p:nvPr/>
                </p:nvCxnSpPr>
                <p:spPr>
                  <a:xfrm>
                    <a:off x="213030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7" name="직선 연결선 2216">
                    <a:extLst>
                      <a:ext uri="{FF2B5EF4-FFF2-40B4-BE49-F238E27FC236}">
                        <a16:creationId xmlns:a16="http://schemas.microsoft.com/office/drawing/2014/main" id="{8427B183-2DFF-024E-1F5B-AFE1C355326B}"/>
                      </a:ext>
                    </a:extLst>
                  </p:cNvPr>
                  <p:cNvCxnSpPr/>
                  <p:nvPr/>
                </p:nvCxnSpPr>
                <p:spPr>
                  <a:xfrm>
                    <a:off x="21252093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39" name="그룹 2238">
                <a:extLst>
                  <a:ext uri="{FF2B5EF4-FFF2-40B4-BE49-F238E27FC236}">
                    <a16:creationId xmlns:a16="http://schemas.microsoft.com/office/drawing/2014/main" id="{BCE5BAE4-C5A4-0159-8B26-15E61DC0D4ED}"/>
                  </a:ext>
                </a:extLst>
              </p:cNvPr>
              <p:cNvGrpSpPr/>
              <p:nvPr/>
            </p:nvGrpSpPr>
            <p:grpSpPr>
              <a:xfrm>
                <a:off x="15260687" y="6955069"/>
                <a:ext cx="3637313" cy="1536480"/>
                <a:chOff x="15260687" y="6227324"/>
                <a:chExt cx="3637313" cy="1536480"/>
              </a:xfrm>
            </p:grpSpPr>
            <p:grpSp>
              <p:nvGrpSpPr>
                <p:cNvPr id="2231" name="그룹 2230">
                  <a:extLst>
                    <a:ext uri="{FF2B5EF4-FFF2-40B4-BE49-F238E27FC236}">
                      <a16:creationId xmlns:a16="http://schemas.microsoft.com/office/drawing/2014/main" id="{4B2F0D52-74F4-7493-9BC9-70F7146AB9EA}"/>
                    </a:ext>
                  </a:extLst>
                </p:cNvPr>
                <p:cNvGrpSpPr/>
                <p:nvPr/>
              </p:nvGrpSpPr>
              <p:grpSpPr>
                <a:xfrm>
                  <a:off x="15274219" y="6227324"/>
                  <a:ext cx="3623781" cy="276999"/>
                  <a:chOff x="15274219" y="6710020"/>
                  <a:chExt cx="3623781" cy="276999"/>
                </a:xfrm>
              </p:grpSpPr>
              <p:sp>
                <p:nvSpPr>
                  <p:cNvPr id="2072" name="TextBox 2071">
                    <a:extLst>
                      <a:ext uri="{FF2B5EF4-FFF2-40B4-BE49-F238E27FC236}">
                        <a16:creationId xmlns:a16="http://schemas.microsoft.com/office/drawing/2014/main" id="{51554630-64D2-6892-EE82-A7BF4C109C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351235" y="6710020"/>
                    <a:ext cx="354676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200" b="1" dirty="0"/>
                      <a:t>RDF </a:t>
                    </a:r>
                    <a:r>
                      <a:rPr lang="ko-KR" altLang="en-US" sz="1200" b="1" dirty="0"/>
                      <a:t>분석 </a:t>
                    </a:r>
                  </a:p>
                </p:txBody>
              </p:sp>
              <p:grpSp>
                <p:nvGrpSpPr>
                  <p:cNvPr id="2202" name="그룹 2201">
                    <a:extLst>
                      <a:ext uri="{FF2B5EF4-FFF2-40B4-BE49-F238E27FC236}">
                        <a16:creationId xmlns:a16="http://schemas.microsoft.com/office/drawing/2014/main" id="{AF585010-FB98-2BBE-7588-BC4E33A78447}"/>
                      </a:ext>
                    </a:extLst>
                  </p:cNvPr>
                  <p:cNvGrpSpPr/>
                  <p:nvPr/>
                </p:nvGrpSpPr>
                <p:grpSpPr>
                  <a:xfrm>
                    <a:off x="15274219" y="6738749"/>
                    <a:ext cx="100900" cy="190012"/>
                    <a:chOff x="21202156" y="6467453"/>
                    <a:chExt cx="100900" cy="190012"/>
                  </a:xfrm>
                </p:grpSpPr>
                <p:cxnSp>
                  <p:nvCxnSpPr>
                    <p:cNvPr id="2203" name="직선 연결선 2202">
                      <a:extLst>
                        <a:ext uri="{FF2B5EF4-FFF2-40B4-BE49-F238E27FC236}">
                          <a16:creationId xmlns:a16="http://schemas.microsoft.com/office/drawing/2014/main" id="{5625A3D8-8FA4-0FE8-036B-955AE7FB8E6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202156" y="6467453"/>
                      <a:ext cx="0" cy="190012"/>
                    </a:xfrm>
                    <a:prstGeom prst="line">
                      <a:avLst/>
                    </a:prstGeom>
                    <a:ln w="28575">
                      <a:solidFill>
                        <a:srgbClr val="5E57AD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4" name="직선 연결선 2203">
                      <a:extLst>
                        <a:ext uri="{FF2B5EF4-FFF2-40B4-BE49-F238E27FC236}">
                          <a16:creationId xmlns:a16="http://schemas.microsoft.com/office/drawing/2014/main" id="{5C8E7A5E-241D-7547-FB49-9506EED400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303056" y="6467453"/>
                      <a:ext cx="0" cy="190012"/>
                    </a:xfrm>
                    <a:prstGeom prst="line">
                      <a:avLst/>
                    </a:prstGeom>
                    <a:ln w="28575">
                      <a:solidFill>
                        <a:srgbClr val="5E57AD">
                          <a:alpha val="30196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5" name="직선 연결선 2204">
                      <a:extLst>
                        <a:ext uri="{FF2B5EF4-FFF2-40B4-BE49-F238E27FC236}">
                          <a16:creationId xmlns:a16="http://schemas.microsoft.com/office/drawing/2014/main" id="{8542A796-323B-08EF-652D-59045045B25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1252093" y="6467453"/>
                      <a:ext cx="0" cy="190012"/>
                    </a:xfrm>
                    <a:prstGeom prst="line">
                      <a:avLst/>
                    </a:prstGeom>
                    <a:ln w="28575">
                      <a:solidFill>
                        <a:srgbClr val="5E57AD">
                          <a:alpha val="60000"/>
                        </a:srgb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236" name="직사각형 2235">
                  <a:extLst>
                    <a:ext uri="{FF2B5EF4-FFF2-40B4-BE49-F238E27FC236}">
                      <a16:creationId xmlns:a16="http://schemas.microsoft.com/office/drawing/2014/main" id="{1040EBB2-90F3-EDE5-9E06-19987AABF9F9}"/>
                    </a:ext>
                  </a:extLst>
                </p:cNvPr>
                <p:cNvSpPr/>
                <p:nvPr/>
              </p:nvSpPr>
              <p:spPr>
                <a:xfrm>
                  <a:off x="15260687" y="6461633"/>
                  <a:ext cx="1515588" cy="1301381"/>
                </a:xfrm>
                <a:prstGeom prst="rect">
                  <a:avLst/>
                </a:prstGeom>
                <a:solidFill>
                  <a:srgbClr val="5E57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100" b="1" dirty="0"/>
                    <a:t>Radial Distribution Function </a:t>
                  </a:r>
                  <a:r>
                    <a:rPr lang="ko-KR" altLang="en-US" sz="1100" b="1" dirty="0"/>
                    <a:t>을 통해 </a:t>
                  </a:r>
                  <a:r>
                    <a:rPr lang="en-US" altLang="ko-KR" sz="1100" b="1" dirty="0"/>
                    <a:t>CO₂-DES </a:t>
                  </a:r>
                  <a:r>
                    <a:rPr lang="ko-KR" altLang="en-US" sz="1100" b="1" dirty="0"/>
                    <a:t>구성 성분 간 의 분자 간 거리 및 상호작용 분석</a:t>
                  </a:r>
                </a:p>
              </p:txBody>
            </p:sp>
            <p:pic>
              <p:nvPicPr>
                <p:cNvPr id="1048" name="_x699691392">
                  <a:extLst>
                    <a:ext uri="{FF2B5EF4-FFF2-40B4-BE49-F238E27FC236}">
                      <a16:creationId xmlns:a16="http://schemas.microsoft.com/office/drawing/2014/main" id="{78AE0EE9-6157-2079-9FF6-C82C0FA174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76701" y="6461634"/>
                  <a:ext cx="1627386" cy="13021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cxnSp>
            <p:nvCxnSpPr>
              <p:cNvPr id="2120" name="연결선: 꺾임 2119">
                <a:extLst>
                  <a:ext uri="{FF2B5EF4-FFF2-40B4-BE49-F238E27FC236}">
                    <a16:creationId xmlns:a16="http://schemas.microsoft.com/office/drawing/2014/main" id="{680E839B-45F8-A464-0C04-5FB78DB1C94A}"/>
                  </a:ext>
                </a:extLst>
              </p:cNvPr>
              <p:cNvCxnSpPr>
                <a:cxnSpLocks/>
                <a:stCxn id="2054" idx="3"/>
                <a:endCxn id="2078" idx="1"/>
              </p:cNvCxnSpPr>
              <p:nvPr/>
            </p:nvCxnSpPr>
            <p:spPr>
              <a:xfrm>
                <a:off x="18341571" y="6262475"/>
                <a:ext cx="452415" cy="83535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53" name="그룹 2252">
                <a:extLst>
                  <a:ext uri="{FF2B5EF4-FFF2-40B4-BE49-F238E27FC236}">
                    <a16:creationId xmlns:a16="http://schemas.microsoft.com/office/drawing/2014/main" id="{90F4FF5B-81EA-9D74-7C10-15972FB010F5}"/>
                  </a:ext>
                </a:extLst>
              </p:cNvPr>
              <p:cNvGrpSpPr/>
              <p:nvPr/>
            </p:nvGrpSpPr>
            <p:grpSpPr>
              <a:xfrm>
                <a:off x="15238882" y="5421262"/>
                <a:ext cx="3655644" cy="1442939"/>
                <a:chOff x="15242356" y="5232633"/>
                <a:chExt cx="3655644" cy="1442939"/>
              </a:xfrm>
            </p:grpSpPr>
            <p:sp>
              <p:nvSpPr>
                <p:cNvPr id="2054" name="직사각형 2053">
                  <a:extLst>
                    <a:ext uri="{FF2B5EF4-FFF2-40B4-BE49-F238E27FC236}">
                      <a16:creationId xmlns:a16="http://schemas.microsoft.com/office/drawing/2014/main" id="{929B3DAE-73FF-6EAE-0DBF-43DC227DF201}"/>
                    </a:ext>
                  </a:extLst>
                </p:cNvPr>
                <p:cNvSpPr/>
                <p:nvPr/>
              </p:nvSpPr>
              <p:spPr>
                <a:xfrm>
                  <a:off x="15242356" y="5484341"/>
                  <a:ext cx="3102689" cy="1179010"/>
                </a:xfrm>
                <a:prstGeom prst="rect">
                  <a:avLst/>
                </a:prstGeom>
                <a:solidFill>
                  <a:srgbClr val="5E57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171450" indent="-171450">
                    <a:buFontTx/>
                    <a:buChar char="-"/>
                  </a:pPr>
                  <a:endParaRPr lang="ko-KR" altLang="en-US" sz="1200" b="1" dirty="0"/>
                </a:p>
              </p:txBody>
            </p:sp>
            <p:sp>
              <p:nvSpPr>
                <p:cNvPr id="2056" name="TextBox 2055">
                  <a:extLst>
                    <a:ext uri="{FF2B5EF4-FFF2-40B4-BE49-F238E27FC236}">
                      <a16:creationId xmlns:a16="http://schemas.microsoft.com/office/drawing/2014/main" id="{3E30C0AB-C53C-F41A-B87E-1495E707A122}"/>
                    </a:ext>
                  </a:extLst>
                </p:cNvPr>
                <p:cNvSpPr txBox="1"/>
                <p:nvPr/>
              </p:nvSpPr>
              <p:spPr>
                <a:xfrm>
                  <a:off x="15351235" y="5232633"/>
                  <a:ext cx="354676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b="1" dirty="0"/>
                    <a:t>MSD </a:t>
                  </a:r>
                  <a:r>
                    <a:rPr lang="ko-KR" altLang="en-US" sz="1200" b="1" dirty="0"/>
                    <a:t>분석</a:t>
                  </a:r>
                </a:p>
              </p:txBody>
            </p:sp>
            <p:grpSp>
              <p:nvGrpSpPr>
                <p:cNvPr id="2198" name="그룹 2197">
                  <a:extLst>
                    <a:ext uri="{FF2B5EF4-FFF2-40B4-BE49-F238E27FC236}">
                      <a16:creationId xmlns:a16="http://schemas.microsoft.com/office/drawing/2014/main" id="{6A26BC49-B96E-7738-20FA-EEA4DCDAC6D6}"/>
                    </a:ext>
                  </a:extLst>
                </p:cNvPr>
                <p:cNvGrpSpPr/>
                <p:nvPr/>
              </p:nvGrpSpPr>
              <p:grpSpPr>
                <a:xfrm>
                  <a:off x="15274219" y="5263481"/>
                  <a:ext cx="100900" cy="190012"/>
                  <a:chOff x="21202156" y="6467453"/>
                  <a:chExt cx="100900" cy="190012"/>
                </a:xfrm>
              </p:grpSpPr>
              <p:cxnSp>
                <p:nvCxnSpPr>
                  <p:cNvPr id="2199" name="직선 연결선 2198">
                    <a:extLst>
                      <a:ext uri="{FF2B5EF4-FFF2-40B4-BE49-F238E27FC236}">
                        <a16:creationId xmlns:a16="http://schemas.microsoft.com/office/drawing/2014/main" id="{84C7FBF0-3C79-0EA0-CE40-29DD194BA165}"/>
                      </a:ext>
                    </a:extLst>
                  </p:cNvPr>
                  <p:cNvCxnSpPr/>
                  <p:nvPr/>
                </p:nvCxnSpPr>
                <p:spPr>
                  <a:xfrm>
                    <a:off x="212021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0" name="직선 연결선 2199">
                    <a:extLst>
                      <a:ext uri="{FF2B5EF4-FFF2-40B4-BE49-F238E27FC236}">
                        <a16:creationId xmlns:a16="http://schemas.microsoft.com/office/drawing/2014/main" id="{EC6DF216-2E45-557F-56C0-2257AC9A2904}"/>
                      </a:ext>
                    </a:extLst>
                  </p:cNvPr>
                  <p:cNvCxnSpPr/>
                  <p:nvPr/>
                </p:nvCxnSpPr>
                <p:spPr>
                  <a:xfrm>
                    <a:off x="21303056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1" name="직선 연결선 2200">
                    <a:extLst>
                      <a:ext uri="{FF2B5EF4-FFF2-40B4-BE49-F238E27FC236}">
                        <a16:creationId xmlns:a16="http://schemas.microsoft.com/office/drawing/2014/main" id="{6478333E-4B99-94FB-0A65-7F36B58810EC}"/>
                      </a:ext>
                    </a:extLst>
                  </p:cNvPr>
                  <p:cNvCxnSpPr/>
                  <p:nvPr/>
                </p:nvCxnSpPr>
                <p:spPr>
                  <a:xfrm>
                    <a:off x="21252093" y="6467453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5E57AD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44" name="직사각형 2243">
                  <a:extLst>
                    <a:ext uri="{FF2B5EF4-FFF2-40B4-BE49-F238E27FC236}">
                      <a16:creationId xmlns:a16="http://schemas.microsoft.com/office/drawing/2014/main" id="{246C0E34-E97D-4138-DD05-FFBAF6063881}"/>
                    </a:ext>
                  </a:extLst>
                </p:cNvPr>
                <p:cNvSpPr/>
                <p:nvPr/>
              </p:nvSpPr>
              <p:spPr>
                <a:xfrm>
                  <a:off x="15257040" y="5483551"/>
                  <a:ext cx="1515587" cy="1171542"/>
                </a:xfrm>
                <a:prstGeom prst="rect">
                  <a:avLst/>
                </a:prstGeom>
                <a:solidFill>
                  <a:srgbClr val="5E57AD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100" b="1" dirty="0"/>
                    <a:t>Mean Square Displacement </a:t>
                  </a:r>
                  <a:r>
                    <a:rPr lang="ko-KR" altLang="en-US" sz="1100" b="1" dirty="0"/>
                    <a:t>을 </a:t>
                  </a:r>
                  <a:br>
                    <a:rPr lang="en-US" altLang="ko-KR" sz="1100" b="1" dirty="0"/>
                  </a:br>
                  <a:r>
                    <a:rPr lang="ko-KR" altLang="en-US" sz="1100" b="1" dirty="0"/>
                    <a:t>이용해 시간에 따른 </a:t>
                  </a:r>
                  <a:r>
                    <a:rPr lang="en-US" altLang="ko-KR" sz="1100" b="1" dirty="0"/>
                    <a:t>CO₂ </a:t>
                  </a:r>
                  <a:r>
                    <a:rPr lang="ko-KR" altLang="en-US" sz="1100" b="1" dirty="0"/>
                    <a:t>이동 거리 분석 및 확산 계수 산출 </a:t>
                  </a:r>
                </a:p>
              </p:txBody>
            </p:sp>
            <p:pic>
              <p:nvPicPr>
                <p:cNvPr id="1047" name="_x699690992">
                  <a:extLst>
                    <a:ext uri="{FF2B5EF4-FFF2-40B4-BE49-F238E27FC236}">
                      <a16:creationId xmlns:a16="http://schemas.microsoft.com/office/drawing/2014/main" id="{F4636411-ADCA-2A65-F422-F24B4DB4D8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35905" y="5502339"/>
                  <a:ext cx="1619964" cy="11732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046" name="_x699689120">
                <a:extLst>
                  <a:ext uri="{FF2B5EF4-FFF2-40B4-BE49-F238E27FC236}">
                    <a16:creationId xmlns:a16="http://schemas.microsoft.com/office/drawing/2014/main" id="{6E3AFCF8-F9C5-48E4-D4A3-11FDE80DE4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68698" y="5382993"/>
                <a:ext cx="1660253" cy="16739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92" name="TextBox 2291">
              <a:extLst>
                <a:ext uri="{FF2B5EF4-FFF2-40B4-BE49-F238E27FC236}">
                  <a16:creationId xmlns:a16="http://schemas.microsoft.com/office/drawing/2014/main" id="{8EB8A791-CA22-F49D-88CC-C401CAA849BA}"/>
                </a:ext>
              </a:extLst>
            </p:cNvPr>
            <p:cNvSpPr txBox="1"/>
            <p:nvPr/>
          </p:nvSpPr>
          <p:spPr>
            <a:xfrm>
              <a:off x="9774517" y="164687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yes</a:t>
              </a:r>
              <a:endParaRPr lang="ko-KR" altLang="en-US" b="1" dirty="0"/>
            </a:p>
          </p:txBody>
        </p:sp>
        <p:sp>
          <p:nvSpPr>
            <p:cNvPr id="2293" name="TextBox 2292">
              <a:extLst>
                <a:ext uri="{FF2B5EF4-FFF2-40B4-BE49-F238E27FC236}">
                  <a16:creationId xmlns:a16="http://schemas.microsoft.com/office/drawing/2014/main" id="{A02A7E5A-1916-A4C4-8754-5AF935B53B2C}"/>
                </a:ext>
              </a:extLst>
            </p:cNvPr>
            <p:cNvSpPr txBox="1"/>
            <p:nvPr/>
          </p:nvSpPr>
          <p:spPr>
            <a:xfrm>
              <a:off x="9388447" y="100606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no</a:t>
              </a:r>
              <a:endParaRPr lang="ko-KR" altLang="en-US" b="1" dirty="0"/>
            </a:p>
          </p:txBody>
        </p:sp>
        <p:sp>
          <p:nvSpPr>
            <p:cNvPr id="2294" name="TextBox 2293">
              <a:extLst>
                <a:ext uri="{FF2B5EF4-FFF2-40B4-BE49-F238E27FC236}">
                  <a16:creationId xmlns:a16="http://schemas.microsoft.com/office/drawing/2014/main" id="{451F8B42-5E86-08EF-05A9-D900594E71BD}"/>
                </a:ext>
              </a:extLst>
            </p:cNvPr>
            <p:cNvSpPr txBox="1"/>
            <p:nvPr/>
          </p:nvSpPr>
          <p:spPr>
            <a:xfrm>
              <a:off x="11146520" y="-3691428"/>
              <a:ext cx="5096780" cy="646331"/>
            </a:xfrm>
            <a:prstGeom prst="rect">
              <a:avLst/>
            </a:prstGeom>
            <a:solidFill>
              <a:srgbClr val="61B29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/>
                <a:t>start</a:t>
              </a:r>
              <a:endParaRPr lang="ko-KR" altLang="en-US" sz="3600" b="1" dirty="0"/>
            </a:p>
          </p:txBody>
        </p:sp>
        <p:sp>
          <p:nvSpPr>
            <p:cNvPr id="2295" name="TextBox 2294">
              <a:extLst>
                <a:ext uri="{FF2B5EF4-FFF2-40B4-BE49-F238E27FC236}">
                  <a16:creationId xmlns:a16="http://schemas.microsoft.com/office/drawing/2014/main" id="{8B04E912-F4CB-632C-4730-687AE82F0FF8}"/>
                </a:ext>
              </a:extLst>
            </p:cNvPr>
            <p:cNvSpPr txBox="1"/>
            <p:nvPr/>
          </p:nvSpPr>
          <p:spPr>
            <a:xfrm>
              <a:off x="10482114" y="6687886"/>
              <a:ext cx="3162158" cy="584775"/>
            </a:xfrm>
            <a:prstGeom prst="rect">
              <a:avLst/>
            </a:prstGeom>
            <a:solidFill>
              <a:srgbClr val="C3825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End</a:t>
              </a:r>
              <a:endParaRPr lang="ko-KR" altLang="en-US" sz="3200" b="1" dirty="0"/>
            </a:p>
          </p:txBody>
        </p:sp>
      </p:grpSp>
      <p:cxnSp>
        <p:nvCxnSpPr>
          <p:cNvPr id="2297" name="직선 연결선 2296">
            <a:extLst>
              <a:ext uri="{FF2B5EF4-FFF2-40B4-BE49-F238E27FC236}">
                <a16:creationId xmlns:a16="http://schemas.microsoft.com/office/drawing/2014/main" id="{3CB96E2A-87BC-5A7B-9DCB-96D04C037F53}"/>
              </a:ext>
            </a:extLst>
          </p:cNvPr>
          <p:cNvCxnSpPr/>
          <p:nvPr/>
        </p:nvCxnSpPr>
        <p:spPr>
          <a:xfrm>
            <a:off x="22199692" y="-2153265"/>
            <a:ext cx="0" cy="1560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09" name="그룹 2308">
            <a:extLst>
              <a:ext uri="{FF2B5EF4-FFF2-40B4-BE49-F238E27FC236}">
                <a16:creationId xmlns:a16="http://schemas.microsoft.com/office/drawing/2014/main" id="{B2E64D1D-CF9C-A688-EB08-77F2234B34E1}"/>
              </a:ext>
            </a:extLst>
          </p:cNvPr>
          <p:cNvGrpSpPr/>
          <p:nvPr/>
        </p:nvGrpSpPr>
        <p:grpSpPr>
          <a:xfrm>
            <a:off x="379963" y="7883286"/>
            <a:ext cx="2084144" cy="2349560"/>
            <a:chOff x="379963" y="7883286"/>
            <a:chExt cx="2084144" cy="2349560"/>
          </a:xfrm>
        </p:grpSpPr>
        <p:grpSp>
          <p:nvGrpSpPr>
            <p:cNvPr id="2308" name="그룹 2307">
              <a:extLst>
                <a:ext uri="{FF2B5EF4-FFF2-40B4-BE49-F238E27FC236}">
                  <a16:creationId xmlns:a16="http://schemas.microsoft.com/office/drawing/2014/main" id="{2CCDE217-8106-49EE-5916-79D8FE171835}"/>
                </a:ext>
              </a:extLst>
            </p:cNvPr>
            <p:cNvGrpSpPr/>
            <p:nvPr/>
          </p:nvGrpSpPr>
          <p:grpSpPr>
            <a:xfrm>
              <a:off x="382889" y="7883286"/>
              <a:ext cx="2081218" cy="291800"/>
              <a:chOff x="-2471658" y="9142474"/>
              <a:chExt cx="2081218" cy="291800"/>
            </a:xfrm>
          </p:grpSpPr>
          <p:pic>
            <p:nvPicPr>
              <p:cNvPr id="2305" name="Picture 2" descr="GitHub - lammps/lammps: Public development project of the LAMMPS MD  software package">
                <a:extLst>
                  <a:ext uri="{FF2B5EF4-FFF2-40B4-BE49-F238E27FC236}">
                    <a16:creationId xmlns:a16="http://schemas.microsoft.com/office/drawing/2014/main" id="{C8416E4D-3DEF-4852-55CE-962E042954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318" b="39054"/>
              <a:stretch/>
            </p:blipFill>
            <p:spPr bwMode="auto">
              <a:xfrm>
                <a:off x="-1400998" y="9142474"/>
                <a:ext cx="1010558" cy="2659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06" name="Picture 4" descr="Creating Faster Molecular Dynamics Simulations with GROMACS 2020 | NVIDIA  Technical Blog">
                <a:extLst>
                  <a:ext uri="{FF2B5EF4-FFF2-40B4-BE49-F238E27FC236}">
                    <a16:creationId xmlns:a16="http://schemas.microsoft.com/office/drawing/2014/main" id="{E54FD016-14C5-A1D8-6BCB-4BA7ABCF00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6448" b="24855"/>
              <a:stretch/>
            </p:blipFill>
            <p:spPr bwMode="auto">
              <a:xfrm>
                <a:off x="-2471658" y="9157774"/>
                <a:ext cx="1010558" cy="27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07" name="_x699689120">
              <a:extLst>
                <a:ext uri="{FF2B5EF4-FFF2-40B4-BE49-F238E27FC236}">
                  <a16:creationId xmlns:a16="http://schemas.microsoft.com/office/drawing/2014/main" id="{A81AE0A1-7696-8EB5-892F-6953345C5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63" y="8131516"/>
              <a:ext cx="2084140" cy="2101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6890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E6592-D620-331B-A2CC-2D218F25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9" name="Picture 6" descr="Molecular Simulation: GROMACS Benchmark on 30 GPUs">
            <a:extLst>
              <a:ext uri="{FF2B5EF4-FFF2-40B4-BE49-F238E27FC236}">
                <a16:creationId xmlns:a16="http://schemas.microsoft.com/office/drawing/2014/main" id="{8B642E30-70F9-4B7D-A3AE-51873FCBF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6" y="11325457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7" name="직선 연결선 2296">
            <a:extLst>
              <a:ext uri="{FF2B5EF4-FFF2-40B4-BE49-F238E27FC236}">
                <a16:creationId xmlns:a16="http://schemas.microsoft.com/office/drawing/2014/main" id="{FF657A08-4516-FB7D-FFCC-1A314CFB94DC}"/>
              </a:ext>
            </a:extLst>
          </p:cNvPr>
          <p:cNvCxnSpPr/>
          <p:nvPr/>
        </p:nvCxnSpPr>
        <p:spPr>
          <a:xfrm>
            <a:off x="22199692" y="-2153265"/>
            <a:ext cx="0" cy="1560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7219167-9F1D-763F-71AE-2E942565CA1F}"/>
              </a:ext>
            </a:extLst>
          </p:cNvPr>
          <p:cNvSpPr/>
          <p:nvPr/>
        </p:nvSpPr>
        <p:spPr>
          <a:xfrm>
            <a:off x="3214897" y="214800"/>
            <a:ext cx="3897336" cy="1139254"/>
          </a:xfrm>
          <a:prstGeom prst="roundRect">
            <a:avLst>
              <a:gd name="adj" fmla="val 15816"/>
            </a:avLst>
          </a:prstGeom>
          <a:solidFill>
            <a:srgbClr val="61B29F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1200" b="1" dirty="0"/>
              <a:t>연구목적에 부합하는 </a:t>
            </a:r>
            <a:r>
              <a:rPr lang="en-US" altLang="ko-KR" sz="1200" b="1" dirty="0"/>
              <a:t>DES </a:t>
            </a:r>
            <a:r>
              <a:rPr lang="ko-KR" altLang="en-US" sz="1200" b="1" dirty="0"/>
              <a:t>성분 선정 및 모델링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시뮬레이션 조건 설정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온도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압력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분자 수</a:t>
            </a:r>
            <a:r>
              <a:rPr lang="en-US" altLang="ko-KR" sz="1200" b="1" dirty="0"/>
              <a:t>)  </a:t>
            </a:r>
          </a:p>
          <a:p>
            <a:pPr marL="171450" indent="-171450">
              <a:buFontTx/>
              <a:buChar char="-"/>
            </a:pPr>
            <a:r>
              <a:rPr lang="ko-KR" altLang="en-US" sz="1200" b="1" dirty="0"/>
              <a:t>문헌 기반 초기 분자 구조 및 조건 데이터 확보</a:t>
            </a:r>
            <a:endParaRPr lang="en-US" altLang="ko-KR" sz="1200" b="1" dirty="0"/>
          </a:p>
        </p:txBody>
      </p: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0BA9E2EE-9981-BD5B-9A8B-D083220BD2D1}"/>
              </a:ext>
            </a:extLst>
          </p:cNvPr>
          <p:cNvGrpSpPr/>
          <p:nvPr/>
        </p:nvGrpSpPr>
        <p:grpSpPr>
          <a:xfrm>
            <a:off x="3214897" y="-272446"/>
            <a:ext cx="3101659" cy="461665"/>
            <a:chOff x="1158808" y="-1464496"/>
            <a:chExt cx="3101659" cy="29375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B94B03F-EFAD-1019-F2FE-3B1131B30136}"/>
                </a:ext>
              </a:extLst>
            </p:cNvPr>
            <p:cNvGrpSpPr/>
            <p:nvPr/>
          </p:nvGrpSpPr>
          <p:grpSpPr>
            <a:xfrm>
              <a:off x="1158808" y="-1421002"/>
              <a:ext cx="103666" cy="190012"/>
              <a:chOff x="3550999" y="2819949"/>
              <a:chExt cx="203200" cy="372451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A975B5BF-98BA-ED07-B342-D504EAB5231A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61B29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71D5EF51-2393-1C3D-381C-03AC68F08494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61B29F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BBD3F3B-8531-A677-9CB8-5054423FB026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61B29F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D82E831D-E387-2B6F-C081-7AEF176F9EEF}"/>
                </a:ext>
              </a:extLst>
            </p:cNvPr>
            <p:cNvSpPr txBox="1"/>
            <p:nvPr/>
          </p:nvSpPr>
          <p:spPr>
            <a:xfrm>
              <a:off x="1221200" y="-1464496"/>
              <a:ext cx="3039267" cy="2937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DES </a:t>
              </a:r>
              <a:r>
                <a:rPr lang="ko-KR" altLang="en-US" sz="1200" b="1" dirty="0"/>
                <a:t>분자 시스템 모델링 </a:t>
              </a:r>
              <a:r>
                <a:rPr lang="en-US" altLang="ko-KR" sz="1200" b="1" dirty="0"/>
                <a:t>&amp;</a:t>
              </a:r>
              <a:r>
                <a:rPr lang="ko-KR" altLang="en-US" sz="1200" b="1" dirty="0"/>
                <a:t> </a:t>
              </a:r>
              <a:br>
                <a:rPr lang="en-US" altLang="ko-KR" sz="1200" b="1" dirty="0"/>
              </a:br>
              <a:r>
                <a:rPr lang="ko-KR" altLang="en-US" sz="1200" b="1" dirty="0"/>
                <a:t>시뮬레이션 조건 설정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EFB4B2E-5897-D4E2-BC46-1298838BE16B}"/>
              </a:ext>
            </a:extLst>
          </p:cNvPr>
          <p:cNvGrpSpPr/>
          <p:nvPr/>
        </p:nvGrpSpPr>
        <p:grpSpPr>
          <a:xfrm>
            <a:off x="2013453" y="4451379"/>
            <a:ext cx="3866963" cy="1520909"/>
            <a:chOff x="3421330" y="-2365882"/>
            <a:chExt cx="3866963" cy="152090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5A95624-7A43-CFF6-2CFE-1A7B2370E403}"/>
                </a:ext>
              </a:extLst>
            </p:cNvPr>
            <p:cNvSpPr/>
            <p:nvPr/>
          </p:nvSpPr>
          <p:spPr>
            <a:xfrm>
              <a:off x="3421330" y="-1941134"/>
              <a:ext cx="3866963" cy="1096161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실험적으로 확보된 </a:t>
              </a:r>
              <a:r>
                <a:rPr lang="en-US" altLang="ko-KR" sz="1200" b="1" dirty="0"/>
                <a:t>VLE </a:t>
              </a:r>
              <a:r>
                <a:rPr lang="ko-KR" altLang="en-US" sz="1200" b="1" dirty="0"/>
                <a:t>데이터와의 비교 분석 수행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시뮬레이션 결과의 정확성을 평가하여 예측 정확도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검증 및 보정                             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모델과 실제 측정 결과와의 오차 분석 수행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CF3889-5C9C-9605-4CB9-88B771A56990}"/>
                </a:ext>
              </a:extLst>
            </p:cNvPr>
            <p:cNvSpPr txBox="1"/>
            <p:nvPr/>
          </p:nvSpPr>
          <p:spPr>
            <a:xfrm>
              <a:off x="3530210" y="-2365882"/>
              <a:ext cx="35467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실험 데이터와 시뮬레이션 결과 비교를 통한 모델 검증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B4C7504-C22D-DD1B-85A6-FBBDAFCD77B7}"/>
                </a:ext>
              </a:extLst>
            </p:cNvPr>
            <p:cNvGrpSpPr/>
            <p:nvPr/>
          </p:nvGrpSpPr>
          <p:grpSpPr>
            <a:xfrm>
              <a:off x="3455687" y="-2298667"/>
              <a:ext cx="103666" cy="320639"/>
              <a:chOff x="3550999" y="2819949"/>
              <a:chExt cx="203200" cy="372451"/>
            </a:xfrm>
          </p:grpSpPr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E21DC0DC-BA9F-7D0A-3A8B-AAF368EFB184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BEB1F5BB-A138-E67D-D9D2-7A10930CC184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6D8019CD-E7B5-5D25-BA55-4D2077B5E74A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1822E1C-9653-F153-5A93-0C5FE54E4CA9}"/>
              </a:ext>
            </a:extLst>
          </p:cNvPr>
          <p:cNvGrpSpPr/>
          <p:nvPr/>
        </p:nvGrpSpPr>
        <p:grpSpPr>
          <a:xfrm>
            <a:off x="6178535" y="4602111"/>
            <a:ext cx="4348646" cy="1359831"/>
            <a:chOff x="3421330" y="-2365882"/>
            <a:chExt cx="4348646" cy="135983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706525-FD9F-7394-BDE7-BB38CBAA0289}"/>
                </a:ext>
              </a:extLst>
            </p:cNvPr>
            <p:cNvSpPr/>
            <p:nvPr/>
          </p:nvSpPr>
          <p:spPr>
            <a:xfrm>
              <a:off x="3421330" y="-1941133"/>
              <a:ext cx="4348646" cy="935082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비교분석 결과에 따른 시뮬레이션 조건</a:t>
              </a:r>
              <a:r>
                <a:rPr lang="en-US" altLang="ko-KR" sz="1200" b="1" dirty="0"/>
                <a:t>, Force Field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분자 모델 등의 세부 파라미터 조정 및 </a:t>
              </a:r>
              <a:r>
                <a:rPr lang="ko-KR" altLang="en-US" sz="1200" b="1" dirty="0" err="1"/>
                <a:t>재시뮬레이션</a:t>
              </a:r>
              <a:r>
                <a:rPr lang="ko-KR" altLang="en-US" sz="1200" b="1" dirty="0"/>
                <a:t>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반복적인 피드백을 통해 시뮬레이션 정확도 향상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52A907-73FA-5B91-232A-8CF131E17232}"/>
                </a:ext>
              </a:extLst>
            </p:cNvPr>
            <p:cNvSpPr txBox="1"/>
            <p:nvPr/>
          </p:nvSpPr>
          <p:spPr>
            <a:xfrm>
              <a:off x="3530210" y="-2365882"/>
              <a:ext cx="354676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MC/GEMC </a:t>
              </a:r>
              <a:r>
                <a:rPr lang="ko-KR" altLang="en-US" sz="1200" b="1" dirty="0"/>
                <a:t>시뮬레이션 모델 정확도 </a:t>
              </a:r>
              <a:br>
                <a:rPr lang="en-US" altLang="ko-KR" sz="1200" b="1" dirty="0"/>
              </a:br>
              <a:r>
                <a:rPr lang="ko-KR" altLang="en-US" sz="1200" b="1" dirty="0"/>
                <a:t>향상을 위한 보정 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82A1847-F068-7B8B-6244-1565F17A7E81}"/>
                </a:ext>
              </a:extLst>
            </p:cNvPr>
            <p:cNvGrpSpPr/>
            <p:nvPr/>
          </p:nvGrpSpPr>
          <p:grpSpPr>
            <a:xfrm>
              <a:off x="3455687" y="-2298667"/>
              <a:ext cx="103666" cy="320639"/>
              <a:chOff x="3550999" y="2819949"/>
              <a:chExt cx="203200" cy="372451"/>
            </a:xfrm>
          </p:grpSpPr>
          <p:cxnSp>
            <p:nvCxnSpPr>
              <p:cNvPr id="2240" name="직선 연결선 2239">
                <a:extLst>
                  <a:ext uri="{FF2B5EF4-FFF2-40B4-BE49-F238E27FC236}">
                    <a16:creationId xmlns:a16="http://schemas.microsoft.com/office/drawing/2014/main" id="{B550BE8A-F542-10C1-DA9D-4F7C7B43FC66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1" name="직선 연결선 2240">
                <a:extLst>
                  <a:ext uri="{FF2B5EF4-FFF2-40B4-BE49-F238E27FC236}">
                    <a16:creationId xmlns:a16="http://schemas.microsoft.com/office/drawing/2014/main" id="{B779B8F1-CC5A-0BE3-B133-47982C297219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2" name="직선 연결선 2241">
                <a:extLst>
                  <a:ext uri="{FF2B5EF4-FFF2-40B4-BE49-F238E27FC236}">
                    <a16:creationId xmlns:a16="http://schemas.microsoft.com/office/drawing/2014/main" id="{12869945-3B3E-4AF1-81E3-A4B82EF9DA2A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8" name="직사각형 2247">
            <a:extLst>
              <a:ext uri="{FF2B5EF4-FFF2-40B4-BE49-F238E27FC236}">
                <a16:creationId xmlns:a16="http://schemas.microsoft.com/office/drawing/2014/main" id="{11478E36-7EA6-403A-3001-DA1E94D40E4C}"/>
              </a:ext>
            </a:extLst>
          </p:cNvPr>
          <p:cNvSpPr/>
          <p:nvPr/>
        </p:nvSpPr>
        <p:spPr>
          <a:xfrm>
            <a:off x="2104794" y="-244648"/>
            <a:ext cx="914400" cy="1700879"/>
          </a:xfrm>
          <a:prstGeom prst="rect">
            <a:avLst/>
          </a:prstGeom>
          <a:solidFill>
            <a:srgbClr val="61B2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ysClr val="windowText" lastClr="000000"/>
                </a:solidFill>
              </a:rPr>
              <a:t>start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251" name="그룹 2250">
            <a:extLst>
              <a:ext uri="{FF2B5EF4-FFF2-40B4-BE49-F238E27FC236}">
                <a16:creationId xmlns:a16="http://schemas.microsoft.com/office/drawing/2014/main" id="{815A6B94-907E-6870-5113-F43ADCACC588}"/>
              </a:ext>
            </a:extLst>
          </p:cNvPr>
          <p:cNvGrpSpPr/>
          <p:nvPr/>
        </p:nvGrpSpPr>
        <p:grpSpPr>
          <a:xfrm>
            <a:off x="2104794" y="6107222"/>
            <a:ext cx="5446211" cy="1947174"/>
            <a:chOff x="-10446274" y="2202594"/>
            <a:chExt cx="5446211" cy="194717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85D89479-012E-2134-6506-33C5327C9E41}"/>
                </a:ext>
              </a:extLst>
            </p:cNvPr>
            <p:cNvGrpSpPr/>
            <p:nvPr/>
          </p:nvGrpSpPr>
          <p:grpSpPr>
            <a:xfrm>
              <a:off x="-9291776" y="2544119"/>
              <a:ext cx="4291713" cy="1328986"/>
              <a:chOff x="13901960" y="6125578"/>
              <a:chExt cx="4291713" cy="1328986"/>
            </a:xfrm>
          </p:grpSpPr>
          <p:sp>
            <p:nvSpPr>
              <p:cNvPr id="2094" name="직사각형 2093">
                <a:extLst>
                  <a:ext uri="{FF2B5EF4-FFF2-40B4-BE49-F238E27FC236}">
                    <a16:creationId xmlns:a16="http://schemas.microsoft.com/office/drawing/2014/main" id="{0E660EAA-60C5-39D2-09AD-64D769CEAA20}"/>
                  </a:ext>
                </a:extLst>
              </p:cNvPr>
              <p:cNvSpPr/>
              <p:nvPr/>
            </p:nvSpPr>
            <p:spPr>
              <a:xfrm>
                <a:off x="13901960" y="6450986"/>
                <a:ext cx="4182833" cy="1003578"/>
              </a:xfrm>
              <a:prstGeom prst="rect">
                <a:avLst/>
              </a:prstGeom>
              <a:solidFill>
                <a:srgbClr val="C382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시뮬레이션 및 실험 검증 완료된 신뢰성 높은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데이터베이스 구축                        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향후 공정 설계 및 최적화 작업에 직접 활용 가능</a:t>
                </a:r>
              </a:p>
            </p:txBody>
          </p:sp>
          <p:sp>
            <p:nvSpPr>
              <p:cNvPr id="2096" name="TextBox 2095">
                <a:extLst>
                  <a:ext uri="{FF2B5EF4-FFF2-40B4-BE49-F238E27FC236}">
                    <a16:creationId xmlns:a16="http://schemas.microsoft.com/office/drawing/2014/main" id="{5AB141AA-2FE5-F54F-72D2-E67A757F098A}"/>
                  </a:ext>
                </a:extLst>
              </p:cNvPr>
              <p:cNvSpPr txBox="1"/>
              <p:nvPr/>
            </p:nvSpPr>
            <p:spPr>
              <a:xfrm>
                <a:off x="14010840" y="6125578"/>
                <a:ext cx="418283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최종 </a:t>
                </a:r>
                <a:r>
                  <a:rPr lang="en-US" altLang="ko-KR" sz="1200" b="1" dirty="0"/>
                  <a:t>DES </a:t>
                </a:r>
                <a:r>
                  <a:rPr lang="ko-KR" altLang="en-US" sz="1200" b="1" dirty="0" err="1"/>
                  <a:t>상평형</a:t>
                </a:r>
                <a:r>
                  <a:rPr lang="ko-KR" altLang="en-US" sz="1200" b="1" dirty="0"/>
                  <a:t> 및 열역학적 특성 데이터베이스 구축</a:t>
                </a:r>
              </a:p>
            </p:txBody>
          </p:sp>
          <p:grpSp>
            <p:nvGrpSpPr>
              <p:cNvPr id="2286" name="그룹 2285">
                <a:extLst>
                  <a:ext uri="{FF2B5EF4-FFF2-40B4-BE49-F238E27FC236}">
                    <a16:creationId xmlns:a16="http://schemas.microsoft.com/office/drawing/2014/main" id="{05888E15-CE10-E156-D6B1-659A82389760}"/>
                  </a:ext>
                </a:extLst>
              </p:cNvPr>
              <p:cNvGrpSpPr/>
              <p:nvPr/>
            </p:nvGrpSpPr>
            <p:grpSpPr>
              <a:xfrm>
                <a:off x="13913496" y="6162675"/>
                <a:ext cx="105662" cy="231092"/>
                <a:chOff x="18715883" y="9478176"/>
                <a:chExt cx="105662" cy="190012"/>
              </a:xfrm>
            </p:grpSpPr>
            <p:cxnSp>
              <p:nvCxnSpPr>
                <p:cNvPr id="2190" name="직선 연결선 2189">
                  <a:extLst>
                    <a:ext uri="{FF2B5EF4-FFF2-40B4-BE49-F238E27FC236}">
                      <a16:creationId xmlns:a16="http://schemas.microsoft.com/office/drawing/2014/main" id="{9165A931-6DF1-743F-5546-0CBBCA94918D}"/>
                    </a:ext>
                  </a:extLst>
                </p:cNvPr>
                <p:cNvCxnSpPr/>
                <p:nvPr/>
              </p:nvCxnSpPr>
              <p:spPr>
                <a:xfrm>
                  <a:off x="18715883" y="9478176"/>
                  <a:ext cx="0" cy="190012"/>
                </a:xfrm>
                <a:prstGeom prst="line">
                  <a:avLst/>
                </a:prstGeom>
                <a:ln w="28575">
                  <a:solidFill>
                    <a:srgbClr val="C3825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1" name="직선 연결선 2190">
                  <a:extLst>
                    <a:ext uri="{FF2B5EF4-FFF2-40B4-BE49-F238E27FC236}">
                      <a16:creationId xmlns:a16="http://schemas.microsoft.com/office/drawing/2014/main" id="{D08F42C4-6F40-9C96-4034-AD149F9AA6CA}"/>
                    </a:ext>
                  </a:extLst>
                </p:cNvPr>
                <p:cNvCxnSpPr/>
                <p:nvPr/>
              </p:nvCxnSpPr>
              <p:spPr>
                <a:xfrm>
                  <a:off x="18821545" y="9478176"/>
                  <a:ext cx="0" cy="190012"/>
                </a:xfrm>
                <a:prstGeom prst="line">
                  <a:avLst/>
                </a:prstGeom>
                <a:ln w="28575">
                  <a:solidFill>
                    <a:srgbClr val="C38253">
                      <a:alpha val="3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2" name="직선 연결선 2191">
                  <a:extLst>
                    <a:ext uri="{FF2B5EF4-FFF2-40B4-BE49-F238E27FC236}">
                      <a16:creationId xmlns:a16="http://schemas.microsoft.com/office/drawing/2014/main" id="{D86AD5EC-82AE-F4E6-473E-B6F9CB9404FA}"/>
                    </a:ext>
                  </a:extLst>
                </p:cNvPr>
                <p:cNvCxnSpPr/>
                <p:nvPr/>
              </p:nvCxnSpPr>
              <p:spPr>
                <a:xfrm>
                  <a:off x="18770582" y="9478176"/>
                  <a:ext cx="0" cy="190012"/>
                </a:xfrm>
                <a:prstGeom prst="line">
                  <a:avLst/>
                </a:prstGeom>
                <a:ln w="28575">
                  <a:solidFill>
                    <a:srgbClr val="C38253">
                      <a:alpha val="60000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50" name="직사각형 2249">
              <a:extLst>
                <a:ext uri="{FF2B5EF4-FFF2-40B4-BE49-F238E27FC236}">
                  <a16:creationId xmlns:a16="http://schemas.microsoft.com/office/drawing/2014/main" id="{1FF60ED7-3C74-028A-FC33-5E443FC30638}"/>
                </a:ext>
              </a:extLst>
            </p:cNvPr>
            <p:cNvSpPr/>
            <p:nvPr/>
          </p:nvSpPr>
          <p:spPr>
            <a:xfrm>
              <a:off x="-10446274" y="2202594"/>
              <a:ext cx="914400" cy="1947174"/>
            </a:xfrm>
            <a:prstGeom prst="rect">
              <a:avLst/>
            </a:prstGeom>
            <a:solidFill>
              <a:srgbClr val="C382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ysClr val="windowText" lastClr="000000"/>
                  </a:solidFill>
                </a:rPr>
                <a:t>End</a:t>
              </a:r>
            </a:p>
          </p:txBody>
        </p:sp>
      </p:grpSp>
      <p:cxnSp>
        <p:nvCxnSpPr>
          <p:cNvPr id="2255" name="연결선: 꺾임 2254">
            <a:extLst>
              <a:ext uri="{FF2B5EF4-FFF2-40B4-BE49-F238E27FC236}">
                <a16:creationId xmlns:a16="http://schemas.microsoft.com/office/drawing/2014/main" id="{F783DAF2-558D-5019-CBEB-C0B8596B891A}"/>
              </a:ext>
            </a:extLst>
          </p:cNvPr>
          <p:cNvCxnSpPr>
            <a:cxnSpLocks/>
            <a:stCxn id="2248" idx="2"/>
            <a:endCxn id="35" idx="0"/>
          </p:cNvCxnSpPr>
          <p:nvPr/>
        </p:nvCxnSpPr>
        <p:spPr>
          <a:xfrm rot="16200000" flipH="1">
            <a:off x="3200047" y="818177"/>
            <a:ext cx="381230" cy="16573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2" name="연결선: 꺾임 2261">
            <a:extLst>
              <a:ext uri="{FF2B5EF4-FFF2-40B4-BE49-F238E27FC236}">
                <a16:creationId xmlns:a16="http://schemas.microsoft.com/office/drawing/2014/main" id="{46DBF1FD-59A7-E215-397B-528E4F9B31F7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 flipH="1" flipV="1">
            <a:off x="4692503" y="1068060"/>
            <a:ext cx="1882476" cy="3303960"/>
          </a:xfrm>
          <a:prstGeom prst="bentConnector4">
            <a:avLst>
              <a:gd name="adj1" fmla="val -8771"/>
              <a:gd name="adj2" fmla="val 7902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5" name="연결선: 꺾임 2264">
            <a:extLst>
              <a:ext uri="{FF2B5EF4-FFF2-40B4-BE49-F238E27FC236}">
                <a16:creationId xmlns:a16="http://schemas.microsoft.com/office/drawing/2014/main" id="{E003C82A-FAAE-D863-D031-0A5B8F01CA0E}"/>
              </a:ext>
            </a:extLst>
          </p:cNvPr>
          <p:cNvCxnSpPr>
            <a:cxnSpLocks/>
            <a:stCxn id="17" idx="2"/>
            <a:endCxn id="31" idx="1"/>
          </p:cNvCxnSpPr>
          <p:nvPr/>
        </p:nvCxnSpPr>
        <p:spPr>
          <a:xfrm rot="5400000">
            <a:off x="4686606" y="888138"/>
            <a:ext cx="1862918" cy="7209223"/>
          </a:xfrm>
          <a:prstGeom prst="bentConnector4">
            <a:avLst>
              <a:gd name="adj1" fmla="val 35290"/>
              <a:gd name="adj2" fmla="val 103171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8" name="연결선: 꺾임 2267">
            <a:extLst>
              <a:ext uri="{FF2B5EF4-FFF2-40B4-BE49-F238E27FC236}">
                <a16:creationId xmlns:a16="http://schemas.microsoft.com/office/drawing/2014/main" id="{F00C72FE-F194-4C45-71B0-182D5F65C567}"/>
              </a:ext>
            </a:extLst>
          </p:cNvPr>
          <p:cNvCxnSpPr>
            <a:cxnSpLocks/>
            <a:stCxn id="31" idx="2"/>
            <a:endCxn id="61" idx="1"/>
          </p:cNvCxnSpPr>
          <p:nvPr/>
        </p:nvCxnSpPr>
        <p:spPr>
          <a:xfrm rot="5400000" flipH="1" flipV="1">
            <a:off x="4823791" y="4617545"/>
            <a:ext cx="477887" cy="2231600"/>
          </a:xfrm>
          <a:prstGeom prst="bentConnector4">
            <a:avLst>
              <a:gd name="adj1" fmla="val -47836"/>
              <a:gd name="adj2" fmla="val 9332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1" name="연결선: 꺾임 2270">
            <a:extLst>
              <a:ext uri="{FF2B5EF4-FFF2-40B4-BE49-F238E27FC236}">
                <a16:creationId xmlns:a16="http://schemas.microsoft.com/office/drawing/2014/main" id="{2C6774C3-78F9-7E22-9A98-A2DE05195D4C}"/>
              </a:ext>
            </a:extLst>
          </p:cNvPr>
          <p:cNvCxnSpPr>
            <a:cxnSpLocks/>
            <a:stCxn id="61" idx="3"/>
            <a:endCxn id="2250" idx="2"/>
          </p:cNvCxnSpPr>
          <p:nvPr/>
        </p:nvCxnSpPr>
        <p:spPr>
          <a:xfrm flipH="1">
            <a:off x="2561994" y="5494401"/>
            <a:ext cx="7965187" cy="2559995"/>
          </a:xfrm>
          <a:prstGeom prst="bentConnector4">
            <a:avLst>
              <a:gd name="adj1" fmla="val -2870"/>
              <a:gd name="adj2" fmla="val 10893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2" name="그룹 2281">
            <a:extLst>
              <a:ext uri="{FF2B5EF4-FFF2-40B4-BE49-F238E27FC236}">
                <a16:creationId xmlns:a16="http://schemas.microsoft.com/office/drawing/2014/main" id="{982A4951-80FE-470E-7B66-53B4D9120E85}"/>
              </a:ext>
            </a:extLst>
          </p:cNvPr>
          <p:cNvGrpSpPr/>
          <p:nvPr/>
        </p:nvGrpSpPr>
        <p:grpSpPr>
          <a:xfrm>
            <a:off x="7259599" y="930549"/>
            <a:ext cx="3896558" cy="2630741"/>
            <a:chOff x="-6364403" y="1928858"/>
            <a:chExt cx="3896558" cy="26307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113ED-6896-989B-1005-9C1D137C18E3}"/>
                </a:ext>
              </a:extLst>
            </p:cNvPr>
            <p:cNvSpPr/>
            <p:nvPr/>
          </p:nvSpPr>
          <p:spPr>
            <a:xfrm>
              <a:off x="-6334808" y="2390523"/>
              <a:ext cx="3866963" cy="2169076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Gibbs Ensemble MC </a:t>
              </a:r>
              <a:r>
                <a:rPr lang="ko-KR" altLang="en-US" sz="1200" b="1" dirty="0"/>
                <a:t>기법을 통해 </a:t>
              </a:r>
              <a:r>
                <a:rPr lang="ko-KR" altLang="en-US" sz="1200" b="1" dirty="0" err="1"/>
                <a:t>비이상적이고</a:t>
              </a:r>
              <a:r>
                <a:rPr lang="ko-KR" altLang="en-US" sz="1200" b="1" dirty="0"/>
                <a:t>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강력한 </a:t>
              </a:r>
              <a:r>
                <a:rPr lang="ko-KR" altLang="en-US" sz="1200" b="1" dirty="0" err="1"/>
                <a:t>이온성</a:t>
              </a:r>
              <a:r>
                <a:rPr lang="ko-KR" altLang="en-US" sz="1200" b="1" dirty="0"/>
                <a:t> 상호작용이 존재하는 </a:t>
              </a:r>
              <a:r>
                <a:rPr lang="en-US" altLang="ko-KR" sz="1200" b="1" dirty="0"/>
                <a:t>DES </a:t>
              </a:r>
              <a:r>
                <a:rPr lang="ko-KR" altLang="en-US" sz="1200" b="1" dirty="0"/>
                <a:t>내 </a:t>
              </a:r>
              <a:r>
                <a:rPr lang="ko-KR" altLang="en-US" sz="1200" b="1" dirty="0" err="1"/>
                <a:t>상거동</a:t>
              </a:r>
              <a:endParaRPr lang="ko-KR" altLang="en-US" sz="1200" b="1" dirty="0"/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특성 및 </a:t>
              </a:r>
              <a:r>
                <a:rPr lang="ko-KR" altLang="en-US" sz="1200" b="1" dirty="0" err="1"/>
                <a:t>상평형</a:t>
              </a:r>
              <a:r>
                <a:rPr lang="ko-KR" altLang="en-US" sz="1200" b="1" dirty="0"/>
                <a:t> 거동 정밀 분석             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온도 및 압력 변화에 따른 최적 </a:t>
              </a:r>
              <a:r>
                <a:rPr lang="ko-KR" altLang="en-US" sz="1200" b="1" dirty="0" err="1"/>
                <a:t>상평형</a:t>
              </a:r>
              <a:r>
                <a:rPr lang="ko-KR" altLang="en-US" sz="1200" b="1" dirty="0"/>
                <a:t> 조건 도출</a:t>
              </a:r>
            </a:p>
          </p:txBody>
        </p:sp>
        <p:grpSp>
          <p:nvGrpSpPr>
            <p:cNvPr id="2277" name="그룹 2276">
              <a:extLst>
                <a:ext uri="{FF2B5EF4-FFF2-40B4-BE49-F238E27FC236}">
                  <a16:creationId xmlns:a16="http://schemas.microsoft.com/office/drawing/2014/main" id="{34C709A3-D57D-6894-E459-672A26EC3BAC}"/>
                </a:ext>
              </a:extLst>
            </p:cNvPr>
            <p:cNvGrpSpPr/>
            <p:nvPr/>
          </p:nvGrpSpPr>
          <p:grpSpPr>
            <a:xfrm>
              <a:off x="-6300451" y="1928858"/>
              <a:ext cx="3621288" cy="461665"/>
              <a:chOff x="-6300451" y="2451279"/>
              <a:chExt cx="3621288" cy="46166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8BD69EF-4ECC-6919-3C7B-53C8A844418B}"/>
                  </a:ext>
                </a:extLst>
              </p:cNvPr>
              <p:cNvSpPr txBox="1"/>
              <p:nvPr/>
            </p:nvSpPr>
            <p:spPr>
              <a:xfrm>
                <a:off x="-6225928" y="2451279"/>
                <a:ext cx="35467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/>
                  <a:t>Gibbs Ensemble Monte Carlo (GEMC) </a:t>
                </a:r>
                <a:br>
                  <a:rPr lang="en-US" altLang="ko-KR" sz="1200" b="1" dirty="0"/>
                </a:br>
                <a:r>
                  <a:rPr lang="ko-KR" altLang="en-US" sz="1200" b="1" dirty="0" err="1"/>
                  <a:t>상거동</a:t>
                </a:r>
                <a:r>
                  <a:rPr lang="ko-KR" altLang="en-US" sz="1200" b="1" dirty="0"/>
                  <a:t> 분석</a:t>
                </a: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C3D1CF89-3C6E-3836-6CEA-6D2401854188}"/>
                  </a:ext>
                </a:extLst>
              </p:cNvPr>
              <p:cNvGrpSpPr/>
              <p:nvPr/>
            </p:nvGrpSpPr>
            <p:grpSpPr>
              <a:xfrm>
                <a:off x="-6300451" y="2518494"/>
                <a:ext cx="103666" cy="320639"/>
                <a:chOff x="3550999" y="2819949"/>
                <a:chExt cx="203200" cy="372451"/>
              </a:xfrm>
            </p:grpSpPr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652D09D3-E7DE-5BAC-1E1A-9D68801AF7CF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0B7F3410-E861-359E-A9D8-7976D52095E7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415B6B91-694D-D9BC-98BD-16540AD0E08C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276" name="_x691140216">
              <a:extLst>
                <a:ext uri="{FF2B5EF4-FFF2-40B4-BE49-F238E27FC236}">
                  <a16:creationId xmlns:a16="http://schemas.microsoft.com/office/drawing/2014/main" id="{73A832B7-0E18-107F-E6EE-D2EB1CD759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64403" y="3243393"/>
              <a:ext cx="2696766" cy="1312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omputational procedures of the GEMC simulation. | Download Scientific  Diagram">
              <a:extLst>
                <a:ext uri="{FF2B5EF4-FFF2-40B4-BE49-F238E27FC236}">
                  <a16:creationId xmlns:a16="http://schemas.microsoft.com/office/drawing/2014/main" id="{A478366F-0FC4-6CC9-686E-B08DCBFD22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78679" y="3239645"/>
              <a:ext cx="1210833" cy="1316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2068D71D-3A74-6A8D-5EF4-193B940B0D71}"/>
              </a:ext>
            </a:extLst>
          </p:cNvPr>
          <p:cNvGrpSpPr/>
          <p:nvPr/>
        </p:nvGrpSpPr>
        <p:grpSpPr>
          <a:xfrm>
            <a:off x="2064127" y="1837461"/>
            <a:ext cx="4194622" cy="1823817"/>
            <a:chOff x="-10486941" y="2623004"/>
            <a:chExt cx="4194622" cy="1823817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6767018-9B59-E6FF-2891-81031392BEA4}"/>
                </a:ext>
              </a:extLst>
            </p:cNvPr>
            <p:cNvSpPr/>
            <p:nvPr/>
          </p:nvSpPr>
          <p:spPr>
            <a:xfrm>
              <a:off x="-10486941" y="2893725"/>
              <a:ext cx="3835267" cy="1553096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MC</a:t>
              </a:r>
              <a:r>
                <a:rPr lang="ko-KR" altLang="en-US" sz="1200" b="1" dirty="0"/>
                <a:t>를 통한 </a:t>
              </a:r>
              <a:r>
                <a:rPr lang="en-US" altLang="ko-KR" sz="1200" b="1" dirty="0"/>
                <a:t>Vapor-Liquid Equilibrium(VLE) </a:t>
              </a:r>
              <a:r>
                <a:rPr lang="ko-KR" altLang="en-US" sz="1200" b="1" dirty="0"/>
                <a:t>도출  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DES </a:t>
              </a:r>
              <a:r>
                <a:rPr lang="ko-KR" altLang="en-US" sz="1200" b="1" dirty="0"/>
                <a:t>조성 및 온도 변화에 따른 </a:t>
              </a:r>
              <a:r>
                <a:rPr lang="ko-KR" altLang="en-US" sz="1200" b="1" dirty="0" err="1"/>
                <a:t>상평형</a:t>
              </a:r>
              <a:r>
                <a:rPr lang="ko-KR" altLang="en-US" sz="1200" b="1" dirty="0"/>
                <a:t> 데이터 산출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열역학적 안정성 및 상태 변화 거동 예측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915735-E330-0C18-B288-E54F2A7A4166}"/>
                </a:ext>
              </a:extLst>
            </p:cNvPr>
            <p:cNvSpPr txBox="1"/>
            <p:nvPr/>
          </p:nvSpPr>
          <p:spPr>
            <a:xfrm>
              <a:off x="-10371155" y="2623004"/>
              <a:ext cx="40788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Monte Carlo (MC) </a:t>
              </a:r>
              <a:r>
                <a:rPr lang="ko-KR" altLang="en-US" sz="1200" b="1" dirty="0"/>
                <a:t>시뮬레이션 수행 </a:t>
              </a:r>
              <a:r>
                <a:rPr lang="ko-KR" altLang="en-US" sz="1200" b="1" dirty="0" err="1"/>
                <a:t>상평형</a:t>
              </a:r>
              <a:r>
                <a:rPr lang="ko-KR" altLang="en-US" sz="1200" b="1" dirty="0"/>
                <a:t> 산출 </a:t>
              </a: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D542F58-8023-FBCE-F7FE-34CBC97A1171}"/>
                </a:ext>
              </a:extLst>
            </p:cNvPr>
            <p:cNvGrpSpPr/>
            <p:nvPr/>
          </p:nvGrpSpPr>
          <p:grpSpPr>
            <a:xfrm>
              <a:off x="-10452584" y="2681584"/>
              <a:ext cx="103666" cy="165152"/>
              <a:chOff x="3550999" y="2819949"/>
              <a:chExt cx="203200" cy="372451"/>
            </a:xfrm>
          </p:grpSpPr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51C8BE13-216C-AB86-3F8D-B0B8930C77EF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31ADAFB-FE91-DBD6-3A8A-01E79D8C8A58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3A0AD275-8201-D142-98B5-F0EF3B882212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75" name="_x429518792">
              <a:extLst>
                <a:ext uri="{FF2B5EF4-FFF2-40B4-BE49-F238E27FC236}">
                  <a16:creationId xmlns:a16="http://schemas.microsoft.com/office/drawing/2014/main" id="{655C4D97-29BF-ACCC-2D4F-26100830A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0298" y="3543562"/>
              <a:ext cx="2062748" cy="90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evelopment of kinetic Monte Carlo and Bin-Monte Carlo schemes for  simulation of mixtures – vapor–liquid equilibria &amp; adsorption -  ScienceDirect">
              <a:extLst>
                <a:ext uri="{FF2B5EF4-FFF2-40B4-BE49-F238E27FC236}">
                  <a16:creationId xmlns:a16="http://schemas.microsoft.com/office/drawing/2014/main" id="{1DE78B38-FEBF-6272-E69C-B21C14854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417775" y="3534958"/>
              <a:ext cx="1766101" cy="9118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90BB243-7A3C-425C-D7C0-6BCC34A6F89A}"/>
              </a:ext>
            </a:extLst>
          </p:cNvPr>
          <p:cNvGrpSpPr/>
          <p:nvPr/>
        </p:nvGrpSpPr>
        <p:grpSpPr>
          <a:xfrm>
            <a:off x="7768788" y="6020429"/>
            <a:ext cx="2415127" cy="2187571"/>
            <a:chOff x="7768788" y="6020429"/>
            <a:chExt cx="2415127" cy="2187571"/>
          </a:xfrm>
        </p:grpSpPr>
        <p:pic>
          <p:nvPicPr>
            <p:cNvPr id="1056" name="그림 1055" descr="스크린샷, 원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BDD9F55-2F91-EAF1-9A15-F308E6D50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88" y="6020429"/>
              <a:ext cx="2187571" cy="2187571"/>
            </a:xfrm>
            <a:prstGeom prst="rect">
              <a:avLst/>
            </a:prstGeom>
          </p:spPr>
        </p:pic>
        <p:pic>
          <p:nvPicPr>
            <p:cNvPr id="1054" name="그림 1053" descr="스크린샷, 다채로움, 예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5A4E428-38B7-33A1-5763-7608428C2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730" y="6104597"/>
              <a:ext cx="477185" cy="477185"/>
            </a:xfrm>
            <a:prstGeom prst="rect">
              <a:avLst/>
            </a:prstGeom>
          </p:spPr>
        </p:pic>
        <p:pic>
          <p:nvPicPr>
            <p:cNvPr id="1057" name="그림 1056" descr="스크린샷, 다채로움, 예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F7B1D1F-5135-4B8C-8C54-AC213C76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730" y="6840903"/>
              <a:ext cx="477185" cy="477185"/>
            </a:xfrm>
            <a:prstGeom prst="rect">
              <a:avLst/>
            </a:prstGeom>
          </p:spPr>
        </p:pic>
        <p:pic>
          <p:nvPicPr>
            <p:cNvPr id="1058" name="그림 1057" descr="스크린샷, 다채로움, 예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FC096F4-F332-2390-759A-426CE1E26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730" y="7468179"/>
              <a:ext cx="477185" cy="477185"/>
            </a:xfrm>
            <a:prstGeom prst="rect">
              <a:avLst/>
            </a:prstGeom>
          </p:spPr>
        </p:pic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F845B514-335D-5E09-E7CE-E677096791A8}"/>
              </a:ext>
            </a:extLst>
          </p:cNvPr>
          <p:cNvGrpSpPr/>
          <p:nvPr/>
        </p:nvGrpSpPr>
        <p:grpSpPr>
          <a:xfrm>
            <a:off x="-7570461" y="5326928"/>
            <a:ext cx="3865713" cy="3824788"/>
            <a:chOff x="-7570461" y="5326928"/>
            <a:chExt cx="3865713" cy="3824788"/>
          </a:xfrm>
        </p:grpSpPr>
        <p:pic>
          <p:nvPicPr>
            <p:cNvPr id="1063" name="_x691140216">
              <a:extLst>
                <a:ext uri="{FF2B5EF4-FFF2-40B4-BE49-F238E27FC236}">
                  <a16:creationId xmlns:a16="http://schemas.microsoft.com/office/drawing/2014/main" id="{F43BEB58-B123-856B-AD5B-F4BB67A0E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70461" y="5326928"/>
              <a:ext cx="3865713" cy="1881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_x429518792">
              <a:extLst>
                <a:ext uri="{FF2B5EF4-FFF2-40B4-BE49-F238E27FC236}">
                  <a16:creationId xmlns:a16="http://schemas.microsoft.com/office/drawing/2014/main" id="{2B80DA8D-137A-7C0C-046A-1A77414A5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31363" y="7208287"/>
              <a:ext cx="2062748" cy="903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4" descr="Development of kinetic Monte Carlo and Bin-Monte Carlo schemes for  simulation of mixtures – vapor–liquid equilibria &amp; adsorption -  ScienceDirect">
              <a:extLst>
                <a:ext uri="{FF2B5EF4-FFF2-40B4-BE49-F238E27FC236}">
                  <a16:creationId xmlns:a16="http://schemas.microsoft.com/office/drawing/2014/main" id="{49C61B0E-0E20-7935-AF6E-A2B0768FDE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531363" y="8086692"/>
              <a:ext cx="2062744" cy="1065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2" descr="Computational procedures of the GEMC simulation. | Download Scientific  Diagram">
              <a:extLst>
                <a:ext uri="{FF2B5EF4-FFF2-40B4-BE49-F238E27FC236}">
                  <a16:creationId xmlns:a16="http://schemas.microsoft.com/office/drawing/2014/main" id="{3F8B82E9-B368-257C-6544-88C1D0B009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492590" y="7208286"/>
              <a:ext cx="1787842" cy="19434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233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2BB0-CF37-A425-B76F-16637C9B1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9" name="Picture 6" descr="Molecular Simulation: GROMACS Benchmark on 30 GPUs">
            <a:extLst>
              <a:ext uri="{FF2B5EF4-FFF2-40B4-BE49-F238E27FC236}">
                <a16:creationId xmlns:a16="http://schemas.microsoft.com/office/drawing/2014/main" id="{3ACCC3CB-AFAA-6078-2CCE-91BE3ED15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96" y="11325457"/>
            <a:ext cx="29432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97" name="직선 연결선 2296">
            <a:extLst>
              <a:ext uri="{FF2B5EF4-FFF2-40B4-BE49-F238E27FC236}">
                <a16:creationId xmlns:a16="http://schemas.microsoft.com/office/drawing/2014/main" id="{BAD8B4F8-5B94-EAD6-5D2D-66CB6E023DF1}"/>
              </a:ext>
            </a:extLst>
          </p:cNvPr>
          <p:cNvCxnSpPr/>
          <p:nvPr/>
        </p:nvCxnSpPr>
        <p:spPr>
          <a:xfrm>
            <a:off x="22199692" y="-2153265"/>
            <a:ext cx="0" cy="1560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3" name="연결선: 꺾임 2282">
            <a:extLst>
              <a:ext uri="{FF2B5EF4-FFF2-40B4-BE49-F238E27FC236}">
                <a16:creationId xmlns:a16="http://schemas.microsoft.com/office/drawing/2014/main" id="{7A9534FC-B4C4-537E-DA43-6F362B2D1923}"/>
              </a:ext>
            </a:extLst>
          </p:cNvPr>
          <p:cNvCxnSpPr>
            <a:cxnSpLocks/>
          </p:cNvCxnSpPr>
          <p:nvPr/>
        </p:nvCxnSpPr>
        <p:spPr>
          <a:xfrm flipV="1">
            <a:off x="3548395" y="866939"/>
            <a:ext cx="1413226" cy="786315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5" name="_x417573400">
            <a:extLst>
              <a:ext uri="{FF2B5EF4-FFF2-40B4-BE49-F238E27FC236}">
                <a16:creationId xmlns:a16="http://schemas.microsoft.com/office/drawing/2014/main" id="{654F4234-EAF5-01C3-C95A-636BC6DC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32" y="2212915"/>
            <a:ext cx="635927" cy="62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7" name="_x417572464">
            <a:extLst>
              <a:ext uri="{FF2B5EF4-FFF2-40B4-BE49-F238E27FC236}">
                <a16:creationId xmlns:a16="http://schemas.microsoft.com/office/drawing/2014/main" id="{1DCA0DBB-ADB5-F7C3-1433-43232BEB9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224" y="3936124"/>
            <a:ext cx="735735" cy="47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8" name="_x417575704">
            <a:extLst>
              <a:ext uri="{FF2B5EF4-FFF2-40B4-BE49-F238E27FC236}">
                <a16:creationId xmlns:a16="http://schemas.microsoft.com/office/drawing/2014/main" id="{0B6B7B29-D1D1-B2DD-AC0F-828158430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60" y="2213091"/>
            <a:ext cx="810672" cy="62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89" name="_x417573472">
            <a:extLst>
              <a:ext uri="{FF2B5EF4-FFF2-40B4-BE49-F238E27FC236}">
                <a16:creationId xmlns:a16="http://schemas.microsoft.com/office/drawing/2014/main" id="{CE3C9189-103C-435B-D5AA-389A28D16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41" y="3585848"/>
            <a:ext cx="686221" cy="622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0CB935-84AB-3ED0-3E18-F08145F0F359}"/>
              </a:ext>
            </a:extLst>
          </p:cNvPr>
          <p:cNvSpPr txBox="1"/>
          <p:nvPr/>
        </p:nvSpPr>
        <p:spPr>
          <a:xfrm>
            <a:off x="269841" y="3609668"/>
            <a:ext cx="35467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분자 모델링 및 </a:t>
            </a:r>
            <a:r>
              <a:rPr lang="en-US" altLang="ko-KR" sz="1200" b="1" dirty="0"/>
              <a:t>DFT </a:t>
            </a:r>
            <a:r>
              <a:rPr lang="ko-KR" altLang="en-US" sz="1200" b="1" dirty="0"/>
              <a:t>계산을 통한 반응 경로 규명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32F99B-2B25-1060-6D20-A8BDE515A51E}"/>
              </a:ext>
            </a:extLst>
          </p:cNvPr>
          <p:cNvGrpSpPr/>
          <p:nvPr/>
        </p:nvGrpSpPr>
        <p:grpSpPr>
          <a:xfrm>
            <a:off x="195318" y="3623854"/>
            <a:ext cx="103666" cy="241571"/>
            <a:chOff x="3550999" y="2819949"/>
            <a:chExt cx="203200" cy="37245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24BD636-C4E0-A562-1510-E9B401685D88}"/>
                </a:ext>
              </a:extLst>
            </p:cNvPr>
            <p:cNvCxnSpPr/>
            <p:nvPr/>
          </p:nvCxnSpPr>
          <p:spPr>
            <a:xfrm>
              <a:off x="3550999" y="2819949"/>
              <a:ext cx="0" cy="372451"/>
            </a:xfrm>
            <a:prstGeom prst="line">
              <a:avLst/>
            </a:prstGeom>
            <a:ln w="28575">
              <a:solidFill>
                <a:srgbClr val="3081A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4EEA5E7-AA53-C4B7-BC98-5E35D42E1E01}"/>
                </a:ext>
              </a:extLst>
            </p:cNvPr>
            <p:cNvCxnSpPr/>
            <p:nvPr/>
          </p:nvCxnSpPr>
          <p:spPr>
            <a:xfrm>
              <a:off x="3652599" y="2819949"/>
              <a:ext cx="0" cy="372451"/>
            </a:xfrm>
            <a:prstGeom prst="line">
              <a:avLst/>
            </a:prstGeom>
            <a:ln w="28575">
              <a:solidFill>
                <a:srgbClr val="3081AD">
                  <a:alpha val="74902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C42EB7B-AA86-F954-7B4A-91CC3AB7F2F0}"/>
                </a:ext>
              </a:extLst>
            </p:cNvPr>
            <p:cNvCxnSpPr/>
            <p:nvPr/>
          </p:nvCxnSpPr>
          <p:spPr>
            <a:xfrm>
              <a:off x="3754199" y="2819949"/>
              <a:ext cx="0" cy="372451"/>
            </a:xfrm>
            <a:prstGeom prst="line">
              <a:avLst/>
            </a:prstGeom>
            <a:ln w="28575">
              <a:solidFill>
                <a:srgbClr val="3081AD">
                  <a:alpha val="5019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3" name="그룹 2292">
            <a:extLst>
              <a:ext uri="{FF2B5EF4-FFF2-40B4-BE49-F238E27FC236}">
                <a16:creationId xmlns:a16="http://schemas.microsoft.com/office/drawing/2014/main" id="{75564B89-104C-D9AA-432F-07E0B63D06AA}"/>
              </a:ext>
            </a:extLst>
          </p:cNvPr>
          <p:cNvGrpSpPr/>
          <p:nvPr/>
        </p:nvGrpSpPr>
        <p:grpSpPr>
          <a:xfrm>
            <a:off x="16020" y="7354480"/>
            <a:ext cx="4833005" cy="1750113"/>
            <a:chOff x="15796327" y="7180554"/>
            <a:chExt cx="4833005" cy="1750113"/>
          </a:xfrm>
        </p:grpSpPr>
        <p:grpSp>
          <p:nvGrpSpPr>
            <p:cNvPr id="2258" name="그룹 2257">
              <a:extLst>
                <a:ext uri="{FF2B5EF4-FFF2-40B4-BE49-F238E27FC236}">
                  <a16:creationId xmlns:a16="http://schemas.microsoft.com/office/drawing/2014/main" id="{0794158F-BDC5-8FEB-4BAF-6574E7ADCFDC}"/>
                </a:ext>
              </a:extLst>
            </p:cNvPr>
            <p:cNvGrpSpPr/>
            <p:nvPr/>
          </p:nvGrpSpPr>
          <p:grpSpPr>
            <a:xfrm>
              <a:off x="15796327" y="7180554"/>
              <a:ext cx="4833005" cy="1328986"/>
              <a:chOff x="13901960" y="6125578"/>
              <a:chExt cx="4833005" cy="1328986"/>
            </a:xfrm>
          </p:grpSpPr>
          <p:sp>
            <p:nvSpPr>
              <p:cNvPr id="2260" name="직사각형 2259">
                <a:extLst>
                  <a:ext uri="{FF2B5EF4-FFF2-40B4-BE49-F238E27FC236}">
                    <a16:creationId xmlns:a16="http://schemas.microsoft.com/office/drawing/2014/main" id="{E61E7B6C-E489-A8F1-B0E6-38784F9C40CE}"/>
                  </a:ext>
                </a:extLst>
              </p:cNvPr>
              <p:cNvSpPr/>
              <p:nvPr/>
            </p:nvSpPr>
            <p:spPr>
              <a:xfrm>
                <a:off x="13901960" y="6450986"/>
                <a:ext cx="4778307" cy="1003578"/>
              </a:xfrm>
              <a:prstGeom prst="rect">
                <a:avLst/>
              </a:prstGeom>
              <a:solidFill>
                <a:srgbClr val="C38253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검증 및 보정 완료된 데이터 기반 최종 미세반응속도 모델 확립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향후 </a:t>
                </a:r>
                <a:r>
                  <a:rPr lang="en-US" altLang="ko-KR" sz="1200" b="1" dirty="0"/>
                  <a:t>pilot-scale </a:t>
                </a:r>
                <a:r>
                  <a:rPr lang="ko-KR" altLang="en-US" sz="1200" b="1" dirty="0"/>
                  <a:t>실증 및 상용화 과정에서 활용할 수 있는 데이터 제공 및 산업적 적용 가능성 평가 </a:t>
                </a:r>
              </a:p>
            </p:txBody>
          </p:sp>
          <p:sp>
            <p:nvSpPr>
              <p:cNvPr id="2261" name="TextBox 2260">
                <a:extLst>
                  <a:ext uri="{FF2B5EF4-FFF2-40B4-BE49-F238E27FC236}">
                    <a16:creationId xmlns:a16="http://schemas.microsoft.com/office/drawing/2014/main" id="{940E5440-907B-BCF1-89EB-3485620CBB5C}"/>
                  </a:ext>
                </a:extLst>
              </p:cNvPr>
              <p:cNvSpPr txBox="1"/>
              <p:nvPr/>
            </p:nvSpPr>
            <p:spPr>
              <a:xfrm>
                <a:off x="14010840" y="6125578"/>
                <a:ext cx="472412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반응속도 데이터베이스 구축 및 최종 미세반응속도 모델 확립 </a:t>
                </a:r>
              </a:p>
            </p:txBody>
          </p:sp>
          <p:grpSp>
            <p:nvGrpSpPr>
              <p:cNvPr id="2263" name="그룹 2262">
                <a:extLst>
                  <a:ext uri="{FF2B5EF4-FFF2-40B4-BE49-F238E27FC236}">
                    <a16:creationId xmlns:a16="http://schemas.microsoft.com/office/drawing/2014/main" id="{C636BE6B-5707-D8D1-C6F4-C99B817AACD1}"/>
                  </a:ext>
                </a:extLst>
              </p:cNvPr>
              <p:cNvGrpSpPr/>
              <p:nvPr/>
            </p:nvGrpSpPr>
            <p:grpSpPr>
              <a:xfrm>
                <a:off x="13913496" y="6162675"/>
                <a:ext cx="105662" cy="231092"/>
                <a:chOff x="18715883" y="9478176"/>
                <a:chExt cx="105662" cy="190012"/>
              </a:xfrm>
            </p:grpSpPr>
            <p:cxnSp>
              <p:nvCxnSpPr>
                <p:cNvPr id="2264" name="직선 연결선 2263">
                  <a:extLst>
                    <a:ext uri="{FF2B5EF4-FFF2-40B4-BE49-F238E27FC236}">
                      <a16:creationId xmlns:a16="http://schemas.microsoft.com/office/drawing/2014/main" id="{27FAB8A2-93B3-C627-1C7C-A4865387D0AD}"/>
                    </a:ext>
                  </a:extLst>
                </p:cNvPr>
                <p:cNvCxnSpPr/>
                <p:nvPr/>
              </p:nvCxnSpPr>
              <p:spPr>
                <a:xfrm>
                  <a:off x="18715883" y="9478176"/>
                  <a:ext cx="0" cy="190012"/>
                </a:xfrm>
                <a:prstGeom prst="line">
                  <a:avLst/>
                </a:prstGeom>
                <a:ln w="28575">
                  <a:solidFill>
                    <a:srgbClr val="C38253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6" name="직선 연결선 2265">
                  <a:extLst>
                    <a:ext uri="{FF2B5EF4-FFF2-40B4-BE49-F238E27FC236}">
                      <a16:creationId xmlns:a16="http://schemas.microsoft.com/office/drawing/2014/main" id="{9A1DA258-903F-E4A9-5FCE-7A988AAEBEDC}"/>
                    </a:ext>
                  </a:extLst>
                </p:cNvPr>
                <p:cNvCxnSpPr/>
                <p:nvPr/>
              </p:nvCxnSpPr>
              <p:spPr>
                <a:xfrm>
                  <a:off x="18821545" y="9478176"/>
                  <a:ext cx="0" cy="190012"/>
                </a:xfrm>
                <a:prstGeom prst="line">
                  <a:avLst/>
                </a:prstGeom>
                <a:ln w="28575">
                  <a:solidFill>
                    <a:srgbClr val="C38253">
                      <a:alpha val="3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7" name="직선 연결선 2266">
                  <a:extLst>
                    <a:ext uri="{FF2B5EF4-FFF2-40B4-BE49-F238E27FC236}">
                      <a16:creationId xmlns:a16="http://schemas.microsoft.com/office/drawing/2014/main" id="{5D18362C-2CEC-4647-D76E-900363A111EE}"/>
                    </a:ext>
                  </a:extLst>
                </p:cNvPr>
                <p:cNvCxnSpPr/>
                <p:nvPr/>
              </p:nvCxnSpPr>
              <p:spPr>
                <a:xfrm>
                  <a:off x="18770582" y="9478176"/>
                  <a:ext cx="0" cy="190012"/>
                </a:xfrm>
                <a:prstGeom prst="line">
                  <a:avLst/>
                </a:prstGeom>
                <a:ln w="28575">
                  <a:solidFill>
                    <a:srgbClr val="C38253">
                      <a:alpha val="60000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59" name="직사각형 2258">
              <a:extLst>
                <a:ext uri="{FF2B5EF4-FFF2-40B4-BE49-F238E27FC236}">
                  <a16:creationId xmlns:a16="http://schemas.microsoft.com/office/drawing/2014/main" id="{37C1739D-B18C-B8E3-C8F5-6EBC72E7265D}"/>
                </a:ext>
              </a:extLst>
            </p:cNvPr>
            <p:cNvSpPr/>
            <p:nvPr/>
          </p:nvSpPr>
          <p:spPr>
            <a:xfrm>
              <a:off x="15833678" y="8571539"/>
              <a:ext cx="4701143" cy="359128"/>
            </a:xfrm>
            <a:prstGeom prst="rect">
              <a:avLst/>
            </a:prstGeom>
            <a:solidFill>
              <a:srgbClr val="C382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ysClr val="windowText" lastClr="000000"/>
                  </a:solidFill>
                </a:rPr>
                <a:t>End</a:t>
              </a:r>
            </a:p>
          </p:txBody>
        </p:sp>
      </p:grpSp>
      <p:grpSp>
        <p:nvGrpSpPr>
          <p:cNvPr id="2274" name="그룹 2273">
            <a:extLst>
              <a:ext uri="{FF2B5EF4-FFF2-40B4-BE49-F238E27FC236}">
                <a16:creationId xmlns:a16="http://schemas.microsoft.com/office/drawing/2014/main" id="{11C165B2-1FD9-41F1-3B6A-B32C623E6859}"/>
              </a:ext>
            </a:extLst>
          </p:cNvPr>
          <p:cNvGrpSpPr/>
          <p:nvPr/>
        </p:nvGrpSpPr>
        <p:grpSpPr>
          <a:xfrm>
            <a:off x="0" y="1099302"/>
            <a:ext cx="4974508" cy="1919383"/>
            <a:chOff x="12419510" y="-1149763"/>
            <a:chExt cx="4974508" cy="1919383"/>
          </a:xfrm>
        </p:grpSpPr>
        <p:grpSp>
          <p:nvGrpSpPr>
            <p:cNvPr id="2272" name="그룹 2271">
              <a:extLst>
                <a:ext uri="{FF2B5EF4-FFF2-40B4-BE49-F238E27FC236}">
                  <a16:creationId xmlns:a16="http://schemas.microsoft.com/office/drawing/2014/main" id="{C8ACD5E7-E2E3-370A-3FA3-B07479C1A44F}"/>
                </a:ext>
              </a:extLst>
            </p:cNvPr>
            <p:cNvGrpSpPr/>
            <p:nvPr/>
          </p:nvGrpSpPr>
          <p:grpSpPr>
            <a:xfrm>
              <a:off x="13496682" y="-1148958"/>
              <a:ext cx="3897336" cy="1857698"/>
              <a:chOff x="15098727" y="-272446"/>
              <a:chExt cx="3897336" cy="1857698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1BFD8A03-325B-0078-9597-40EB4F035720}"/>
                  </a:ext>
                </a:extLst>
              </p:cNvPr>
              <p:cNvSpPr/>
              <p:nvPr/>
            </p:nvSpPr>
            <p:spPr>
              <a:xfrm>
                <a:off x="15098727" y="214799"/>
                <a:ext cx="3897336" cy="1370453"/>
              </a:xfrm>
              <a:prstGeom prst="roundRect">
                <a:avLst>
                  <a:gd name="adj" fmla="val 15816"/>
                </a:avLst>
              </a:prstGeom>
              <a:solidFill>
                <a:srgbClr val="61B29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DFT</a:t>
                </a:r>
                <a:r>
                  <a:rPr lang="ko-KR" altLang="en-US" sz="1200" b="1" dirty="0"/>
                  <a:t>를 활용한 </a:t>
                </a:r>
                <a:r>
                  <a:rPr lang="en-US" altLang="ko-KR" sz="1200" b="1" dirty="0"/>
                  <a:t>CO₂</a:t>
                </a:r>
                <a:r>
                  <a:rPr lang="ko-KR" altLang="en-US" sz="1200" b="1" dirty="0"/>
                  <a:t>와 </a:t>
                </a:r>
                <a:r>
                  <a:rPr lang="en-US" altLang="ko-KR" sz="1200" b="1" dirty="0"/>
                  <a:t>DES </a:t>
                </a:r>
                <a:r>
                  <a:rPr lang="ko-KR" altLang="en-US" sz="1200" b="1" dirty="0"/>
                  <a:t>성분 반응 관련 선행 연구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DES </a:t>
                </a:r>
                <a:r>
                  <a:rPr lang="ko-KR" altLang="en-US" sz="1200" b="1" dirty="0"/>
                  <a:t>구성 성분</a:t>
                </a:r>
                <a:r>
                  <a:rPr lang="en-US" altLang="ko-KR" sz="1200" b="1" dirty="0"/>
                  <a:t>(HBA, HBD)</a:t>
                </a:r>
                <a:r>
                  <a:rPr lang="ko-KR" altLang="en-US" sz="1200" b="1" dirty="0"/>
                  <a:t>의 분자 구조 정보 수집 및 </a:t>
                </a:r>
                <a:r>
                  <a:rPr lang="en-US" altLang="ko-KR" sz="1200" b="1" dirty="0"/>
                  <a:t>DB</a:t>
                </a:r>
                <a:r>
                  <a:rPr lang="ko-KR" altLang="en-US" sz="1200" b="1" dirty="0"/>
                  <a:t>화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기존 실험 데이터 확보 및 분석을 통해 시뮬레이션 조건 설정 </a:t>
                </a:r>
                <a:endParaRPr lang="en-US" altLang="ko-KR" sz="1200" b="1" dirty="0"/>
              </a:p>
            </p:txBody>
          </p:sp>
          <p:grpSp>
            <p:nvGrpSpPr>
              <p:cNvPr id="1036" name="그룹 1035">
                <a:extLst>
                  <a:ext uri="{FF2B5EF4-FFF2-40B4-BE49-F238E27FC236}">
                    <a16:creationId xmlns:a16="http://schemas.microsoft.com/office/drawing/2014/main" id="{8EA5DD50-11EC-9481-0FF0-959EF7EE9058}"/>
                  </a:ext>
                </a:extLst>
              </p:cNvPr>
              <p:cNvGrpSpPr/>
              <p:nvPr/>
            </p:nvGrpSpPr>
            <p:grpSpPr>
              <a:xfrm>
                <a:off x="15098727" y="-272446"/>
                <a:ext cx="3101659" cy="461665"/>
                <a:chOff x="1158808" y="-1464496"/>
                <a:chExt cx="3101659" cy="293757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4BEA373D-9BD3-F54E-EB56-C5F154843DD4}"/>
                    </a:ext>
                  </a:extLst>
                </p:cNvPr>
                <p:cNvGrpSpPr/>
                <p:nvPr/>
              </p:nvGrpSpPr>
              <p:grpSpPr>
                <a:xfrm>
                  <a:off x="1158808" y="-1421002"/>
                  <a:ext cx="103666" cy="190012"/>
                  <a:chOff x="3550999" y="2819949"/>
                  <a:chExt cx="203200" cy="372451"/>
                </a:xfrm>
              </p:grpSpPr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80851092-DDDB-1F5B-1E7E-AE6A25D0CEDF}"/>
                      </a:ext>
                    </a:extLst>
                  </p:cNvPr>
                  <p:cNvCxnSpPr/>
                  <p:nvPr/>
                </p:nvCxnSpPr>
                <p:spPr>
                  <a:xfrm>
                    <a:off x="3550999" y="2819949"/>
                    <a:ext cx="0" cy="372451"/>
                  </a:xfrm>
                  <a:prstGeom prst="line">
                    <a:avLst/>
                  </a:prstGeom>
                  <a:ln w="28575">
                    <a:solidFill>
                      <a:srgbClr val="61B29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5C4697B2-124E-D9A6-3BA3-C71BA5131813}"/>
                      </a:ext>
                    </a:extLst>
                  </p:cNvPr>
                  <p:cNvCxnSpPr/>
                  <p:nvPr/>
                </p:nvCxnSpPr>
                <p:spPr>
                  <a:xfrm>
                    <a:off x="3652599" y="2819949"/>
                    <a:ext cx="0" cy="372451"/>
                  </a:xfrm>
                  <a:prstGeom prst="line">
                    <a:avLst/>
                  </a:prstGeom>
                  <a:ln w="28575">
                    <a:solidFill>
                      <a:srgbClr val="61B29F">
                        <a:alpha val="74902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E49AE1E3-EC68-6FF2-19AC-D543FD3B3A21}"/>
                      </a:ext>
                    </a:extLst>
                  </p:cNvPr>
                  <p:cNvCxnSpPr/>
                  <p:nvPr/>
                </p:nvCxnSpPr>
                <p:spPr>
                  <a:xfrm>
                    <a:off x="3754199" y="2819949"/>
                    <a:ext cx="0" cy="372451"/>
                  </a:xfrm>
                  <a:prstGeom prst="line">
                    <a:avLst/>
                  </a:prstGeom>
                  <a:ln w="28575">
                    <a:solidFill>
                      <a:srgbClr val="61B29F">
                        <a:alpha val="5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C3F06E62-1F6A-B244-A1C4-94637F8B6062}"/>
                    </a:ext>
                  </a:extLst>
                </p:cNvPr>
                <p:cNvSpPr txBox="1"/>
                <p:nvPr/>
              </p:nvSpPr>
              <p:spPr>
                <a:xfrm>
                  <a:off x="1221200" y="-1464496"/>
                  <a:ext cx="3039267" cy="2937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200" b="1" dirty="0"/>
                    <a:t>연구 목표 설정 및 선행 연구자료 조사 </a:t>
                  </a:r>
                  <a:r>
                    <a:rPr lang="en-US" altLang="ko-KR" sz="1200" b="1" dirty="0"/>
                    <a:t>(</a:t>
                  </a:r>
                  <a:r>
                    <a:rPr lang="ko-KR" altLang="en-US" sz="1200" b="1" dirty="0"/>
                    <a:t>준비단계</a:t>
                  </a:r>
                  <a:r>
                    <a:rPr lang="en-US" altLang="ko-KR" sz="1200" b="1" dirty="0"/>
                    <a:t>) </a:t>
                  </a:r>
                  <a:endParaRPr lang="ko-KR" altLang="en-US" sz="1200" b="1" dirty="0"/>
                </a:p>
              </p:txBody>
            </p:sp>
          </p:grpSp>
        </p:grpSp>
        <p:sp>
          <p:nvSpPr>
            <p:cNvPr id="2273" name="직사각형 2272">
              <a:extLst>
                <a:ext uri="{FF2B5EF4-FFF2-40B4-BE49-F238E27FC236}">
                  <a16:creationId xmlns:a16="http://schemas.microsoft.com/office/drawing/2014/main" id="{3C28C537-54C3-25EB-8D54-C5FDE25F4F01}"/>
                </a:ext>
              </a:extLst>
            </p:cNvPr>
            <p:cNvSpPr/>
            <p:nvPr/>
          </p:nvSpPr>
          <p:spPr>
            <a:xfrm>
              <a:off x="12419510" y="-1149763"/>
              <a:ext cx="914400" cy="1919383"/>
            </a:xfrm>
            <a:prstGeom prst="rect">
              <a:avLst/>
            </a:prstGeom>
            <a:solidFill>
              <a:srgbClr val="61B2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ysClr val="windowText" lastClr="000000"/>
                  </a:solidFill>
                </a:rPr>
                <a:t>start</a:t>
              </a:r>
              <a:endParaRPr lang="ko-KR" altLang="en-US" sz="18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90F6D015-02C3-06E1-714B-CBBEF5F30793}"/>
              </a:ext>
            </a:extLst>
          </p:cNvPr>
          <p:cNvGrpSpPr/>
          <p:nvPr/>
        </p:nvGrpSpPr>
        <p:grpSpPr>
          <a:xfrm>
            <a:off x="160962" y="3889118"/>
            <a:ext cx="6330992" cy="1109362"/>
            <a:chOff x="12580472" y="1640053"/>
            <a:chExt cx="6330992" cy="110936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7BC5735-94FD-35CE-37E3-79826F4557D3}"/>
                </a:ext>
              </a:extLst>
            </p:cNvPr>
            <p:cNvSpPr/>
            <p:nvPr/>
          </p:nvSpPr>
          <p:spPr>
            <a:xfrm>
              <a:off x="12580472" y="1653254"/>
              <a:ext cx="6330992" cy="1096161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DES </a:t>
              </a:r>
              <a:r>
                <a:rPr lang="ko-KR" altLang="en-US" sz="1200" b="1" dirty="0"/>
                <a:t>구성 성분</a:t>
              </a:r>
              <a:r>
                <a:rPr lang="en-US" altLang="ko-KR" sz="1200" b="1" dirty="0"/>
                <a:t>(HBA, HBD)</a:t>
              </a:r>
              <a:r>
                <a:rPr lang="ko-KR" altLang="en-US" sz="1200" b="1" dirty="0"/>
                <a:t>의 초기 분자 구조 최적화</a:t>
              </a:r>
              <a:r>
                <a:rPr lang="en-US" altLang="ko-KR" sz="1200" b="1" dirty="0"/>
                <a:t>(DFT)  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CO₂</a:t>
              </a:r>
              <a:r>
                <a:rPr lang="ko-KR" altLang="en-US" sz="1200" b="1" dirty="0"/>
                <a:t>와 </a:t>
              </a:r>
              <a:r>
                <a:rPr lang="en-US" altLang="ko-KR" sz="1200" b="1" dirty="0"/>
                <a:t>DES </a:t>
              </a:r>
              <a:r>
                <a:rPr lang="ko-KR" altLang="en-US" sz="1200" b="1" dirty="0"/>
                <a:t>간 가능한 반응 경로 단계별 모델링 수행 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반응 </a:t>
              </a:r>
              <a:r>
                <a:rPr lang="ko-KR" altLang="en-US" sz="1200" b="1" dirty="0" err="1"/>
                <a:t>중간체</a:t>
              </a:r>
              <a:r>
                <a:rPr lang="en-US" altLang="ko-KR" sz="1200" b="1" dirty="0"/>
                <a:t>(Intermediate) </a:t>
              </a:r>
              <a:r>
                <a:rPr lang="ko-KR" altLang="en-US" sz="1200" b="1" dirty="0"/>
                <a:t>및 전이상태</a:t>
              </a:r>
              <a:r>
                <a:rPr lang="en-US" altLang="ko-KR" sz="1200" b="1" dirty="0"/>
                <a:t>(Transition State)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구조 최적화 및 에너지 최소화 </a:t>
              </a:r>
            </a:p>
          </p:txBody>
        </p:sp>
        <p:pic>
          <p:nvPicPr>
            <p:cNvPr id="2292" name="그림 2291" descr="텍스트, 도표, 스크린샷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6418EF3-22EA-F53A-440E-8AD2F754F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01588" y="1640053"/>
              <a:ext cx="2009876" cy="1092426"/>
            </a:xfrm>
            <a:prstGeom prst="rect">
              <a:avLst/>
            </a:prstGeom>
          </p:spPr>
        </p:pic>
      </p:grpSp>
      <p:grpSp>
        <p:nvGrpSpPr>
          <p:cNvPr id="2280" name="그룹 2279">
            <a:extLst>
              <a:ext uri="{FF2B5EF4-FFF2-40B4-BE49-F238E27FC236}">
                <a16:creationId xmlns:a16="http://schemas.microsoft.com/office/drawing/2014/main" id="{860F563E-43F0-1DCD-F097-F7BDD7FF6DE8}"/>
              </a:ext>
            </a:extLst>
          </p:cNvPr>
          <p:cNvGrpSpPr/>
          <p:nvPr/>
        </p:nvGrpSpPr>
        <p:grpSpPr>
          <a:xfrm>
            <a:off x="6377693" y="6355898"/>
            <a:ext cx="4775595" cy="1153714"/>
            <a:chOff x="14964133" y="5251593"/>
            <a:chExt cx="4775595" cy="1153714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0FCB0B4-F61C-0A5F-B256-74BFEC4FED5E}"/>
                </a:ext>
              </a:extLst>
            </p:cNvPr>
            <p:cNvSpPr/>
            <p:nvPr/>
          </p:nvSpPr>
          <p:spPr>
            <a:xfrm>
              <a:off x="14964133" y="5547039"/>
              <a:ext cx="4775594" cy="858268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DFT</a:t>
              </a:r>
              <a:r>
                <a:rPr lang="ko-KR" altLang="en-US" sz="1200" b="1" dirty="0"/>
                <a:t>로 계산된 활성화 에너지 및 반응속도 데이터를 실험적으로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측정된 흡수</a:t>
              </a:r>
              <a:r>
                <a:rPr lang="en-US" altLang="ko-KR" sz="1200" b="1" dirty="0"/>
                <a:t>/</a:t>
              </a:r>
              <a:r>
                <a:rPr lang="ko-KR" altLang="en-US" sz="1200" b="1" dirty="0"/>
                <a:t>재생 공정 데이터와 비교 분석               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실험 데이터와의 차이를 바탕으로 </a:t>
              </a:r>
              <a:r>
                <a:rPr lang="en-US" altLang="ko-KR" sz="1200" b="1" dirty="0"/>
                <a:t>kinetic parameter </a:t>
              </a:r>
              <a:r>
                <a:rPr lang="ko-KR" altLang="en-US" sz="1200" b="1" dirty="0"/>
                <a:t>보정 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수정된 </a:t>
              </a:r>
              <a:r>
                <a:rPr lang="en-US" altLang="ko-KR" sz="1200" b="1" dirty="0"/>
                <a:t>kinetic parameter</a:t>
              </a:r>
              <a:r>
                <a:rPr lang="ko-KR" altLang="en-US" sz="1200" b="1" dirty="0"/>
                <a:t>를 기반으로 반응속도 정확성 향상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64C2621-6182-1B13-AC97-FDF32AC73CE5}"/>
                </a:ext>
              </a:extLst>
            </p:cNvPr>
            <p:cNvSpPr txBox="1"/>
            <p:nvPr/>
          </p:nvSpPr>
          <p:spPr>
            <a:xfrm>
              <a:off x="15073013" y="5251593"/>
              <a:ext cx="46667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실험 데이터 연계를 통한 </a:t>
              </a:r>
              <a:r>
                <a:rPr lang="en-US" altLang="ko-KR" sz="1200" b="1" dirty="0"/>
                <a:t>kinetic parameter </a:t>
              </a:r>
              <a:r>
                <a:rPr lang="ko-KR" altLang="en-US" sz="1200" b="1" dirty="0"/>
                <a:t>보정 및 모델 검증 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3FDDD57A-FB8B-D290-D21F-46B9E7EEB47C}"/>
                </a:ext>
              </a:extLst>
            </p:cNvPr>
            <p:cNvGrpSpPr/>
            <p:nvPr/>
          </p:nvGrpSpPr>
          <p:grpSpPr>
            <a:xfrm>
              <a:off x="14998490" y="5251593"/>
              <a:ext cx="103666" cy="258552"/>
              <a:chOff x="3550999" y="2819949"/>
              <a:chExt cx="203200" cy="372451"/>
            </a:xfrm>
          </p:grpSpPr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00F5A32-D072-D05D-6F18-12B313C34CD9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D28BC96-E512-14EE-D95B-EBAF905A5F2D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27DE5F34-21CC-B0AE-AD98-779AEFE7E9B5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3B633ED3-F584-C3CE-3BBF-2B778BFCE41F}"/>
              </a:ext>
            </a:extLst>
          </p:cNvPr>
          <p:cNvGrpSpPr/>
          <p:nvPr/>
        </p:nvGrpSpPr>
        <p:grpSpPr>
          <a:xfrm>
            <a:off x="6377693" y="7998705"/>
            <a:ext cx="5292672" cy="3880704"/>
            <a:chOff x="12718494" y="4533016"/>
            <a:chExt cx="4775595" cy="3880704"/>
          </a:xfrm>
        </p:grpSpPr>
        <p:grpSp>
          <p:nvGrpSpPr>
            <p:cNvPr id="2299" name="그룹 2298">
              <a:extLst>
                <a:ext uri="{FF2B5EF4-FFF2-40B4-BE49-F238E27FC236}">
                  <a16:creationId xmlns:a16="http://schemas.microsoft.com/office/drawing/2014/main" id="{D9DFBAF8-04B8-0CB2-2AC6-93477331FCC7}"/>
                </a:ext>
              </a:extLst>
            </p:cNvPr>
            <p:cNvGrpSpPr/>
            <p:nvPr/>
          </p:nvGrpSpPr>
          <p:grpSpPr>
            <a:xfrm>
              <a:off x="12718494" y="4533016"/>
              <a:ext cx="4775595" cy="3880704"/>
              <a:chOff x="14964133" y="5251593"/>
              <a:chExt cx="4775595" cy="3880704"/>
            </a:xfrm>
          </p:grpSpPr>
          <p:sp>
            <p:nvSpPr>
              <p:cNvPr id="2302" name="직사각형 2301">
                <a:extLst>
                  <a:ext uri="{FF2B5EF4-FFF2-40B4-BE49-F238E27FC236}">
                    <a16:creationId xmlns:a16="http://schemas.microsoft.com/office/drawing/2014/main" id="{6B28A1E4-CAB0-69AC-9A26-AE22AC8E15EA}"/>
                  </a:ext>
                </a:extLst>
              </p:cNvPr>
              <p:cNvSpPr/>
              <p:nvPr/>
            </p:nvSpPr>
            <p:spPr>
              <a:xfrm>
                <a:off x="14964133" y="5547039"/>
                <a:ext cx="4775594" cy="3585258"/>
              </a:xfrm>
              <a:prstGeom prst="rect">
                <a:avLst/>
              </a:prstGeom>
              <a:solidFill>
                <a:srgbClr val="3081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수정된 </a:t>
                </a:r>
                <a:r>
                  <a:rPr lang="en-US" altLang="ko-KR" sz="1200" b="1" dirty="0"/>
                  <a:t>kinetic parameter</a:t>
                </a:r>
                <a:r>
                  <a:rPr lang="ko-KR" altLang="en-US" sz="1200" b="1" dirty="0"/>
                  <a:t>를 입력하여 </a:t>
                </a:r>
                <a:r>
                  <a:rPr lang="en-US" altLang="ko-KR" sz="1200" b="1" dirty="0"/>
                  <a:t>Micro kinetic modeling(MKM)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수행 및 다양한 운전 조건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온도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압력 등</a:t>
                </a:r>
                <a:r>
                  <a:rPr lang="en-US" altLang="ko-KR" sz="1200" b="1" dirty="0"/>
                  <a:t>)</a:t>
                </a:r>
                <a:r>
                  <a:rPr lang="ko-KR" altLang="en-US" sz="1200" b="1" dirty="0"/>
                  <a:t>에서 반응속도 산출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다양한 </a:t>
                </a:r>
                <a:r>
                  <a:rPr lang="en-US" altLang="ko-KR" sz="1200" b="1" dirty="0"/>
                  <a:t>DES </a:t>
                </a:r>
                <a:r>
                  <a:rPr lang="ko-KR" altLang="en-US" sz="1200" b="1" dirty="0"/>
                  <a:t>구성 조건에서의 촉매 활성도 및 반응속도 예측 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촉매 성능 평가 및 최적 촉매 구성 성분 도출 </a:t>
                </a:r>
              </a:p>
            </p:txBody>
          </p:sp>
          <p:sp>
            <p:nvSpPr>
              <p:cNvPr id="2303" name="TextBox 2302">
                <a:extLst>
                  <a:ext uri="{FF2B5EF4-FFF2-40B4-BE49-F238E27FC236}">
                    <a16:creationId xmlns:a16="http://schemas.microsoft.com/office/drawing/2014/main" id="{354C8232-FACE-EF25-923C-E285927BA2BC}"/>
                  </a:ext>
                </a:extLst>
              </p:cNvPr>
              <p:cNvSpPr txBox="1"/>
              <p:nvPr/>
            </p:nvSpPr>
            <p:spPr>
              <a:xfrm>
                <a:off x="15073013" y="5251593"/>
                <a:ext cx="46667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/>
                  <a:t>Micro kinetic modeling(MKM)</a:t>
                </a:r>
                <a:r>
                  <a:rPr lang="ko-KR" altLang="en-US" sz="1200" b="1" dirty="0"/>
                  <a:t>을 통한 반응속도 및 촉매 성능 예측 </a:t>
                </a:r>
              </a:p>
            </p:txBody>
          </p:sp>
          <p:grpSp>
            <p:nvGrpSpPr>
              <p:cNvPr id="4096" name="그룹 4095">
                <a:extLst>
                  <a:ext uri="{FF2B5EF4-FFF2-40B4-BE49-F238E27FC236}">
                    <a16:creationId xmlns:a16="http://schemas.microsoft.com/office/drawing/2014/main" id="{B8AC5FA1-1348-818A-7049-100A45F716D9}"/>
                  </a:ext>
                </a:extLst>
              </p:cNvPr>
              <p:cNvGrpSpPr/>
              <p:nvPr/>
            </p:nvGrpSpPr>
            <p:grpSpPr>
              <a:xfrm>
                <a:off x="14998490" y="5251593"/>
                <a:ext cx="103666" cy="258552"/>
                <a:chOff x="3550999" y="2819949"/>
                <a:chExt cx="203200" cy="372451"/>
              </a:xfrm>
            </p:grpSpPr>
            <p:cxnSp>
              <p:nvCxnSpPr>
                <p:cNvPr id="4097" name="직선 연결선 4096">
                  <a:extLst>
                    <a:ext uri="{FF2B5EF4-FFF2-40B4-BE49-F238E27FC236}">
                      <a16:creationId xmlns:a16="http://schemas.microsoft.com/office/drawing/2014/main" id="{7CBE5817-B4EA-4C85-3B02-749E74F0527F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9" name="직선 연결선 4098">
                  <a:extLst>
                    <a:ext uri="{FF2B5EF4-FFF2-40B4-BE49-F238E27FC236}">
                      <a16:creationId xmlns:a16="http://schemas.microsoft.com/office/drawing/2014/main" id="{ECF92D36-FAC4-513E-5F47-D718F5D89170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0" name="직선 연결선 4099">
                  <a:extLst>
                    <a:ext uri="{FF2B5EF4-FFF2-40B4-BE49-F238E27FC236}">
                      <a16:creationId xmlns:a16="http://schemas.microsoft.com/office/drawing/2014/main" id="{CCF819AD-806A-4B1C-FD53-20358071045C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D17AEC60-2D0C-E558-7617-874D54DB7CF9}"/>
                </a:ext>
              </a:extLst>
            </p:cNvPr>
            <p:cNvSpPr/>
            <p:nvPr/>
          </p:nvSpPr>
          <p:spPr>
            <a:xfrm>
              <a:off x="12753882" y="5677017"/>
              <a:ext cx="4702529" cy="2731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01" name="Picture 6" descr="Materials Science: MS Microkinetics - Schrödinger">
              <a:extLst>
                <a:ext uri="{FF2B5EF4-FFF2-40B4-BE49-F238E27FC236}">
                  <a16:creationId xmlns:a16="http://schemas.microsoft.com/office/drawing/2014/main" id="{4A0F2065-6EC5-5C19-7E78-A2DB087008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92227" y="5881697"/>
              <a:ext cx="4561090" cy="226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79" name="그룹 2278">
            <a:extLst>
              <a:ext uri="{FF2B5EF4-FFF2-40B4-BE49-F238E27FC236}">
                <a16:creationId xmlns:a16="http://schemas.microsoft.com/office/drawing/2014/main" id="{ABA24E30-6216-7C6B-14BD-EBB503400622}"/>
              </a:ext>
            </a:extLst>
          </p:cNvPr>
          <p:cNvGrpSpPr/>
          <p:nvPr/>
        </p:nvGrpSpPr>
        <p:grpSpPr>
          <a:xfrm>
            <a:off x="6691192" y="2902011"/>
            <a:ext cx="4626518" cy="2314953"/>
            <a:chOff x="14964133" y="3684573"/>
            <a:chExt cx="4626518" cy="2314953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9BB30B9-485E-EBED-B03F-3E89555CC59D}"/>
                </a:ext>
              </a:extLst>
            </p:cNvPr>
            <p:cNvSpPr/>
            <p:nvPr/>
          </p:nvSpPr>
          <p:spPr>
            <a:xfrm>
              <a:off x="14964133" y="3978331"/>
              <a:ext cx="4626518" cy="2021195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양자화학</a:t>
              </a:r>
              <a:r>
                <a:rPr lang="en-US" altLang="ko-KR" sz="1200" b="1" dirty="0"/>
                <a:t>(DFT) </a:t>
              </a:r>
              <a:r>
                <a:rPr lang="ko-KR" altLang="en-US" sz="1200" b="1" dirty="0"/>
                <a:t>계산을 통해 각 반응 단계별 활성화 </a:t>
              </a:r>
              <a:br>
                <a:rPr lang="en-US" altLang="ko-KR" sz="1200" b="1" dirty="0"/>
              </a:br>
              <a:r>
                <a:rPr lang="ko-KR" altLang="en-US" sz="1200" b="1" dirty="0"/>
                <a:t>에너지</a:t>
              </a:r>
              <a:r>
                <a:rPr lang="en-US" altLang="ko-KR" sz="1200" b="1" dirty="0"/>
                <a:t>(</a:t>
              </a:r>
              <a:r>
                <a:rPr lang="en-US" altLang="ko-KR" sz="1200" b="1" dirty="0" err="1"/>
                <a:t>ΔE_act</a:t>
              </a:r>
              <a:r>
                <a:rPr lang="en-US" altLang="ko-KR" sz="1200" b="1" dirty="0"/>
                <a:t>) </a:t>
              </a:r>
              <a:r>
                <a:rPr lang="ko-KR" altLang="en-US" sz="1200" b="1" dirty="0"/>
                <a:t>계산 및 데이터베이스 구축                             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반응 </a:t>
              </a:r>
              <a:r>
                <a:rPr lang="ko-KR" altLang="en-US" sz="1200" b="1" dirty="0" err="1"/>
                <a:t>경로별</a:t>
              </a:r>
              <a:r>
                <a:rPr lang="ko-KR" altLang="en-US" sz="1200" b="1" dirty="0"/>
                <a:t> 에너지 프로파일</a:t>
              </a:r>
              <a:r>
                <a:rPr lang="en-US" altLang="ko-KR" sz="1200" b="1" dirty="0"/>
                <a:t>(Energy Profile) </a:t>
              </a:r>
              <a:r>
                <a:rPr lang="ko-KR" altLang="en-US" sz="1200" b="1" dirty="0"/>
                <a:t>산출 및 분석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전체 반응 과정 중 속도 결정 단계</a:t>
              </a:r>
              <a:r>
                <a:rPr lang="en-US" altLang="ko-KR" sz="1200" b="1" dirty="0"/>
                <a:t>(RDS) </a:t>
              </a:r>
              <a:r>
                <a:rPr lang="ko-KR" altLang="en-US" sz="1200" b="1" dirty="0"/>
                <a:t>규명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6B9929-642D-174E-38F8-8B72B2408DAF}"/>
                </a:ext>
              </a:extLst>
            </p:cNvPr>
            <p:cNvSpPr txBox="1"/>
            <p:nvPr/>
          </p:nvSpPr>
          <p:spPr>
            <a:xfrm>
              <a:off x="15073013" y="3684573"/>
              <a:ext cx="40486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분자 수준 반응 메커니즘 규명을 위한 </a:t>
              </a:r>
              <a:r>
                <a:rPr lang="en-US" altLang="ko-KR" sz="1200" b="1" dirty="0"/>
                <a:t>DFT </a:t>
              </a:r>
              <a:r>
                <a:rPr lang="ko-KR" altLang="en-US" sz="1200" b="1" dirty="0"/>
                <a:t>계산 수행 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BC94FB7-5CB6-41B8-0CD6-67DC545D2669}"/>
                </a:ext>
              </a:extLst>
            </p:cNvPr>
            <p:cNvGrpSpPr/>
            <p:nvPr/>
          </p:nvGrpSpPr>
          <p:grpSpPr>
            <a:xfrm>
              <a:off x="14998490" y="3715086"/>
              <a:ext cx="103666" cy="226351"/>
              <a:chOff x="3550999" y="2819949"/>
              <a:chExt cx="203200" cy="372451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81868B2-38C0-ECE6-7348-32D22451BECB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08094C36-9912-75C7-43BD-9BD6B8456599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EDD8E6BD-5515-8250-C729-560BF1971443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05" name="그룹 4104">
            <a:extLst>
              <a:ext uri="{FF2B5EF4-FFF2-40B4-BE49-F238E27FC236}">
                <a16:creationId xmlns:a16="http://schemas.microsoft.com/office/drawing/2014/main" id="{128E5DBD-3542-FCD5-81F4-47B894B6300E}"/>
              </a:ext>
            </a:extLst>
          </p:cNvPr>
          <p:cNvGrpSpPr/>
          <p:nvPr/>
        </p:nvGrpSpPr>
        <p:grpSpPr>
          <a:xfrm>
            <a:off x="6710308" y="4043038"/>
            <a:ext cx="4626517" cy="1256295"/>
            <a:chOff x="6025645" y="7942873"/>
            <a:chExt cx="3591845" cy="975338"/>
          </a:xfrm>
        </p:grpSpPr>
        <p:pic>
          <p:nvPicPr>
            <p:cNvPr id="4104" name="Picture 8" descr="ORCA">
              <a:extLst>
                <a:ext uri="{FF2B5EF4-FFF2-40B4-BE49-F238E27FC236}">
                  <a16:creationId xmlns:a16="http://schemas.microsoft.com/office/drawing/2014/main" id="{E5A95715-BFA2-7FC1-CB7F-82BA9DBD9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5645" y="7942873"/>
              <a:ext cx="1240003" cy="975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Gaussian - Ritme">
              <a:extLst>
                <a:ext uri="{FF2B5EF4-FFF2-40B4-BE49-F238E27FC236}">
                  <a16:creationId xmlns:a16="http://schemas.microsoft.com/office/drawing/2014/main" id="{EF26B678-2FD6-34EF-2D25-C86575E93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062" y="7942873"/>
              <a:ext cx="1440000" cy="970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103" name="그룹 4102">
              <a:extLst>
                <a:ext uri="{FF2B5EF4-FFF2-40B4-BE49-F238E27FC236}">
                  <a16:creationId xmlns:a16="http://schemas.microsoft.com/office/drawing/2014/main" id="{256A8C2F-BBE5-848E-6E30-7FFB62E7E4EC}"/>
                </a:ext>
              </a:extLst>
            </p:cNvPr>
            <p:cNvGrpSpPr/>
            <p:nvPr/>
          </p:nvGrpSpPr>
          <p:grpSpPr>
            <a:xfrm>
              <a:off x="8670490" y="7943197"/>
              <a:ext cx="947000" cy="961953"/>
              <a:chOff x="8653321" y="7952887"/>
              <a:chExt cx="1443036" cy="1465822"/>
            </a:xfrm>
          </p:grpSpPr>
          <p:pic>
            <p:nvPicPr>
              <p:cNvPr id="4108" name="Picture 12" descr="VASP">
                <a:extLst>
                  <a:ext uri="{FF2B5EF4-FFF2-40B4-BE49-F238E27FC236}">
                    <a16:creationId xmlns:a16="http://schemas.microsoft.com/office/drawing/2014/main" id="{296ECB6B-AB12-2393-6B7B-A2DE66E0E9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6357" y="8629799"/>
                <a:ext cx="1440000" cy="7889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0" name="Picture 14" descr="Quantum ESPRESSO - Wikipedia">
                <a:extLst>
                  <a:ext uri="{FF2B5EF4-FFF2-40B4-BE49-F238E27FC236}">
                    <a16:creationId xmlns:a16="http://schemas.microsoft.com/office/drawing/2014/main" id="{9F5CA0F9-2E92-F02F-C523-487309BCB9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3321" y="7952887"/>
                <a:ext cx="1440000" cy="688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4109" name="연결선: 꺾임 4108">
            <a:extLst>
              <a:ext uri="{FF2B5EF4-FFF2-40B4-BE49-F238E27FC236}">
                <a16:creationId xmlns:a16="http://schemas.microsoft.com/office/drawing/2014/main" id="{072B2A8B-8F7C-6DEB-3957-A79328458B15}"/>
              </a:ext>
            </a:extLst>
          </p:cNvPr>
          <p:cNvCxnSpPr>
            <a:cxnSpLocks/>
            <a:stCxn id="13" idx="2"/>
            <a:endCxn id="3" idx="1"/>
          </p:cNvCxnSpPr>
          <p:nvPr/>
        </p:nvCxnSpPr>
        <p:spPr>
          <a:xfrm rot="5400000">
            <a:off x="847104" y="2271663"/>
            <a:ext cx="1492595" cy="2864878"/>
          </a:xfrm>
          <a:prstGeom prst="bentConnector4">
            <a:avLst>
              <a:gd name="adj1" fmla="val 31640"/>
              <a:gd name="adj2" fmla="val 115293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3" name="연결선: 꺾임 4112">
            <a:extLst>
              <a:ext uri="{FF2B5EF4-FFF2-40B4-BE49-F238E27FC236}">
                <a16:creationId xmlns:a16="http://schemas.microsoft.com/office/drawing/2014/main" id="{869A13EE-9A83-00B3-42F7-090A7A981A11}"/>
              </a:ext>
            </a:extLst>
          </p:cNvPr>
          <p:cNvCxnSpPr>
            <a:cxnSpLocks/>
            <a:stCxn id="2292" idx="0"/>
            <a:endCxn id="12" idx="0"/>
          </p:cNvCxnSpPr>
          <p:nvPr/>
        </p:nvCxnSpPr>
        <p:spPr>
          <a:xfrm rot="5400000" flipH="1" flipV="1">
            <a:off x="6662148" y="1726880"/>
            <a:ext cx="987107" cy="3337370"/>
          </a:xfrm>
          <a:prstGeom prst="bentConnector3">
            <a:avLst>
              <a:gd name="adj1" fmla="val 190705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6" name="연결선: 꺾임 4115">
            <a:extLst>
              <a:ext uri="{FF2B5EF4-FFF2-40B4-BE49-F238E27FC236}">
                <a16:creationId xmlns:a16="http://schemas.microsoft.com/office/drawing/2014/main" id="{9FE3CC8E-B181-52DC-BA92-4DD9351AC44C}"/>
              </a:ext>
            </a:extLst>
          </p:cNvPr>
          <p:cNvCxnSpPr>
            <a:cxnSpLocks/>
            <a:stCxn id="4106" idx="2"/>
            <a:endCxn id="25" idx="3"/>
          </p:cNvCxnSpPr>
          <p:nvPr/>
        </p:nvCxnSpPr>
        <p:spPr>
          <a:xfrm rot="16200000" flipH="1">
            <a:off x="9282032" y="5209223"/>
            <a:ext cx="1787314" cy="1955195"/>
          </a:xfrm>
          <a:prstGeom prst="bentConnector4">
            <a:avLst>
              <a:gd name="adj1" fmla="val 37995"/>
              <a:gd name="adj2" fmla="val 111692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9" name="연결선: 꺾임 4118">
            <a:extLst>
              <a:ext uri="{FF2B5EF4-FFF2-40B4-BE49-F238E27FC236}">
                <a16:creationId xmlns:a16="http://schemas.microsoft.com/office/drawing/2014/main" id="{66B4C282-7371-7FB9-9E66-2E104F1851ED}"/>
              </a:ext>
            </a:extLst>
          </p:cNvPr>
          <p:cNvCxnSpPr>
            <a:cxnSpLocks/>
            <a:stCxn id="25" idx="2"/>
            <a:endCxn id="2302" idx="3"/>
          </p:cNvCxnSpPr>
          <p:nvPr/>
        </p:nvCxnSpPr>
        <p:spPr>
          <a:xfrm rot="16200000" flipH="1">
            <a:off x="8929343" y="7345759"/>
            <a:ext cx="2577168" cy="2904874"/>
          </a:xfrm>
          <a:prstGeom prst="bentConnector4">
            <a:avLst>
              <a:gd name="adj1" fmla="val 15221"/>
              <a:gd name="adj2" fmla="val 10787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22" name="연결선: 꺾임 4121">
            <a:extLst>
              <a:ext uri="{FF2B5EF4-FFF2-40B4-BE49-F238E27FC236}">
                <a16:creationId xmlns:a16="http://schemas.microsoft.com/office/drawing/2014/main" id="{CA04838B-8D41-9A63-0B0F-B62806E54686}"/>
              </a:ext>
            </a:extLst>
          </p:cNvPr>
          <p:cNvCxnSpPr>
            <a:cxnSpLocks/>
            <a:stCxn id="2300" idx="1"/>
            <a:endCxn id="2261" idx="0"/>
          </p:cNvCxnSpPr>
          <p:nvPr/>
        </p:nvCxnSpPr>
        <p:spPr>
          <a:xfrm rot="10800000">
            <a:off x="2486963" y="7354481"/>
            <a:ext cx="3929950" cy="3154119"/>
          </a:xfrm>
          <a:prstGeom prst="bentConnector4">
            <a:avLst>
              <a:gd name="adj1" fmla="val 19948"/>
              <a:gd name="adj2" fmla="val 107248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1F7D602A-3DFB-F9CE-F03E-1F02B25873EB}"/>
              </a:ext>
            </a:extLst>
          </p:cNvPr>
          <p:cNvGrpSpPr/>
          <p:nvPr/>
        </p:nvGrpSpPr>
        <p:grpSpPr>
          <a:xfrm>
            <a:off x="-6954338" y="7917180"/>
            <a:ext cx="5292671" cy="3925335"/>
            <a:chOff x="-6954338" y="7917180"/>
            <a:chExt cx="5292671" cy="3925335"/>
          </a:xfrm>
        </p:grpSpPr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20B3B637-B6C8-43BC-D9B9-0163B2F150E8}"/>
                </a:ext>
              </a:extLst>
            </p:cNvPr>
            <p:cNvSpPr/>
            <p:nvPr/>
          </p:nvSpPr>
          <p:spPr>
            <a:xfrm>
              <a:off x="-6954338" y="7917180"/>
              <a:ext cx="5292671" cy="3925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59" name="Picture 6" descr="Materials Science: MS Microkinetics - Schrödinger">
              <a:extLst>
                <a:ext uri="{FF2B5EF4-FFF2-40B4-BE49-F238E27FC236}">
                  <a16:creationId xmlns:a16="http://schemas.microsoft.com/office/drawing/2014/main" id="{75C0ADBD-1CB8-5BBB-275D-B8064204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36955" y="9572993"/>
              <a:ext cx="5054941" cy="22639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8" descr="ORCA">
              <a:extLst>
                <a:ext uri="{FF2B5EF4-FFF2-40B4-BE49-F238E27FC236}">
                  <a16:creationId xmlns:a16="http://schemas.microsoft.com/office/drawing/2014/main" id="{E82DA21F-28E4-8CE1-EF02-195EC195D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05429" y="7985259"/>
              <a:ext cx="666028" cy="523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10" descr="Gaussian - Ritme">
              <a:extLst>
                <a:ext uri="{FF2B5EF4-FFF2-40B4-BE49-F238E27FC236}">
                  <a16:creationId xmlns:a16="http://schemas.microsoft.com/office/drawing/2014/main" id="{6906F5AB-E42D-9AEB-F725-8E8F4D840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23021" y="8931088"/>
              <a:ext cx="683620" cy="4607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12" descr="VASP">
              <a:extLst>
                <a:ext uri="{FF2B5EF4-FFF2-40B4-BE49-F238E27FC236}">
                  <a16:creationId xmlns:a16="http://schemas.microsoft.com/office/drawing/2014/main" id="{C00C10B2-E8EC-9BA2-2C24-D472BA6AA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24852" y="8370640"/>
              <a:ext cx="524055" cy="670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14" descr="Quantum ESPRESSO - Wikipedia">
              <a:extLst>
                <a:ext uri="{FF2B5EF4-FFF2-40B4-BE49-F238E27FC236}">
                  <a16:creationId xmlns:a16="http://schemas.microsoft.com/office/drawing/2014/main" id="{FBA4AF3D-38CC-242B-D2F9-DD0FAB23E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22500" y="8586541"/>
              <a:ext cx="683099" cy="326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6C0BEE59-1631-4824-C2BF-408CD7C32A4B}"/>
                </a:ext>
              </a:extLst>
            </p:cNvPr>
            <p:cNvGrpSpPr/>
            <p:nvPr/>
          </p:nvGrpSpPr>
          <p:grpSpPr>
            <a:xfrm>
              <a:off x="-6946563" y="7985258"/>
              <a:ext cx="3996035" cy="1396417"/>
              <a:chOff x="-6946563" y="7985258"/>
              <a:chExt cx="3996035" cy="1396417"/>
            </a:xfrm>
          </p:grpSpPr>
          <p:pic>
            <p:nvPicPr>
              <p:cNvPr id="1032" name="_x417573400">
                <a:extLst>
                  <a:ext uri="{FF2B5EF4-FFF2-40B4-BE49-F238E27FC236}">
                    <a16:creationId xmlns:a16="http://schemas.microsoft.com/office/drawing/2014/main" id="{1C0DA116-3AEB-042A-27C2-CFBA9AF1E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946563" y="7985258"/>
                <a:ext cx="1426870" cy="13964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그림 1033" descr="텍스트, 도표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0619394-DE6D-A0BE-CAF9-B26FF95E5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519693" y="7985258"/>
                <a:ext cx="2569165" cy="139641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7919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0BDBF-6F42-B8EE-9816-CB477A730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7" name="직선 연결선 2296">
            <a:extLst>
              <a:ext uri="{FF2B5EF4-FFF2-40B4-BE49-F238E27FC236}">
                <a16:creationId xmlns:a16="http://schemas.microsoft.com/office/drawing/2014/main" id="{03DE1616-5930-F6DB-7367-A3C68CAA7B7E}"/>
              </a:ext>
            </a:extLst>
          </p:cNvPr>
          <p:cNvCxnSpPr/>
          <p:nvPr/>
        </p:nvCxnSpPr>
        <p:spPr>
          <a:xfrm>
            <a:off x="22199692" y="-2153265"/>
            <a:ext cx="0" cy="1560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3" name="연결선: 꺾임 2282">
            <a:extLst>
              <a:ext uri="{FF2B5EF4-FFF2-40B4-BE49-F238E27FC236}">
                <a16:creationId xmlns:a16="http://schemas.microsoft.com/office/drawing/2014/main" id="{925AC7CE-7421-5A58-49C2-6FA826614107}"/>
              </a:ext>
            </a:extLst>
          </p:cNvPr>
          <p:cNvCxnSpPr>
            <a:cxnSpLocks/>
            <a:stCxn id="13" idx="2"/>
            <a:endCxn id="9" idx="1"/>
          </p:cNvCxnSpPr>
          <p:nvPr/>
        </p:nvCxnSpPr>
        <p:spPr>
          <a:xfrm rot="5400000">
            <a:off x="-2927137" y="1254229"/>
            <a:ext cx="1377240" cy="2701760"/>
          </a:xfrm>
          <a:prstGeom prst="bentConnector4">
            <a:avLst>
              <a:gd name="adj1" fmla="val 21707"/>
              <a:gd name="adj2" fmla="val 108461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2" name="그룹 2271">
            <a:extLst>
              <a:ext uri="{FF2B5EF4-FFF2-40B4-BE49-F238E27FC236}">
                <a16:creationId xmlns:a16="http://schemas.microsoft.com/office/drawing/2014/main" id="{E88B9E7B-124D-EE52-2BD9-4183C7F27F3C}"/>
              </a:ext>
            </a:extLst>
          </p:cNvPr>
          <p:cNvGrpSpPr/>
          <p:nvPr/>
        </p:nvGrpSpPr>
        <p:grpSpPr>
          <a:xfrm>
            <a:off x="-3627496" y="642927"/>
            <a:ext cx="5479717" cy="1273562"/>
            <a:chOff x="15098726" y="-272446"/>
            <a:chExt cx="5479717" cy="127356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944C82B-CB75-6F34-3A29-BF69B5E2C8E8}"/>
                </a:ext>
              </a:extLst>
            </p:cNvPr>
            <p:cNvSpPr/>
            <p:nvPr/>
          </p:nvSpPr>
          <p:spPr>
            <a:xfrm>
              <a:off x="15098726" y="214800"/>
              <a:ext cx="5479717" cy="786316"/>
            </a:xfrm>
            <a:prstGeom prst="roundRect">
              <a:avLst>
                <a:gd name="adj" fmla="val 15816"/>
              </a:avLst>
            </a:prstGeom>
            <a:solidFill>
              <a:srgbClr val="61B29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 다양한 조건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온도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압력</a:t>
              </a:r>
              <a:r>
                <a:rPr lang="en-US" altLang="ko-KR" sz="1200" b="1" dirty="0"/>
                <a:t>)</a:t>
              </a:r>
              <a:r>
                <a:rPr lang="ko-KR" altLang="en-US" sz="1200" b="1" dirty="0"/>
                <a:t>에서의 확산계수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헨리상수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평형상수 등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 주요 파라미터 </a:t>
              </a:r>
              <a:r>
                <a:rPr lang="en-US" altLang="ko-KR" sz="1200" b="1" dirty="0"/>
                <a:t>DB </a:t>
              </a:r>
              <a:r>
                <a:rPr lang="ko-KR" altLang="en-US" sz="1200" b="1" dirty="0"/>
                <a:t>구축 및 신뢰성 확보 </a:t>
              </a:r>
              <a:endParaRPr lang="en-US" altLang="ko-KR" sz="1200" b="1" dirty="0"/>
            </a:p>
          </p:txBody>
        </p:sp>
        <p:grpSp>
          <p:nvGrpSpPr>
            <p:cNvPr id="1036" name="그룹 1035">
              <a:extLst>
                <a:ext uri="{FF2B5EF4-FFF2-40B4-BE49-F238E27FC236}">
                  <a16:creationId xmlns:a16="http://schemas.microsoft.com/office/drawing/2014/main" id="{7665720A-E01A-91D0-9EB9-5D19737D7623}"/>
                </a:ext>
              </a:extLst>
            </p:cNvPr>
            <p:cNvGrpSpPr/>
            <p:nvPr/>
          </p:nvGrpSpPr>
          <p:grpSpPr>
            <a:xfrm>
              <a:off x="15098727" y="-272446"/>
              <a:ext cx="3101659" cy="461665"/>
              <a:chOff x="1158808" y="-1464496"/>
              <a:chExt cx="3101659" cy="293757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D28F7CAF-0D39-82B4-6FE9-90BFC25DD845}"/>
                  </a:ext>
                </a:extLst>
              </p:cNvPr>
              <p:cNvGrpSpPr/>
              <p:nvPr/>
            </p:nvGrpSpPr>
            <p:grpSpPr>
              <a:xfrm>
                <a:off x="1158808" y="-1421002"/>
                <a:ext cx="103666" cy="190012"/>
                <a:chOff x="3550999" y="2819949"/>
                <a:chExt cx="203200" cy="372451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3A203339-7A33-B02F-6760-D622124E4F19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61B29F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80635EBC-930F-AC68-5338-54FDB9E43DC6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61B29F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F00CF89D-96A6-E55B-CAAE-92611CC2D0A3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61B29F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8A6A5707-001C-37D3-1F7D-7109644340B1}"/>
                  </a:ext>
                </a:extLst>
              </p:cNvPr>
              <p:cNvSpPr txBox="1"/>
              <p:nvPr/>
            </p:nvSpPr>
            <p:spPr>
              <a:xfrm>
                <a:off x="1221200" y="-1464496"/>
                <a:ext cx="3039267" cy="293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추가적인 </a:t>
                </a:r>
                <a:r>
                  <a:rPr lang="en-US" altLang="ko-KR" sz="1200" b="1" dirty="0"/>
                  <a:t>MD/MC </a:t>
                </a:r>
                <a:r>
                  <a:rPr lang="ko-KR" altLang="en-US" sz="1200" b="1" dirty="0"/>
                  <a:t>시뮬레이션 수행 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물성데이터 확보</a:t>
                </a:r>
                <a:r>
                  <a:rPr lang="en-US" altLang="ko-KR" sz="1200" b="1" dirty="0"/>
                  <a:t>) </a:t>
                </a:r>
                <a:endParaRPr lang="ko-KR" altLang="en-US" sz="1200" b="1" dirty="0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E6D7EEB-E72E-880E-4489-23610DD73572}"/>
              </a:ext>
            </a:extLst>
          </p:cNvPr>
          <p:cNvGrpSpPr/>
          <p:nvPr/>
        </p:nvGrpSpPr>
        <p:grpSpPr>
          <a:xfrm>
            <a:off x="-3626462" y="4674318"/>
            <a:ext cx="4775595" cy="976101"/>
            <a:chOff x="14964133" y="5251593"/>
            <a:chExt cx="4775595" cy="97610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53D8AC6-BD0E-330E-53E8-8CFD48732C4C}"/>
                </a:ext>
              </a:extLst>
            </p:cNvPr>
            <p:cNvSpPr/>
            <p:nvPr/>
          </p:nvSpPr>
          <p:spPr>
            <a:xfrm>
              <a:off x="14964133" y="5547039"/>
              <a:ext cx="4775594" cy="680655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공정 시뮬레이션 결과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반응속도</a:t>
              </a:r>
              <a:r>
                <a:rPr lang="en-US" altLang="ko-KR" sz="1200" b="1" dirty="0"/>
                <a:t>, </a:t>
              </a:r>
              <a:r>
                <a:rPr lang="ko-KR" altLang="en-US" sz="1200" b="1" dirty="0" err="1"/>
                <a:t>전환율</a:t>
              </a:r>
              <a:r>
                <a:rPr lang="ko-KR" altLang="en-US" sz="1200" b="1" dirty="0"/>
                <a:t> 등</a:t>
              </a:r>
              <a:r>
                <a:rPr lang="en-US" altLang="ko-KR" sz="1200" b="1" dirty="0"/>
                <a:t>) </a:t>
              </a:r>
              <a:r>
                <a:rPr lang="ko-KR" altLang="en-US" sz="1200" b="1" dirty="0"/>
                <a:t>분석 및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실험 결과와 비교하여 모델 검증 및 정확도 평가  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정확성 평가 후 추가 보정이 필요할 경우 피드백 제공 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B06F2B-9A98-82A8-39BA-4F742504177B}"/>
                </a:ext>
              </a:extLst>
            </p:cNvPr>
            <p:cNvSpPr txBox="1"/>
            <p:nvPr/>
          </p:nvSpPr>
          <p:spPr>
            <a:xfrm>
              <a:off x="15073013" y="5251593"/>
              <a:ext cx="46667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공정 시뮬레이션 결과 분석 및 모델 정확성 검증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1BBF9932-C109-F8CF-EF28-B0A7E9E63BF7}"/>
                </a:ext>
              </a:extLst>
            </p:cNvPr>
            <p:cNvGrpSpPr/>
            <p:nvPr/>
          </p:nvGrpSpPr>
          <p:grpSpPr>
            <a:xfrm>
              <a:off x="14998490" y="5251593"/>
              <a:ext cx="103666" cy="258552"/>
              <a:chOff x="3550999" y="2819949"/>
              <a:chExt cx="203200" cy="372451"/>
            </a:xfrm>
          </p:grpSpPr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1C04E841-22E2-3DEF-6B29-07E2ABB05B72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A0426D7B-98BE-3137-8AE7-23B946858564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04B02FBD-9856-89DA-B4ED-2CF17B1D072D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2971113-7DC6-D43D-8023-D591D2810D74}"/>
              </a:ext>
            </a:extLst>
          </p:cNvPr>
          <p:cNvGrpSpPr/>
          <p:nvPr/>
        </p:nvGrpSpPr>
        <p:grpSpPr>
          <a:xfrm>
            <a:off x="-3626463" y="6044814"/>
            <a:ext cx="4775595" cy="786313"/>
            <a:chOff x="14964133" y="5251593"/>
            <a:chExt cx="4775595" cy="78631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7E7A23C-68DB-B460-5DAB-37B76D5CD393}"/>
                </a:ext>
              </a:extLst>
            </p:cNvPr>
            <p:cNvSpPr/>
            <p:nvPr/>
          </p:nvSpPr>
          <p:spPr>
            <a:xfrm>
              <a:off x="14964133" y="5547039"/>
              <a:ext cx="4775594" cy="490867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반복 피드백을 통해 보정된 모델의 정확도 향상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신뢰성 있는 최종 통합 모델 데이터 제공 및 활용 준비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BFABDCE-29A7-2713-4501-37CACA1B3217}"/>
                </a:ext>
              </a:extLst>
            </p:cNvPr>
            <p:cNvSpPr txBox="1"/>
            <p:nvPr/>
          </p:nvSpPr>
          <p:spPr>
            <a:xfrm>
              <a:off x="15073013" y="5251593"/>
              <a:ext cx="46667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데이터 최적화 및 최종 모델링 결과 확정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A841BF3-1BB2-6B48-28E4-610682094D8F}"/>
                </a:ext>
              </a:extLst>
            </p:cNvPr>
            <p:cNvGrpSpPr/>
            <p:nvPr/>
          </p:nvGrpSpPr>
          <p:grpSpPr>
            <a:xfrm>
              <a:off x="14998490" y="5251593"/>
              <a:ext cx="103666" cy="258552"/>
              <a:chOff x="3550999" y="2819949"/>
              <a:chExt cx="203200" cy="372451"/>
            </a:xfrm>
          </p:grpSpPr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D1A5C0BC-3946-7199-543F-9FC09EC9C0EC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87497EFC-7C5F-5223-77D8-4EDBD260568A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D7970C0F-59C0-9BB8-4093-38BE17BF001B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6" name="그룹 2245">
            <a:extLst>
              <a:ext uri="{FF2B5EF4-FFF2-40B4-BE49-F238E27FC236}">
                <a16:creationId xmlns:a16="http://schemas.microsoft.com/office/drawing/2014/main" id="{F8024A85-5E89-7E23-ED4E-5BDD1F5C4E15}"/>
              </a:ext>
            </a:extLst>
          </p:cNvPr>
          <p:cNvGrpSpPr/>
          <p:nvPr/>
        </p:nvGrpSpPr>
        <p:grpSpPr>
          <a:xfrm>
            <a:off x="-3627496" y="2383767"/>
            <a:ext cx="4775594" cy="1499076"/>
            <a:chOff x="-5051378" y="2889324"/>
            <a:chExt cx="4775594" cy="149907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9EA625F-0E8A-E5CE-D51A-789CF18A1F77}"/>
                </a:ext>
              </a:extLst>
            </p:cNvPr>
            <p:cNvGrpSpPr/>
            <p:nvPr/>
          </p:nvGrpSpPr>
          <p:grpSpPr>
            <a:xfrm>
              <a:off x="-5051378" y="2889324"/>
              <a:ext cx="4775594" cy="1499076"/>
              <a:chOff x="14964134" y="5251593"/>
              <a:chExt cx="4775594" cy="1499076"/>
            </a:xfrm>
          </p:grpSpPr>
          <p:sp>
            <p:nvSpPr>
              <p:cNvPr id="2242" name="직사각형 2241">
                <a:extLst>
                  <a:ext uri="{FF2B5EF4-FFF2-40B4-BE49-F238E27FC236}">
                    <a16:creationId xmlns:a16="http://schemas.microsoft.com/office/drawing/2014/main" id="{4B70110E-6558-06AE-0596-005376314537}"/>
                  </a:ext>
                </a:extLst>
              </p:cNvPr>
              <p:cNvSpPr/>
              <p:nvPr/>
            </p:nvSpPr>
            <p:spPr>
              <a:xfrm>
                <a:off x="14964134" y="5547039"/>
                <a:ext cx="4775594" cy="1203630"/>
              </a:xfrm>
              <a:prstGeom prst="rect">
                <a:avLst/>
              </a:prstGeom>
              <a:solidFill>
                <a:srgbClr val="3081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endParaRPr lang="ko-KR" altLang="en-US" sz="1200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FB20D3F2-6A31-764B-C8F3-F3E1630A6644}"/>
                  </a:ext>
                </a:extLst>
              </p:cNvPr>
              <p:cNvSpPr/>
              <p:nvPr/>
            </p:nvSpPr>
            <p:spPr>
              <a:xfrm>
                <a:off x="15002233" y="5614450"/>
                <a:ext cx="2993977" cy="1094209"/>
              </a:xfrm>
              <a:prstGeom prst="rect">
                <a:avLst/>
              </a:prstGeom>
              <a:solidFill>
                <a:srgbClr val="3081A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Micro kinetic modeling</a:t>
                </a:r>
                <a:r>
                  <a:rPr lang="ko-KR" altLang="en-US" sz="1200" b="1" dirty="0"/>
                  <a:t>을 통한 반응속도 및 촉매 성능 데이터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공정 모델링 소프트웨어와의 연계를 위한 데이터 포맷 변환  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Aspen Plus, DWSIM </a:t>
                </a:r>
                <a:r>
                  <a:rPr lang="ko-KR" altLang="en-US" sz="1200" b="1" dirty="0"/>
                  <a:t>입력조건 최적화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C7E758-7CCE-2D93-18E2-E30CBF4223BD}"/>
                  </a:ext>
                </a:extLst>
              </p:cNvPr>
              <p:cNvSpPr txBox="1"/>
              <p:nvPr/>
            </p:nvSpPr>
            <p:spPr>
              <a:xfrm>
                <a:off x="15073013" y="5251593"/>
                <a:ext cx="46667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MKM </a:t>
                </a:r>
                <a:r>
                  <a:rPr lang="ko-KR" altLang="en-US" sz="1200" b="1" dirty="0"/>
                  <a:t>모델 데이터 최적화 및 공정 연계를 위한 구조화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76CA5285-F9ED-10F7-D738-BD9C648B1D8E}"/>
                  </a:ext>
                </a:extLst>
              </p:cNvPr>
              <p:cNvGrpSpPr/>
              <p:nvPr/>
            </p:nvGrpSpPr>
            <p:grpSpPr>
              <a:xfrm>
                <a:off x="14998490" y="5251593"/>
                <a:ext cx="103666" cy="258552"/>
                <a:chOff x="3550999" y="2819949"/>
                <a:chExt cx="203200" cy="372451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93E9209B-9ADF-4FF6-1C79-62F267478024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566DBE13-0E0E-0E1F-E118-1C362AE863D6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350204B7-EA64-3D95-1ED0-F99873C3C4A8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2241" name="그림 2240" descr="스크린샷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85F6DB4-E301-8DF6-21B1-A8AFDEDC9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831739" y="3257436"/>
              <a:ext cx="1026347" cy="1026347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5EB72B2-98E3-40DF-AB5D-531A479F4100}"/>
              </a:ext>
            </a:extLst>
          </p:cNvPr>
          <p:cNvGrpSpPr/>
          <p:nvPr/>
        </p:nvGrpSpPr>
        <p:grpSpPr>
          <a:xfrm>
            <a:off x="2010345" y="2383767"/>
            <a:ext cx="4775595" cy="2492949"/>
            <a:chOff x="14964133" y="5251593"/>
            <a:chExt cx="4775595" cy="2517618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757C5C3-BC85-0EC4-EF5D-85EA4E5859C0}"/>
                </a:ext>
              </a:extLst>
            </p:cNvPr>
            <p:cNvSpPr/>
            <p:nvPr/>
          </p:nvSpPr>
          <p:spPr>
            <a:xfrm>
              <a:off x="14964133" y="5547038"/>
              <a:ext cx="4666713" cy="2222173"/>
            </a:xfrm>
            <a:prstGeom prst="rect">
              <a:avLst/>
            </a:prstGeom>
            <a:solidFill>
              <a:srgbClr val="3081AD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Aspen Plus, DWSIM, </a:t>
              </a:r>
              <a:r>
                <a:rPr lang="en-US" altLang="ko-KR" sz="1200" b="1" dirty="0" err="1"/>
                <a:t>gPROMS</a:t>
              </a:r>
              <a:r>
                <a:rPr lang="en-US" altLang="ko-KR" sz="1200" b="1" dirty="0"/>
                <a:t> </a:t>
              </a:r>
              <a:r>
                <a:rPr lang="ko-KR" altLang="en-US" sz="1200" b="1" dirty="0"/>
                <a:t>등 공정 소프트웨어에서     </a:t>
              </a:r>
            </a:p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MKM </a:t>
              </a:r>
              <a:r>
                <a:rPr lang="ko-KR" altLang="en-US" sz="1200" b="1" dirty="0"/>
                <a:t>데이터가 오류 없이 작동되는지 검증 및 테스트 수행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공정 운전 조건별 반응기 성능</a:t>
              </a:r>
              <a:r>
                <a:rPr lang="en-US" altLang="ko-KR" sz="1200" b="1" dirty="0"/>
                <a:t>, </a:t>
              </a:r>
              <a:r>
                <a:rPr lang="ko-KR" altLang="en-US" sz="1200" b="1" dirty="0" err="1"/>
                <a:t>포집</a:t>
              </a:r>
              <a:r>
                <a:rPr lang="ko-KR" altLang="en-US" sz="1200" b="1" dirty="0"/>
                <a:t> 효율성 평가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31AB2A-3846-AEDB-DE38-618976B32873}"/>
                </a:ext>
              </a:extLst>
            </p:cNvPr>
            <p:cNvSpPr txBox="1"/>
            <p:nvPr/>
          </p:nvSpPr>
          <p:spPr>
            <a:xfrm>
              <a:off x="15073013" y="5251593"/>
              <a:ext cx="46667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MKM </a:t>
              </a:r>
              <a:r>
                <a:rPr lang="ko-KR" altLang="en-US" sz="1200" b="1" dirty="0"/>
                <a:t>기반 공정 시뮬레이션 소프트웨어 연계 적용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774A14B-F808-46F6-00BE-55877F93961D}"/>
                </a:ext>
              </a:extLst>
            </p:cNvPr>
            <p:cNvGrpSpPr/>
            <p:nvPr/>
          </p:nvGrpSpPr>
          <p:grpSpPr>
            <a:xfrm>
              <a:off x="14998490" y="5251593"/>
              <a:ext cx="103666" cy="258552"/>
              <a:chOff x="3550999" y="2819949"/>
              <a:chExt cx="203200" cy="372451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60E8613E-250F-EFD0-7A49-6F5067BEC82D}"/>
                  </a:ext>
                </a:extLst>
              </p:cNvPr>
              <p:cNvCxnSpPr/>
              <p:nvPr/>
            </p:nvCxnSpPr>
            <p:spPr>
              <a:xfrm>
                <a:off x="35509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93324A9-9C81-0927-0BB3-6614D79491BC}"/>
                  </a:ext>
                </a:extLst>
              </p:cNvPr>
              <p:cNvCxnSpPr/>
              <p:nvPr/>
            </p:nvCxnSpPr>
            <p:spPr>
              <a:xfrm>
                <a:off x="36525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74902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F855278-7939-215F-F40B-A7B81D2B7E72}"/>
                  </a:ext>
                </a:extLst>
              </p:cNvPr>
              <p:cNvCxnSpPr/>
              <p:nvPr/>
            </p:nvCxnSpPr>
            <p:spPr>
              <a:xfrm>
                <a:off x="3754199" y="2819949"/>
                <a:ext cx="0" cy="372451"/>
              </a:xfrm>
              <a:prstGeom prst="line">
                <a:avLst/>
              </a:prstGeom>
              <a:ln w="28575">
                <a:solidFill>
                  <a:srgbClr val="3081AD">
                    <a:alpha val="5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4" name="Picture 4" descr="Recommended Calculator">
            <a:extLst>
              <a:ext uri="{FF2B5EF4-FFF2-40B4-BE49-F238E27FC236}">
                <a16:creationId xmlns:a16="http://schemas.microsoft.com/office/drawing/2014/main" id="{6FF86D30-1517-4828-029D-5175F763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2" y="3350695"/>
            <a:ext cx="1546550" cy="15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VEVA logo in transparent PNG and vectorized SVG formats">
            <a:extLst>
              <a:ext uri="{FF2B5EF4-FFF2-40B4-BE49-F238E27FC236}">
                <a16:creationId xmlns:a16="http://schemas.microsoft.com/office/drawing/2014/main" id="{3B896E11-76E2-3625-994D-E5C2EDAC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252" y="3350695"/>
            <a:ext cx="1559249" cy="15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PSE gPROMS Suite 2023 x64 – Downloadly">
            <a:extLst>
              <a:ext uri="{FF2B5EF4-FFF2-40B4-BE49-F238E27FC236}">
                <a16:creationId xmlns:a16="http://schemas.microsoft.com/office/drawing/2014/main" id="{71B6791F-D44F-9BAF-DB1B-7472C95A7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501" y="3353970"/>
            <a:ext cx="1510045" cy="151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5" name="직사각형 2244">
            <a:extLst>
              <a:ext uri="{FF2B5EF4-FFF2-40B4-BE49-F238E27FC236}">
                <a16:creationId xmlns:a16="http://schemas.microsoft.com/office/drawing/2014/main" id="{0AD7FDCB-809F-AA24-4AB9-23B8854D1457}"/>
              </a:ext>
            </a:extLst>
          </p:cNvPr>
          <p:cNvSpPr/>
          <p:nvPr/>
        </p:nvSpPr>
        <p:spPr>
          <a:xfrm>
            <a:off x="-3652029" y="190570"/>
            <a:ext cx="5504251" cy="400443"/>
          </a:xfrm>
          <a:prstGeom prst="rect">
            <a:avLst/>
          </a:prstGeom>
          <a:solidFill>
            <a:srgbClr val="61B2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ysClr val="windowText" lastClr="000000"/>
                </a:solidFill>
              </a:rPr>
              <a:t>start</a:t>
            </a:r>
            <a:endParaRPr lang="ko-KR" altLang="en-US" sz="18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9C792D3-4229-DE7F-413A-C2931FC4CBA7}"/>
              </a:ext>
            </a:extLst>
          </p:cNvPr>
          <p:cNvGrpSpPr/>
          <p:nvPr/>
        </p:nvGrpSpPr>
        <p:grpSpPr>
          <a:xfrm>
            <a:off x="2152004" y="5648632"/>
            <a:ext cx="4833004" cy="2303158"/>
            <a:chOff x="13901961" y="6125578"/>
            <a:chExt cx="4833004" cy="230315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C3AAEB-263A-28D0-484A-DC64665D69E8}"/>
                </a:ext>
              </a:extLst>
            </p:cNvPr>
            <p:cNvSpPr/>
            <p:nvPr/>
          </p:nvSpPr>
          <p:spPr>
            <a:xfrm>
              <a:off x="13901961" y="6450986"/>
              <a:ext cx="4303396" cy="1977750"/>
            </a:xfrm>
            <a:prstGeom prst="rect">
              <a:avLst/>
            </a:prstGeom>
            <a:solidFill>
              <a:srgbClr val="C3825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>
                <a:buFontTx/>
                <a:buChar char="-"/>
              </a:pPr>
              <a:r>
                <a:rPr lang="en-US" altLang="ko-KR" sz="1200" b="1" dirty="0"/>
                <a:t>Pilot-scale </a:t>
              </a:r>
              <a:r>
                <a:rPr lang="ko-KR" altLang="en-US" sz="1200" b="1" dirty="0"/>
                <a:t>공정 적용 및 실제 운전 조건 추천     </a:t>
              </a:r>
            </a:p>
            <a:p>
              <a:pPr marL="171450" indent="-171450">
                <a:buFontTx/>
                <a:buChar char="-"/>
              </a:pPr>
              <a:r>
                <a:rPr lang="ko-KR" altLang="en-US" sz="1200" b="1" dirty="0"/>
                <a:t>상용화 가능성 평가 및 향후 실증 단계 지원 데이터 제공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9FA3BB-CA53-E7D2-069E-0A766141E5AD}"/>
                </a:ext>
              </a:extLst>
            </p:cNvPr>
            <p:cNvSpPr txBox="1"/>
            <p:nvPr/>
          </p:nvSpPr>
          <p:spPr>
            <a:xfrm>
              <a:off x="14010840" y="6125578"/>
              <a:ext cx="47241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b="1" dirty="0"/>
                <a:t>산업 현장 적용을 위한 데이터 및 모델 제공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76EC1D2-FA92-A89F-95B6-8C96F2FABC22}"/>
                </a:ext>
              </a:extLst>
            </p:cNvPr>
            <p:cNvGrpSpPr/>
            <p:nvPr/>
          </p:nvGrpSpPr>
          <p:grpSpPr>
            <a:xfrm>
              <a:off x="13913496" y="6162675"/>
              <a:ext cx="105662" cy="231092"/>
              <a:chOff x="18715883" y="9478176"/>
              <a:chExt cx="105662" cy="190012"/>
            </a:xfrm>
          </p:grpSpPr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A899EAFA-30D7-D0CB-FB90-CA407411FE5B}"/>
                  </a:ext>
                </a:extLst>
              </p:cNvPr>
              <p:cNvCxnSpPr/>
              <p:nvPr/>
            </p:nvCxnSpPr>
            <p:spPr>
              <a:xfrm>
                <a:off x="18715883" y="9478176"/>
                <a:ext cx="0" cy="190012"/>
              </a:xfrm>
              <a:prstGeom prst="line">
                <a:avLst/>
              </a:prstGeom>
              <a:ln w="28575">
                <a:solidFill>
                  <a:srgbClr val="C3825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04DFC21A-F946-1223-F823-33080AFDBE52}"/>
                  </a:ext>
                </a:extLst>
              </p:cNvPr>
              <p:cNvCxnSpPr/>
              <p:nvPr/>
            </p:nvCxnSpPr>
            <p:spPr>
              <a:xfrm>
                <a:off x="18821545" y="9478176"/>
                <a:ext cx="0" cy="190012"/>
              </a:xfrm>
              <a:prstGeom prst="line">
                <a:avLst/>
              </a:prstGeom>
              <a:ln w="28575">
                <a:solidFill>
                  <a:srgbClr val="C38253">
                    <a:alpha val="30196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27A703A8-F9D0-4D78-B6D4-2C0CB6343FB2}"/>
                  </a:ext>
                </a:extLst>
              </p:cNvPr>
              <p:cNvCxnSpPr/>
              <p:nvPr/>
            </p:nvCxnSpPr>
            <p:spPr>
              <a:xfrm>
                <a:off x="18770582" y="9478176"/>
                <a:ext cx="0" cy="190012"/>
              </a:xfrm>
              <a:prstGeom prst="line">
                <a:avLst/>
              </a:prstGeom>
              <a:ln w="28575">
                <a:solidFill>
                  <a:srgbClr val="C38253">
                    <a:alpha val="60000"/>
                  </a:srgb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1544BB-5639-8CEA-B344-FD72845DED39}"/>
              </a:ext>
            </a:extLst>
          </p:cNvPr>
          <p:cNvSpPr/>
          <p:nvPr/>
        </p:nvSpPr>
        <p:spPr>
          <a:xfrm>
            <a:off x="2189355" y="8056407"/>
            <a:ext cx="4303396" cy="359128"/>
          </a:xfrm>
          <a:prstGeom prst="rect">
            <a:avLst/>
          </a:prstGeom>
          <a:solidFill>
            <a:srgbClr val="C382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dirty="0">
                <a:solidFill>
                  <a:sysClr val="windowText" lastClr="000000"/>
                </a:solidFill>
              </a:rPr>
              <a:t>End</a:t>
            </a:r>
          </a:p>
        </p:txBody>
      </p:sp>
      <p:grpSp>
        <p:nvGrpSpPr>
          <p:cNvPr id="2247" name="그룹 2246">
            <a:extLst>
              <a:ext uri="{FF2B5EF4-FFF2-40B4-BE49-F238E27FC236}">
                <a16:creationId xmlns:a16="http://schemas.microsoft.com/office/drawing/2014/main" id="{3439EA66-0F16-6007-937B-211A7A45D703}"/>
              </a:ext>
            </a:extLst>
          </p:cNvPr>
          <p:cNvGrpSpPr/>
          <p:nvPr/>
        </p:nvGrpSpPr>
        <p:grpSpPr>
          <a:xfrm>
            <a:off x="2176703" y="6476224"/>
            <a:ext cx="4278694" cy="1482802"/>
            <a:chOff x="-3660207" y="8812293"/>
            <a:chExt cx="4052091" cy="1482802"/>
          </a:xfrm>
        </p:grpSpPr>
        <p:pic>
          <p:nvPicPr>
            <p:cNvPr id="5122" name="Picture 2" descr="Pilot plant - Wikipedia">
              <a:extLst>
                <a:ext uri="{FF2B5EF4-FFF2-40B4-BE49-F238E27FC236}">
                  <a16:creationId xmlns:a16="http://schemas.microsoft.com/office/drawing/2014/main" id="{DD752EBB-D860-19FB-C0B9-F2D29AA7E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60207" y="8823688"/>
              <a:ext cx="2644207" cy="145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32" name="Picture 12" descr="Pilot Plant">
              <a:extLst>
                <a:ext uri="{FF2B5EF4-FFF2-40B4-BE49-F238E27FC236}">
                  <a16:creationId xmlns:a16="http://schemas.microsoft.com/office/drawing/2014/main" id="{41ABC00C-CF9F-E9DE-668A-5EF48A49F7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27" b="9184"/>
            <a:stretch/>
          </p:blipFill>
          <p:spPr bwMode="auto">
            <a:xfrm>
              <a:off x="-1016001" y="8812293"/>
              <a:ext cx="1407885" cy="1482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52" name="연결선: 꺾임 2251">
            <a:extLst>
              <a:ext uri="{FF2B5EF4-FFF2-40B4-BE49-F238E27FC236}">
                <a16:creationId xmlns:a16="http://schemas.microsoft.com/office/drawing/2014/main" id="{C7A75C5C-D5C9-440A-92DD-15412754B91B}"/>
              </a:ext>
            </a:extLst>
          </p:cNvPr>
          <p:cNvCxnSpPr>
            <a:cxnSpLocks/>
            <a:stCxn id="2242" idx="2"/>
            <a:endCxn id="38" idx="0"/>
          </p:cNvCxnSpPr>
          <p:nvPr/>
        </p:nvCxnSpPr>
        <p:spPr>
          <a:xfrm rot="5400000" flipH="1" flipV="1">
            <a:off x="856904" y="287164"/>
            <a:ext cx="1499076" cy="5692282"/>
          </a:xfrm>
          <a:prstGeom prst="bentConnector5">
            <a:avLst>
              <a:gd name="adj1" fmla="val -15249"/>
              <a:gd name="adj2" fmla="val 50478"/>
              <a:gd name="adj3" fmla="val 11524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5" name="연결선: 꺾임 2254">
            <a:extLst>
              <a:ext uri="{FF2B5EF4-FFF2-40B4-BE49-F238E27FC236}">
                <a16:creationId xmlns:a16="http://schemas.microsoft.com/office/drawing/2014/main" id="{5BC93CCB-D2C4-9C08-0110-D41223DCC7AA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rot="5400000" flipH="1">
            <a:off x="1478540" y="2011554"/>
            <a:ext cx="202398" cy="5527926"/>
          </a:xfrm>
          <a:prstGeom prst="bentConnector5">
            <a:avLst>
              <a:gd name="adj1" fmla="val -112946"/>
              <a:gd name="adj2" fmla="val 50000"/>
              <a:gd name="adj3" fmla="val 212946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2" name="연결선: 꺾임 2261">
            <a:extLst>
              <a:ext uri="{FF2B5EF4-FFF2-40B4-BE49-F238E27FC236}">
                <a16:creationId xmlns:a16="http://schemas.microsoft.com/office/drawing/2014/main" id="{6974D6AD-9F57-E236-B667-8D8F51362877}"/>
              </a:ext>
            </a:extLst>
          </p:cNvPr>
          <p:cNvCxnSpPr>
            <a:cxnSpLocks/>
            <a:stCxn id="49" idx="2"/>
            <a:endCxn id="56" idx="1"/>
          </p:cNvCxnSpPr>
          <p:nvPr/>
        </p:nvCxnSpPr>
        <p:spPr>
          <a:xfrm rot="5400000">
            <a:off x="-2900201" y="4924157"/>
            <a:ext cx="935275" cy="2387798"/>
          </a:xfrm>
          <a:prstGeom prst="bentConnector4">
            <a:avLst>
              <a:gd name="adj1" fmla="val 22912"/>
              <a:gd name="adj2" fmla="val 109574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0" name="연결선: 꺾임 2269">
            <a:extLst>
              <a:ext uri="{FF2B5EF4-FFF2-40B4-BE49-F238E27FC236}">
                <a16:creationId xmlns:a16="http://schemas.microsoft.com/office/drawing/2014/main" id="{44324B07-59CB-C2DB-20BE-7F7D4CD032CA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248839" y="5343621"/>
            <a:ext cx="382880" cy="3357891"/>
          </a:xfrm>
          <a:prstGeom prst="bentConnector2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82" name="그룹 2281">
            <a:extLst>
              <a:ext uri="{FF2B5EF4-FFF2-40B4-BE49-F238E27FC236}">
                <a16:creationId xmlns:a16="http://schemas.microsoft.com/office/drawing/2014/main" id="{65B37D27-3046-F8C9-7F49-5C879AAAA333}"/>
              </a:ext>
            </a:extLst>
          </p:cNvPr>
          <p:cNvGrpSpPr/>
          <p:nvPr/>
        </p:nvGrpSpPr>
        <p:grpSpPr>
          <a:xfrm>
            <a:off x="-10958460" y="9785908"/>
            <a:ext cx="4615844" cy="1546550"/>
            <a:chOff x="-10958460" y="9785908"/>
            <a:chExt cx="4615844" cy="1546550"/>
          </a:xfrm>
        </p:grpSpPr>
        <p:pic>
          <p:nvPicPr>
            <p:cNvPr id="2277" name="Picture 4" descr="Recommended Calculator">
              <a:extLst>
                <a:ext uri="{FF2B5EF4-FFF2-40B4-BE49-F238E27FC236}">
                  <a16:creationId xmlns:a16="http://schemas.microsoft.com/office/drawing/2014/main" id="{8035D6B8-D1B1-84BF-DBE5-15F8BCA307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958460" y="9785908"/>
              <a:ext cx="1546550" cy="1546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78" name="Picture 6" descr="AVEVA logo in transparent PNG and vectorized SVG formats">
              <a:extLst>
                <a:ext uri="{FF2B5EF4-FFF2-40B4-BE49-F238E27FC236}">
                  <a16:creationId xmlns:a16="http://schemas.microsoft.com/office/drawing/2014/main" id="{D23C0765-5A52-0CC9-709C-C110B8F8C5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411910" y="9785908"/>
              <a:ext cx="1559249" cy="1538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81" name="Picture 10" descr="PSE gPROMS Suite 2023 x64 – Downloadly">
              <a:extLst>
                <a:ext uri="{FF2B5EF4-FFF2-40B4-BE49-F238E27FC236}">
                  <a16:creationId xmlns:a16="http://schemas.microsoft.com/office/drawing/2014/main" id="{18B381AC-6570-B07D-CDB4-F3CCAE572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52661" y="9789183"/>
              <a:ext cx="1510045" cy="1510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284" name="Picture 2" descr="Pilot plant - Wikipedia">
            <a:extLst>
              <a:ext uri="{FF2B5EF4-FFF2-40B4-BE49-F238E27FC236}">
                <a16:creationId xmlns:a16="http://schemas.microsoft.com/office/drawing/2014/main" id="{566B439F-E2CB-B5C9-06AF-A7236A00BA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r="24560"/>
          <a:stretch/>
        </p:blipFill>
        <p:spPr bwMode="auto">
          <a:xfrm>
            <a:off x="-10210799" y="3516988"/>
            <a:ext cx="1546550" cy="145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1F769-475D-AE12-CEB5-89234DCE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7" name="직선 연결선 2296">
            <a:extLst>
              <a:ext uri="{FF2B5EF4-FFF2-40B4-BE49-F238E27FC236}">
                <a16:creationId xmlns:a16="http://schemas.microsoft.com/office/drawing/2014/main" id="{33C15160-DA92-FF91-F8A0-A2909F8616E2}"/>
              </a:ext>
            </a:extLst>
          </p:cNvPr>
          <p:cNvCxnSpPr/>
          <p:nvPr/>
        </p:nvCxnSpPr>
        <p:spPr>
          <a:xfrm>
            <a:off x="22199692" y="-2153265"/>
            <a:ext cx="0" cy="15603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7" name="그룹 2276">
            <a:extLst>
              <a:ext uri="{FF2B5EF4-FFF2-40B4-BE49-F238E27FC236}">
                <a16:creationId xmlns:a16="http://schemas.microsoft.com/office/drawing/2014/main" id="{7495E099-0ADF-B946-CCBB-A0E0145B70B3}"/>
              </a:ext>
            </a:extLst>
          </p:cNvPr>
          <p:cNvGrpSpPr/>
          <p:nvPr/>
        </p:nvGrpSpPr>
        <p:grpSpPr>
          <a:xfrm>
            <a:off x="-3594879" y="190570"/>
            <a:ext cx="10292544" cy="7440926"/>
            <a:chOff x="-3652029" y="190570"/>
            <a:chExt cx="10292544" cy="7440926"/>
          </a:xfrm>
        </p:grpSpPr>
        <p:grpSp>
          <p:nvGrpSpPr>
            <p:cNvPr id="2272" name="그룹 2271">
              <a:extLst>
                <a:ext uri="{FF2B5EF4-FFF2-40B4-BE49-F238E27FC236}">
                  <a16:creationId xmlns:a16="http://schemas.microsoft.com/office/drawing/2014/main" id="{998BF5BC-61C9-3E53-862A-BB022A55C998}"/>
                </a:ext>
              </a:extLst>
            </p:cNvPr>
            <p:cNvGrpSpPr/>
            <p:nvPr/>
          </p:nvGrpSpPr>
          <p:grpSpPr>
            <a:xfrm>
              <a:off x="-3627496" y="711287"/>
              <a:ext cx="5479717" cy="1205202"/>
              <a:chOff x="15098726" y="-204086"/>
              <a:chExt cx="5479717" cy="1205202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7EF6D743-5DE6-34BC-4DB8-7ED7348E098D}"/>
                  </a:ext>
                </a:extLst>
              </p:cNvPr>
              <p:cNvSpPr/>
              <p:nvPr/>
            </p:nvSpPr>
            <p:spPr>
              <a:xfrm>
                <a:off x="15098726" y="214800"/>
                <a:ext cx="5479717" cy="786316"/>
              </a:xfrm>
              <a:prstGeom prst="roundRect">
                <a:avLst>
                  <a:gd name="adj" fmla="val 15816"/>
                </a:avLst>
              </a:prstGeom>
              <a:solidFill>
                <a:srgbClr val="61B29F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CO₂ </a:t>
                </a:r>
                <a:r>
                  <a:rPr lang="ko-KR" altLang="en-US" sz="1200" b="1" dirty="0" err="1"/>
                  <a:t>포집</a:t>
                </a:r>
                <a:r>
                  <a:rPr lang="ko-KR" altLang="en-US" sz="1200" b="1" dirty="0"/>
                  <a:t> 공정 </a:t>
                </a:r>
                <a:r>
                  <a:rPr lang="en-US" altLang="ko-KR" sz="1200" b="1" dirty="0"/>
                  <a:t>Pilot-scale </a:t>
                </a:r>
                <a:r>
                  <a:rPr lang="ko-KR" altLang="en-US" sz="1200" b="1" dirty="0"/>
                  <a:t>운전 조건 및 성능 데이터 분석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주요 변수 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온도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압력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농도 등</a:t>
                </a:r>
                <a:r>
                  <a:rPr lang="en-US" altLang="ko-KR" sz="1200" b="1" dirty="0"/>
                  <a:t>) </a:t>
                </a:r>
                <a:r>
                  <a:rPr lang="ko-KR" altLang="en-US" sz="1200" b="1" dirty="0"/>
                  <a:t>데이터 수집 </a:t>
                </a:r>
                <a:endParaRPr lang="en-US" altLang="ko-KR" sz="1200" b="1" dirty="0"/>
              </a:p>
            </p:txBody>
          </p:sp>
          <p:grpSp>
            <p:nvGrpSpPr>
              <p:cNvPr id="1036" name="그룹 1035">
                <a:extLst>
                  <a:ext uri="{FF2B5EF4-FFF2-40B4-BE49-F238E27FC236}">
                    <a16:creationId xmlns:a16="http://schemas.microsoft.com/office/drawing/2014/main" id="{F492EF19-22F4-77A9-F392-23A7140C7CC8}"/>
                  </a:ext>
                </a:extLst>
              </p:cNvPr>
              <p:cNvGrpSpPr/>
              <p:nvPr/>
            </p:nvGrpSpPr>
            <p:grpSpPr>
              <a:xfrm>
                <a:off x="15098727" y="-204086"/>
                <a:ext cx="3148145" cy="327380"/>
                <a:chOff x="1158808" y="-1421002"/>
                <a:chExt cx="3148145" cy="208312"/>
              </a:xfrm>
            </p:grpSpPr>
            <p:grpSp>
              <p:nvGrpSpPr>
                <p:cNvPr id="29" name="그룹 28">
                  <a:extLst>
                    <a:ext uri="{FF2B5EF4-FFF2-40B4-BE49-F238E27FC236}">
                      <a16:creationId xmlns:a16="http://schemas.microsoft.com/office/drawing/2014/main" id="{AB96EB23-B188-1DAD-C748-A1A375F0C3E1}"/>
                    </a:ext>
                  </a:extLst>
                </p:cNvPr>
                <p:cNvGrpSpPr/>
                <p:nvPr/>
              </p:nvGrpSpPr>
              <p:grpSpPr>
                <a:xfrm>
                  <a:off x="1158808" y="-1421002"/>
                  <a:ext cx="103666" cy="190012"/>
                  <a:chOff x="3550999" y="2819949"/>
                  <a:chExt cx="203200" cy="372451"/>
                </a:xfrm>
              </p:grpSpPr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0EC8271A-264C-7247-0B92-9837572C2905}"/>
                      </a:ext>
                    </a:extLst>
                  </p:cNvPr>
                  <p:cNvCxnSpPr/>
                  <p:nvPr/>
                </p:nvCxnSpPr>
                <p:spPr>
                  <a:xfrm>
                    <a:off x="3550999" y="2819949"/>
                    <a:ext cx="0" cy="372451"/>
                  </a:xfrm>
                  <a:prstGeom prst="line">
                    <a:avLst/>
                  </a:prstGeom>
                  <a:ln w="28575">
                    <a:solidFill>
                      <a:srgbClr val="61B29F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F6E5CED9-41DC-388F-56BA-3A25F0186018}"/>
                      </a:ext>
                    </a:extLst>
                  </p:cNvPr>
                  <p:cNvCxnSpPr/>
                  <p:nvPr/>
                </p:nvCxnSpPr>
                <p:spPr>
                  <a:xfrm>
                    <a:off x="3652599" y="2819949"/>
                    <a:ext cx="0" cy="372451"/>
                  </a:xfrm>
                  <a:prstGeom prst="line">
                    <a:avLst/>
                  </a:prstGeom>
                  <a:ln w="28575">
                    <a:solidFill>
                      <a:srgbClr val="61B29F">
                        <a:alpha val="74902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5E112FAE-230E-FEAC-02A3-D5DAAF505BCD}"/>
                      </a:ext>
                    </a:extLst>
                  </p:cNvPr>
                  <p:cNvCxnSpPr/>
                  <p:nvPr/>
                </p:nvCxnSpPr>
                <p:spPr>
                  <a:xfrm>
                    <a:off x="3754199" y="2819949"/>
                    <a:ext cx="0" cy="372451"/>
                  </a:xfrm>
                  <a:prstGeom prst="line">
                    <a:avLst/>
                  </a:prstGeom>
                  <a:ln w="28575">
                    <a:solidFill>
                      <a:srgbClr val="61B29F">
                        <a:alpha val="5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1A1C010E-5787-8FC8-D076-A6DC86068296}"/>
                    </a:ext>
                  </a:extLst>
                </p:cNvPr>
                <p:cNvSpPr txBox="1"/>
                <p:nvPr/>
              </p:nvSpPr>
              <p:spPr>
                <a:xfrm>
                  <a:off x="1267686" y="-1388944"/>
                  <a:ext cx="3039267" cy="1762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200" b="1" dirty="0"/>
                    <a:t>Pilot-scale </a:t>
                  </a:r>
                  <a:r>
                    <a:rPr lang="ko-KR" altLang="en-US" sz="1200" b="1" dirty="0"/>
                    <a:t>실험 데이터 확보 및 분석</a:t>
                  </a:r>
                </a:p>
              </p:txBody>
            </p:sp>
          </p:grp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F2D9344-CA22-A6FB-0CF3-D050AC670601}"/>
                </a:ext>
              </a:extLst>
            </p:cNvPr>
            <p:cNvGrpSpPr/>
            <p:nvPr/>
          </p:nvGrpSpPr>
          <p:grpSpPr>
            <a:xfrm>
              <a:off x="-3627496" y="2383767"/>
              <a:ext cx="4775594" cy="1098044"/>
              <a:chOff x="14964134" y="5251593"/>
              <a:chExt cx="4775594" cy="1098044"/>
            </a:xfrm>
          </p:grpSpPr>
          <p:sp>
            <p:nvSpPr>
              <p:cNvPr id="2242" name="직사각형 2241">
                <a:extLst>
                  <a:ext uri="{FF2B5EF4-FFF2-40B4-BE49-F238E27FC236}">
                    <a16:creationId xmlns:a16="http://schemas.microsoft.com/office/drawing/2014/main" id="{C83B4539-B443-99A4-8A8B-F438BE89EBA8}"/>
                  </a:ext>
                </a:extLst>
              </p:cNvPr>
              <p:cNvSpPr/>
              <p:nvPr/>
            </p:nvSpPr>
            <p:spPr>
              <a:xfrm>
                <a:off x="14964134" y="5547039"/>
                <a:ext cx="4775594" cy="802598"/>
              </a:xfrm>
              <a:prstGeom prst="rect">
                <a:avLst/>
              </a:prstGeom>
              <a:solidFill>
                <a:srgbClr val="3081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endParaRPr lang="ko-KR" altLang="en-US" sz="1200" b="1" dirty="0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74A33B1C-EC12-A51F-7E1B-6F982BE1D8A8}"/>
                  </a:ext>
                </a:extLst>
              </p:cNvPr>
              <p:cNvSpPr/>
              <p:nvPr/>
            </p:nvSpPr>
            <p:spPr>
              <a:xfrm>
                <a:off x="15002234" y="5614451"/>
                <a:ext cx="4494726" cy="570106"/>
              </a:xfrm>
              <a:prstGeom prst="rect">
                <a:avLst/>
              </a:prstGeom>
              <a:solidFill>
                <a:srgbClr val="3081A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분자 시뮬레이션 결과와 </a:t>
                </a:r>
                <a:r>
                  <a:rPr lang="en-US" altLang="ko-KR" sz="1200" b="1" dirty="0"/>
                  <a:t>Pilot-scale </a:t>
                </a:r>
                <a:r>
                  <a:rPr lang="ko-KR" altLang="en-US" sz="1200" b="1" dirty="0"/>
                  <a:t>실험 데이터 간 정합성 평가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주요 데이터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확산계수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반응속도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평형상수</a:t>
                </a:r>
                <a:r>
                  <a:rPr lang="en-US" altLang="ko-KR" sz="1200" b="1" dirty="0"/>
                  <a:t>) </a:t>
                </a:r>
                <a:r>
                  <a:rPr lang="ko-KR" altLang="en-US" sz="1200" b="1" dirty="0"/>
                  <a:t>비교 분석 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DA6DD3E-CEAD-989C-BEB5-E4C8C9450211}"/>
                  </a:ext>
                </a:extLst>
              </p:cNvPr>
              <p:cNvSpPr txBox="1"/>
              <p:nvPr/>
            </p:nvSpPr>
            <p:spPr>
              <a:xfrm>
                <a:off x="15073013" y="5251593"/>
                <a:ext cx="46667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/>
                  <a:t>MD, MC, MKM </a:t>
                </a:r>
                <a:r>
                  <a:rPr lang="ko-KR" altLang="en-US" sz="1200" b="1" dirty="0"/>
                  <a:t>시뮬레이션과 </a:t>
                </a:r>
                <a:r>
                  <a:rPr lang="en-US" altLang="ko-KR" sz="1200" b="1" dirty="0"/>
                  <a:t>Pilot-scale </a:t>
                </a:r>
                <a:r>
                  <a:rPr lang="ko-KR" altLang="en-US" sz="1200" b="1" dirty="0"/>
                  <a:t>데이터 비교 분석</a:t>
                </a: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974F4E7-D6FB-C882-62D4-E6D178825798}"/>
                  </a:ext>
                </a:extLst>
              </p:cNvPr>
              <p:cNvGrpSpPr/>
              <p:nvPr/>
            </p:nvGrpSpPr>
            <p:grpSpPr>
              <a:xfrm>
                <a:off x="14998490" y="5251593"/>
                <a:ext cx="103666" cy="258552"/>
                <a:chOff x="3550999" y="2819949"/>
                <a:chExt cx="203200" cy="372451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90AA676D-53D7-925B-8E5C-0BAE3DFCE586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66B1FE5-4AAD-E43A-D662-65D7FC6EBD73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C95B4168-97EC-E6F9-DFA0-0849785EF11A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45" name="직사각형 2244">
              <a:extLst>
                <a:ext uri="{FF2B5EF4-FFF2-40B4-BE49-F238E27FC236}">
                  <a16:creationId xmlns:a16="http://schemas.microsoft.com/office/drawing/2014/main" id="{397470FE-F4C9-5E90-F8C5-B60B97860D0F}"/>
                </a:ext>
              </a:extLst>
            </p:cNvPr>
            <p:cNvSpPr/>
            <p:nvPr/>
          </p:nvSpPr>
          <p:spPr>
            <a:xfrm>
              <a:off x="-3652029" y="190570"/>
              <a:ext cx="5504251" cy="400443"/>
            </a:xfrm>
            <a:prstGeom prst="rect">
              <a:avLst/>
            </a:prstGeom>
            <a:solidFill>
              <a:srgbClr val="61B2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b="1" dirty="0">
                  <a:solidFill>
                    <a:sysClr val="windowText" lastClr="000000"/>
                  </a:solidFill>
                </a:rPr>
                <a:t>start</a:t>
              </a:r>
              <a:endParaRPr lang="ko-KR" altLang="en-US" sz="1800" b="1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48" name="그룹 2247">
              <a:extLst>
                <a:ext uri="{FF2B5EF4-FFF2-40B4-BE49-F238E27FC236}">
                  <a16:creationId xmlns:a16="http://schemas.microsoft.com/office/drawing/2014/main" id="{3730D676-05A3-9BC4-F514-19CFB0C17AAE}"/>
                </a:ext>
              </a:extLst>
            </p:cNvPr>
            <p:cNvGrpSpPr/>
            <p:nvPr/>
          </p:nvGrpSpPr>
          <p:grpSpPr>
            <a:xfrm>
              <a:off x="-3566504" y="6084503"/>
              <a:ext cx="4859872" cy="1546993"/>
              <a:chOff x="-3711774" y="7984701"/>
              <a:chExt cx="4859872" cy="1546993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E879482-7BAA-78D2-1BE3-6E9266638B57}"/>
                  </a:ext>
                </a:extLst>
              </p:cNvPr>
              <p:cNvGrpSpPr/>
              <p:nvPr/>
            </p:nvGrpSpPr>
            <p:grpSpPr>
              <a:xfrm>
                <a:off x="-3684906" y="7984701"/>
                <a:ext cx="4833004" cy="908699"/>
                <a:chOff x="13901961" y="6125578"/>
                <a:chExt cx="4833004" cy="908699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DE99736-DBC2-C661-16B3-59078BEA5C5D}"/>
                    </a:ext>
                  </a:extLst>
                </p:cNvPr>
                <p:cNvSpPr/>
                <p:nvPr/>
              </p:nvSpPr>
              <p:spPr>
                <a:xfrm>
                  <a:off x="13901961" y="6450986"/>
                  <a:ext cx="4303396" cy="583291"/>
                </a:xfrm>
                <a:prstGeom prst="rect">
                  <a:avLst/>
                </a:prstGeom>
                <a:solidFill>
                  <a:srgbClr val="C38253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최종 시스템 모델링 데이터 산업 현장에 제공       </a:t>
                  </a:r>
                </a:p>
                <a:p>
                  <a:pPr marL="171450" indent="-171450">
                    <a:buFontTx/>
                    <a:buChar char="-"/>
                  </a:pPr>
                  <a:r>
                    <a:rPr lang="ko-KR" altLang="en-US" sz="1200" b="1" dirty="0"/>
                    <a:t>후속 상용화 실증 프로젝트 및 실제 공정 설계 지원 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2BB893-2AC2-3082-F5A5-5C0B944B6F99}"/>
                    </a:ext>
                  </a:extLst>
                </p:cNvPr>
                <p:cNvSpPr txBox="1"/>
                <p:nvPr/>
              </p:nvSpPr>
              <p:spPr>
                <a:xfrm>
                  <a:off x="14010840" y="6125578"/>
                  <a:ext cx="472412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sz="1200" b="1" dirty="0"/>
                    <a:t>산업 현장 적용을 위한 최종 결과 보고 및 활용</a:t>
                  </a: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DDCC03A-5AF6-4932-9E7E-C5973461198C}"/>
                    </a:ext>
                  </a:extLst>
                </p:cNvPr>
                <p:cNvGrpSpPr/>
                <p:nvPr/>
              </p:nvGrpSpPr>
              <p:grpSpPr>
                <a:xfrm>
                  <a:off x="13913496" y="6162675"/>
                  <a:ext cx="105662" cy="231092"/>
                  <a:chOff x="18715883" y="9478176"/>
                  <a:chExt cx="105662" cy="190012"/>
                </a:xfrm>
              </p:grpSpPr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30AE5EEC-1959-1CF6-097B-8B9A1A0166F0}"/>
                      </a:ext>
                    </a:extLst>
                  </p:cNvPr>
                  <p:cNvCxnSpPr/>
                  <p:nvPr/>
                </p:nvCxnSpPr>
                <p:spPr>
                  <a:xfrm>
                    <a:off x="18715883" y="9478176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C38253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BEEA1F35-0D41-58C0-BA4C-45A6498A55B4}"/>
                      </a:ext>
                    </a:extLst>
                  </p:cNvPr>
                  <p:cNvCxnSpPr/>
                  <p:nvPr/>
                </p:nvCxnSpPr>
                <p:spPr>
                  <a:xfrm>
                    <a:off x="18821545" y="9478176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C38253">
                        <a:alpha val="30196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C2A76D94-1FED-A688-4855-1CA14DA673EA}"/>
                      </a:ext>
                    </a:extLst>
                  </p:cNvPr>
                  <p:cNvCxnSpPr/>
                  <p:nvPr/>
                </p:nvCxnSpPr>
                <p:spPr>
                  <a:xfrm>
                    <a:off x="18770582" y="9478176"/>
                    <a:ext cx="0" cy="190012"/>
                  </a:xfrm>
                  <a:prstGeom prst="line">
                    <a:avLst/>
                  </a:prstGeom>
                  <a:ln w="28575">
                    <a:solidFill>
                      <a:srgbClr val="C38253">
                        <a:alpha val="60000"/>
                      </a:srgb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F1266F9-4F03-52E3-9F00-00F05F983B89}"/>
                  </a:ext>
                </a:extLst>
              </p:cNvPr>
              <p:cNvSpPr/>
              <p:nvPr/>
            </p:nvSpPr>
            <p:spPr>
              <a:xfrm>
                <a:off x="-3711774" y="9172566"/>
                <a:ext cx="4303396" cy="359128"/>
              </a:xfrm>
              <a:prstGeom prst="rect">
                <a:avLst/>
              </a:prstGeom>
              <a:solidFill>
                <a:srgbClr val="C382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800" b="1" dirty="0">
                    <a:solidFill>
                      <a:sysClr val="windowText" lastClr="000000"/>
                    </a:solidFill>
                  </a:rPr>
                  <a:t>End</a:t>
                </a: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65B18D-E85B-96B9-BA8D-CA7951F8A929}"/>
                </a:ext>
              </a:extLst>
            </p:cNvPr>
            <p:cNvGrpSpPr/>
            <p:nvPr/>
          </p:nvGrpSpPr>
          <p:grpSpPr>
            <a:xfrm>
              <a:off x="-3600860" y="4137776"/>
              <a:ext cx="4775594" cy="1499076"/>
              <a:chOff x="14964134" y="5251593"/>
              <a:chExt cx="4775594" cy="1499076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957433E-589B-66D2-4EEB-05C01B53AB5A}"/>
                  </a:ext>
                </a:extLst>
              </p:cNvPr>
              <p:cNvSpPr/>
              <p:nvPr/>
            </p:nvSpPr>
            <p:spPr>
              <a:xfrm>
                <a:off x="14964134" y="5547039"/>
                <a:ext cx="4775594" cy="1203630"/>
              </a:xfrm>
              <a:prstGeom prst="rect">
                <a:avLst/>
              </a:prstGeom>
              <a:solidFill>
                <a:srgbClr val="3081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endParaRPr lang="ko-KR" altLang="en-US" sz="1200" b="1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C2BCAD6-9ABD-A616-CAAF-0FD417622AF9}"/>
                  </a:ext>
                </a:extLst>
              </p:cNvPr>
              <p:cNvSpPr/>
              <p:nvPr/>
            </p:nvSpPr>
            <p:spPr>
              <a:xfrm>
                <a:off x="15002233" y="5614450"/>
                <a:ext cx="4468091" cy="1094209"/>
              </a:xfrm>
              <a:prstGeom prst="rect">
                <a:avLst/>
              </a:prstGeom>
              <a:solidFill>
                <a:srgbClr val="3081A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시뮬레이션 모델 예측 오차 분석 및 원인 규명    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모델 보정 </a:t>
                </a:r>
                <a:r>
                  <a:rPr lang="en-US" altLang="ko-KR" sz="1200" b="1" dirty="0"/>
                  <a:t>(</a:t>
                </a:r>
                <a:r>
                  <a:rPr lang="ko-KR" altLang="en-US" sz="1200" b="1" dirty="0"/>
                  <a:t>반응 파라미터</a:t>
                </a:r>
                <a:r>
                  <a:rPr lang="en-US" altLang="ko-KR" sz="1200" b="1" dirty="0"/>
                  <a:t>, Force Field, Kinetic </a:t>
                </a:r>
                <a:r>
                  <a:rPr lang="ko-KR" altLang="en-US" sz="1200" b="1" dirty="0"/>
                  <a:t>데이터 등</a:t>
                </a:r>
                <a:r>
                  <a:rPr lang="en-US" altLang="ko-KR" sz="1200" b="1" dirty="0"/>
                  <a:t>)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반복적 피드백을 통해 모델 최적화 완료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874D1-954A-BCFD-C9D1-35B0EC4BFC9D}"/>
                  </a:ext>
                </a:extLst>
              </p:cNvPr>
              <p:cNvSpPr txBox="1"/>
              <p:nvPr/>
            </p:nvSpPr>
            <p:spPr>
              <a:xfrm>
                <a:off x="15073013" y="5251593"/>
                <a:ext cx="46667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 모델 정확도 평가 및 최종 보정</a:t>
                </a: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AF4C78B-07DD-16FD-727C-219ACA870CCA}"/>
                  </a:ext>
                </a:extLst>
              </p:cNvPr>
              <p:cNvGrpSpPr/>
              <p:nvPr/>
            </p:nvGrpSpPr>
            <p:grpSpPr>
              <a:xfrm>
                <a:off x="14998490" y="5251593"/>
                <a:ext cx="103666" cy="258552"/>
                <a:chOff x="3550999" y="2819949"/>
                <a:chExt cx="203200" cy="372451"/>
              </a:xfrm>
            </p:grpSpPr>
            <p:cxnSp>
              <p:nvCxnSpPr>
                <p:cNvPr id="12" name="직선 연결선 11">
                  <a:extLst>
                    <a:ext uri="{FF2B5EF4-FFF2-40B4-BE49-F238E27FC236}">
                      <a16:creationId xmlns:a16="http://schemas.microsoft.com/office/drawing/2014/main" id="{A2BB9029-F64E-155C-8D35-53609A6175F0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60473DDE-EF10-152C-FA44-C9B44A6A8F91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B471B20F-57F8-36B1-E5F9-D30768D4FB19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F88C5B4-28A7-AC94-8CB1-51E25697D3CF}"/>
                </a:ext>
              </a:extLst>
            </p:cNvPr>
            <p:cNvGrpSpPr/>
            <p:nvPr/>
          </p:nvGrpSpPr>
          <p:grpSpPr>
            <a:xfrm>
              <a:off x="1852221" y="2394227"/>
              <a:ext cx="4775594" cy="1191170"/>
              <a:chOff x="14964134" y="5251593"/>
              <a:chExt cx="4775594" cy="119117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4DDA39E-2C2B-40C6-DF85-4BDC165C2306}"/>
                  </a:ext>
                </a:extLst>
              </p:cNvPr>
              <p:cNvSpPr/>
              <p:nvPr/>
            </p:nvSpPr>
            <p:spPr>
              <a:xfrm>
                <a:off x="14964134" y="5547039"/>
                <a:ext cx="4775594" cy="895724"/>
              </a:xfrm>
              <a:prstGeom prst="rect">
                <a:avLst/>
              </a:prstGeom>
              <a:solidFill>
                <a:srgbClr val="3081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endParaRPr lang="ko-KR" altLang="en-US" sz="1200" b="1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B51C514F-ADC2-5D57-0EA8-E721051C4ABE}"/>
                  </a:ext>
                </a:extLst>
              </p:cNvPr>
              <p:cNvSpPr/>
              <p:nvPr/>
            </p:nvSpPr>
            <p:spPr>
              <a:xfrm>
                <a:off x="15002233" y="5614450"/>
                <a:ext cx="4205680" cy="821561"/>
              </a:xfrm>
              <a:prstGeom prst="rect">
                <a:avLst/>
              </a:prstGeom>
              <a:solidFill>
                <a:srgbClr val="3081A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en-US" altLang="ko-KR" sz="1200" b="1" dirty="0"/>
                  <a:t>Pilot-scale </a:t>
                </a:r>
                <a:r>
                  <a:rPr lang="ko-KR" altLang="en-US" sz="1200" b="1" dirty="0"/>
                  <a:t>데이터로 최종 보정된 분자 수준 데이터    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공정 시뮬레이터에서 운전 조건 적용 및 예측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실험과 시뮬레이션 결과 간 완벽한 정합성 달성 확인 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84A0A03-41FC-C288-4D60-B511ABC1803B}"/>
                  </a:ext>
                </a:extLst>
              </p:cNvPr>
              <p:cNvSpPr txBox="1"/>
              <p:nvPr/>
            </p:nvSpPr>
            <p:spPr>
              <a:xfrm>
                <a:off x="15073013" y="5251593"/>
                <a:ext cx="46667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b="1" dirty="0"/>
                  <a:t>공정 시뮬레이션 통합 시스템 모델 구축 및 검증</a:t>
                </a: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75A0826-C6E3-96A5-5FCD-51C4F6615E9F}"/>
                  </a:ext>
                </a:extLst>
              </p:cNvPr>
              <p:cNvGrpSpPr/>
              <p:nvPr/>
            </p:nvGrpSpPr>
            <p:grpSpPr>
              <a:xfrm>
                <a:off x="14998490" y="5251593"/>
                <a:ext cx="103666" cy="258552"/>
                <a:chOff x="3550999" y="2819949"/>
                <a:chExt cx="203200" cy="372451"/>
              </a:xfrm>
            </p:grpSpPr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12D80FAE-9886-0DDB-40C9-8359E73CCB40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2EBA373C-77C5-4C78-3FBF-8ED222336B28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FAF54657-C59D-0A2C-958E-10744D93F116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3DF14C9-5CA0-E31A-3873-D60F4251B1DD}"/>
                </a:ext>
              </a:extLst>
            </p:cNvPr>
            <p:cNvGrpSpPr/>
            <p:nvPr/>
          </p:nvGrpSpPr>
          <p:grpSpPr>
            <a:xfrm>
              <a:off x="1852221" y="4082036"/>
              <a:ext cx="4775594" cy="1499076"/>
              <a:chOff x="14964134" y="5251593"/>
              <a:chExt cx="4775594" cy="1499076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FCC73FE-26F6-9AC3-42CB-7A856CA9973A}"/>
                  </a:ext>
                </a:extLst>
              </p:cNvPr>
              <p:cNvSpPr/>
              <p:nvPr/>
            </p:nvSpPr>
            <p:spPr>
              <a:xfrm>
                <a:off x="14964134" y="5547039"/>
                <a:ext cx="4775594" cy="1203630"/>
              </a:xfrm>
              <a:prstGeom prst="rect">
                <a:avLst/>
              </a:prstGeom>
              <a:solidFill>
                <a:srgbClr val="3081AD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endParaRPr lang="ko-KR" altLang="en-US" sz="1200" b="1" dirty="0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6B3C98B-5817-9E70-E020-7412FEFDBA6F}"/>
                  </a:ext>
                </a:extLst>
              </p:cNvPr>
              <p:cNvSpPr/>
              <p:nvPr/>
            </p:nvSpPr>
            <p:spPr>
              <a:xfrm>
                <a:off x="15002233" y="5614450"/>
                <a:ext cx="3568473" cy="1094209"/>
              </a:xfrm>
              <a:prstGeom prst="rect">
                <a:avLst/>
              </a:prstGeom>
              <a:solidFill>
                <a:srgbClr val="3081A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구축된 통합 모델을 바탕으로 산업현장 적용 가능성 평가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확산계수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반응속도</a:t>
                </a:r>
                <a:r>
                  <a:rPr lang="en-US" altLang="ko-KR" sz="1200" b="1" dirty="0"/>
                  <a:t>, </a:t>
                </a:r>
                <a:r>
                  <a:rPr lang="ko-KR" altLang="en-US" sz="1200" b="1" dirty="0"/>
                  <a:t>평형특성의 공정 적합성 최종 검토  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200" b="1" dirty="0"/>
                  <a:t>상용화 가능성 및 경제성 평가 </a:t>
                </a:r>
              </a:p>
            </p:txBody>
          </p:sp>
          <p:sp>
            <p:nvSpPr>
              <p:cNvPr id="2240" name="TextBox 2239">
                <a:extLst>
                  <a:ext uri="{FF2B5EF4-FFF2-40B4-BE49-F238E27FC236}">
                    <a16:creationId xmlns:a16="http://schemas.microsoft.com/office/drawing/2014/main" id="{20BBEB55-C932-1257-081A-9B751D01ABA8}"/>
                  </a:ext>
                </a:extLst>
              </p:cNvPr>
              <p:cNvSpPr txBox="1"/>
              <p:nvPr/>
            </p:nvSpPr>
            <p:spPr>
              <a:xfrm>
                <a:off x="15073013" y="5251593"/>
                <a:ext cx="466671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350"/>
                  </a:lnSpc>
                </a:pPr>
                <a:r>
                  <a:rPr lang="ko-KR" altLang="en-US" sz="1200" b="1" dirty="0">
                    <a:effectLst/>
                    <a:latin typeface="Consolas" panose="020B0609020204030204" pitchFamily="49" charset="0"/>
                  </a:rPr>
                  <a:t>분자 수준 데이터의 산업적 적용 가능성 최종 평가        </a:t>
                </a:r>
              </a:p>
            </p:txBody>
          </p:sp>
          <p:grpSp>
            <p:nvGrpSpPr>
              <p:cNvPr id="2243" name="그룹 2242">
                <a:extLst>
                  <a:ext uri="{FF2B5EF4-FFF2-40B4-BE49-F238E27FC236}">
                    <a16:creationId xmlns:a16="http://schemas.microsoft.com/office/drawing/2014/main" id="{C8526235-4A20-475E-042E-84D1478F677D}"/>
                  </a:ext>
                </a:extLst>
              </p:cNvPr>
              <p:cNvGrpSpPr/>
              <p:nvPr/>
            </p:nvGrpSpPr>
            <p:grpSpPr>
              <a:xfrm>
                <a:off x="14998490" y="5251593"/>
                <a:ext cx="103666" cy="258552"/>
                <a:chOff x="3550999" y="2819949"/>
                <a:chExt cx="203200" cy="372451"/>
              </a:xfrm>
            </p:grpSpPr>
            <p:cxnSp>
              <p:nvCxnSpPr>
                <p:cNvPr id="2249" name="직선 연결선 2248">
                  <a:extLst>
                    <a:ext uri="{FF2B5EF4-FFF2-40B4-BE49-F238E27FC236}">
                      <a16:creationId xmlns:a16="http://schemas.microsoft.com/office/drawing/2014/main" id="{18AD39FB-8AB4-EC4B-B8DE-785BAC2B3C44}"/>
                    </a:ext>
                  </a:extLst>
                </p:cNvPr>
                <p:cNvCxnSpPr/>
                <p:nvPr/>
              </p:nvCxnSpPr>
              <p:spPr>
                <a:xfrm>
                  <a:off x="35509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0" name="직선 연결선 2249">
                  <a:extLst>
                    <a:ext uri="{FF2B5EF4-FFF2-40B4-BE49-F238E27FC236}">
                      <a16:creationId xmlns:a16="http://schemas.microsoft.com/office/drawing/2014/main" id="{6A1D65A2-B854-DF5F-E74E-DAF0CD441F43}"/>
                    </a:ext>
                  </a:extLst>
                </p:cNvPr>
                <p:cNvCxnSpPr/>
                <p:nvPr/>
              </p:nvCxnSpPr>
              <p:spPr>
                <a:xfrm>
                  <a:off x="36525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74902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1" name="직선 연결선 2250">
                  <a:extLst>
                    <a:ext uri="{FF2B5EF4-FFF2-40B4-BE49-F238E27FC236}">
                      <a16:creationId xmlns:a16="http://schemas.microsoft.com/office/drawing/2014/main" id="{0BDE8315-E980-8BBA-5E4F-9AB6020CB055}"/>
                    </a:ext>
                  </a:extLst>
                </p:cNvPr>
                <p:cNvCxnSpPr/>
                <p:nvPr/>
              </p:nvCxnSpPr>
              <p:spPr>
                <a:xfrm>
                  <a:off x="3754199" y="2819949"/>
                  <a:ext cx="0" cy="372451"/>
                </a:xfrm>
                <a:prstGeom prst="line">
                  <a:avLst/>
                </a:prstGeom>
                <a:ln w="28575">
                  <a:solidFill>
                    <a:srgbClr val="3081AD">
                      <a:alpha val="50196"/>
                    </a:srgb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56" name="연결선: 꺾임 2255">
              <a:extLst>
                <a:ext uri="{FF2B5EF4-FFF2-40B4-BE49-F238E27FC236}">
                  <a16:creationId xmlns:a16="http://schemas.microsoft.com/office/drawing/2014/main" id="{520FE821-6338-DE98-B199-3F2D95BABBDB}"/>
                </a:ext>
              </a:extLst>
            </p:cNvPr>
            <p:cNvCxnSpPr>
              <a:cxnSpLocks/>
              <a:stCxn id="13" idx="1"/>
              <a:endCxn id="2242" idx="1"/>
            </p:cNvCxnSpPr>
            <p:nvPr/>
          </p:nvCxnSpPr>
          <p:spPr>
            <a:xfrm rot="10800000" flipV="1">
              <a:off x="-3627496" y="1523330"/>
              <a:ext cx="12700" cy="1557181"/>
            </a:xfrm>
            <a:prstGeom prst="bentConnector3">
              <a:avLst>
                <a:gd name="adj1" fmla="val 1800000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9" name="연결선: 꺾임 2258">
              <a:extLst>
                <a:ext uri="{FF2B5EF4-FFF2-40B4-BE49-F238E27FC236}">
                  <a16:creationId xmlns:a16="http://schemas.microsoft.com/office/drawing/2014/main" id="{D2839B82-ECD1-ACF9-7F5C-7282441D6DD3}"/>
                </a:ext>
              </a:extLst>
            </p:cNvPr>
            <p:cNvCxnSpPr>
              <a:cxnSpLocks/>
              <a:stCxn id="2242" idx="2"/>
              <a:endCxn id="6" idx="1"/>
            </p:cNvCxnSpPr>
            <p:nvPr/>
          </p:nvCxnSpPr>
          <p:spPr>
            <a:xfrm rot="5400000">
              <a:off x="-3196892" y="3077844"/>
              <a:ext cx="1553226" cy="2361161"/>
            </a:xfrm>
            <a:prstGeom prst="bentConnector4">
              <a:avLst>
                <a:gd name="adj1" fmla="val 30627"/>
                <a:gd name="adj2" fmla="val 109682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5" name="연결선: 꺾임 2264">
              <a:extLst>
                <a:ext uri="{FF2B5EF4-FFF2-40B4-BE49-F238E27FC236}">
                  <a16:creationId xmlns:a16="http://schemas.microsoft.com/office/drawing/2014/main" id="{62564B60-4985-1240-908A-3D4027015B10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 flipV="1">
              <a:off x="1174734" y="3167865"/>
              <a:ext cx="715586" cy="186717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8" name="연결선: 꺾임 2267">
              <a:extLst>
                <a:ext uri="{FF2B5EF4-FFF2-40B4-BE49-F238E27FC236}">
                  <a16:creationId xmlns:a16="http://schemas.microsoft.com/office/drawing/2014/main" id="{00F36C3E-EE8C-4EA7-DB4C-C6C2BC739690}"/>
                </a:ext>
              </a:extLst>
            </p:cNvPr>
            <p:cNvCxnSpPr>
              <a:cxnSpLocks/>
              <a:stCxn id="21" idx="3"/>
              <a:endCxn id="62" idx="3"/>
            </p:cNvCxnSpPr>
            <p:nvPr/>
          </p:nvCxnSpPr>
          <p:spPr>
            <a:xfrm>
              <a:off x="6627815" y="3137535"/>
              <a:ext cx="12700" cy="1841762"/>
            </a:xfrm>
            <a:prstGeom prst="bentConnector3">
              <a:avLst>
                <a:gd name="adj1" fmla="val 1800000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3" name="연결선: 꺾임 2272">
              <a:extLst>
                <a:ext uri="{FF2B5EF4-FFF2-40B4-BE49-F238E27FC236}">
                  <a16:creationId xmlns:a16="http://schemas.microsoft.com/office/drawing/2014/main" id="{89AD9C71-957B-9B29-E6AA-0F2A11ECA327}"/>
                </a:ext>
              </a:extLst>
            </p:cNvPr>
            <p:cNvCxnSpPr>
              <a:cxnSpLocks/>
              <a:stCxn id="62" idx="2"/>
              <a:endCxn id="31" idx="0"/>
            </p:cNvCxnSpPr>
            <p:nvPr/>
          </p:nvCxnSpPr>
          <p:spPr>
            <a:xfrm rot="5400000">
              <a:off x="1333967" y="3178451"/>
              <a:ext cx="503391" cy="5308712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748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82A77-562F-E913-3F51-8B229AFC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제목 1">
            <a:extLst>
              <a:ext uri="{FF2B5EF4-FFF2-40B4-BE49-F238E27FC236}">
                <a16:creationId xmlns:a16="http://schemas.microsoft.com/office/drawing/2014/main" id="{5FAAD26E-B49D-47DF-B929-580AC5026C8D}"/>
              </a:ext>
            </a:extLst>
          </p:cNvPr>
          <p:cNvSpPr txBox="1">
            <a:spLocks/>
          </p:cNvSpPr>
          <p:nvPr/>
        </p:nvSpPr>
        <p:spPr>
          <a:xfrm>
            <a:off x="2286000" y="132298"/>
            <a:ext cx="7743825" cy="425449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200" b="1" dirty="0">
                <a:solidFill>
                  <a:srgbClr val="31485D"/>
                </a:solidFill>
                <a:latin typeface="+mj-ea"/>
              </a:rPr>
              <a:t>참여기관 연구개발 내용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7F0DF-5D2A-DD8E-1BCB-506554E0CB20}"/>
              </a:ext>
            </a:extLst>
          </p:cNvPr>
          <p:cNvSpPr txBox="1"/>
          <p:nvPr/>
        </p:nvSpPr>
        <p:spPr>
          <a:xfrm>
            <a:off x="1724104" y="809412"/>
            <a:ext cx="750620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defTabSz="685800">
              <a:defRPr/>
            </a:pPr>
            <a:r>
              <a:rPr lang="ko-KR" altLang="en-US" sz="2100" b="1" kern="0" spc="-90" dirty="0">
                <a:solidFill>
                  <a:srgbClr val="26AE9A"/>
                </a:solidFill>
                <a:latin typeface="Arial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울산대학교 </a:t>
            </a:r>
            <a:r>
              <a:rPr lang="en-US" altLang="ko-KR" sz="2100" b="1" kern="0" spc="-90" dirty="0">
                <a:solidFill>
                  <a:srgbClr val="26AE9A"/>
                </a:solidFill>
                <a:latin typeface="Arial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- 1</a:t>
            </a:r>
            <a:r>
              <a:rPr lang="ko-KR" altLang="en-US" sz="2100" b="1" kern="0" spc="-90" dirty="0">
                <a:solidFill>
                  <a:srgbClr val="26AE9A"/>
                </a:solidFill>
                <a:latin typeface="Arial"/>
                <a:ea typeface="Pretendard SemiBold" panose="02000703000000020004" pitchFamily="50" charset="-127"/>
                <a:cs typeface="Pretendard SemiBold" panose="02000703000000020004" pitchFamily="50" charset="-127"/>
                <a:sym typeface="Arial"/>
              </a:rPr>
              <a:t>차년도</a:t>
            </a:r>
            <a:endParaRPr lang="en-US" altLang="ko-KR" sz="2100" b="1" kern="0" spc="-90" dirty="0">
              <a:solidFill>
                <a:srgbClr val="26AE9A"/>
              </a:solidFill>
              <a:latin typeface="Arial"/>
              <a:ea typeface="Pretendard SemiBold" panose="02000703000000020004" pitchFamily="50" charset="-127"/>
              <a:cs typeface="Pretendard SemiBold" panose="02000703000000020004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6BF1E1-BBB7-F3E8-1018-55E3F9277079}"/>
              </a:ext>
            </a:extLst>
          </p:cNvPr>
          <p:cNvSpPr/>
          <p:nvPr/>
        </p:nvSpPr>
        <p:spPr>
          <a:xfrm>
            <a:off x="4122203" y="809413"/>
            <a:ext cx="500110" cy="5657956"/>
          </a:xfrm>
          <a:prstGeom prst="rect">
            <a:avLst/>
          </a:prstGeom>
          <a:solidFill>
            <a:srgbClr val="FFFFFF"/>
          </a:solidFill>
          <a:ln w="19050">
            <a:solidFill>
              <a:srgbClr val="F1F1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448C3E-77D0-D282-01CE-A36C45E3B151}"/>
              </a:ext>
            </a:extLst>
          </p:cNvPr>
          <p:cNvSpPr/>
          <p:nvPr/>
        </p:nvSpPr>
        <p:spPr>
          <a:xfrm rot="16200000">
            <a:off x="2747148" y="2326830"/>
            <a:ext cx="3250415" cy="334400"/>
          </a:xfrm>
          <a:prstGeom prst="rect">
            <a:avLst/>
          </a:prstGeom>
          <a:solidFill>
            <a:srgbClr val="37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연구 내용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3B8ABFA-094A-37D2-2233-D7141303FC6F}"/>
              </a:ext>
            </a:extLst>
          </p:cNvPr>
          <p:cNvCxnSpPr/>
          <p:nvPr/>
        </p:nvCxnSpPr>
        <p:spPr>
          <a:xfrm>
            <a:off x="12530780" y="1821612"/>
            <a:ext cx="1494064" cy="0"/>
          </a:xfrm>
          <a:prstGeom prst="line">
            <a:avLst/>
          </a:prstGeom>
          <a:ln w="12700">
            <a:solidFill>
              <a:srgbClr val="2B9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3E6959-393A-5DB2-F6A8-AB8A7F102BA3}"/>
              </a:ext>
            </a:extLst>
          </p:cNvPr>
          <p:cNvSpPr/>
          <p:nvPr/>
        </p:nvSpPr>
        <p:spPr>
          <a:xfrm rot="16200000">
            <a:off x="3881710" y="5722936"/>
            <a:ext cx="981293" cy="334401"/>
          </a:xfrm>
          <a:prstGeom prst="rect">
            <a:avLst/>
          </a:prstGeom>
          <a:solidFill>
            <a:srgbClr val="37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평가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1DE91A3-E091-34A5-0741-C813CF650E28}"/>
              </a:ext>
            </a:extLst>
          </p:cNvPr>
          <p:cNvGrpSpPr/>
          <p:nvPr/>
        </p:nvGrpSpPr>
        <p:grpSpPr>
          <a:xfrm>
            <a:off x="1861770" y="5357704"/>
            <a:ext cx="2216970" cy="574847"/>
            <a:chOff x="454394" y="1764108"/>
            <a:chExt cx="4210153" cy="1072596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93FDE34-0AD3-2338-A689-813B71B2A1BA}"/>
                </a:ext>
              </a:extLst>
            </p:cNvPr>
            <p:cNvSpPr/>
            <p:nvPr/>
          </p:nvSpPr>
          <p:spPr>
            <a:xfrm rot="5400000">
              <a:off x="2105630" y="213075"/>
              <a:ext cx="907681" cy="4210153"/>
            </a:xfrm>
            <a:custGeom>
              <a:avLst/>
              <a:gdLst>
                <a:gd name="connsiteX0" fmla="*/ 0 w 907681"/>
                <a:gd name="connsiteY0" fmla="*/ 4210153 h 4210153"/>
                <a:gd name="connsiteX1" fmla="*/ 0 w 907681"/>
                <a:gd name="connsiteY1" fmla="*/ 687350 h 4210153"/>
                <a:gd name="connsiteX2" fmla="*/ 453840 w 907681"/>
                <a:gd name="connsiteY2" fmla="*/ 0 h 4210153"/>
                <a:gd name="connsiteX3" fmla="*/ 907680 w 907681"/>
                <a:gd name="connsiteY3" fmla="*/ 687350 h 4210153"/>
                <a:gd name="connsiteX4" fmla="*/ 907681 w 907681"/>
                <a:gd name="connsiteY4" fmla="*/ 687350 h 4210153"/>
                <a:gd name="connsiteX5" fmla="*/ 907681 w 907681"/>
                <a:gd name="connsiteY5" fmla="*/ 4210153 h 4210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7681" h="4210153">
                  <a:moveTo>
                    <a:pt x="0" y="4210153"/>
                  </a:moveTo>
                  <a:lnTo>
                    <a:pt x="0" y="687350"/>
                  </a:lnTo>
                  <a:lnTo>
                    <a:pt x="453840" y="0"/>
                  </a:lnTo>
                  <a:lnTo>
                    <a:pt x="907680" y="687350"/>
                  </a:lnTo>
                  <a:lnTo>
                    <a:pt x="907681" y="687350"/>
                  </a:lnTo>
                  <a:lnTo>
                    <a:pt x="907681" y="4210153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B61A74A-7C52-8A45-E447-F485DB9041E4}"/>
                </a:ext>
              </a:extLst>
            </p:cNvPr>
            <p:cNvSpPr/>
            <p:nvPr/>
          </p:nvSpPr>
          <p:spPr>
            <a:xfrm>
              <a:off x="627040" y="1764108"/>
              <a:ext cx="1815817" cy="1072596"/>
            </a:xfrm>
            <a:custGeom>
              <a:avLst/>
              <a:gdLst>
                <a:gd name="connsiteX0" fmla="*/ 0 w 1815817"/>
                <a:gd name="connsiteY0" fmla="*/ 0 h 1072596"/>
                <a:gd name="connsiteX1" fmla="*/ 1737591 w 1815817"/>
                <a:gd name="connsiteY1" fmla="*/ 0 h 1072596"/>
                <a:gd name="connsiteX2" fmla="*/ 1736707 w 1815817"/>
                <a:gd name="connsiteY2" fmla="*/ 1091 h 1072596"/>
                <a:gd name="connsiteX3" fmla="*/ 1744734 w 1815817"/>
                <a:gd name="connsiteY3" fmla="*/ 1091 h 1072596"/>
                <a:gd name="connsiteX4" fmla="*/ 1744734 w 1815817"/>
                <a:gd name="connsiteY4" fmla="*/ 4318 h 1072596"/>
                <a:gd name="connsiteX5" fmla="*/ 1815817 w 1815817"/>
                <a:gd name="connsiteY5" fmla="*/ 95818 h 1072596"/>
                <a:gd name="connsiteX6" fmla="*/ 1670479 w 1815817"/>
                <a:gd name="connsiteY6" fmla="*/ 95818 h 1072596"/>
                <a:gd name="connsiteX7" fmla="*/ 1671400 w 1815817"/>
                <a:gd name="connsiteY7" fmla="*/ 94633 h 1072596"/>
                <a:gd name="connsiteX8" fmla="*/ 1660939 w 1815817"/>
                <a:gd name="connsiteY8" fmla="*/ 94633 h 1072596"/>
                <a:gd name="connsiteX9" fmla="*/ 868796 w 1815817"/>
                <a:gd name="connsiteY9" fmla="*/ 1072596 h 1072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15817" h="1072596">
                  <a:moveTo>
                    <a:pt x="0" y="0"/>
                  </a:moveTo>
                  <a:lnTo>
                    <a:pt x="1737591" y="0"/>
                  </a:lnTo>
                  <a:lnTo>
                    <a:pt x="1736707" y="1091"/>
                  </a:lnTo>
                  <a:lnTo>
                    <a:pt x="1744734" y="1091"/>
                  </a:lnTo>
                  <a:lnTo>
                    <a:pt x="1744734" y="4318"/>
                  </a:lnTo>
                  <a:lnTo>
                    <a:pt x="1815817" y="95818"/>
                  </a:lnTo>
                  <a:lnTo>
                    <a:pt x="1670479" y="95818"/>
                  </a:lnTo>
                  <a:lnTo>
                    <a:pt x="1671400" y="94633"/>
                  </a:lnTo>
                  <a:lnTo>
                    <a:pt x="1660939" y="94633"/>
                  </a:lnTo>
                  <a:lnTo>
                    <a:pt x="868796" y="107259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B1AB47F-2E71-9040-505C-DFDE9564129B}"/>
                </a:ext>
              </a:extLst>
            </p:cNvPr>
            <p:cNvCxnSpPr>
              <a:endCxn id="14" idx="3"/>
            </p:cNvCxnSpPr>
            <p:nvPr/>
          </p:nvCxnSpPr>
          <p:spPr>
            <a:xfrm flipV="1">
              <a:off x="1940022" y="2771991"/>
              <a:ext cx="2037175" cy="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D4E8C5F-648B-045B-F3D2-F404C16AE15E}"/>
              </a:ext>
            </a:extLst>
          </p:cNvPr>
          <p:cNvSpPr/>
          <p:nvPr/>
        </p:nvSpPr>
        <p:spPr>
          <a:xfrm>
            <a:off x="4705266" y="4119238"/>
            <a:ext cx="5758270" cy="1256412"/>
          </a:xfrm>
          <a:prstGeom prst="rect">
            <a:avLst/>
          </a:prstGeom>
          <a:solidFill>
            <a:srgbClr val="FFFFFF"/>
          </a:solidFill>
          <a:ln w="28575">
            <a:solidFill>
              <a:srgbClr val="F1F1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349BDC-4A02-3453-0D91-CEDD0653D672}"/>
              </a:ext>
            </a:extLst>
          </p:cNvPr>
          <p:cNvCxnSpPr>
            <a:cxnSpLocks/>
          </p:cNvCxnSpPr>
          <p:nvPr/>
        </p:nvCxnSpPr>
        <p:spPr>
          <a:xfrm>
            <a:off x="7699052" y="1821612"/>
            <a:ext cx="1803210" cy="0"/>
          </a:xfrm>
          <a:prstGeom prst="line">
            <a:avLst/>
          </a:prstGeom>
          <a:ln w="12700">
            <a:solidFill>
              <a:srgbClr val="2B9F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33AB9F-E777-EE0B-A7F5-01DA1B620B33}"/>
              </a:ext>
            </a:extLst>
          </p:cNvPr>
          <p:cNvSpPr/>
          <p:nvPr/>
        </p:nvSpPr>
        <p:spPr>
          <a:xfrm>
            <a:off x="4705266" y="5377572"/>
            <a:ext cx="5758270" cy="1061774"/>
          </a:xfrm>
          <a:prstGeom prst="rect">
            <a:avLst/>
          </a:prstGeom>
          <a:solidFill>
            <a:srgbClr val="FFFFFF"/>
          </a:solidFill>
          <a:ln w="28575">
            <a:solidFill>
              <a:srgbClr val="F1F1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F24A502-8A0F-7CA4-3FB3-75A46A28D8E9}"/>
              </a:ext>
            </a:extLst>
          </p:cNvPr>
          <p:cNvSpPr/>
          <p:nvPr/>
        </p:nvSpPr>
        <p:spPr>
          <a:xfrm>
            <a:off x="4705266" y="868824"/>
            <a:ext cx="5758270" cy="3250415"/>
          </a:xfrm>
          <a:prstGeom prst="rect">
            <a:avLst/>
          </a:prstGeom>
          <a:solidFill>
            <a:srgbClr val="FFFFFF"/>
          </a:solidFill>
          <a:ln w="28575">
            <a:solidFill>
              <a:srgbClr val="F1F1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E9133C-28BA-2188-6C08-E3953D346E12}"/>
              </a:ext>
            </a:extLst>
          </p:cNvPr>
          <p:cNvSpPr/>
          <p:nvPr/>
        </p:nvSpPr>
        <p:spPr>
          <a:xfrm rot="16200000">
            <a:off x="3787188" y="4596488"/>
            <a:ext cx="1170339" cy="334401"/>
          </a:xfrm>
          <a:prstGeom prst="rect">
            <a:avLst/>
          </a:prstGeom>
          <a:solidFill>
            <a:srgbClr val="37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연구 수행 단계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4EEB98-AFA1-0411-7204-229EC42A866B}"/>
              </a:ext>
            </a:extLst>
          </p:cNvPr>
          <p:cNvSpPr txBox="1"/>
          <p:nvPr/>
        </p:nvSpPr>
        <p:spPr>
          <a:xfrm>
            <a:off x="4705265" y="5420481"/>
            <a:ext cx="45720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평가기준</a:t>
            </a:r>
          </a:p>
          <a:p>
            <a:r>
              <a:rPr lang="ko-KR" altLang="en-US" sz="800" dirty="0"/>
              <a:t>분자 시뮬레이션 기반 물성 도출 및 반응 모델링을 통한 공정 시뮬레이션 연계와 실증</a:t>
            </a:r>
            <a:endParaRPr lang="en-US" altLang="ko-KR" sz="800" dirty="0"/>
          </a:p>
          <a:p>
            <a:endParaRPr lang="ko-KR" altLang="en-US" sz="700" dirty="0"/>
          </a:p>
          <a:p>
            <a:r>
              <a:rPr lang="ko-KR" altLang="en-US" sz="800" b="1" dirty="0"/>
              <a:t>평가 항목</a:t>
            </a:r>
            <a:endParaRPr lang="en-US" altLang="ko-KR" sz="800" b="1" dirty="0"/>
          </a:p>
          <a:p>
            <a:r>
              <a:rPr lang="en-US" altLang="ko-KR" sz="800" dirty="0"/>
              <a:t>MD </a:t>
            </a:r>
            <a:r>
              <a:rPr lang="ko-KR" altLang="en-US" sz="800" dirty="0"/>
              <a:t>시뮬레이션을 활용한 </a:t>
            </a:r>
            <a:r>
              <a:rPr lang="en-US" altLang="ko-KR" sz="800" dirty="0"/>
              <a:t>DES </a:t>
            </a:r>
            <a:r>
              <a:rPr lang="ko-KR" altLang="en-US" sz="800" dirty="0"/>
              <a:t>내 </a:t>
            </a:r>
            <a:r>
              <a:rPr lang="en-US" altLang="ko-KR" sz="800" dirty="0"/>
              <a:t>CO₂ </a:t>
            </a:r>
            <a:r>
              <a:rPr lang="ko-KR" altLang="en-US" sz="800" dirty="0"/>
              <a:t>확산 특성 분석 및 온도</a:t>
            </a:r>
            <a:r>
              <a:rPr lang="en-US" altLang="ko-KR" sz="800" dirty="0"/>
              <a:t>·</a:t>
            </a:r>
            <a:r>
              <a:rPr lang="ko-KR" altLang="en-US" sz="800" dirty="0"/>
              <a:t>조성 변화에 따른 확산 계수 평가</a:t>
            </a:r>
          </a:p>
          <a:p>
            <a:r>
              <a:rPr lang="en-US" altLang="ko-KR" sz="800" dirty="0"/>
              <a:t>- CO₂ </a:t>
            </a:r>
            <a:r>
              <a:rPr lang="ko-KR" altLang="en-US" sz="800" dirty="0"/>
              <a:t>확산 계수</a:t>
            </a:r>
            <a:r>
              <a:rPr lang="en-US" altLang="ko-KR" sz="800" dirty="0"/>
              <a:t>(D, m²/s) </a:t>
            </a:r>
            <a:r>
              <a:rPr lang="ko-KR" altLang="en-US" sz="800" dirty="0"/>
              <a:t>계산</a:t>
            </a:r>
            <a:r>
              <a:rPr lang="en-US" altLang="ko-KR" sz="800" dirty="0"/>
              <a:t>: </a:t>
            </a:r>
            <a:r>
              <a:rPr lang="ko-KR" altLang="en-US" sz="800" dirty="0"/>
              <a:t>실험값과 오차 ≤ </a:t>
            </a:r>
            <a:r>
              <a:rPr lang="en-US" altLang="ko-KR" sz="800" dirty="0"/>
              <a:t>20%</a:t>
            </a:r>
          </a:p>
          <a:p>
            <a:r>
              <a:rPr lang="en-US" altLang="ko-KR" sz="800" dirty="0"/>
              <a:t>- RDF(</a:t>
            </a:r>
            <a:r>
              <a:rPr lang="ko-KR" altLang="en-US" sz="800" dirty="0"/>
              <a:t>분자 간 거리 분포</a:t>
            </a:r>
            <a:r>
              <a:rPr lang="en-US" altLang="ko-KR" sz="800" dirty="0"/>
              <a:t>) </a:t>
            </a:r>
            <a:r>
              <a:rPr lang="ko-KR" altLang="en-US" sz="800" dirty="0"/>
              <a:t>분석으로 </a:t>
            </a:r>
            <a:r>
              <a:rPr lang="en-US" altLang="ko-KR" sz="800" dirty="0"/>
              <a:t>CO₂ </a:t>
            </a:r>
            <a:r>
              <a:rPr lang="ko-KR" altLang="en-US" sz="800" dirty="0"/>
              <a:t>거동 시각화</a:t>
            </a:r>
          </a:p>
          <a:p>
            <a:endParaRPr lang="en-US" altLang="ko-KR" sz="800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4D174E3-18F9-8BD3-9A0C-9D4852324369}"/>
              </a:ext>
            </a:extLst>
          </p:cNvPr>
          <p:cNvGrpSpPr/>
          <p:nvPr/>
        </p:nvGrpSpPr>
        <p:grpSpPr>
          <a:xfrm>
            <a:off x="1827174" y="1942562"/>
            <a:ext cx="2100016" cy="3424864"/>
            <a:chOff x="312050" y="1942562"/>
            <a:chExt cx="2100016" cy="34248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52C36B-80DC-4326-4751-13C534C118B1}"/>
                </a:ext>
              </a:extLst>
            </p:cNvPr>
            <p:cNvSpPr txBox="1"/>
            <p:nvPr/>
          </p:nvSpPr>
          <p:spPr>
            <a:xfrm>
              <a:off x="316578" y="2141107"/>
              <a:ext cx="20954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MD </a:t>
              </a:r>
              <a:r>
                <a:rPr lang="ko-KR" altLang="en-US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시뮬레이션을 활용한 </a:t>
              </a:r>
              <a:r>
                <a:rPr lang="en-US" altLang="ko-KR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DES </a:t>
              </a:r>
              <a:r>
                <a:rPr lang="ko-KR" altLang="en-US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 </a:t>
              </a:r>
              <a:r>
                <a:rPr lang="en-US" altLang="ko-KR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CO₂ </a:t>
              </a:r>
              <a:r>
                <a:rPr lang="ko-KR" altLang="en-US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확산 특성 분석 및 용매 조성과 온도 변화에 따른 확산 계수 변화 평가</a:t>
              </a:r>
            </a:p>
            <a:p>
              <a:r>
                <a:rPr lang="ko-KR" altLang="en-US" sz="9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C6E5C7-8B04-F447-DBBB-9D821D062316}"/>
                </a:ext>
              </a:extLst>
            </p:cNvPr>
            <p:cNvSpPr txBox="1"/>
            <p:nvPr/>
          </p:nvSpPr>
          <p:spPr>
            <a:xfrm>
              <a:off x="312052" y="1942562"/>
              <a:ext cx="139042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/>
                <a:t>연구 목표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6E566BE9-81DA-D4CB-1F43-49CF3657352C}"/>
                </a:ext>
              </a:extLst>
            </p:cNvPr>
            <p:cNvCxnSpPr>
              <a:cxnSpLocks/>
            </p:cNvCxnSpPr>
            <p:nvPr/>
          </p:nvCxnSpPr>
          <p:spPr>
            <a:xfrm>
              <a:off x="320624" y="2000694"/>
              <a:ext cx="5955" cy="880133"/>
            </a:xfrm>
            <a:prstGeom prst="line">
              <a:avLst/>
            </a:prstGeom>
            <a:ln w="38100">
              <a:solidFill>
                <a:srgbClr val="1962A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B6C1C36-025D-B0AB-59FA-32F2C89CF73D}"/>
                </a:ext>
              </a:extLst>
            </p:cNvPr>
            <p:cNvGrpSpPr/>
            <p:nvPr/>
          </p:nvGrpSpPr>
          <p:grpSpPr>
            <a:xfrm>
              <a:off x="312050" y="2662870"/>
              <a:ext cx="2100015" cy="1017719"/>
              <a:chOff x="312050" y="1137666"/>
              <a:chExt cx="3130858" cy="1017719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F5A8D54-FCF3-C957-4C15-5ED496A6F6CF}"/>
                  </a:ext>
                </a:extLst>
              </p:cNvPr>
              <p:cNvSpPr txBox="1"/>
              <p:nvPr/>
            </p:nvSpPr>
            <p:spPr>
              <a:xfrm>
                <a:off x="318799" y="1456993"/>
                <a:ext cx="31241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MD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시뮬레이션을 활용한 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DES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내 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CO₂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확산 특성 분석 및 용매 조성과 온도 변화에 따른 확산 계수 변화 평가</a:t>
                </a:r>
              </a:p>
              <a:p>
                <a:pPr algn="r"/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9B9683-EE74-09BB-90A8-7A7A28E78C3B}"/>
                  </a:ext>
                </a:extLst>
              </p:cNvPr>
              <p:cNvSpPr txBox="1"/>
              <p:nvPr/>
            </p:nvSpPr>
            <p:spPr>
              <a:xfrm>
                <a:off x="312050" y="1151912"/>
                <a:ext cx="3074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100" b="1" dirty="0"/>
                  <a:t>연구 목표 설정의 이유</a:t>
                </a: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3F5E8C61-4FFC-84A8-1E8F-87F9AF694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0993" y="1137666"/>
                <a:ext cx="0" cy="1017719"/>
              </a:xfrm>
              <a:prstGeom prst="line">
                <a:avLst/>
              </a:prstGeom>
              <a:ln w="38100">
                <a:solidFill>
                  <a:srgbClr val="1962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2137306-133A-3BF8-71AB-DC11DCAB9858}"/>
                </a:ext>
              </a:extLst>
            </p:cNvPr>
            <p:cNvGrpSpPr/>
            <p:nvPr/>
          </p:nvGrpSpPr>
          <p:grpSpPr>
            <a:xfrm>
              <a:off x="312052" y="3539095"/>
              <a:ext cx="2100014" cy="917620"/>
              <a:chOff x="312051" y="1207674"/>
              <a:chExt cx="3130858" cy="91762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225966-1ADE-1896-EEE8-ADC4DCE64102}"/>
                  </a:ext>
                </a:extLst>
              </p:cNvPr>
              <p:cNvSpPr txBox="1"/>
              <p:nvPr/>
            </p:nvSpPr>
            <p:spPr>
              <a:xfrm>
                <a:off x="318799" y="1456993"/>
                <a:ext cx="312411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MD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시뮬레이션을 활용한 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DES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내 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CO₂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확산 특성 분석 및 용매 조성과 온도 변화에 따른 확산 계수 변화 평가</a:t>
                </a:r>
              </a:p>
              <a:p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ED4C759-3087-8AB6-CC28-C6743FDF9ABF}"/>
                  </a:ext>
                </a:extLst>
              </p:cNvPr>
              <p:cNvSpPr txBox="1"/>
              <p:nvPr/>
            </p:nvSpPr>
            <p:spPr>
              <a:xfrm>
                <a:off x="312051" y="1222936"/>
                <a:ext cx="207294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b="1" dirty="0"/>
                  <a:t>기대 효과</a:t>
                </a: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98810FB9-AAB5-76FD-4CA4-17F037EE3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051" y="1207674"/>
                <a:ext cx="0" cy="917620"/>
              </a:xfrm>
              <a:prstGeom prst="line">
                <a:avLst/>
              </a:prstGeom>
              <a:ln w="38100">
                <a:solidFill>
                  <a:srgbClr val="1962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EF70EFF-C2CA-4C6F-F67E-A96988E3C04A}"/>
                </a:ext>
              </a:extLst>
            </p:cNvPr>
            <p:cNvGrpSpPr/>
            <p:nvPr/>
          </p:nvGrpSpPr>
          <p:grpSpPr>
            <a:xfrm>
              <a:off x="312050" y="4446917"/>
              <a:ext cx="2100015" cy="920509"/>
              <a:chOff x="209307" y="1222936"/>
              <a:chExt cx="2100015" cy="92050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B67FD1-6233-094C-0183-8D82E7022494}"/>
                  </a:ext>
                </a:extLst>
              </p:cNvPr>
              <p:cNvSpPr txBox="1"/>
              <p:nvPr/>
            </p:nvSpPr>
            <p:spPr>
              <a:xfrm>
                <a:off x="213834" y="1456993"/>
                <a:ext cx="2095488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연구 진행 방식 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이론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실험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시뮬레이션 등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 </a:t>
                </a:r>
              </a:p>
              <a:p>
                <a:pPr algn="r"/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사용 기술 및 접근 방법 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(MD, CFD, Process Simulation </a:t>
                </a:r>
                <a:r>
                  <a:rPr lang="ko-KR" altLang="en-US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등</a:t>
                </a:r>
                <a:r>
                  <a:rPr lang="en-US" altLang="ko-KR" sz="9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 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74EF4-4A81-3FB3-F84C-B0D8FC018EE8}"/>
                  </a:ext>
                </a:extLst>
              </p:cNvPr>
              <p:cNvSpPr txBox="1"/>
              <p:nvPr/>
            </p:nvSpPr>
            <p:spPr>
              <a:xfrm>
                <a:off x="209307" y="1222936"/>
                <a:ext cx="206197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1100" b="1" dirty="0"/>
                  <a:t>연구 방법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2D0C814E-1A70-2CF7-64E9-27F01A609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3022" y="1263312"/>
                <a:ext cx="5955" cy="880133"/>
              </a:xfrm>
              <a:prstGeom prst="line">
                <a:avLst/>
              </a:prstGeom>
              <a:ln w="38100">
                <a:solidFill>
                  <a:srgbClr val="1962A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9" name="_x699690992">
            <a:extLst>
              <a:ext uri="{FF2B5EF4-FFF2-40B4-BE49-F238E27FC236}">
                <a16:creationId xmlns:a16="http://schemas.microsoft.com/office/drawing/2014/main" id="{F3BC9FC1-7509-2F12-1020-EE220E945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27" y="1667656"/>
            <a:ext cx="1016990" cy="73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Radial distribution function RDF of CO2–H2, CO2–CO2 in the adsorbed... |  Download Scientific Diagram">
            <a:extLst>
              <a:ext uri="{FF2B5EF4-FFF2-40B4-BE49-F238E27FC236}">
                <a16:creationId xmlns:a16="http://schemas.microsoft.com/office/drawing/2014/main" id="{32108591-80BC-C75C-DD5F-5864A0107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372" y="2766588"/>
            <a:ext cx="960996" cy="82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C73C6463-830C-C2F7-060C-17AA83312404}"/>
              </a:ext>
            </a:extLst>
          </p:cNvPr>
          <p:cNvGrpSpPr/>
          <p:nvPr/>
        </p:nvGrpSpPr>
        <p:grpSpPr>
          <a:xfrm>
            <a:off x="4805377" y="901085"/>
            <a:ext cx="2645145" cy="251656"/>
            <a:chOff x="3281376" y="922923"/>
            <a:chExt cx="2645145" cy="20798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CEDB704-4228-E142-B03A-2761E616BAA1}"/>
                </a:ext>
              </a:extLst>
            </p:cNvPr>
            <p:cNvSpPr/>
            <p:nvPr/>
          </p:nvSpPr>
          <p:spPr>
            <a:xfrm>
              <a:off x="3448050" y="922923"/>
              <a:ext cx="2478471" cy="204894"/>
            </a:xfrm>
            <a:prstGeom prst="roundRect">
              <a:avLst/>
            </a:prstGeom>
            <a:solidFill>
              <a:srgbClr val="2B9F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2B9F82"/>
                  </a:solidFill>
                </a:rPr>
                <a:t>Deep Eutectic Solvent(DES) </a:t>
              </a:r>
              <a:r>
                <a:rPr lang="ko-KR" altLang="en-US" sz="700" b="1" dirty="0">
                  <a:solidFill>
                    <a:srgbClr val="2B9F82"/>
                  </a:solidFill>
                </a:rPr>
                <a:t>내 </a:t>
              </a:r>
              <a:r>
                <a:rPr lang="en-US" altLang="ko-KR" sz="700" b="1" dirty="0">
                  <a:solidFill>
                    <a:srgbClr val="2B9F82"/>
                  </a:solidFill>
                </a:rPr>
                <a:t>CO₂</a:t>
              </a:r>
              <a:r>
                <a:rPr lang="ko-KR" altLang="en-US" sz="700" b="1" dirty="0">
                  <a:solidFill>
                    <a:srgbClr val="2B9F82"/>
                  </a:solidFill>
                </a:rPr>
                <a:t>의 확산 시뮬레이션 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FB675254-4268-022C-3451-ABFB74975B8F}"/>
                </a:ext>
              </a:extLst>
            </p:cNvPr>
            <p:cNvSpPr/>
            <p:nvPr/>
          </p:nvSpPr>
          <p:spPr>
            <a:xfrm>
              <a:off x="3281376" y="926009"/>
              <a:ext cx="204774" cy="204894"/>
            </a:xfrm>
            <a:prstGeom prst="roundRect">
              <a:avLst/>
            </a:prstGeom>
            <a:solidFill>
              <a:srgbClr val="2B9F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１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F89226F-7D62-77B8-DBE9-6F77E2F9F53E}"/>
              </a:ext>
            </a:extLst>
          </p:cNvPr>
          <p:cNvGrpSpPr/>
          <p:nvPr/>
        </p:nvGrpSpPr>
        <p:grpSpPr>
          <a:xfrm>
            <a:off x="7696028" y="894735"/>
            <a:ext cx="2645145" cy="251656"/>
            <a:chOff x="3281376" y="922923"/>
            <a:chExt cx="2645145" cy="20798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7EAAE0E-736B-AD83-9A53-D52C6410729C}"/>
                </a:ext>
              </a:extLst>
            </p:cNvPr>
            <p:cNvSpPr/>
            <p:nvPr/>
          </p:nvSpPr>
          <p:spPr>
            <a:xfrm>
              <a:off x="3448050" y="922923"/>
              <a:ext cx="2478471" cy="204894"/>
            </a:xfrm>
            <a:prstGeom prst="roundRect">
              <a:avLst/>
            </a:prstGeom>
            <a:solidFill>
              <a:srgbClr val="2B9F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2B9F82"/>
                  </a:solidFill>
                </a:rPr>
                <a:t>Mean Square Displacement(MSD)</a:t>
              </a:r>
              <a:r>
                <a:rPr lang="ko-KR" altLang="en-US" sz="700" b="1" dirty="0">
                  <a:solidFill>
                    <a:srgbClr val="2B9F82"/>
                  </a:solidFill>
                </a:rPr>
                <a:t>를 활용한 </a:t>
              </a:r>
              <a:r>
                <a:rPr lang="en-US" altLang="ko-KR" sz="700" b="1" dirty="0">
                  <a:solidFill>
                    <a:srgbClr val="2B9F82"/>
                  </a:solidFill>
                </a:rPr>
                <a:t>CO2 </a:t>
              </a:r>
            </a:p>
            <a:p>
              <a:r>
                <a:rPr lang="ko-KR" altLang="en-US" sz="700" b="1" dirty="0">
                  <a:solidFill>
                    <a:srgbClr val="2B9F82"/>
                  </a:solidFill>
                </a:rPr>
                <a:t>거동 분석 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1D8ECB1C-043B-BF47-9015-CA5C7A215A2C}"/>
                </a:ext>
              </a:extLst>
            </p:cNvPr>
            <p:cNvSpPr/>
            <p:nvPr/>
          </p:nvSpPr>
          <p:spPr>
            <a:xfrm>
              <a:off x="3281376" y="926009"/>
              <a:ext cx="204774" cy="204894"/>
            </a:xfrm>
            <a:prstGeom prst="roundRect">
              <a:avLst/>
            </a:prstGeom>
            <a:solidFill>
              <a:srgbClr val="2B9F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２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9B3A8ED2-36C3-1566-94E0-98C0BCE8E4CF}"/>
              </a:ext>
            </a:extLst>
          </p:cNvPr>
          <p:cNvGrpSpPr/>
          <p:nvPr/>
        </p:nvGrpSpPr>
        <p:grpSpPr>
          <a:xfrm>
            <a:off x="4805377" y="2482211"/>
            <a:ext cx="2645145" cy="251656"/>
            <a:chOff x="3281376" y="922923"/>
            <a:chExt cx="2645145" cy="20798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E11F9A41-8D53-9CC5-E835-0A38DD3B37EE}"/>
                </a:ext>
              </a:extLst>
            </p:cNvPr>
            <p:cNvSpPr/>
            <p:nvPr/>
          </p:nvSpPr>
          <p:spPr>
            <a:xfrm>
              <a:off x="3448050" y="922923"/>
              <a:ext cx="2478471" cy="204894"/>
            </a:xfrm>
            <a:prstGeom prst="roundRect">
              <a:avLst/>
            </a:prstGeom>
            <a:solidFill>
              <a:srgbClr val="2B9F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00" b="1" dirty="0">
                  <a:solidFill>
                    <a:srgbClr val="2B9F82"/>
                  </a:solidFill>
                </a:rPr>
                <a:t>Radial Distribution Function(RDF)</a:t>
              </a:r>
              <a:r>
                <a:rPr lang="ko-KR" altLang="en-US" sz="700" b="1" dirty="0">
                  <a:solidFill>
                    <a:srgbClr val="2B9F82"/>
                  </a:solidFill>
                </a:rPr>
                <a:t>을 활용한 </a:t>
              </a:r>
              <a:r>
                <a:rPr lang="en-US" altLang="ko-KR" sz="700" b="1" dirty="0">
                  <a:solidFill>
                    <a:srgbClr val="2B9F82"/>
                  </a:solidFill>
                </a:rPr>
                <a:t>CO₂</a:t>
              </a:r>
              <a:r>
                <a:rPr lang="ko-KR" altLang="en-US" sz="700" b="1" dirty="0">
                  <a:solidFill>
                    <a:srgbClr val="2B9F82"/>
                  </a:solidFill>
                </a:rPr>
                <a:t>의 </a:t>
              </a:r>
              <a:endParaRPr lang="en-US" altLang="ko-KR" sz="700" b="1" dirty="0">
                <a:solidFill>
                  <a:srgbClr val="2B9F82"/>
                </a:solidFill>
              </a:endParaRPr>
            </a:p>
            <a:p>
              <a:r>
                <a:rPr lang="ko-KR" altLang="en-US" sz="700" b="1" dirty="0">
                  <a:solidFill>
                    <a:srgbClr val="2B9F82"/>
                  </a:solidFill>
                </a:rPr>
                <a:t>거동 분석 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FCDDCE46-5A62-75FF-7135-C8D388008953}"/>
                </a:ext>
              </a:extLst>
            </p:cNvPr>
            <p:cNvSpPr/>
            <p:nvPr/>
          </p:nvSpPr>
          <p:spPr>
            <a:xfrm>
              <a:off x="3281376" y="926009"/>
              <a:ext cx="204774" cy="204894"/>
            </a:xfrm>
            <a:prstGeom prst="roundRect">
              <a:avLst/>
            </a:prstGeom>
            <a:solidFill>
              <a:srgbClr val="2B9F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３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90447F-DABB-7DDB-E37D-DA17F086A72A}"/>
              </a:ext>
            </a:extLst>
          </p:cNvPr>
          <p:cNvGrpSpPr/>
          <p:nvPr/>
        </p:nvGrpSpPr>
        <p:grpSpPr>
          <a:xfrm>
            <a:off x="7680844" y="2483897"/>
            <a:ext cx="2645145" cy="251656"/>
            <a:chOff x="3281376" y="922923"/>
            <a:chExt cx="2645145" cy="20798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C2AEFAFF-3897-91E4-B0FD-4EE111FA80E6}"/>
                </a:ext>
              </a:extLst>
            </p:cNvPr>
            <p:cNvSpPr/>
            <p:nvPr/>
          </p:nvSpPr>
          <p:spPr>
            <a:xfrm>
              <a:off x="3448050" y="922923"/>
              <a:ext cx="2478471" cy="204894"/>
            </a:xfrm>
            <a:prstGeom prst="roundRect">
              <a:avLst/>
            </a:prstGeom>
            <a:solidFill>
              <a:srgbClr val="2B9F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b="1" dirty="0">
                  <a:solidFill>
                    <a:srgbClr val="2B9F82"/>
                  </a:solidFill>
                </a:rPr>
                <a:t>용매 조성 및 온도 변화에 따른 확산 계수 변화 평가 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212A4F3-A506-DCBE-F77B-FF6D89EC3814}"/>
                </a:ext>
              </a:extLst>
            </p:cNvPr>
            <p:cNvSpPr/>
            <p:nvPr/>
          </p:nvSpPr>
          <p:spPr>
            <a:xfrm>
              <a:off x="3281376" y="926009"/>
              <a:ext cx="204774" cy="204894"/>
            </a:xfrm>
            <a:prstGeom prst="roundRect">
              <a:avLst/>
            </a:prstGeom>
            <a:solidFill>
              <a:srgbClr val="2B9F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４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05D0C69-474B-51D2-0204-644A778BF834}"/>
              </a:ext>
            </a:extLst>
          </p:cNvPr>
          <p:cNvGrpSpPr/>
          <p:nvPr/>
        </p:nvGrpSpPr>
        <p:grpSpPr>
          <a:xfrm>
            <a:off x="4907763" y="1174997"/>
            <a:ext cx="1019414" cy="261610"/>
            <a:chOff x="5773487" y="2187424"/>
            <a:chExt cx="1019414" cy="279626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B17B067D-70D3-62D0-19CB-CBD904F03530}"/>
                </a:ext>
              </a:extLst>
            </p:cNvPr>
            <p:cNvSpPr/>
            <p:nvPr/>
          </p:nvSpPr>
          <p:spPr>
            <a:xfrm>
              <a:off x="5773487" y="2262413"/>
              <a:ext cx="105014" cy="105014"/>
            </a:xfrm>
            <a:prstGeom prst="ellipse">
              <a:avLst/>
            </a:prstGeom>
            <a:solidFill>
              <a:srgbClr val="F1F1F1"/>
            </a:solidFill>
            <a:ln>
              <a:solidFill>
                <a:srgbClr val="2B9F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A23FF3-EF75-EC6D-A731-E5A8C86F4581}"/>
                </a:ext>
              </a:extLst>
            </p:cNvPr>
            <p:cNvSpPr txBox="1"/>
            <p:nvPr/>
          </p:nvSpPr>
          <p:spPr>
            <a:xfrm>
              <a:off x="5878501" y="2187424"/>
              <a:ext cx="914400" cy="279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rgbClr val="2B9F82"/>
                  </a:solidFill>
                </a:rPr>
                <a:t>ddd</a:t>
              </a:r>
              <a:endParaRPr lang="ko-KR" altLang="en-US" sz="1100" dirty="0">
                <a:solidFill>
                  <a:srgbClr val="2B9F82"/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D88693B-3076-9E46-4632-B38216EBDBA7}"/>
              </a:ext>
            </a:extLst>
          </p:cNvPr>
          <p:cNvSpPr/>
          <p:nvPr/>
        </p:nvSpPr>
        <p:spPr>
          <a:xfrm>
            <a:off x="5124435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</a:t>
            </a:r>
            <a:r>
              <a:rPr lang="ko-KR" altLang="en-US" sz="700" b="1" dirty="0"/>
              <a:t>월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DD9760-5C4C-569C-D8D8-50F15E70FB50}"/>
              </a:ext>
            </a:extLst>
          </p:cNvPr>
          <p:cNvSpPr/>
          <p:nvPr/>
        </p:nvSpPr>
        <p:spPr>
          <a:xfrm>
            <a:off x="5534870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2</a:t>
            </a:r>
            <a:r>
              <a:rPr lang="ko-KR" altLang="en-US" sz="700" b="1" dirty="0"/>
              <a:t>월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B181F11-8C07-C512-7DA6-F9D669900AD6}"/>
              </a:ext>
            </a:extLst>
          </p:cNvPr>
          <p:cNvSpPr/>
          <p:nvPr/>
        </p:nvSpPr>
        <p:spPr>
          <a:xfrm>
            <a:off x="5945305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/>
              <a:t>3</a:t>
            </a:r>
            <a:r>
              <a:rPr lang="ko-KR" altLang="en-US" sz="700" b="1" dirty="0"/>
              <a:t>월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273D9C-02A9-09A5-CA51-73D68321E072}"/>
              </a:ext>
            </a:extLst>
          </p:cNvPr>
          <p:cNvSpPr/>
          <p:nvPr/>
        </p:nvSpPr>
        <p:spPr>
          <a:xfrm>
            <a:off x="6355740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1" dirty="0"/>
              <a:t>월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C13EA98-6D9B-CC01-7373-7F6649CA483B}"/>
              </a:ext>
            </a:extLst>
          </p:cNvPr>
          <p:cNvSpPr/>
          <p:nvPr/>
        </p:nvSpPr>
        <p:spPr>
          <a:xfrm>
            <a:off x="6766175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5</a:t>
            </a:r>
            <a:r>
              <a:rPr lang="ko-KR" altLang="en-US" sz="700" b="1" dirty="0"/>
              <a:t>월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BBA3A6-8D6D-4684-545D-8E021E2F2B8A}"/>
              </a:ext>
            </a:extLst>
          </p:cNvPr>
          <p:cNvSpPr/>
          <p:nvPr/>
        </p:nvSpPr>
        <p:spPr>
          <a:xfrm>
            <a:off x="7176610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6</a:t>
            </a:r>
            <a:r>
              <a:rPr lang="ko-KR" altLang="en-US" sz="700" b="1" dirty="0"/>
              <a:t>월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DA903D5-1660-DF4C-889C-B81CC7232C34}"/>
              </a:ext>
            </a:extLst>
          </p:cNvPr>
          <p:cNvSpPr/>
          <p:nvPr/>
        </p:nvSpPr>
        <p:spPr>
          <a:xfrm>
            <a:off x="7587045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7</a:t>
            </a:r>
            <a:r>
              <a:rPr lang="ko-KR" altLang="en-US" sz="700" b="1" dirty="0"/>
              <a:t>월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E02768-322D-5380-A19B-903330E89348}"/>
              </a:ext>
            </a:extLst>
          </p:cNvPr>
          <p:cNvSpPr/>
          <p:nvPr/>
        </p:nvSpPr>
        <p:spPr>
          <a:xfrm>
            <a:off x="7997480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8</a:t>
            </a:r>
            <a:r>
              <a:rPr lang="ko-KR" altLang="en-US" sz="700" b="1" dirty="0"/>
              <a:t>월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1A4D2E-BD9B-B73F-5F01-35015884ACD1}"/>
              </a:ext>
            </a:extLst>
          </p:cNvPr>
          <p:cNvSpPr/>
          <p:nvPr/>
        </p:nvSpPr>
        <p:spPr>
          <a:xfrm>
            <a:off x="8407915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9</a:t>
            </a:r>
            <a:r>
              <a:rPr lang="ko-KR" altLang="en-US" sz="700" b="1" dirty="0"/>
              <a:t>월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88B2A4C-90D1-A677-DAE7-6E5E4DEE7336}"/>
              </a:ext>
            </a:extLst>
          </p:cNvPr>
          <p:cNvSpPr/>
          <p:nvPr/>
        </p:nvSpPr>
        <p:spPr>
          <a:xfrm>
            <a:off x="8818350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10</a:t>
            </a:r>
            <a:r>
              <a:rPr lang="ko-KR" altLang="en-US" sz="700" b="1" dirty="0"/>
              <a:t>월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B5AA336-B034-7644-BBCB-AB7128BECAAB}"/>
              </a:ext>
            </a:extLst>
          </p:cNvPr>
          <p:cNvSpPr/>
          <p:nvPr/>
        </p:nvSpPr>
        <p:spPr>
          <a:xfrm>
            <a:off x="9228785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11</a:t>
            </a:r>
            <a:r>
              <a:rPr lang="ko-KR" altLang="en-US" sz="700" b="1" dirty="0"/>
              <a:t>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63BAAB1-4BF2-D6E5-A2FE-EEFE7549EC3E}"/>
              </a:ext>
            </a:extLst>
          </p:cNvPr>
          <p:cNvSpPr/>
          <p:nvPr/>
        </p:nvSpPr>
        <p:spPr>
          <a:xfrm>
            <a:off x="9639224" y="4207780"/>
            <a:ext cx="390600" cy="2174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/>
              <a:t>12</a:t>
            </a:r>
            <a:r>
              <a:rPr lang="ko-KR" altLang="en-US" sz="700" b="1" dirty="0"/>
              <a:t>월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BA85774-5E06-89E6-4B49-29DB530DB6F8}"/>
              </a:ext>
            </a:extLst>
          </p:cNvPr>
          <p:cNvCxnSpPr>
            <a:cxnSpLocks/>
          </p:cNvCxnSpPr>
          <p:nvPr/>
        </p:nvCxnSpPr>
        <p:spPr>
          <a:xfrm>
            <a:off x="5124436" y="4797664"/>
            <a:ext cx="16409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2386989-EFB4-605A-8C5E-D8606D2A9085}"/>
              </a:ext>
            </a:extLst>
          </p:cNvPr>
          <p:cNvCxnSpPr>
            <a:cxnSpLocks/>
          </p:cNvCxnSpPr>
          <p:nvPr/>
        </p:nvCxnSpPr>
        <p:spPr>
          <a:xfrm>
            <a:off x="5124436" y="5000479"/>
            <a:ext cx="16409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BF3D847-BA37-1037-6B5C-793A2A65D557}"/>
              </a:ext>
            </a:extLst>
          </p:cNvPr>
          <p:cNvCxnSpPr>
            <a:cxnSpLocks/>
          </p:cNvCxnSpPr>
          <p:nvPr/>
        </p:nvCxnSpPr>
        <p:spPr>
          <a:xfrm>
            <a:off x="8408308" y="4797664"/>
            <a:ext cx="16409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9D8ED47-B9E5-5EC2-87BC-45CAE223C31F}"/>
              </a:ext>
            </a:extLst>
          </p:cNvPr>
          <p:cNvCxnSpPr>
            <a:cxnSpLocks/>
          </p:cNvCxnSpPr>
          <p:nvPr/>
        </p:nvCxnSpPr>
        <p:spPr>
          <a:xfrm>
            <a:off x="8408308" y="5000479"/>
            <a:ext cx="164095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DCBB88E8-61B4-EBE9-D5EC-2E8E8E3FCD19}"/>
              </a:ext>
            </a:extLst>
          </p:cNvPr>
          <p:cNvCxnSpPr>
            <a:cxnSpLocks/>
          </p:cNvCxnSpPr>
          <p:nvPr/>
        </p:nvCxnSpPr>
        <p:spPr>
          <a:xfrm>
            <a:off x="6765390" y="4589799"/>
            <a:ext cx="328387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75D7402-AA7C-7D25-8EA2-0F3E02BB86CA}"/>
              </a:ext>
            </a:extLst>
          </p:cNvPr>
          <p:cNvCxnSpPr>
            <a:cxnSpLocks/>
          </p:cNvCxnSpPr>
          <p:nvPr/>
        </p:nvCxnSpPr>
        <p:spPr>
          <a:xfrm>
            <a:off x="5124436" y="5179816"/>
            <a:ext cx="326364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39CCAAA2-362C-E8B0-D5D3-915B085EBC7B}"/>
              </a:ext>
            </a:extLst>
          </p:cNvPr>
          <p:cNvSpPr/>
          <p:nvPr/>
        </p:nvSpPr>
        <p:spPr>
          <a:xfrm>
            <a:off x="5114961" y="4483449"/>
            <a:ext cx="1650480" cy="212700"/>
          </a:xfrm>
          <a:custGeom>
            <a:avLst/>
            <a:gdLst>
              <a:gd name="connsiteX0" fmla="*/ 1583953 w 1827088"/>
              <a:gd name="connsiteY0" fmla="*/ 0 h 212700"/>
              <a:gd name="connsiteX1" fmla="*/ 1827088 w 1827088"/>
              <a:gd name="connsiteY1" fmla="*/ 106350 h 212700"/>
              <a:gd name="connsiteX2" fmla="*/ 1583953 w 1827088"/>
              <a:gd name="connsiteY2" fmla="*/ 212700 h 212700"/>
              <a:gd name="connsiteX3" fmla="*/ 1583953 w 1827088"/>
              <a:gd name="connsiteY3" fmla="*/ 184799 h 212700"/>
              <a:gd name="connsiteX4" fmla="*/ 26738 w 1827088"/>
              <a:gd name="connsiteY4" fmla="*/ 184799 h 212700"/>
              <a:gd name="connsiteX5" fmla="*/ 0 w 1827088"/>
              <a:gd name="connsiteY5" fmla="*/ 158061 h 212700"/>
              <a:gd name="connsiteX6" fmla="*/ 0 w 1827088"/>
              <a:gd name="connsiteY6" fmla="*/ 51112 h 212700"/>
              <a:gd name="connsiteX7" fmla="*/ 26738 w 1827088"/>
              <a:gd name="connsiteY7" fmla="*/ 24374 h 212700"/>
              <a:gd name="connsiteX8" fmla="*/ 1583953 w 1827088"/>
              <a:gd name="connsiteY8" fmla="*/ 24374 h 2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088" h="212700">
                <a:moveTo>
                  <a:pt x="1583953" y="0"/>
                </a:moveTo>
                <a:lnTo>
                  <a:pt x="1827088" y="106350"/>
                </a:lnTo>
                <a:lnTo>
                  <a:pt x="1583953" y="212700"/>
                </a:lnTo>
                <a:lnTo>
                  <a:pt x="1583953" y="184799"/>
                </a:lnTo>
                <a:lnTo>
                  <a:pt x="26738" y="184799"/>
                </a:lnTo>
                <a:cubicBezTo>
                  <a:pt x="11971" y="184799"/>
                  <a:pt x="0" y="172828"/>
                  <a:pt x="0" y="158061"/>
                </a:cubicBezTo>
                <a:lnTo>
                  <a:pt x="0" y="51112"/>
                </a:lnTo>
                <a:cubicBezTo>
                  <a:pt x="0" y="36345"/>
                  <a:pt x="11971" y="24374"/>
                  <a:pt x="26738" y="24374"/>
                </a:cubicBezTo>
                <a:lnTo>
                  <a:pt x="1583953" y="24374"/>
                </a:lnTo>
                <a:close/>
              </a:path>
            </a:pathLst>
          </a:custGeom>
          <a:gradFill flip="none" rotWithShape="1">
            <a:gsLst>
              <a:gs pos="0">
                <a:srgbClr val="2B9F82">
                  <a:tint val="66000"/>
                  <a:satMod val="160000"/>
                  <a:alpha val="48000"/>
                </a:srgbClr>
              </a:gs>
              <a:gs pos="100000">
                <a:srgbClr val="2B9F82">
                  <a:tint val="23500"/>
                  <a:satMod val="160000"/>
                  <a:alpha val="7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" b="1" dirty="0">
                <a:solidFill>
                  <a:srgbClr val="2B9F82"/>
                </a:solidFill>
              </a:rPr>
              <a:t>Deep Eutectic Solvent(DES) </a:t>
            </a:r>
            <a:r>
              <a:rPr lang="ko-KR" altLang="en-US" sz="400" b="1" dirty="0">
                <a:solidFill>
                  <a:srgbClr val="2B9F82"/>
                </a:solidFill>
              </a:rPr>
              <a:t>내 </a:t>
            </a:r>
            <a:r>
              <a:rPr lang="en-US" altLang="ko-KR" sz="400" b="1" dirty="0">
                <a:solidFill>
                  <a:srgbClr val="2B9F82"/>
                </a:solidFill>
              </a:rPr>
              <a:t>CO₂</a:t>
            </a:r>
            <a:r>
              <a:rPr lang="ko-KR" altLang="en-US" sz="400" b="1" dirty="0">
                <a:solidFill>
                  <a:srgbClr val="2B9F82"/>
                </a:solidFill>
              </a:rPr>
              <a:t>의 확산 시뮬레이션 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F246E7D4-6CF2-8C98-7131-D9C88AF9F765}"/>
              </a:ext>
            </a:extLst>
          </p:cNvPr>
          <p:cNvSpPr/>
          <p:nvPr/>
        </p:nvSpPr>
        <p:spPr>
          <a:xfrm>
            <a:off x="5114961" y="4506153"/>
            <a:ext cx="139864" cy="169335"/>
          </a:xfrm>
          <a:prstGeom prst="roundRect">
            <a:avLst/>
          </a:prstGeom>
          <a:solidFill>
            <a:srgbClr val="2B9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１</a:t>
            </a: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A92166EC-BFEA-6C31-3D70-47F50AED7CD1}"/>
              </a:ext>
            </a:extLst>
          </p:cNvPr>
          <p:cNvSpPr/>
          <p:nvPr/>
        </p:nvSpPr>
        <p:spPr>
          <a:xfrm>
            <a:off x="6741970" y="4694949"/>
            <a:ext cx="1650480" cy="212700"/>
          </a:xfrm>
          <a:custGeom>
            <a:avLst/>
            <a:gdLst>
              <a:gd name="connsiteX0" fmla="*/ 1583953 w 1827088"/>
              <a:gd name="connsiteY0" fmla="*/ 0 h 212700"/>
              <a:gd name="connsiteX1" fmla="*/ 1827088 w 1827088"/>
              <a:gd name="connsiteY1" fmla="*/ 106350 h 212700"/>
              <a:gd name="connsiteX2" fmla="*/ 1583953 w 1827088"/>
              <a:gd name="connsiteY2" fmla="*/ 212700 h 212700"/>
              <a:gd name="connsiteX3" fmla="*/ 1583953 w 1827088"/>
              <a:gd name="connsiteY3" fmla="*/ 184799 h 212700"/>
              <a:gd name="connsiteX4" fmla="*/ 26738 w 1827088"/>
              <a:gd name="connsiteY4" fmla="*/ 184799 h 212700"/>
              <a:gd name="connsiteX5" fmla="*/ 0 w 1827088"/>
              <a:gd name="connsiteY5" fmla="*/ 158061 h 212700"/>
              <a:gd name="connsiteX6" fmla="*/ 0 w 1827088"/>
              <a:gd name="connsiteY6" fmla="*/ 51112 h 212700"/>
              <a:gd name="connsiteX7" fmla="*/ 26738 w 1827088"/>
              <a:gd name="connsiteY7" fmla="*/ 24374 h 212700"/>
              <a:gd name="connsiteX8" fmla="*/ 1583953 w 1827088"/>
              <a:gd name="connsiteY8" fmla="*/ 24374 h 2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088" h="212700">
                <a:moveTo>
                  <a:pt x="1583953" y="0"/>
                </a:moveTo>
                <a:lnTo>
                  <a:pt x="1827088" y="106350"/>
                </a:lnTo>
                <a:lnTo>
                  <a:pt x="1583953" y="212700"/>
                </a:lnTo>
                <a:lnTo>
                  <a:pt x="1583953" y="184799"/>
                </a:lnTo>
                <a:lnTo>
                  <a:pt x="26738" y="184799"/>
                </a:lnTo>
                <a:cubicBezTo>
                  <a:pt x="11971" y="184799"/>
                  <a:pt x="0" y="172828"/>
                  <a:pt x="0" y="158061"/>
                </a:cubicBezTo>
                <a:lnTo>
                  <a:pt x="0" y="51112"/>
                </a:lnTo>
                <a:cubicBezTo>
                  <a:pt x="0" y="36345"/>
                  <a:pt x="11971" y="24374"/>
                  <a:pt x="26738" y="24374"/>
                </a:cubicBezTo>
                <a:lnTo>
                  <a:pt x="1583953" y="24374"/>
                </a:lnTo>
                <a:close/>
              </a:path>
            </a:pathLst>
          </a:custGeom>
          <a:gradFill flip="none" rotWithShape="1">
            <a:gsLst>
              <a:gs pos="0">
                <a:srgbClr val="2B9F82">
                  <a:tint val="66000"/>
                  <a:satMod val="160000"/>
                  <a:alpha val="48000"/>
                </a:srgbClr>
              </a:gs>
              <a:gs pos="100000">
                <a:srgbClr val="2B9F82">
                  <a:tint val="23500"/>
                  <a:satMod val="160000"/>
                  <a:alpha val="7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" b="1" dirty="0">
                <a:solidFill>
                  <a:srgbClr val="2B9F82"/>
                </a:solidFill>
              </a:rPr>
              <a:t>Mean Square Displacement(MSD)</a:t>
            </a:r>
            <a:r>
              <a:rPr lang="ko-KR" altLang="en-US" sz="400" b="1" dirty="0">
                <a:solidFill>
                  <a:srgbClr val="2B9F82"/>
                </a:solidFill>
              </a:rPr>
              <a:t>를 활용한 </a:t>
            </a:r>
            <a:r>
              <a:rPr lang="en-US" altLang="ko-KR" sz="400" b="1" dirty="0">
                <a:solidFill>
                  <a:srgbClr val="2B9F82"/>
                </a:solidFill>
              </a:rPr>
              <a:t>CO2 </a:t>
            </a:r>
          </a:p>
          <a:p>
            <a:pPr algn="ctr"/>
            <a:r>
              <a:rPr lang="ko-KR" altLang="en-US" sz="400" b="1" dirty="0">
                <a:solidFill>
                  <a:srgbClr val="2B9F82"/>
                </a:solidFill>
              </a:rPr>
              <a:t>거동 분석 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F88A628-F032-4BC2-04A2-F703C8F83E4B}"/>
              </a:ext>
            </a:extLst>
          </p:cNvPr>
          <p:cNvSpPr/>
          <p:nvPr/>
        </p:nvSpPr>
        <p:spPr>
          <a:xfrm>
            <a:off x="6741970" y="4717653"/>
            <a:ext cx="139864" cy="169335"/>
          </a:xfrm>
          <a:prstGeom prst="roundRect">
            <a:avLst/>
          </a:prstGeom>
          <a:solidFill>
            <a:srgbClr val="2B9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D668B507-276A-D68E-1513-73F7ABA03597}"/>
              </a:ext>
            </a:extLst>
          </p:cNvPr>
          <p:cNvSpPr/>
          <p:nvPr/>
        </p:nvSpPr>
        <p:spPr>
          <a:xfrm>
            <a:off x="6741970" y="4902098"/>
            <a:ext cx="1650480" cy="212700"/>
          </a:xfrm>
          <a:custGeom>
            <a:avLst/>
            <a:gdLst>
              <a:gd name="connsiteX0" fmla="*/ 1583953 w 1827088"/>
              <a:gd name="connsiteY0" fmla="*/ 0 h 212700"/>
              <a:gd name="connsiteX1" fmla="*/ 1827088 w 1827088"/>
              <a:gd name="connsiteY1" fmla="*/ 106350 h 212700"/>
              <a:gd name="connsiteX2" fmla="*/ 1583953 w 1827088"/>
              <a:gd name="connsiteY2" fmla="*/ 212700 h 212700"/>
              <a:gd name="connsiteX3" fmla="*/ 1583953 w 1827088"/>
              <a:gd name="connsiteY3" fmla="*/ 184799 h 212700"/>
              <a:gd name="connsiteX4" fmla="*/ 26738 w 1827088"/>
              <a:gd name="connsiteY4" fmla="*/ 184799 h 212700"/>
              <a:gd name="connsiteX5" fmla="*/ 0 w 1827088"/>
              <a:gd name="connsiteY5" fmla="*/ 158061 h 212700"/>
              <a:gd name="connsiteX6" fmla="*/ 0 w 1827088"/>
              <a:gd name="connsiteY6" fmla="*/ 51112 h 212700"/>
              <a:gd name="connsiteX7" fmla="*/ 26738 w 1827088"/>
              <a:gd name="connsiteY7" fmla="*/ 24374 h 212700"/>
              <a:gd name="connsiteX8" fmla="*/ 1583953 w 1827088"/>
              <a:gd name="connsiteY8" fmla="*/ 24374 h 2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088" h="212700">
                <a:moveTo>
                  <a:pt x="1583953" y="0"/>
                </a:moveTo>
                <a:lnTo>
                  <a:pt x="1827088" y="106350"/>
                </a:lnTo>
                <a:lnTo>
                  <a:pt x="1583953" y="212700"/>
                </a:lnTo>
                <a:lnTo>
                  <a:pt x="1583953" y="184799"/>
                </a:lnTo>
                <a:lnTo>
                  <a:pt x="26738" y="184799"/>
                </a:lnTo>
                <a:cubicBezTo>
                  <a:pt x="11971" y="184799"/>
                  <a:pt x="0" y="172828"/>
                  <a:pt x="0" y="158061"/>
                </a:cubicBezTo>
                <a:lnTo>
                  <a:pt x="0" y="51112"/>
                </a:lnTo>
                <a:cubicBezTo>
                  <a:pt x="0" y="36345"/>
                  <a:pt x="11971" y="24374"/>
                  <a:pt x="26738" y="24374"/>
                </a:cubicBezTo>
                <a:lnTo>
                  <a:pt x="1583953" y="24374"/>
                </a:lnTo>
                <a:close/>
              </a:path>
            </a:pathLst>
          </a:custGeom>
          <a:gradFill flip="none" rotWithShape="1">
            <a:gsLst>
              <a:gs pos="0">
                <a:srgbClr val="2B9F82">
                  <a:tint val="66000"/>
                  <a:satMod val="160000"/>
                  <a:alpha val="48000"/>
                </a:srgbClr>
              </a:gs>
              <a:gs pos="100000">
                <a:srgbClr val="2B9F82">
                  <a:tint val="23500"/>
                  <a:satMod val="160000"/>
                  <a:alpha val="7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400" b="1" dirty="0">
                <a:solidFill>
                  <a:srgbClr val="2B9F82"/>
                </a:solidFill>
              </a:rPr>
              <a:t>Radial Distribution Function(RDF)</a:t>
            </a:r>
            <a:r>
              <a:rPr lang="ko-KR" altLang="en-US" sz="400" b="1" dirty="0">
                <a:solidFill>
                  <a:srgbClr val="2B9F82"/>
                </a:solidFill>
              </a:rPr>
              <a:t>을 활용한 </a:t>
            </a:r>
            <a:r>
              <a:rPr lang="en-US" altLang="ko-KR" sz="400" b="1" dirty="0">
                <a:solidFill>
                  <a:srgbClr val="2B9F82"/>
                </a:solidFill>
              </a:rPr>
              <a:t>CO₂</a:t>
            </a:r>
            <a:r>
              <a:rPr lang="ko-KR" altLang="en-US" sz="400" b="1" dirty="0">
                <a:solidFill>
                  <a:srgbClr val="2B9F82"/>
                </a:solidFill>
              </a:rPr>
              <a:t>의 </a:t>
            </a:r>
          </a:p>
          <a:p>
            <a:pPr algn="ctr"/>
            <a:r>
              <a:rPr lang="ko-KR" altLang="en-US" sz="400" b="1" dirty="0">
                <a:solidFill>
                  <a:srgbClr val="2B9F82"/>
                </a:solidFill>
              </a:rPr>
              <a:t>거동 분석 </a:t>
            </a: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B1F1F17-2E83-AD69-9462-B95C0B6A1D75}"/>
              </a:ext>
            </a:extLst>
          </p:cNvPr>
          <p:cNvSpPr/>
          <p:nvPr/>
        </p:nvSpPr>
        <p:spPr>
          <a:xfrm>
            <a:off x="6741970" y="4924802"/>
            <a:ext cx="139864" cy="169335"/>
          </a:xfrm>
          <a:prstGeom prst="roundRect">
            <a:avLst/>
          </a:prstGeom>
          <a:solidFill>
            <a:srgbClr val="2B9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79277A83-F00B-578E-1375-6B319493A81D}"/>
              </a:ext>
            </a:extLst>
          </p:cNvPr>
          <p:cNvSpPr/>
          <p:nvPr/>
        </p:nvSpPr>
        <p:spPr>
          <a:xfrm>
            <a:off x="8403544" y="5070427"/>
            <a:ext cx="1650480" cy="212700"/>
          </a:xfrm>
          <a:custGeom>
            <a:avLst/>
            <a:gdLst>
              <a:gd name="connsiteX0" fmla="*/ 1583953 w 1827088"/>
              <a:gd name="connsiteY0" fmla="*/ 0 h 212700"/>
              <a:gd name="connsiteX1" fmla="*/ 1827088 w 1827088"/>
              <a:gd name="connsiteY1" fmla="*/ 106350 h 212700"/>
              <a:gd name="connsiteX2" fmla="*/ 1583953 w 1827088"/>
              <a:gd name="connsiteY2" fmla="*/ 212700 h 212700"/>
              <a:gd name="connsiteX3" fmla="*/ 1583953 w 1827088"/>
              <a:gd name="connsiteY3" fmla="*/ 184799 h 212700"/>
              <a:gd name="connsiteX4" fmla="*/ 26738 w 1827088"/>
              <a:gd name="connsiteY4" fmla="*/ 184799 h 212700"/>
              <a:gd name="connsiteX5" fmla="*/ 0 w 1827088"/>
              <a:gd name="connsiteY5" fmla="*/ 158061 h 212700"/>
              <a:gd name="connsiteX6" fmla="*/ 0 w 1827088"/>
              <a:gd name="connsiteY6" fmla="*/ 51112 h 212700"/>
              <a:gd name="connsiteX7" fmla="*/ 26738 w 1827088"/>
              <a:gd name="connsiteY7" fmla="*/ 24374 h 212700"/>
              <a:gd name="connsiteX8" fmla="*/ 1583953 w 1827088"/>
              <a:gd name="connsiteY8" fmla="*/ 24374 h 21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7088" h="212700">
                <a:moveTo>
                  <a:pt x="1583953" y="0"/>
                </a:moveTo>
                <a:lnTo>
                  <a:pt x="1827088" y="106350"/>
                </a:lnTo>
                <a:lnTo>
                  <a:pt x="1583953" y="212700"/>
                </a:lnTo>
                <a:lnTo>
                  <a:pt x="1583953" y="184799"/>
                </a:lnTo>
                <a:lnTo>
                  <a:pt x="26738" y="184799"/>
                </a:lnTo>
                <a:cubicBezTo>
                  <a:pt x="11971" y="184799"/>
                  <a:pt x="0" y="172828"/>
                  <a:pt x="0" y="158061"/>
                </a:cubicBezTo>
                <a:lnTo>
                  <a:pt x="0" y="51112"/>
                </a:lnTo>
                <a:cubicBezTo>
                  <a:pt x="0" y="36345"/>
                  <a:pt x="11971" y="24374"/>
                  <a:pt x="26738" y="24374"/>
                </a:cubicBezTo>
                <a:lnTo>
                  <a:pt x="1583953" y="24374"/>
                </a:lnTo>
                <a:close/>
              </a:path>
            </a:pathLst>
          </a:custGeom>
          <a:gradFill flip="none" rotWithShape="1">
            <a:gsLst>
              <a:gs pos="0">
                <a:srgbClr val="2B9F82">
                  <a:tint val="66000"/>
                  <a:satMod val="160000"/>
                  <a:alpha val="48000"/>
                </a:srgbClr>
              </a:gs>
              <a:gs pos="100000">
                <a:srgbClr val="2B9F82">
                  <a:tint val="23500"/>
                  <a:satMod val="160000"/>
                  <a:alpha val="7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sz="400" b="1" dirty="0">
                <a:solidFill>
                  <a:srgbClr val="2B9F82"/>
                </a:solidFill>
              </a:rPr>
              <a:t>용매 조성 및 온도 변화에 따른 확산 계수 변화 평가 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65BD6C28-38A3-493A-DFF2-E3B5A232A37E}"/>
              </a:ext>
            </a:extLst>
          </p:cNvPr>
          <p:cNvSpPr/>
          <p:nvPr/>
        </p:nvSpPr>
        <p:spPr>
          <a:xfrm>
            <a:off x="8403544" y="5093131"/>
            <a:ext cx="139864" cy="169335"/>
          </a:xfrm>
          <a:prstGeom prst="roundRect">
            <a:avLst/>
          </a:prstGeom>
          <a:solidFill>
            <a:srgbClr val="2B9F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pic>
        <p:nvPicPr>
          <p:cNvPr id="2050" name="Picture 2" descr="GROMACS Molecular Dynamics Simulations">
            <a:extLst>
              <a:ext uri="{FF2B5EF4-FFF2-40B4-BE49-F238E27FC236}">
                <a16:creationId xmlns:a16="http://schemas.microsoft.com/office/drawing/2014/main" id="{D9EC2F43-4498-E407-E748-A8F0F251A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409" y="5932550"/>
            <a:ext cx="927501" cy="61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948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1476</Words>
  <Application>Microsoft Office PowerPoint</Application>
  <PresentationFormat>와이드스크린</PresentationFormat>
  <Paragraphs>203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Pretendard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2</cp:revision>
  <dcterms:created xsi:type="dcterms:W3CDTF">2025-03-11T15:26:47Z</dcterms:created>
  <dcterms:modified xsi:type="dcterms:W3CDTF">2025-03-13T04:29:03Z</dcterms:modified>
</cp:coreProperties>
</file>