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69" r:id="rId2"/>
    <p:sldId id="31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4" r:id="rId12"/>
    <p:sldId id="335" r:id="rId13"/>
  </p:sldIdLst>
  <p:sldSz cx="12192000" cy="6858000"/>
  <p:notesSz cx="6858000" cy="9144000"/>
  <p:embeddedFontLst>
    <p:embeddedFont>
      <p:font typeface="HY헤드라인M" panose="02030600000101010101" pitchFamily="18" charset="-127"/>
      <p:regular r:id="rId15"/>
    </p:embeddedFont>
    <p:embeddedFont>
      <p:font typeface="나눔스퀘어OTF" panose="020B0600000101010101" pitchFamily="34" charset="-127"/>
      <p:regular r:id="rId16"/>
    </p:embeddedFont>
    <p:embeddedFont>
      <p:font typeface="나눔스퀘어OTF_ac" panose="020B0600000101010101" pitchFamily="34" charset="-127"/>
      <p:regular r:id="rId17"/>
    </p:embeddedFont>
    <p:embeddedFont>
      <p:font typeface="나눔스퀘어OTF_ac Bold" panose="020B0600000101010101" pitchFamily="34" charset="-127"/>
      <p:bold r:id="rId18"/>
    </p:embeddedFont>
    <p:embeddedFont>
      <p:font typeface="나눔스퀘어OTF_ac ExtraBold" panose="020B0600000101010101" pitchFamily="34" charset="-127"/>
      <p:bold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함초롬바탕" panose="02030604000101010101" pitchFamily="18" charset="-127"/>
      <p:regular r:id="rId22"/>
      <p:bold r:id="rId23"/>
    </p:embeddedFont>
    <p:embeddedFont>
      <p:font typeface="Cambria Math" panose="02040503050406030204" pitchFamily="18" charset="0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0C3BC6F-0BCF-4DE2-975E-1304B4ED9F04}">
          <p14:sldIdLst>
            <p14:sldId id="269"/>
            <p14:sldId id="314"/>
          </p14:sldIdLst>
        </p14:section>
        <p14:section name="[1] Intro" id="{429BB5F3-12F8-4C6C-86D9-E3B6BE9B2174}">
          <p14:sldIdLst>
            <p14:sldId id="325"/>
            <p14:sldId id="326"/>
          </p14:sldIdLst>
        </p14:section>
        <p14:section name="[2] 현 문제점" id="{5A730827-26AB-4481-9C44-BE7CCF7F8486}">
          <p14:sldIdLst>
            <p14:sldId id="327"/>
            <p14:sldId id="328"/>
            <p14:sldId id="329"/>
            <p14:sldId id="330"/>
          </p14:sldIdLst>
        </p14:section>
        <p14:section name="[3] 정책/정권" id="{16BED949-C675-41CE-ABCA-B6B92F0844FC}">
          <p14:sldIdLst>
            <p14:sldId id="331"/>
            <p14:sldId id="332"/>
          </p14:sldIdLst>
        </p14:section>
        <p14:section name="[4] 결론" id="{2F396960-EAD0-4EFE-A70D-D1B56C414788}">
          <p14:sldIdLst>
            <p14:sldId id="334"/>
            <p14:sldId id="33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DBA5B44-146E-081A-6684-993FAB8309C2}" name="박준영" initials="" userId="S::2019101064@office.khu.ac.kr::08a9968a-4524-4700-bb4e-58e23dbc2c8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205C"/>
    <a:srgbClr val="9D1C20"/>
    <a:srgbClr val="CA9192"/>
    <a:srgbClr val="AAB4C9"/>
    <a:srgbClr val="A9B3C8"/>
    <a:srgbClr val="09316F"/>
    <a:srgbClr val="384870"/>
    <a:srgbClr val="424566"/>
    <a:srgbClr val="3C486A"/>
    <a:srgbClr val="7FBD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5" autoAdjust="0"/>
    <p:restoredTop sz="84908" autoAdjust="0"/>
  </p:normalViewPr>
  <p:slideViewPr>
    <p:cSldViewPr snapToGrid="0">
      <p:cViewPr varScale="1">
        <p:scale>
          <a:sx n="121" d="100"/>
          <a:sy n="121" d="100"/>
        </p:scale>
        <p:origin x="102" y="2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7" d="100"/>
          <a:sy n="137" d="100"/>
        </p:scale>
        <p:origin x="264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준영" userId="08a9968a-4524-4700-bb4e-58e23dbc2c8c" providerId="ADAL" clId="{A5EAB9CF-72E2-4964-955A-D9F563BB1310}"/>
    <pc:docChg chg="modSld">
      <pc:chgData name="박준영" userId="08a9968a-4524-4700-bb4e-58e23dbc2c8c" providerId="ADAL" clId="{A5EAB9CF-72E2-4964-955A-D9F563BB1310}" dt="2024-12-05T00:45:26.561" v="5" actId="20577"/>
      <pc:docMkLst>
        <pc:docMk/>
      </pc:docMkLst>
      <pc:sldChg chg="modSp mod">
        <pc:chgData name="박준영" userId="08a9968a-4524-4700-bb4e-58e23dbc2c8c" providerId="ADAL" clId="{A5EAB9CF-72E2-4964-955A-D9F563BB1310}" dt="2024-12-05T00:45:26.561" v="5" actId="20577"/>
        <pc:sldMkLst>
          <pc:docMk/>
          <pc:sldMk cId="1270797877" sldId="269"/>
        </pc:sldMkLst>
        <pc:spChg chg="mod">
          <ac:chgData name="박준영" userId="08a9968a-4524-4700-bb4e-58e23dbc2c8c" providerId="ADAL" clId="{A5EAB9CF-72E2-4964-955A-D9F563BB1310}" dt="2024-12-05T00:45:26.561" v="5" actId="20577"/>
          <ac:spMkLst>
            <pc:docMk/>
            <pc:sldMk cId="1270797877" sldId="269"/>
            <ac:spMk id="9" creationId="{724186AD-D608-44E0-BB56-CDA9B2BA1EF2}"/>
          </ac:spMkLst>
        </pc:spChg>
      </pc:sldChg>
    </pc:docChg>
  </pc:docChgLst>
  <pc:docChgLst>
    <pc:chgData name="박준영" userId="08a9968a-4524-4700-bb4e-58e23dbc2c8c" providerId="ADAL" clId="{5D5640A5-5BEE-464F-9EB8-ABD11391A81C}"/>
    <pc:docChg chg="undo custSel modSld">
      <pc:chgData name="박준영" userId="08a9968a-4524-4700-bb4e-58e23dbc2c8c" providerId="ADAL" clId="{5D5640A5-5BEE-464F-9EB8-ABD11391A81C}" dt="2024-12-04T12:01:05.135" v="679"/>
      <pc:docMkLst>
        <pc:docMk/>
      </pc:docMkLst>
      <pc:sldChg chg="modSp mod">
        <pc:chgData name="박준영" userId="08a9968a-4524-4700-bb4e-58e23dbc2c8c" providerId="ADAL" clId="{5D5640A5-5BEE-464F-9EB8-ABD11391A81C}" dt="2024-12-04T02:08:08.768" v="654" actId="1038"/>
        <pc:sldMkLst>
          <pc:docMk/>
          <pc:sldMk cId="165080633" sldId="327"/>
        </pc:sldMkLst>
        <pc:spChg chg="mod">
          <ac:chgData name="박준영" userId="08a9968a-4524-4700-bb4e-58e23dbc2c8c" providerId="ADAL" clId="{5D5640A5-5BEE-464F-9EB8-ABD11391A81C}" dt="2024-12-04T02:08:06.760" v="653" actId="1038"/>
          <ac:spMkLst>
            <pc:docMk/>
            <pc:sldMk cId="165080633" sldId="327"/>
            <ac:spMk id="20" creationId="{E897BDA8-0857-7719-5B75-80DF49F98D62}"/>
          </ac:spMkLst>
        </pc:spChg>
        <pc:spChg chg="mod">
          <ac:chgData name="박준영" userId="08a9968a-4524-4700-bb4e-58e23dbc2c8c" providerId="ADAL" clId="{5D5640A5-5BEE-464F-9EB8-ABD11391A81C}" dt="2024-12-04T02:08:08.768" v="654" actId="1038"/>
          <ac:spMkLst>
            <pc:docMk/>
            <pc:sldMk cId="165080633" sldId="327"/>
            <ac:spMk id="38" creationId="{72AE09C9-59B7-F92E-33C8-751A1FA07974}"/>
          </ac:spMkLst>
        </pc:spChg>
        <pc:spChg chg="mod">
          <ac:chgData name="박준영" userId="08a9968a-4524-4700-bb4e-58e23dbc2c8c" providerId="ADAL" clId="{5D5640A5-5BEE-464F-9EB8-ABD11391A81C}" dt="2024-12-04T02:07:59.859" v="648" actId="1037"/>
          <ac:spMkLst>
            <pc:docMk/>
            <pc:sldMk cId="165080633" sldId="327"/>
            <ac:spMk id="41" creationId="{E8F27554-FA3D-4B7B-8B28-6DC71DE1A1E3}"/>
          </ac:spMkLst>
        </pc:spChg>
        <pc:spChg chg="mod">
          <ac:chgData name="박준영" userId="08a9968a-4524-4700-bb4e-58e23dbc2c8c" providerId="ADAL" clId="{5D5640A5-5BEE-464F-9EB8-ABD11391A81C}" dt="2024-12-04T02:07:58.529" v="647" actId="1037"/>
          <ac:spMkLst>
            <pc:docMk/>
            <pc:sldMk cId="165080633" sldId="327"/>
            <ac:spMk id="44" creationId="{CB860AD0-E793-9ACC-A32B-F669A66D2185}"/>
          </ac:spMkLst>
        </pc:spChg>
        <pc:grpChg chg="mod">
          <ac:chgData name="박준영" userId="08a9968a-4524-4700-bb4e-58e23dbc2c8c" providerId="ADAL" clId="{5D5640A5-5BEE-464F-9EB8-ABD11391A81C}" dt="2024-12-04T02:08:03.653" v="651" actId="1037"/>
          <ac:grpSpMkLst>
            <pc:docMk/>
            <pc:sldMk cId="165080633" sldId="327"/>
            <ac:grpSpMk id="35" creationId="{95C3817A-888B-1B8B-E4CA-E2B2C2D646D5}"/>
          </ac:grpSpMkLst>
        </pc:grpChg>
      </pc:sldChg>
      <pc:sldChg chg="modSp mod">
        <pc:chgData name="박준영" userId="08a9968a-4524-4700-bb4e-58e23dbc2c8c" providerId="ADAL" clId="{5D5640A5-5BEE-464F-9EB8-ABD11391A81C}" dt="2024-12-04T02:11:45.280" v="667" actId="6549"/>
        <pc:sldMkLst>
          <pc:docMk/>
          <pc:sldMk cId="1295621992" sldId="330"/>
        </pc:sldMkLst>
        <pc:spChg chg="mod">
          <ac:chgData name="박준영" userId="08a9968a-4524-4700-bb4e-58e23dbc2c8c" providerId="ADAL" clId="{5D5640A5-5BEE-464F-9EB8-ABD11391A81C}" dt="2024-12-04T02:11:27.654" v="662" actId="1076"/>
          <ac:spMkLst>
            <pc:docMk/>
            <pc:sldMk cId="1295621992" sldId="330"/>
            <ac:spMk id="2" creationId="{0F39FFF0-0C08-C696-E109-CE2348B13C88}"/>
          </ac:spMkLst>
        </pc:spChg>
        <pc:spChg chg="mod">
          <ac:chgData name="박준영" userId="08a9968a-4524-4700-bb4e-58e23dbc2c8c" providerId="ADAL" clId="{5D5640A5-5BEE-464F-9EB8-ABD11391A81C}" dt="2024-12-04T02:11:45.280" v="667" actId="6549"/>
          <ac:spMkLst>
            <pc:docMk/>
            <pc:sldMk cId="1295621992" sldId="330"/>
            <ac:spMk id="7" creationId="{B6D035CC-3774-2AC1-81BB-70E19033EC5D}"/>
          </ac:spMkLst>
        </pc:spChg>
        <pc:spChg chg="mod">
          <ac:chgData name="박준영" userId="08a9968a-4524-4700-bb4e-58e23dbc2c8c" providerId="ADAL" clId="{5D5640A5-5BEE-464F-9EB8-ABD11391A81C}" dt="2024-12-04T02:11:30.991" v="663" actId="14100"/>
          <ac:spMkLst>
            <pc:docMk/>
            <pc:sldMk cId="1295621992" sldId="330"/>
            <ac:spMk id="10" creationId="{3FE9B3DC-7A9F-858D-D238-D1E7B2E2E111}"/>
          </ac:spMkLst>
        </pc:spChg>
        <pc:spChg chg="mod">
          <ac:chgData name="박준영" userId="08a9968a-4524-4700-bb4e-58e23dbc2c8c" providerId="ADAL" clId="{5D5640A5-5BEE-464F-9EB8-ABD11391A81C}" dt="2024-12-04T02:11:41.217" v="665" actId="14100"/>
          <ac:spMkLst>
            <pc:docMk/>
            <pc:sldMk cId="1295621992" sldId="330"/>
            <ac:spMk id="15" creationId="{CA389EDE-2335-4BA3-FB66-3C2B2163D8B6}"/>
          </ac:spMkLst>
        </pc:spChg>
      </pc:sldChg>
      <pc:sldChg chg="addSp delSp modSp mod modAnim modNotesTx">
        <pc:chgData name="박준영" userId="08a9968a-4524-4700-bb4e-58e23dbc2c8c" providerId="ADAL" clId="{5D5640A5-5BEE-464F-9EB8-ABD11391A81C}" dt="2024-12-04T02:13:55.162" v="671"/>
        <pc:sldMkLst>
          <pc:docMk/>
          <pc:sldMk cId="1570771503" sldId="332"/>
        </pc:sldMkLst>
        <pc:spChg chg="del">
          <ac:chgData name="박준영" userId="08a9968a-4524-4700-bb4e-58e23dbc2c8c" providerId="ADAL" clId="{5D5640A5-5BEE-464F-9EB8-ABD11391A81C}" dt="2024-12-03T12:39:06.666" v="560" actId="478"/>
          <ac:spMkLst>
            <pc:docMk/>
            <pc:sldMk cId="1570771503" sldId="332"/>
            <ac:spMk id="2" creationId="{3ADFA076-BF2E-4DA3-9B4C-6C6C659CA0F0}"/>
          </ac:spMkLst>
        </pc:spChg>
        <pc:spChg chg="del mod">
          <ac:chgData name="박준영" userId="08a9968a-4524-4700-bb4e-58e23dbc2c8c" providerId="ADAL" clId="{5D5640A5-5BEE-464F-9EB8-ABD11391A81C}" dt="2024-12-03T12:32:53.373" v="100" actId="478"/>
          <ac:spMkLst>
            <pc:docMk/>
            <pc:sldMk cId="1570771503" sldId="332"/>
            <ac:spMk id="70" creationId="{8BB3E5C0-7541-493D-B244-4F54F41F4CD3}"/>
          </ac:spMkLst>
        </pc:spChg>
        <pc:spChg chg="mod">
          <ac:chgData name="박준영" userId="08a9968a-4524-4700-bb4e-58e23dbc2c8c" providerId="ADAL" clId="{5D5640A5-5BEE-464F-9EB8-ABD11391A81C}" dt="2024-12-03T12:35:24.900" v="163"/>
          <ac:spMkLst>
            <pc:docMk/>
            <pc:sldMk cId="1570771503" sldId="332"/>
            <ac:spMk id="83" creationId="{F585DD68-49E2-4E31-80A9-E889D52CAF3A}"/>
          </ac:spMkLst>
        </pc:spChg>
        <pc:spChg chg="mod">
          <ac:chgData name="박준영" userId="08a9968a-4524-4700-bb4e-58e23dbc2c8c" providerId="ADAL" clId="{5D5640A5-5BEE-464F-9EB8-ABD11391A81C}" dt="2024-12-03T12:40:20.456" v="579"/>
          <ac:spMkLst>
            <pc:docMk/>
            <pc:sldMk cId="1570771503" sldId="332"/>
            <ac:spMk id="84" creationId="{FBF8FDE5-5E21-4CAB-AC5B-F9D873A441A7}"/>
          </ac:spMkLst>
        </pc:spChg>
        <pc:spChg chg="mod">
          <ac:chgData name="박준영" userId="08a9968a-4524-4700-bb4e-58e23dbc2c8c" providerId="ADAL" clId="{5D5640A5-5BEE-464F-9EB8-ABD11391A81C}" dt="2024-12-03T12:35:36.489" v="212" actId="20577"/>
          <ac:spMkLst>
            <pc:docMk/>
            <pc:sldMk cId="1570771503" sldId="332"/>
            <ac:spMk id="87" creationId="{EE1688A1-BDCE-4E40-AFFF-6DCEF1113DDD}"/>
          </ac:spMkLst>
        </pc:spChg>
        <pc:spChg chg="mod">
          <ac:chgData name="박준영" userId="08a9968a-4524-4700-bb4e-58e23dbc2c8c" providerId="ADAL" clId="{5D5640A5-5BEE-464F-9EB8-ABD11391A81C}" dt="2024-12-03T12:40:22.396" v="580" actId="20577"/>
          <ac:spMkLst>
            <pc:docMk/>
            <pc:sldMk cId="1570771503" sldId="332"/>
            <ac:spMk id="88" creationId="{5C9CCF68-8094-4ECA-8E3B-F9C66976FF08}"/>
          </ac:spMkLst>
        </pc:spChg>
        <pc:spChg chg="mod">
          <ac:chgData name="박준영" userId="08a9968a-4524-4700-bb4e-58e23dbc2c8c" providerId="ADAL" clId="{5D5640A5-5BEE-464F-9EB8-ABD11391A81C}" dt="2024-12-03T12:36:48.178" v="303" actId="1076"/>
          <ac:spMkLst>
            <pc:docMk/>
            <pc:sldMk cId="1570771503" sldId="332"/>
            <ac:spMk id="91" creationId="{D59C6C7D-161B-4153-930A-A7EE462687F3}"/>
          </ac:spMkLst>
        </pc:spChg>
        <pc:spChg chg="mod">
          <ac:chgData name="박준영" userId="08a9968a-4524-4700-bb4e-58e23dbc2c8c" providerId="ADAL" clId="{5D5640A5-5BEE-464F-9EB8-ABD11391A81C}" dt="2024-12-03T12:38:30.913" v="489" actId="20577"/>
          <ac:spMkLst>
            <pc:docMk/>
            <pc:sldMk cId="1570771503" sldId="332"/>
            <ac:spMk id="92" creationId="{4D333002-1BA6-4569-8222-56D1E45F5C85}"/>
          </ac:spMkLst>
        </pc:spChg>
        <pc:spChg chg="mod">
          <ac:chgData name="박준영" userId="08a9968a-4524-4700-bb4e-58e23dbc2c8c" providerId="ADAL" clId="{5D5640A5-5BEE-464F-9EB8-ABD11391A81C}" dt="2024-12-03T12:38:46.125" v="527" actId="1076"/>
          <ac:spMkLst>
            <pc:docMk/>
            <pc:sldMk cId="1570771503" sldId="332"/>
            <ac:spMk id="95" creationId="{FC544AD0-902D-428F-962E-6122E8700FCD}"/>
          </ac:spMkLst>
        </pc:spChg>
        <pc:spChg chg="mod">
          <ac:chgData name="박준영" userId="08a9968a-4524-4700-bb4e-58e23dbc2c8c" providerId="ADAL" clId="{5D5640A5-5BEE-464F-9EB8-ABD11391A81C}" dt="2024-12-03T12:39:04.338" v="559" actId="1076"/>
          <ac:spMkLst>
            <pc:docMk/>
            <pc:sldMk cId="1570771503" sldId="332"/>
            <ac:spMk id="96" creationId="{545C6A48-9606-4A29-ADB6-86431664420B}"/>
          </ac:spMkLst>
        </pc:spChg>
        <pc:spChg chg="add mod ord">
          <ac:chgData name="박준영" userId="08a9968a-4524-4700-bb4e-58e23dbc2c8c" providerId="ADAL" clId="{5D5640A5-5BEE-464F-9EB8-ABD11391A81C}" dt="2024-12-03T12:33:00.416" v="103" actId="167"/>
          <ac:spMkLst>
            <pc:docMk/>
            <pc:sldMk cId="1570771503" sldId="332"/>
            <ac:spMk id="99" creationId="{DF1426EE-45C1-4437-BFB8-D6706B54ABBE}"/>
          </ac:spMkLst>
        </pc:spChg>
        <pc:picChg chg="add del mod">
          <ac:chgData name="박준영" userId="08a9968a-4524-4700-bb4e-58e23dbc2c8c" providerId="ADAL" clId="{5D5640A5-5BEE-464F-9EB8-ABD11391A81C}" dt="2024-12-03T12:29:36.082" v="5" actId="478"/>
          <ac:picMkLst>
            <pc:docMk/>
            <pc:sldMk cId="1570771503" sldId="332"/>
            <ac:picMk id="10" creationId="{FE9F0833-EBA1-4230-892D-46025123305A}"/>
          </ac:picMkLst>
        </pc:picChg>
        <pc:picChg chg="add mod">
          <ac:chgData name="박준영" userId="08a9968a-4524-4700-bb4e-58e23dbc2c8c" providerId="ADAL" clId="{5D5640A5-5BEE-464F-9EB8-ABD11391A81C}" dt="2024-12-03T12:32:13.489" v="16" actId="1076"/>
          <ac:picMkLst>
            <pc:docMk/>
            <pc:sldMk cId="1570771503" sldId="332"/>
            <ac:picMk id="16" creationId="{05B43C3C-2B3E-4B3A-8131-549E8591F243}"/>
          </ac:picMkLst>
        </pc:picChg>
        <pc:picChg chg="add mod">
          <ac:chgData name="박준영" userId="08a9968a-4524-4700-bb4e-58e23dbc2c8c" providerId="ADAL" clId="{5D5640A5-5BEE-464F-9EB8-ABD11391A81C}" dt="2024-12-03T12:40:38.067" v="582" actId="1076"/>
          <ac:picMkLst>
            <pc:docMk/>
            <pc:sldMk cId="1570771503" sldId="332"/>
            <ac:picMk id="19" creationId="{556934DE-4B42-4746-AB8C-A96E7E6A3006}"/>
          </ac:picMkLst>
        </pc:picChg>
        <pc:picChg chg="add mod">
          <ac:chgData name="박준영" userId="08a9968a-4524-4700-bb4e-58e23dbc2c8c" providerId="ADAL" clId="{5D5640A5-5BEE-464F-9EB8-ABD11391A81C}" dt="2024-12-04T01:48:22.635" v="645" actId="1037"/>
          <ac:picMkLst>
            <pc:docMk/>
            <pc:sldMk cId="1570771503" sldId="332"/>
            <ac:picMk id="45" creationId="{B23F15A0-114F-466B-B3BA-1739BE6E5FB1}"/>
          </ac:picMkLst>
        </pc:picChg>
        <pc:picChg chg="add mod">
          <ac:chgData name="박준영" userId="08a9968a-4524-4700-bb4e-58e23dbc2c8c" providerId="ADAL" clId="{5D5640A5-5BEE-464F-9EB8-ABD11391A81C}" dt="2024-12-04T01:48:24.491" v="646" actId="1038"/>
          <ac:picMkLst>
            <pc:docMk/>
            <pc:sldMk cId="1570771503" sldId="332"/>
            <ac:picMk id="46" creationId="{4BABE352-D83D-4E15-8E8C-FF38003ECFB3}"/>
          </ac:picMkLst>
        </pc:picChg>
        <pc:picChg chg="del">
          <ac:chgData name="박준영" userId="08a9968a-4524-4700-bb4e-58e23dbc2c8c" providerId="ADAL" clId="{5D5640A5-5BEE-464F-9EB8-ABD11391A81C}" dt="2024-12-03T12:43:52.310" v="590" actId="478"/>
          <ac:picMkLst>
            <pc:docMk/>
            <pc:sldMk cId="1570771503" sldId="332"/>
            <ac:picMk id="77" creationId="{3F2D5C5A-0305-4752-AFE7-53E07E2E83E2}"/>
          </ac:picMkLst>
        </pc:picChg>
        <pc:picChg chg="del">
          <ac:chgData name="박준영" userId="08a9968a-4524-4700-bb4e-58e23dbc2c8c" providerId="ADAL" clId="{5D5640A5-5BEE-464F-9EB8-ABD11391A81C}" dt="2024-12-03T12:42:10.133" v="585" actId="478"/>
          <ac:picMkLst>
            <pc:docMk/>
            <pc:sldMk cId="1570771503" sldId="332"/>
            <ac:picMk id="78" creationId="{980180CA-0C27-489D-A69D-C240BACB6CFD}"/>
          </ac:picMkLst>
        </pc:picChg>
        <pc:picChg chg="del">
          <ac:chgData name="박준영" userId="08a9968a-4524-4700-bb4e-58e23dbc2c8c" providerId="ADAL" clId="{5D5640A5-5BEE-464F-9EB8-ABD11391A81C}" dt="2024-12-03T12:47:26.695" v="594" actId="478"/>
          <ac:picMkLst>
            <pc:docMk/>
            <pc:sldMk cId="1570771503" sldId="332"/>
            <ac:picMk id="79" creationId="{494110C8-FDE5-416F-AB9B-4F50DA09CF4F}"/>
          </ac:picMkLst>
        </pc:picChg>
        <pc:picChg chg="add mod">
          <ac:chgData name="박준영" userId="08a9968a-4524-4700-bb4e-58e23dbc2c8c" providerId="ADAL" clId="{5D5640A5-5BEE-464F-9EB8-ABD11391A81C}" dt="2024-12-03T12:41:07.030" v="584" actId="1076"/>
          <ac:picMkLst>
            <pc:docMk/>
            <pc:sldMk cId="1570771503" sldId="332"/>
            <ac:picMk id="97" creationId="{8340F386-6F8A-4846-8CEC-71D1140EC01C}"/>
          </ac:picMkLst>
        </pc:picChg>
        <pc:picChg chg="add mod">
          <ac:chgData name="박준영" userId="08a9968a-4524-4700-bb4e-58e23dbc2c8c" providerId="ADAL" clId="{5D5640A5-5BEE-464F-9EB8-ABD11391A81C}" dt="2024-12-03T12:41:00.877" v="583" actId="1076"/>
          <ac:picMkLst>
            <pc:docMk/>
            <pc:sldMk cId="1570771503" sldId="332"/>
            <ac:picMk id="98" creationId="{42EE390D-23A8-4795-9557-BBE9525C394B}"/>
          </ac:picMkLst>
        </pc:picChg>
        <pc:picChg chg="add mod">
          <ac:chgData name="박준영" userId="08a9968a-4524-4700-bb4e-58e23dbc2c8c" providerId="ADAL" clId="{5D5640A5-5BEE-464F-9EB8-ABD11391A81C}" dt="2024-12-03T12:42:26.001" v="589" actId="1076"/>
          <ac:picMkLst>
            <pc:docMk/>
            <pc:sldMk cId="1570771503" sldId="332"/>
            <ac:picMk id="101" creationId="{89129A45-88E4-42AE-88E7-68FBF3D66CC0}"/>
          </ac:picMkLst>
        </pc:picChg>
        <pc:picChg chg="add mod">
          <ac:chgData name="박준영" userId="08a9968a-4524-4700-bb4e-58e23dbc2c8c" providerId="ADAL" clId="{5D5640A5-5BEE-464F-9EB8-ABD11391A81C}" dt="2024-12-03T12:44:00.736" v="593" actId="1076"/>
          <ac:picMkLst>
            <pc:docMk/>
            <pc:sldMk cId="1570771503" sldId="332"/>
            <ac:picMk id="103" creationId="{4C87C5C0-97C3-40B4-8B7B-80A2DD11885D}"/>
          </ac:picMkLst>
        </pc:picChg>
        <pc:picChg chg="add mod">
          <ac:chgData name="박준영" userId="08a9968a-4524-4700-bb4e-58e23dbc2c8c" providerId="ADAL" clId="{5D5640A5-5BEE-464F-9EB8-ABD11391A81C}" dt="2024-12-03T12:47:33.897" v="597" actId="1076"/>
          <ac:picMkLst>
            <pc:docMk/>
            <pc:sldMk cId="1570771503" sldId="332"/>
            <ac:picMk id="105" creationId="{CA9D6658-8B75-4C3F-B750-23538D83BA7D}"/>
          </ac:picMkLst>
        </pc:picChg>
      </pc:sldChg>
      <pc:sldChg chg="modSp mod">
        <pc:chgData name="박준영" userId="08a9968a-4524-4700-bb4e-58e23dbc2c8c" providerId="ADAL" clId="{5D5640A5-5BEE-464F-9EB8-ABD11391A81C}" dt="2024-12-04T12:01:05.135" v="679"/>
        <pc:sldMkLst>
          <pc:docMk/>
          <pc:sldMk cId="1495638095" sldId="334"/>
        </pc:sldMkLst>
        <pc:spChg chg="mod">
          <ac:chgData name="박준영" userId="08a9968a-4524-4700-bb4e-58e23dbc2c8c" providerId="ADAL" clId="{5D5640A5-5BEE-464F-9EB8-ABD11391A81C}" dt="2024-12-04T12:01:05.135" v="679"/>
          <ac:spMkLst>
            <pc:docMk/>
            <pc:sldMk cId="1495638095" sldId="334"/>
            <ac:spMk id="21" creationId="{5BFD46E2-0424-491C-8971-812F5ACB8E5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2BAE6-9154-4973-916C-8B78EDDF399E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DEA51-FBEB-4E4B-820B-556854AE3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47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제가 이번에 준비한 발표 자료는 최근 </a:t>
            </a:r>
            <a:r>
              <a:rPr lang="en-US" altLang="ko-KR" dirty="0"/>
              <a:t>11</a:t>
            </a:r>
            <a:r>
              <a:rPr lang="ko-KR" altLang="en-US" dirty="0"/>
              <a:t>월에 미국 에너지부에서 항공 부문에서 탈탄소화를 위한 지속가능항공연료</a:t>
            </a:r>
            <a:r>
              <a:rPr lang="en-US" altLang="ko-KR" dirty="0"/>
              <a:t>(SAF) </a:t>
            </a:r>
            <a:r>
              <a:rPr lang="ko-KR" altLang="en-US" dirty="0"/>
              <a:t>관련 보고서에 대한 리뷰입니다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SAF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관련한 정보와 지금까지의 동향</a:t>
            </a:r>
            <a:r>
              <a:rPr lang="en-US" altLang="ko-KR" dirty="0"/>
              <a:t>, </a:t>
            </a:r>
            <a:r>
              <a:rPr lang="ko-KR" altLang="en-US" dirty="0"/>
              <a:t>그리고 앞으로의 전망에 대해 간단하게 소개해드리고자 준비를 해보았습니다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BCD9A8-F3EF-47BB-B0A8-60761A34E35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357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A2F7E-6360-E45E-8911-CDE178145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7C54BA5-9248-F509-EAAA-0BBF596BE9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BE447CA-D7E7-9053-67AA-856B0B0ACE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이 보고서에서 결론적으로 주장하는 구체적인 제안 로드맵입니다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3</a:t>
            </a:r>
            <a:r>
              <a:rPr lang="ko-KR" altLang="en-US" baseline="0" dirty="0"/>
              <a:t>개의 이해관계자 그룹의 각각의 방향성을 제시합니다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 보고서의 결론에서 강조하는 </a:t>
            </a:r>
            <a:r>
              <a:rPr lang="en-US" altLang="ko-KR" baseline="0" dirty="0"/>
              <a:t>4</a:t>
            </a:r>
            <a:r>
              <a:rPr lang="ko-KR" altLang="en-US" baseline="0" dirty="0"/>
              <a:t>가지 제안 위주로 </a:t>
            </a:r>
            <a:r>
              <a:rPr lang="ko-KR" altLang="en-US" baseline="0" dirty="0" err="1"/>
              <a:t>설명드리겠습니다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sz="1200" dirty="0"/>
              <a:t>첫번째는</a:t>
            </a:r>
            <a:r>
              <a:rPr lang="en-US" altLang="ko-KR" sz="1200" dirty="0"/>
              <a:t> SAF </a:t>
            </a:r>
            <a:r>
              <a:rPr lang="ko-KR" altLang="en-US" sz="1200" dirty="0"/>
              <a:t>상업화를 위한 인프라 구축입니다</a:t>
            </a:r>
            <a:r>
              <a:rPr lang="en-US" altLang="ko-KR" sz="1200" dirty="0"/>
              <a:t>. </a:t>
            </a:r>
            <a:br>
              <a:rPr lang="en-US" altLang="ko-KR" sz="1200" dirty="0"/>
            </a:br>
            <a:br>
              <a:rPr lang="en-US" altLang="ko-KR" sz="1200" dirty="0"/>
            </a:br>
            <a:r>
              <a:rPr lang="ko-KR" altLang="en-US" sz="1200" dirty="0"/>
              <a:t>가장</a:t>
            </a:r>
            <a:r>
              <a:rPr lang="en-US" altLang="ko-KR" sz="1200" dirty="0"/>
              <a:t> </a:t>
            </a:r>
            <a:r>
              <a:rPr lang="ko-KR" altLang="en-US" sz="1200" dirty="0"/>
              <a:t>상업성이 높은 경로부터 상용화를 시작하여 </a:t>
            </a:r>
            <a:r>
              <a:rPr lang="en-US" altLang="ko-KR" sz="1200" dirty="0"/>
              <a:t>SAF</a:t>
            </a:r>
            <a:r>
              <a:rPr lang="ko-KR" altLang="en-US" sz="1200" dirty="0"/>
              <a:t>의 생산</a:t>
            </a:r>
            <a:r>
              <a:rPr lang="en-US" altLang="ko-KR" sz="1200" dirty="0"/>
              <a:t>, </a:t>
            </a:r>
            <a:r>
              <a:rPr lang="ko-KR" altLang="en-US" sz="1200" dirty="0"/>
              <a:t>저장</a:t>
            </a:r>
            <a:r>
              <a:rPr lang="en-US" altLang="ko-KR" sz="1200" dirty="0"/>
              <a:t>, </a:t>
            </a:r>
            <a:r>
              <a:rPr lang="ko-KR" altLang="en-US" sz="1200" dirty="0"/>
              <a:t>수송 인프라를 확장하여 공급망 효율성을 개선하고</a:t>
            </a:r>
            <a:r>
              <a:rPr lang="en-US" altLang="ko-KR" sz="1200" dirty="0"/>
              <a:t>, </a:t>
            </a:r>
            <a:r>
              <a:rPr lang="ko-KR" altLang="en-US" sz="1200" dirty="0"/>
              <a:t>원료 다양화를 통해 원료 부족으로 인한 경제적 불안정성을 해결해야 합니다</a:t>
            </a:r>
            <a:r>
              <a:rPr lang="en-US" altLang="ko-KR" sz="1200" dirty="0"/>
              <a:t>.</a:t>
            </a:r>
          </a:p>
          <a:p>
            <a:endParaRPr lang="en-US" altLang="ko-KR" baseline="0" dirty="0"/>
          </a:p>
          <a:p>
            <a:r>
              <a:rPr lang="ko-KR" altLang="en-US" sz="1200" dirty="0"/>
              <a:t>두번째는</a:t>
            </a:r>
            <a:r>
              <a:rPr lang="en-US" altLang="ko-KR" sz="1200" dirty="0"/>
              <a:t> SAF</a:t>
            </a:r>
            <a:r>
              <a:rPr lang="ko-KR" altLang="en-US" sz="1200" dirty="0"/>
              <a:t>의 환경 속성 표준화입니다</a:t>
            </a:r>
            <a:r>
              <a:rPr lang="en-US" altLang="ko-KR" sz="1200" dirty="0"/>
              <a:t>. SAF</a:t>
            </a:r>
            <a:r>
              <a:rPr lang="ko-KR" altLang="en-US" sz="1200" dirty="0"/>
              <a:t>의 전 과정 배출량을 측정하고</a:t>
            </a:r>
            <a:r>
              <a:rPr lang="en-US" altLang="ko-KR" sz="1200" dirty="0"/>
              <a:t>, </a:t>
            </a:r>
            <a:r>
              <a:rPr lang="ko-KR" altLang="en-US" sz="1200" dirty="0"/>
              <a:t>신뢰성을 강화하기 위한 표준 개발이 꾸준히 이루어져야 합니다</a:t>
            </a:r>
            <a:r>
              <a:rPr lang="en-US" altLang="ko-KR" sz="1200" dirty="0"/>
              <a:t>.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sz="1200" dirty="0"/>
              <a:t>세번째는 장기계약의 확대입니다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항공사와 </a:t>
            </a:r>
            <a:r>
              <a:rPr lang="en-US" altLang="ko-KR" sz="1200" dirty="0"/>
              <a:t>SAF </a:t>
            </a:r>
            <a:r>
              <a:rPr lang="ko-KR" altLang="en-US" sz="1200" dirty="0"/>
              <a:t>생산자 간 최소 </a:t>
            </a:r>
            <a:r>
              <a:rPr lang="en-US" altLang="ko-KR" sz="1200" dirty="0"/>
              <a:t>10</a:t>
            </a:r>
            <a:r>
              <a:rPr lang="ko-KR" altLang="en-US" sz="1200" dirty="0"/>
              <a:t>년 이상의 장기 계약을 통해 안정적인 </a:t>
            </a:r>
            <a:r>
              <a:rPr lang="en-US" altLang="ko-KR" sz="1200" dirty="0"/>
              <a:t>SAF </a:t>
            </a:r>
            <a:r>
              <a:rPr lang="ko-KR" altLang="en-US" sz="1200" dirty="0"/>
              <a:t>수요를 </a:t>
            </a:r>
            <a:r>
              <a:rPr lang="ko-KR" altLang="en-US" sz="1200" dirty="0" err="1"/>
              <a:t>확보해야합니다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또한 </a:t>
            </a:r>
            <a:r>
              <a:rPr lang="en-US" altLang="ko-KR" sz="1200" dirty="0"/>
              <a:t>SAF</a:t>
            </a:r>
            <a:r>
              <a:rPr lang="ko-KR" altLang="en-US" sz="1200" dirty="0"/>
              <a:t>는 </a:t>
            </a:r>
            <a:r>
              <a:rPr lang="ko-KR" altLang="en-US" sz="1200" dirty="0" err="1"/>
              <a:t>갤런당</a:t>
            </a:r>
            <a:r>
              <a:rPr lang="ko-KR" altLang="en-US" sz="1200" dirty="0"/>
              <a:t> 가격이 아닌</a:t>
            </a:r>
            <a:r>
              <a:rPr lang="en-US" altLang="ko-KR" sz="1200" dirty="0"/>
              <a:t>, </a:t>
            </a:r>
            <a:r>
              <a:rPr lang="ko-KR" altLang="en-US" sz="1200" dirty="0"/>
              <a:t>감축된 이산화탄소 톤당 가치를 기준으로 평가되어야 한다고 주장합니다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마지막으로</a:t>
            </a:r>
            <a:r>
              <a:rPr lang="en-US" altLang="ko-KR" sz="1200" dirty="0"/>
              <a:t> </a:t>
            </a:r>
            <a:r>
              <a:rPr lang="ko-KR" altLang="en-US" sz="1200" dirty="0"/>
              <a:t>연구개발</a:t>
            </a:r>
            <a:r>
              <a:rPr lang="en-US" altLang="ko-KR" sz="1200" dirty="0"/>
              <a:t> </a:t>
            </a:r>
            <a:r>
              <a:rPr lang="ko-KR" altLang="en-US" sz="1200" dirty="0"/>
              <a:t>지원 및 인센티브 강화입니다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SAF </a:t>
            </a:r>
            <a:r>
              <a:rPr lang="ko-KR" altLang="en-US" sz="1200" dirty="0"/>
              <a:t>기술 개발 실증을 위해 연구개발 자금 확대해야 하며</a:t>
            </a:r>
            <a:r>
              <a:rPr lang="en-US" altLang="ko-KR" sz="1200" dirty="0"/>
              <a:t>, </a:t>
            </a:r>
            <a:r>
              <a:rPr lang="ko-KR" altLang="en-US" sz="1200" dirty="0"/>
              <a:t>초기 생산 비용을 낮추기 위한 공제 혜택 및 생산 보조금 제공해야 합니다</a:t>
            </a:r>
            <a:r>
              <a:rPr lang="en-US" altLang="ko-KR" sz="1200" dirty="0"/>
              <a:t>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5995D2-70CE-42A8-29B9-ED6BE79176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DEA51-FBEB-4E4B-820B-556854AE34F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43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5F199-DAD4-4F2D-D151-8CADFAECF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06B1768-CFC5-B6E0-320B-CD85D8F2E1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2497565-7DCD-8869-214D-74741B3B6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마지막 결론입니다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탈탄소화가 점점 이슈가 되고 있는 오늘날에 </a:t>
            </a:r>
            <a:r>
              <a:rPr lang="en-US" altLang="ko-KR" baseline="0" dirty="0"/>
              <a:t>SAF</a:t>
            </a:r>
            <a:r>
              <a:rPr lang="ko-KR" altLang="en-US" baseline="0" dirty="0"/>
              <a:t>의 필요성이 대두되고 있으나</a:t>
            </a:r>
            <a:r>
              <a:rPr lang="en-US" altLang="ko-KR" baseline="0" dirty="0"/>
              <a:t>,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현재는 기술적</a:t>
            </a:r>
            <a:r>
              <a:rPr lang="en-US" altLang="ko-KR" baseline="0" dirty="0"/>
              <a:t>, </a:t>
            </a:r>
            <a:r>
              <a:rPr lang="ko-KR" altLang="en-US" baseline="0" dirty="0"/>
              <a:t>경제적인 한계로 상용화가 어려운 상황입니다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미국 에너지부는 본 보고서를 통해 </a:t>
            </a:r>
            <a:r>
              <a:rPr lang="en-US" altLang="ko-KR" baseline="0" dirty="0"/>
              <a:t>SAF </a:t>
            </a:r>
            <a:r>
              <a:rPr lang="ko-KR" altLang="en-US" baseline="0" dirty="0"/>
              <a:t>생산과 관련된 다양한 이해관계자들의 방향성을 제안하고 </a:t>
            </a:r>
            <a:r>
              <a:rPr lang="en-US" altLang="ko-KR" baseline="0" dirty="0"/>
              <a:t>SAF</a:t>
            </a:r>
            <a:r>
              <a:rPr lang="ko-KR" altLang="en-US" baseline="0" dirty="0"/>
              <a:t>의 성장 가능성을 긍정적으로 평가하고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하지만 최근 트럼프 정권의 재집권이 확정되었는데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트럼프 정권의 에너지 정책은 재생 에너지 보다는 화석연료 산업을 추구하기 때문에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이 보고서가 주장하는 </a:t>
            </a:r>
            <a:r>
              <a:rPr lang="en-US" altLang="ko-KR" baseline="0" dirty="0"/>
              <a:t>SAF</a:t>
            </a:r>
            <a:r>
              <a:rPr lang="ko-KR" altLang="en-US" baseline="0" dirty="0"/>
              <a:t>의 상용화와 시장 확장에는 부정적인 영향을 미칠 가능성이 높지 않을까 생각합니다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이상으로 발표를 마치겠습니다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감사합니다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82DB10-C399-63E8-AF2D-4644600F54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DEA51-FBEB-4E4B-820B-556854AE34F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640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EBD29-F9AE-5813-EFE7-B56C1CE14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C02DDEC-1E05-6D95-3D7A-D50E36D930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A4BF8A-1C0F-2FCC-810F-6D024E50F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F19EA4-7D07-DAA5-EE8F-67E937D12F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DEA51-FBEB-4E4B-820B-556854AE34F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225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다음과 같습니다</a:t>
            </a:r>
            <a:r>
              <a:rPr lang="en-US" altLang="ko-KR" dirty="0"/>
              <a:t>.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DEA51-FBEB-4E4B-820B-556854AE34F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944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3EBA1-103E-CB4A-F749-CD8232DFF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E29865B-9990-4853-2AAC-470744DB9D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D7AC730-B0EC-9A23-F900-78094EC490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먼저 </a:t>
            </a:r>
            <a:r>
              <a:rPr lang="en-US" altLang="ko-KR" baseline="0" dirty="0"/>
              <a:t>SAF</a:t>
            </a:r>
            <a:r>
              <a:rPr lang="ko-KR" altLang="en-US" baseline="0" dirty="0"/>
              <a:t>란 지속가능한 항공연료로 화석 항공 연료를 대체하는 </a:t>
            </a:r>
            <a:r>
              <a:rPr lang="en-US" altLang="ko-KR" baseline="0" dirty="0"/>
              <a:t>drop-in </a:t>
            </a:r>
            <a:r>
              <a:rPr lang="ko-KR" altLang="en-US" baseline="0" dirty="0"/>
              <a:t>연료입니다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Drop-in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연료란</a:t>
            </a:r>
            <a:r>
              <a:rPr lang="ko-KR" altLang="en-US" baseline="0" dirty="0"/>
              <a:t> 기존 인프라를 그대로 사용할 수 있는 연료를 의미하는데요</a:t>
            </a:r>
            <a:r>
              <a:rPr lang="en-US" altLang="ko-KR" baseline="0" dirty="0"/>
              <a:t>, </a:t>
            </a:r>
            <a:r>
              <a:rPr lang="ko-KR" altLang="en-US" baseline="0" dirty="0"/>
              <a:t>바이오매스</a:t>
            </a:r>
            <a:r>
              <a:rPr lang="en-US" altLang="ko-KR" baseline="0" dirty="0"/>
              <a:t>, </a:t>
            </a:r>
            <a:r>
              <a:rPr lang="ko-KR" altLang="en-US" baseline="0" dirty="0"/>
              <a:t>폐기물 열분해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청정 합성 연료 등을 통해 생산되는 저탄소 대안이 되겠습니다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현재 </a:t>
            </a:r>
            <a:r>
              <a:rPr lang="en-US" altLang="ko-KR" baseline="0" dirty="0"/>
              <a:t>SAF</a:t>
            </a:r>
            <a:r>
              <a:rPr lang="ko-KR" altLang="en-US" baseline="0" dirty="0"/>
              <a:t>는 기술적으로는 </a:t>
            </a:r>
            <a:r>
              <a:rPr lang="en-US" altLang="ko-KR" baseline="0" dirty="0"/>
              <a:t>50%</a:t>
            </a:r>
            <a:r>
              <a:rPr lang="ko-KR" altLang="en-US" baseline="0" dirty="0"/>
              <a:t>까지 혼합하여 사용할 수 있지만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경제적인 문제로 </a:t>
            </a:r>
            <a:r>
              <a:rPr lang="en-US" altLang="ko-KR" baseline="0" dirty="0"/>
              <a:t>1-5% </a:t>
            </a:r>
            <a:r>
              <a:rPr lang="ko-KR" altLang="en-US" baseline="0" dirty="0"/>
              <a:t>정도만 혼합되어 사용되고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미국에서 기존 석유 기반 </a:t>
            </a:r>
            <a:r>
              <a:rPr lang="ko-KR" altLang="en-US" baseline="0" dirty="0" err="1"/>
              <a:t>항공유</a:t>
            </a:r>
            <a:r>
              <a:rPr lang="ko-KR" altLang="en-US" baseline="0" dirty="0"/>
              <a:t> 대비 최소 </a:t>
            </a:r>
            <a:r>
              <a:rPr lang="en-US" altLang="ko-KR" baseline="0" dirty="0"/>
              <a:t>50% </a:t>
            </a:r>
            <a:r>
              <a:rPr lang="ko-KR" altLang="en-US" baseline="0" dirty="0"/>
              <a:t>생애 주기 온실가스 배출량 감소를 달성해야만 </a:t>
            </a:r>
            <a:r>
              <a:rPr lang="en-US" altLang="ko-KR" baseline="0" dirty="0"/>
              <a:t>SAF</a:t>
            </a:r>
            <a:r>
              <a:rPr lang="ko-KR" altLang="en-US" baseline="0" dirty="0"/>
              <a:t>로 인정하는 것을 목표로 두고 있지만</a:t>
            </a:r>
            <a:r>
              <a:rPr lang="en-US" altLang="ko-KR" baseline="0" dirty="0"/>
              <a:t>,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현재 국제적으로는 최소 </a:t>
            </a:r>
            <a:r>
              <a:rPr lang="en-US" altLang="ko-KR" baseline="0" dirty="0"/>
              <a:t>10% </a:t>
            </a:r>
            <a:r>
              <a:rPr lang="ko-KR" altLang="en-US" baseline="0" dirty="0"/>
              <a:t>정도만 </a:t>
            </a:r>
            <a:r>
              <a:rPr lang="ko-KR" altLang="en-US" baseline="0" dirty="0" err="1"/>
              <a:t>감축시켜도</a:t>
            </a:r>
            <a:r>
              <a:rPr lang="ko-KR" altLang="en-US" baseline="0" dirty="0"/>
              <a:t> </a:t>
            </a:r>
            <a:r>
              <a:rPr lang="en-US" altLang="ko-KR" baseline="0" dirty="0"/>
              <a:t>SAF</a:t>
            </a:r>
            <a:r>
              <a:rPr lang="ko-KR" altLang="en-US" baseline="0" dirty="0"/>
              <a:t>로 인정해주고 있습니다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87AE2-610D-B03F-EB47-64E13E8C61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DEA51-FBEB-4E4B-820B-556854AE34F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67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771DB-05DB-7AC6-0C78-8EE9B35E4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05F1B7C-44C2-B48B-ABDA-386B01D89B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64473A0-FFF5-619B-00CB-73F9090797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화석 항공 연료는 디젤 및 가솔린에 이어 세계에서 </a:t>
            </a:r>
            <a:r>
              <a:rPr lang="en-US" altLang="ko-KR" b="0" dirty="0">
                <a:solidFill>
                  <a:srgbClr val="0A205C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</a:t>
            </a:r>
            <a:r>
              <a:rPr lang="ko-KR" altLang="en-US" b="0" dirty="0" err="1">
                <a:solidFill>
                  <a:srgbClr val="0A205C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번째로</a:t>
            </a:r>
            <a:r>
              <a:rPr lang="ko-KR" altLang="en-US" b="0" dirty="0">
                <a:solidFill>
                  <a:srgbClr val="0A205C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많이 소비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되는 운송 연료로 그로 인한 이산화탄소 배출량도 상당합니다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figure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는 앞으로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SAF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사용할 경우 기대되는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CO</a:t>
            </a:r>
            <a:r>
              <a:rPr lang="en-US" altLang="ko-KR" baseline="-25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감축에 미치는 영향에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대한 시나리오를 보여줍니다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SAF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50%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혼합하여 사용할 경우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2050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년에는 기존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대비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70%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의 탄소 배출을 감축할 수 있으며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SAF 100%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사용한다면 거의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net-zero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가까운 탄소 배출을 달성할 수 있을 것이라고 예상하고 있습니다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E566D8-5DC8-5C3C-309B-DD24470F0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DEA51-FBEB-4E4B-820B-556854AE34F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796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A780F-9EE7-4E60-C824-5310164E6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9663788-0BF6-37C4-39FF-9548F1BF24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D3FD0D1-4BD1-920F-D67D-6011FE7BEB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다음은 </a:t>
            </a:r>
            <a:r>
              <a:rPr lang="en-US" altLang="ko-KR" baseline="0" dirty="0"/>
              <a:t>SAF</a:t>
            </a:r>
            <a:r>
              <a:rPr lang="ko-KR" altLang="en-US" baseline="0" dirty="0"/>
              <a:t> 대표적인 </a:t>
            </a:r>
            <a:r>
              <a:rPr lang="en-US" altLang="ko-KR" baseline="0" dirty="0"/>
              <a:t>4</a:t>
            </a:r>
            <a:r>
              <a:rPr lang="ko-KR" altLang="en-US" baseline="0" dirty="0"/>
              <a:t>가지 생산 경로에 대해 말씀드리겠습니다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먼저 </a:t>
            </a:r>
            <a:r>
              <a:rPr lang="en-US" altLang="ko-KR" baseline="0" dirty="0"/>
              <a:t>HEFA</a:t>
            </a:r>
            <a:r>
              <a:rPr lang="ko-KR" altLang="en-US" baseline="0" dirty="0"/>
              <a:t>는 현재 가장 성숙한 기술로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옥수수나 콩 같은 바이오 매스에서 오일을 추출해 수소화 공정을 거쳐 </a:t>
            </a:r>
            <a:r>
              <a:rPr lang="en-US" altLang="ko-KR" baseline="0" dirty="0"/>
              <a:t>SAF</a:t>
            </a:r>
            <a:r>
              <a:rPr lang="ko-KR" altLang="en-US" baseline="0" dirty="0"/>
              <a:t>를 생산하는 공정입니다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바이오 원료 비용이 전체 생산 비용의 </a:t>
            </a:r>
            <a:r>
              <a:rPr lang="en-US" altLang="ko-KR" baseline="0" dirty="0"/>
              <a:t>80% </a:t>
            </a:r>
            <a:r>
              <a:rPr lang="ko-KR" altLang="en-US" baseline="0" dirty="0"/>
              <a:t>이상을 차지한다는 특징이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## </a:t>
            </a:r>
            <a:r>
              <a:rPr lang="en-US" altLang="ko-KR" baseline="0" dirty="0" err="1"/>
              <a:t>Hydroprocessing</a:t>
            </a:r>
            <a:r>
              <a:rPr lang="ko-KR" altLang="en-US" baseline="0" dirty="0"/>
              <a:t> </a:t>
            </a:r>
            <a:r>
              <a:rPr lang="en-US" altLang="ko-KR" baseline="0" dirty="0"/>
              <a:t>:</a:t>
            </a:r>
            <a:r>
              <a:rPr lang="ko-KR" altLang="en-US" baseline="0" dirty="0"/>
              <a:t> 수소와 촉매를 활용해 탄화수소 사슬을 짧게 분해하는 공정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다음으로 </a:t>
            </a:r>
            <a:r>
              <a:rPr lang="en-US" altLang="ko-KR" baseline="0" dirty="0"/>
              <a:t>Alcohol to jet</a:t>
            </a:r>
            <a:r>
              <a:rPr lang="ko-KR" altLang="en-US" baseline="0" dirty="0"/>
              <a:t>는 바이오매스를 발효시켜 생산한 에탄올이나 </a:t>
            </a:r>
            <a:r>
              <a:rPr lang="ko-KR" altLang="en-US" baseline="0" dirty="0" err="1"/>
              <a:t>아이소부탄올</a:t>
            </a:r>
            <a:r>
              <a:rPr lang="ko-KR" altLang="en-US" baseline="0" dirty="0"/>
              <a:t> 같은 알코올을 </a:t>
            </a:r>
            <a:r>
              <a:rPr lang="en-US" altLang="ko-KR" baseline="0" dirty="0"/>
              <a:t>SAF</a:t>
            </a:r>
            <a:r>
              <a:rPr lang="ko-KR" altLang="en-US" baseline="0" dirty="0"/>
              <a:t>로 전환하는 기술입니다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알코올 생산 과정에서 탄소 배출이 많다는 단점이 존재해서</a:t>
            </a:r>
            <a:r>
              <a:rPr lang="en-US" altLang="ko-KR" baseline="0" dirty="0"/>
              <a:t> SAF</a:t>
            </a:r>
            <a:r>
              <a:rPr lang="ko-KR" altLang="en-US" baseline="0" dirty="0"/>
              <a:t>기준에 도달하지 못할 가능성이 높은 기술입니다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다음으로 피셔 </a:t>
            </a:r>
            <a:r>
              <a:rPr lang="ko-KR" altLang="en-US" baseline="0" dirty="0" err="1"/>
              <a:t>트롭쉬</a:t>
            </a:r>
            <a:r>
              <a:rPr lang="ko-KR" altLang="en-US" baseline="0" dirty="0"/>
              <a:t> 공정은</a:t>
            </a:r>
            <a:r>
              <a:rPr lang="en-US" altLang="ko-KR" baseline="0" dirty="0"/>
              <a:t> </a:t>
            </a:r>
            <a:r>
              <a:rPr lang="ko-KR" altLang="en-US" baseline="0" dirty="0"/>
              <a:t>바이오매스나 폐기물 등을 </a:t>
            </a:r>
            <a:r>
              <a:rPr lang="ko-KR" altLang="en-US" baseline="0" dirty="0" err="1"/>
              <a:t>가스화하여</a:t>
            </a:r>
            <a:r>
              <a:rPr lang="ko-KR" altLang="en-US" baseline="0" dirty="0"/>
              <a:t> 합성가스로 전환한 뒤 </a:t>
            </a:r>
            <a:r>
              <a:rPr lang="en-US" altLang="ko-KR" baseline="0" dirty="0"/>
              <a:t>SAF</a:t>
            </a:r>
            <a:r>
              <a:rPr lang="ko-KR" altLang="en-US" baseline="0" dirty="0"/>
              <a:t>로 변환시키는 기술입니다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마지막으로 </a:t>
            </a:r>
            <a:r>
              <a:rPr lang="en-US" altLang="ko-KR" baseline="0" dirty="0"/>
              <a:t>power to liquid </a:t>
            </a:r>
            <a:r>
              <a:rPr lang="ko-KR" altLang="en-US" baseline="0" dirty="0"/>
              <a:t>공정은 물을 </a:t>
            </a:r>
            <a:r>
              <a:rPr lang="ko-KR" altLang="en-US" baseline="0" dirty="0" err="1"/>
              <a:t>전기분해하여</a:t>
            </a:r>
            <a:r>
              <a:rPr lang="ko-KR" altLang="en-US" baseline="0" dirty="0"/>
              <a:t> 수소를 생산하고 </a:t>
            </a:r>
            <a:r>
              <a:rPr lang="ko-KR" altLang="en-US" baseline="0" dirty="0" err="1"/>
              <a:t>포집된</a:t>
            </a:r>
            <a:r>
              <a:rPr lang="ko-KR" altLang="en-US" baseline="0" dirty="0"/>
              <a:t> </a:t>
            </a:r>
            <a:r>
              <a:rPr lang="en-US" altLang="ko-KR" baseline="0" dirty="0"/>
              <a:t>CO2</a:t>
            </a:r>
            <a:r>
              <a:rPr lang="ko-KR" altLang="en-US" baseline="0" dirty="0"/>
              <a:t>와 결합해 </a:t>
            </a:r>
            <a:r>
              <a:rPr lang="en-US" altLang="ko-KR" baseline="0" dirty="0"/>
              <a:t>RWGS</a:t>
            </a:r>
            <a:r>
              <a:rPr lang="ko-KR" altLang="en-US" baseline="0" dirty="0"/>
              <a:t>와 피셔 </a:t>
            </a:r>
            <a:r>
              <a:rPr lang="ko-KR" altLang="en-US" baseline="0" dirty="0" err="1"/>
              <a:t>트롭쉬</a:t>
            </a:r>
            <a:r>
              <a:rPr lang="ko-KR" altLang="en-US" baseline="0" dirty="0"/>
              <a:t> 공정을 통해 </a:t>
            </a:r>
            <a:r>
              <a:rPr lang="en-US" altLang="ko-KR" baseline="0" dirty="0"/>
              <a:t>SAF</a:t>
            </a:r>
            <a:r>
              <a:rPr lang="ko-KR" altLang="en-US" baseline="0" dirty="0"/>
              <a:t>를 생산하는 기술입니다</a:t>
            </a:r>
            <a:r>
              <a:rPr lang="en-US" altLang="ko-KR" baseline="0" dirty="0"/>
              <a:t>.</a:t>
            </a:r>
            <a:br>
              <a:rPr lang="en-US" altLang="ko-KR" baseline="0" dirty="0"/>
            </a:br>
            <a:br>
              <a:rPr lang="en-US" altLang="ko-KR" baseline="0" dirty="0"/>
            </a:br>
            <a:r>
              <a:rPr lang="ko-KR" altLang="en-US" baseline="0" dirty="0"/>
              <a:t>제가 알기론 피셔 </a:t>
            </a:r>
            <a:r>
              <a:rPr lang="ko-KR" altLang="en-US" baseline="0" dirty="0" err="1"/>
              <a:t>트롭쉬</a:t>
            </a:r>
            <a:r>
              <a:rPr lang="ko-KR" altLang="en-US" baseline="0" dirty="0"/>
              <a:t> 공정에 적절한 수소와 </a:t>
            </a:r>
            <a:r>
              <a:rPr lang="en-US" altLang="ko-KR" baseline="0" dirty="0"/>
              <a:t>CO </a:t>
            </a:r>
            <a:r>
              <a:rPr lang="ko-KR" altLang="en-US" baseline="0" dirty="0"/>
              <a:t>비율이 정해져 있는 것으로 알고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그래서 그 비율을 조절하기 위해 </a:t>
            </a:r>
            <a:r>
              <a:rPr lang="en-US" altLang="ko-KR" baseline="0" dirty="0"/>
              <a:t>RWGS </a:t>
            </a:r>
            <a:r>
              <a:rPr lang="ko-KR" altLang="en-US" baseline="0" dirty="0"/>
              <a:t>반응을 사용하는 것 같습니다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 피셔 </a:t>
            </a:r>
            <a:r>
              <a:rPr lang="ko-KR" altLang="en-US" baseline="0" dirty="0" err="1"/>
              <a:t>트롭쉬</a:t>
            </a:r>
            <a:r>
              <a:rPr lang="ko-KR" altLang="en-US" baseline="0" dirty="0"/>
              <a:t> 공정과 </a:t>
            </a:r>
            <a:r>
              <a:rPr lang="en-US" altLang="ko-KR" baseline="0" dirty="0"/>
              <a:t>power to liquid </a:t>
            </a:r>
            <a:r>
              <a:rPr lang="ko-KR" altLang="en-US" baseline="0" dirty="0"/>
              <a:t>공정은</a:t>
            </a:r>
            <a:r>
              <a:rPr lang="en-US" altLang="ko-KR" baseline="0" dirty="0"/>
              <a:t> </a:t>
            </a:r>
            <a:r>
              <a:rPr lang="ko-KR" altLang="en-US" baseline="0" dirty="0"/>
              <a:t>탄소 배출량이 </a:t>
            </a:r>
            <a:r>
              <a:rPr lang="en-US" altLang="ko-KR" baseline="0" dirty="0"/>
              <a:t>0</a:t>
            </a:r>
            <a:r>
              <a:rPr lang="ko-KR" altLang="en-US" baseline="0" dirty="0"/>
              <a:t>에 가깝다는 장점이 있지만 </a:t>
            </a:r>
            <a:r>
              <a:rPr lang="ko-KR" altLang="en-US" baseline="0" dirty="0">
                <a:sym typeface="Wingdings" panose="05000000000000000000" pitchFamily="2" charset="2"/>
              </a:rPr>
              <a:t>아직 기술 성숙도가 낮고 특히 물을 </a:t>
            </a:r>
            <a:r>
              <a:rPr lang="ko-KR" altLang="en-US" baseline="0" dirty="0" err="1">
                <a:sym typeface="Wingdings" panose="05000000000000000000" pitchFamily="2" charset="2"/>
              </a:rPr>
              <a:t>전기분해하는</a:t>
            </a:r>
            <a:r>
              <a:rPr lang="ko-KR" altLang="en-US" baseline="0" dirty="0">
                <a:sym typeface="Wingdings" panose="05000000000000000000" pitchFamily="2" charset="2"/>
              </a:rPr>
              <a:t> 비용이 제약으로 작용한다는 단점이 있습니다</a:t>
            </a:r>
            <a:r>
              <a:rPr lang="en-US" altLang="ko-KR" baseline="0" dirty="0">
                <a:sym typeface="Wingdings" panose="05000000000000000000" pitchFamily="2" charset="2"/>
              </a:rPr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장기적으로 </a:t>
            </a:r>
            <a:r>
              <a:rPr lang="en-US" altLang="ko-KR" baseline="0" dirty="0"/>
              <a:t>SAF</a:t>
            </a:r>
            <a:r>
              <a:rPr lang="ko-KR" altLang="en-US" baseline="0" dirty="0"/>
              <a:t>는 이러한 탄소 배출량이 가장 적은 경로를 채택하게 될 것이라고 예상됩니다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C7D19F-9988-6C8B-CE38-0EFE693E8A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DEA51-FBEB-4E4B-820B-556854AE34F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33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0996F-A693-A6CB-DF4E-2E45813F9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754ECA0-128B-07B8-6B42-C4983F224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7C26D12-0A95-CBBB-6E60-C3C5C0D396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SAF</a:t>
            </a:r>
            <a:r>
              <a:rPr lang="ko-KR" altLang="en-US" baseline="0" dirty="0"/>
              <a:t>의 가장 본질적인 문제점은 높은 생산 비용인데요</a:t>
            </a:r>
            <a:r>
              <a:rPr lang="en-US" altLang="ko-KR" baseline="0" dirty="0"/>
              <a:t>, </a:t>
            </a:r>
            <a:r>
              <a:rPr lang="ko-KR" altLang="en-US" baseline="0" dirty="0"/>
              <a:t>화석 기반 항공유보다 </a:t>
            </a:r>
            <a:r>
              <a:rPr lang="en-US" altLang="ko-KR" baseline="0" dirty="0"/>
              <a:t>2-10</a:t>
            </a:r>
            <a:r>
              <a:rPr lang="ko-KR" altLang="en-US" baseline="0" dirty="0"/>
              <a:t>배 정도 높은 비용을 보이고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그나마 </a:t>
            </a:r>
            <a:r>
              <a:rPr lang="en-US" altLang="ko-KR" baseline="0" dirty="0"/>
              <a:t>Alcohol to Jet </a:t>
            </a:r>
            <a:r>
              <a:rPr lang="ko-KR" altLang="en-US" baseline="0" dirty="0"/>
              <a:t>기술이 상업적으로 가장 경제적인 경로가 될 수 있지만</a:t>
            </a:r>
            <a:r>
              <a:rPr lang="en-US" altLang="ko-KR" baseline="0" dirty="0"/>
              <a:t>, </a:t>
            </a:r>
            <a:r>
              <a:rPr lang="ko-KR" altLang="en-US" baseline="0" dirty="0"/>
              <a:t>아까 말씀드린 것처럼 온실가스 배출이 많다는 단점이 존재해 현재는 사용이 어려운 상황입니다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하지만 높은 가격에도 불구하고 미국과 전 세계적으로 </a:t>
            </a:r>
            <a:r>
              <a:rPr lang="en-US" altLang="ko-KR" baseline="0" dirty="0"/>
              <a:t>SAF</a:t>
            </a:r>
            <a:r>
              <a:rPr lang="ko-KR" altLang="en-US" baseline="0" dirty="0"/>
              <a:t>의 수요는 증가하고 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 이유는 크게 다음 </a:t>
            </a:r>
            <a:r>
              <a:rPr lang="en-US" altLang="ko-KR" baseline="0" dirty="0"/>
              <a:t>3</a:t>
            </a:r>
            <a:r>
              <a:rPr lang="ko-KR" altLang="en-US" baseline="0" dirty="0"/>
              <a:t>가지로 정리할 수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첫번째로 탈탄소화 </a:t>
            </a:r>
            <a:r>
              <a:rPr lang="ko-KR" altLang="en-US" baseline="0" dirty="0" err="1"/>
              <a:t>솔루션으로서의</a:t>
            </a:r>
            <a:r>
              <a:rPr lang="ko-KR" altLang="en-US" baseline="0" dirty="0"/>
              <a:t> 효과를 통해 추가적인 이익을 얻을 수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오른쪽 </a:t>
            </a:r>
            <a:r>
              <a:rPr lang="en-US" altLang="ko-KR" baseline="0" dirty="0"/>
              <a:t>figure</a:t>
            </a:r>
            <a:r>
              <a:rPr lang="ko-KR" altLang="en-US" baseline="0" dirty="0"/>
              <a:t>는 </a:t>
            </a:r>
            <a:r>
              <a:rPr lang="en-US" altLang="ko-KR" baseline="0" dirty="0"/>
              <a:t>SAF</a:t>
            </a:r>
            <a:r>
              <a:rPr lang="ko-KR" altLang="en-US" baseline="0" dirty="0"/>
              <a:t>를 사용함에 따른 탄소 감축 비용 절감을 보여줍니다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화석연료 기반 항공유에 비해 </a:t>
            </a:r>
            <a:r>
              <a:rPr lang="en-US" altLang="ko-KR" baseline="0" dirty="0"/>
              <a:t>SAF</a:t>
            </a:r>
            <a:r>
              <a:rPr lang="ko-KR" altLang="en-US" baseline="0" dirty="0"/>
              <a:t>를 혼합하여 사용하였을 때 </a:t>
            </a:r>
            <a:r>
              <a:rPr lang="en-US" altLang="ko-KR" baseline="0" dirty="0"/>
              <a:t>2024</a:t>
            </a:r>
            <a:r>
              <a:rPr lang="ko-KR" altLang="en-US" baseline="0" dirty="0"/>
              <a:t>년 기준으로는 </a:t>
            </a:r>
            <a:r>
              <a:rPr lang="en-US" altLang="ko-KR" baseline="0" dirty="0"/>
              <a:t>50-60% </a:t>
            </a:r>
            <a:r>
              <a:rPr lang="ko-KR" altLang="en-US" baseline="0" dirty="0"/>
              <a:t>정도 탄소 감축 비용을 절감할 수 있으며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추후에 세금 공제 등을 통해 </a:t>
            </a:r>
            <a:r>
              <a:rPr lang="en-US" altLang="ko-KR" baseline="0" dirty="0"/>
              <a:t>70-90%</a:t>
            </a:r>
            <a:r>
              <a:rPr lang="ko-KR" altLang="en-US" baseline="0" dirty="0"/>
              <a:t>까지 </a:t>
            </a:r>
            <a:r>
              <a:rPr lang="ko-KR" altLang="en-US" baseline="0" dirty="0" err="1"/>
              <a:t>감축시킬</a:t>
            </a:r>
            <a:r>
              <a:rPr lang="ko-KR" altLang="en-US" baseline="0" dirty="0"/>
              <a:t> 수 있다고 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뿐만 아니라 온실가스 프로토콜의 </a:t>
            </a:r>
            <a:r>
              <a:rPr lang="en-US" altLang="ko-KR" baseline="0" dirty="0"/>
              <a:t>scope1</a:t>
            </a:r>
            <a:r>
              <a:rPr lang="ko-KR" altLang="en-US" baseline="0" dirty="0"/>
              <a:t>을 저감함으로써 탄소 크레딧 판매</a:t>
            </a:r>
            <a:r>
              <a:rPr lang="en-US" altLang="ko-KR" baseline="0" dirty="0"/>
              <a:t> </a:t>
            </a:r>
            <a:r>
              <a:rPr lang="ko-KR" altLang="en-US" baseline="0" dirty="0"/>
              <a:t>및 정부 인센티브도 가능합니다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두번째로</a:t>
            </a:r>
            <a:r>
              <a:rPr lang="en-US" altLang="ko-KR" baseline="0" dirty="0"/>
              <a:t>, </a:t>
            </a:r>
            <a:r>
              <a:rPr lang="ko-KR" altLang="en-US" baseline="0" dirty="0"/>
              <a:t>시장 및 소비자의 친환경 중시 분위기가 점점 형성됨에 따라 시장 경쟁력을 강화하고 브랜드 가치를 향상시키고자 기업의 지속 가능성 전략에 투자할</a:t>
            </a:r>
            <a:r>
              <a:rPr lang="en-US" altLang="ko-KR" baseline="0" dirty="0"/>
              <a:t> </a:t>
            </a:r>
            <a:r>
              <a:rPr lang="ko-KR" altLang="en-US" baseline="0" dirty="0"/>
              <a:t>수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마지막으로 정부의 규제로 일부 국가에는 현재로 </a:t>
            </a:r>
            <a:r>
              <a:rPr lang="en-US" altLang="ko-KR" baseline="0" dirty="0"/>
              <a:t>SAF </a:t>
            </a:r>
            <a:r>
              <a:rPr lang="ko-KR" altLang="en-US" baseline="0" dirty="0"/>
              <a:t>사용을 의무화하고 있습니다</a:t>
            </a:r>
            <a:r>
              <a:rPr lang="en-US" altLang="ko-KR" baseline="0" dirty="0"/>
              <a:t>.</a:t>
            </a:r>
            <a:br>
              <a:rPr lang="en-US" altLang="ko-KR" baseline="0" dirty="0"/>
            </a:br>
            <a:endParaRPr lang="en-US" altLang="ko-KR" baseline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5564EB-2449-5DD7-7C66-634FEF687B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DEA51-FBEB-4E4B-820B-556854AE34F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714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8C31E-F85E-3FAF-864D-0C7E9BBFC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763B389-9221-25D2-DBB3-757BD67B38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467313-F1D8-8C47-5A68-3B072DCD96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다음은 미국에서의 </a:t>
            </a:r>
            <a:r>
              <a:rPr lang="en-US" altLang="ko-KR" baseline="0" dirty="0"/>
              <a:t>SAF </a:t>
            </a:r>
            <a:r>
              <a:rPr lang="ko-KR" altLang="en-US" baseline="0" dirty="0"/>
              <a:t>지원 정책에 관한 내용입니다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크게 </a:t>
            </a:r>
            <a:r>
              <a:rPr lang="en-US" altLang="ko-KR" baseline="0" dirty="0"/>
              <a:t>4</a:t>
            </a:r>
            <a:r>
              <a:rPr lang="ko-KR" altLang="en-US" baseline="0" dirty="0"/>
              <a:t>가지 </a:t>
            </a:r>
            <a:r>
              <a:rPr lang="ko-KR" altLang="en-US" baseline="0" dirty="0" err="1"/>
              <a:t>섹션으로</a:t>
            </a:r>
            <a:r>
              <a:rPr lang="ko-KR" altLang="en-US" baseline="0" dirty="0"/>
              <a:t> 나눌 수 있는데</a:t>
            </a:r>
            <a:r>
              <a:rPr lang="en-US" altLang="ko-KR" baseline="0" dirty="0"/>
              <a:t>,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먼저 </a:t>
            </a:r>
            <a:r>
              <a:rPr lang="en-US" altLang="ko-KR" baseline="0" dirty="0"/>
              <a:t>RFS</a:t>
            </a:r>
            <a:r>
              <a:rPr lang="ko-KR" altLang="en-US" baseline="0" dirty="0"/>
              <a:t>라고 해서 미국의 연방 정책인데 탄소 </a:t>
            </a:r>
            <a:r>
              <a:rPr lang="ko-KR" altLang="en-US" baseline="0" dirty="0" err="1"/>
              <a:t>크레딧과</a:t>
            </a:r>
            <a:r>
              <a:rPr lang="ko-KR" altLang="en-US" baseline="0" dirty="0"/>
              <a:t> 유사하게 </a:t>
            </a:r>
            <a:r>
              <a:rPr lang="en-US" altLang="ko-KR" baseline="0" dirty="0"/>
              <a:t>SAF </a:t>
            </a:r>
            <a:r>
              <a:rPr lang="ko-KR" altLang="en-US" baseline="0" dirty="0"/>
              <a:t>생산자에게 인증번호를 부여하고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이를 판매하여 수익을 얻을 수 있도록 하는 인센티브입니다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연방 세금 공제는 </a:t>
            </a:r>
            <a:r>
              <a:rPr lang="en-US" altLang="ko-KR" baseline="0" dirty="0"/>
              <a:t>SAF</a:t>
            </a:r>
            <a:r>
              <a:rPr lang="ko-KR" altLang="en-US" baseline="0" dirty="0"/>
              <a:t>의 생산 </a:t>
            </a:r>
            <a:r>
              <a:rPr lang="ko-KR" altLang="en-US" baseline="0" dirty="0" err="1"/>
              <a:t>갤런당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그리고 연료의 탄소 배출량에 따라 차등적으로 인센티브를 지원하는 제도입니다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주 차원에서도 각각 개별적인 추가 세금 공제가 가능합니다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국제적으로는 많은 국가에서 점진적으로 </a:t>
            </a:r>
            <a:r>
              <a:rPr lang="en-US" altLang="ko-KR" baseline="0" dirty="0"/>
              <a:t>SAF </a:t>
            </a:r>
            <a:r>
              <a:rPr lang="ko-KR" altLang="en-US" baseline="0" dirty="0"/>
              <a:t>의무화를 확대하는 분위기가 형성되고 있습니다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0BD21B-6A9F-9892-B44C-6DAE18EA10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DEA51-FBEB-4E4B-820B-556854AE34F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693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676AD-21BF-1AD7-152B-F90C51B41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286BC9-7860-5145-C938-C8579AC03C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77C78A-D75D-4F31-5876-C2C2309639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하지만 그럼에도 불구하고 </a:t>
            </a:r>
            <a:r>
              <a:rPr lang="en-US" altLang="ko-KR" baseline="0" dirty="0"/>
              <a:t>SAF</a:t>
            </a:r>
            <a:r>
              <a:rPr lang="ko-KR" altLang="en-US" baseline="0" dirty="0"/>
              <a:t>의 상업화는 여전히 어려운 상황입니다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SAF</a:t>
            </a:r>
            <a:r>
              <a:rPr lang="ko-KR" altLang="en-US" baseline="0" dirty="0"/>
              <a:t> 생산과 관련하여 크게 </a:t>
            </a:r>
            <a:r>
              <a:rPr lang="en-US" altLang="ko-KR" baseline="0" dirty="0"/>
              <a:t>3</a:t>
            </a:r>
            <a:r>
              <a:rPr lang="ko-KR" altLang="en-US" baseline="0" dirty="0"/>
              <a:t>개의 이해관계자 그룹이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먼저 공급처 입장에서는 현재 가장 기술 성숙도가 높은 </a:t>
            </a:r>
            <a:r>
              <a:rPr lang="en-US" altLang="ko-KR" baseline="0" dirty="0"/>
              <a:t>HEFA</a:t>
            </a:r>
            <a:r>
              <a:rPr lang="ko-KR" altLang="en-US" baseline="0" dirty="0"/>
              <a:t>의 경우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옥수수와 콩 외에 다른 작물을 활용하기 어려운 상황에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타 생산 경로는 기술적</a:t>
            </a:r>
            <a:r>
              <a:rPr lang="en-US" altLang="ko-KR" baseline="0" dirty="0"/>
              <a:t>, </a:t>
            </a:r>
            <a:r>
              <a:rPr lang="ko-KR" altLang="en-US" baseline="0" dirty="0"/>
              <a:t>상업적 성숙도가 부족해 실증까지도 오랜 시간이 필요할 것으로 보입니다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다음으로 </a:t>
            </a:r>
            <a:r>
              <a:rPr lang="ko-KR" altLang="en-US" baseline="0" dirty="0" err="1"/>
              <a:t>수요처인</a:t>
            </a:r>
            <a:r>
              <a:rPr lang="ko-KR" altLang="en-US" baseline="0" dirty="0"/>
              <a:t> 항공사 입장에서는 충분한 상류 원료 공급망을 확보하기 어려워 경제적인 불안정성으로 인해 장기계약을 체결하기 어려운 상황입니다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미국에서는 연방 인센티브 및 주 정책을 통해 </a:t>
            </a:r>
            <a:r>
              <a:rPr lang="en-US" altLang="ko-KR" baseline="0" dirty="0"/>
              <a:t>SAF</a:t>
            </a:r>
            <a:r>
              <a:rPr lang="ko-KR" altLang="en-US" baseline="0" dirty="0"/>
              <a:t>의 비용 문제를 해결하고자 하지만 이는 사실 근본적인 해결책은 제공할 수 없다는 한계가 있습니다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C117D0-7121-425F-2E14-4B0D70BB8A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DEA51-FBEB-4E4B-820B-556854AE34F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034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10DED-E1FE-BFFE-9EF3-DE039A465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853FF6E-420F-FB68-F7FE-8033BB44FD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B4173F-DBB5-5246-F833-33DDE48FC3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그렇다면 앞으로 </a:t>
            </a:r>
            <a:r>
              <a:rPr lang="en-US" altLang="ko-KR" baseline="0" dirty="0"/>
              <a:t>SAF</a:t>
            </a:r>
            <a:r>
              <a:rPr lang="ko-KR" altLang="en-US" baseline="0" dirty="0"/>
              <a:t>에 경제적으로 투자할 가치가 있는지 평가해봐야 할 것입니다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이 보고서에서 미국 에너지부는 각 </a:t>
            </a:r>
            <a:r>
              <a:rPr lang="en-US" altLang="ko-KR" baseline="0" dirty="0"/>
              <a:t>SAF </a:t>
            </a:r>
            <a:r>
              <a:rPr lang="ko-KR" altLang="en-US" baseline="0" dirty="0"/>
              <a:t>생산경로별 성장 잠재력을 긍정적으로 평가하고 있습니다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좌측에 로드맵과 같이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장기적으로 봤을 때 경제적</a:t>
            </a:r>
            <a:r>
              <a:rPr lang="en-US" altLang="ko-KR" baseline="0" dirty="0"/>
              <a:t>, </a:t>
            </a:r>
            <a:r>
              <a:rPr lang="ko-KR" altLang="en-US" baseline="0" dirty="0"/>
              <a:t>환경적으로 항공 산업의 탈탄소화 및 지속 가능성에 큰 기여를 할 수 있을 것이라고 주장합니다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725834-2BB4-CAE6-D3DE-4E0168F340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DEA51-FBEB-4E4B-820B-556854AE34F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527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E7816-7335-4B10-ABC0-3BFE3ACB4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EA59A9-FCA4-40A2-BA81-1CF17C53B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CF8C5F-909C-4F00-B6AD-5F6B7692B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9530-6F52-49F2-86A2-6CCBE7259AF6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FF7AE-2C46-49EA-94C9-401D51B72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1C9705-0C14-48D9-A3B5-5B1A64EC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FD67-681B-449D-B596-48A53ADA3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73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662A6-AE79-4A76-8FFE-8B67C568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93DE37-3C44-47FE-B6FC-8042AC4B5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7D9EE-B26C-4D1D-8EA9-6C74D8A0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9530-6F52-49F2-86A2-6CCBE7259AF6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C4229B-5168-4271-AE47-8349FB0F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E0492-82AC-4814-94D8-66FF7BA1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FD67-681B-449D-B596-48A53ADA3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27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09BE0C-040B-423D-86FC-D6D0E7394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E68604-E3B7-4766-834B-68F3C3A47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AC8DFD-50E5-41C6-A3C6-B022B977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9530-6F52-49F2-86A2-6CCBE7259AF6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F27117-199E-43E6-8385-0B9E796C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CCE6A-2C32-4FDE-A0F6-FC970655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FD67-681B-449D-B596-48A53ADA3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70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81B7D-68CA-4B0D-97E6-D1714314E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7012FF-B7B3-4798-AE83-C2863CBB6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17BC9-B459-498C-9E80-A5DCF6AA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9530-6F52-49F2-86A2-6CCBE7259AF6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CA5A30-5EB2-46C1-8B96-CA5941FB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BEF09-3E8E-4F20-B0FD-142510943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FD67-681B-449D-B596-48A53ADA3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23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23FF6-47A1-4768-87FA-3DD3386A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420AFA-C805-4142-8E18-CD2CE379D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1641E-F802-4794-B72C-6B263FAA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9530-6F52-49F2-86A2-6CCBE7259AF6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F89F4-3D09-4A2B-8B1C-B7D10D20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3C34DF-F0FF-413F-B4DC-DD8B32DF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FD67-681B-449D-B596-48A53ADA3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16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9145A-820C-4D18-AD0B-B49DEEAD8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6D623-A9CA-4719-A804-3B0AFA83E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D983F1-0D68-4FD5-AF98-97091A132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ED8F58-F5A1-4E47-986B-B3575B27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9530-6F52-49F2-86A2-6CCBE7259AF6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28922A-D493-437E-830D-875B37C1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D7A094-1FB4-4809-9083-5108DD97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FD67-681B-449D-B596-48A53ADA3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66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7C07B-EF34-43C1-A885-50050B14E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09A074-B825-461C-90C6-0E3683C58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642752-CCBF-4142-BA64-49F14FE8B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23B1CD-F498-40A6-A7B6-78A45EDC2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AA0F34-A701-481C-B0FC-79837E86B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3292E3-9A98-4DB0-80E1-1A19E15D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9530-6F52-49F2-86A2-6CCBE7259AF6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CEB826-DEBE-4753-8440-1B7469BE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6160BD-8835-4580-85A9-3B93C385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FD67-681B-449D-B596-48A53ADA3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865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8313A-9EC7-44C4-B9FC-BCF86226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A4EF93-5443-4960-9BCE-BCC35E8E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9530-6F52-49F2-86A2-6CCBE7259AF6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CB4AE5-3B4D-4B6B-A6CD-094B7D95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A30D8F-5E0A-449D-8FE1-889FB750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FD67-681B-449D-B596-48A53ADA3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94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F94ABD-8D54-4845-85CC-A0845EF5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9530-6F52-49F2-86A2-6CCBE7259AF6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6A520B-4C04-4B61-BD67-7FF981CB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2255B1-3131-4330-942A-FF342928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FD67-681B-449D-B596-48A53ADA3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63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07055-6197-4076-96F9-2556FFA09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3CA599-4ACF-4BE0-9A8A-1228D9649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51B499-5608-4727-A58F-63E80D7E4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084482-3F4F-49C4-9D5B-C566913C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9530-6F52-49F2-86A2-6CCBE7259AF6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E81D47-8E20-4AA3-8A55-A1BD099F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1203B7-7B01-4066-82D5-BF3DAA4A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FD67-681B-449D-B596-48A53ADA3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11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FF3A3-0F82-4001-9054-D1419F8E3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8723ED-35B1-48D6-B084-4B199F42E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0C0344-44BB-4111-A415-BD65C2B43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5F8913-6CAB-4CD7-999C-F014C46A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9530-6F52-49F2-86A2-6CCBE7259AF6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AA923E-0A9A-4D53-9AE3-FA7D9335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83EF21-9949-42B9-83AC-28FDCAAA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FD67-681B-449D-B596-48A53ADA3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66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543ED4-7E3D-4BF3-9987-842A1DA35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ED9867-9F9C-4FD6-865E-FB99368B7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3B441-C7DD-4B41-A485-D95038B5A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D9530-6F52-49F2-86A2-6CCBE7259AF6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03E533-3667-4CBB-8522-5612DBCCA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2562B-1878-42EC-835A-7FD2A1BE9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6FD67-681B-449D-B596-48A53ADA3D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82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2.jpg"/><Relationship Id="rId10" Type="http://schemas.openxmlformats.org/officeDocument/2006/relationships/image" Target="../media/image22.png"/><Relationship Id="rId4" Type="http://schemas.openxmlformats.org/officeDocument/2006/relationships/image" Target="../media/image1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11.sv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D10544-4A8F-44F3-808C-11789F572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787" y="1678696"/>
            <a:ext cx="10493464" cy="1600387"/>
          </a:xfrm>
        </p:spPr>
        <p:txBody>
          <a:bodyPr anchor="ctr">
            <a:noAutofit/>
          </a:bodyPr>
          <a:lstStyle/>
          <a:p>
            <a:pPr algn="ctr" latinLnBrk="1">
              <a:lnSpc>
                <a:spcPct val="100000"/>
              </a:lnSpc>
            </a:pPr>
            <a:r>
              <a:rPr lang="en-US" altLang="ko-KR" sz="2800" b="1" kern="10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Times New Roman" panose="02020603050405020304" pitchFamily="18" charset="0"/>
              </a:rPr>
              <a:t>Pathways to Commercial Liftoff</a:t>
            </a:r>
            <a:br>
              <a:rPr lang="en-US" altLang="ko-KR" sz="2800" b="1" kern="10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Times New Roman" panose="02020603050405020304" pitchFamily="18" charset="0"/>
              </a:rPr>
            </a:br>
            <a:r>
              <a:rPr lang="en-US" altLang="ko-KR" sz="2800" b="1" kern="100" dirty="0">
                <a:effectLst/>
                <a:latin typeface="나눔스퀘어OTF_ac ExtraBold" panose="020B0600000101010101" pitchFamily="34" charset="-127"/>
                <a:ea typeface="나눔스퀘어OTF_ac ExtraBold" panose="020B0600000101010101" pitchFamily="34" charset="-127"/>
                <a:cs typeface="Times New Roman" panose="02020603050405020304" pitchFamily="18" charset="0"/>
              </a:rPr>
              <a:t>: Sustainable Aviation Fuel (SAF)</a:t>
            </a:r>
            <a:endParaRPr lang="ko-KR" altLang="ko-KR" sz="2800" kern="100" dirty="0">
              <a:effectLst/>
              <a:latin typeface="나눔스퀘어OTF_ac ExtraBold" panose="020B0600000101010101" pitchFamily="34" charset="-127"/>
              <a:ea typeface="나눔스퀘어OTF_ac ExtraBold" panose="020B0600000101010101" pitchFamily="34" charset="-127"/>
              <a:cs typeface="Times New Roman(본문 CS)"/>
            </a:endParaRPr>
          </a:p>
        </p:txBody>
      </p:sp>
      <p:sp>
        <p:nvSpPr>
          <p:cNvPr id="9" name="제목 3">
            <a:extLst>
              <a:ext uri="{FF2B5EF4-FFF2-40B4-BE49-F238E27FC236}">
                <a16:creationId xmlns:a16="http://schemas.microsoft.com/office/drawing/2014/main" id="{724186AD-D608-44E0-BB56-CDA9B2BA1EF2}"/>
              </a:ext>
            </a:extLst>
          </p:cNvPr>
          <p:cNvSpPr txBox="1">
            <a:spLocks/>
          </p:cNvSpPr>
          <p:nvPr/>
        </p:nvSpPr>
        <p:spPr>
          <a:xfrm>
            <a:off x="4561769" y="3584547"/>
            <a:ext cx="3058886" cy="42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OTF_ac" panose="020B0600000101010101" pitchFamily="34" charset="-127"/>
                <a:ea typeface="나눔스퀘어OTF_ac" panose="020B0600000101010101" pitchFamily="34" charset="-127"/>
                <a:cs typeface="+mn-cs"/>
              </a:rPr>
              <a:t>2024. 12. 05.</a:t>
            </a:r>
          </a:p>
        </p:txBody>
      </p:sp>
      <p:sp>
        <p:nvSpPr>
          <p:cNvPr id="14" name="제목 9">
            <a:extLst>
              <a:ext uri="{FF2B5EF4-FFF2-40B4-BE49-F238E27FC236}">
                <a16:creationId xmlns:a16="http://schemas.microsoft.com/office/drawing/2014/main" id="{6C01175E-07D7-4410-8A3C-ACF58EAF6768}"/>
              </a:ext>
            </a:extLst>
          </p:cNvPr>
          <p:cNvSpPr txBox="1">
            <a:spLocks/>
          </p:cNvSpPr>
          <p:nvPr/>
        </p:nvSpPr>
        <p:spPr>
          <a:xfrm>
            <a:off x="244" y="1615614"/>
            <a:ext cx="12192000" cy="5641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0000">
                <a:srgbClr val="3C486A"/>
              </a:gs>
              <a:gs pos="74000">
                <a:srgbClr val="9D1C20"/>
              </a:gs>
            </a:gsLst>
            <a:lin ang="10800000" scaled="1"/>
            <a:tileRect/>
          </a:gra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5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5BB857-960D-4727-908B-6E096BC8E064}"/>
              </a:ext>
            </a:extLst>
          </p:cNvPr>
          <p:cNvSpPr/>
          <p:nvPr/>
        </p:nvSpPr>
        <p:spPr>
          <a:xfrm>
            <a:off x="-9575" y="3279084"/>
            <a:ext cx="12201575" cy="45719"/>
          </a:xfrm>
          <a:prstGeom prst="rect">
            <a:avLst/>
          </a:prstGeom>
          <a:gradFill flip="none" rotWithShape="1">
            <a:gsLst>
              <a:gs pos="25000">
                <a:srgbClr val="9D1C20"/>
              </a:gs>
              <a:gs pos="0">
                <a:srgbClr val="E6E6E6"/>
              </a:gs>
              <a:gs pos="55000">
                <a:srgbClr val="384870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梯形 12">
            <a:extLst>
              <a:ext uri="{FF2B5EF4-FFF2-40B4-BE49-F238E27FC236}">
                <a16:creationId xmlns:a16="http://schemas.microsoft.com/office/drawing/2014/main" id="{371720BE-84D0-4F41-80BA-7DB48C21CDA1}"/>
              </a:ext>
            </a:extLst>
          </p:cNvPr>
          <p:cNvSpPr/>
          <p:nvPr/>
        </p:nvSpPr>
        <p:spPr>
          <a:xfrm>
            <a:off x="0" y="1295839"/>
            <a:ext cx="3262184" cy="329313"/>
          </a:xfrm>
          <a:prstGeom prst="trapezoid">
            <a:avLst>
              <a:gd name="adj" fmla="val 92048"/>
            </a:avLst>
          </a:prstGeom>
          <a:solidFill>
            <a:srgbClr val="9D1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OTF_ac" panose="020B0600000101010101" charset="-127"/>
                <a:ea typeface="나눔스퀘어OTF_ac" panose="020B0600000101010101" charset="-127"/>
                <a:cs typeface="Times New Roman" panose="02020603050405020304" pitchFamily="18" charset="0"/>
              </a:rPr>
              <a:t>Research</a:t>
            </a:r>
            <a:r>
              <a:rPr lang="en-US" altLang="zh-CN" sz="14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나눔스퀘어OTF_ac Bold" panose="020B0600000101010101" charset="-127"/>
                <a:ea typeface="微软雅黑" panose="020B0503020204020204" pitchFamily="34" charset="-122"/>
                <a:cs typeface="Times New Roman" panose="02020603050405020304" pitchFamily="18" charset="0"/>
              </a:rPr>
              <a:t> presentation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352B2B-354C-1449-986A-99BB12D7D56D}"/>
              </a:ext>
            </a:extLst>
          </p:cNvPr>
          <p:cNvSpPr txBox="1">
            <a:spLocks/>
          </p:cNvSpPr>
          <p:nvPr/>
        </p:nvSpPr>
        <p:spPr>
          <a:xfrm>
            <a:off x="2371159" y="4128176"/>
            <a:ext cx="7440106" cy="47102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박준영</a:t>
            </a:r>
            <a:endParaRPr lang="en-US" altLang="ko-KR" baseline="30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DF99AAF9-28C1-974D-7D29-24EA1A73C9EC}"/>
              </a:ext>
            </a:extLst>
          </p:cNvPr>
          <p:cNvSpPr txBox="1">
            <a:spLocks/>
          </p:cNvSpPr>
          <p:nvPr/>
        </p:nvSpPr>
        <p:spPr>
          <a:xfrm>
            <a:off x="2371159" y="4599198"/>
            <a:ext cx="7440106" cy="225880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ko-KR" altLang="en-US" baseline="30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학부연구생</a:t>
            </a:r>
            <a:br>
              <a:rPr lang="ko-KR" altLang="en-US" baseline="30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baseline="30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Department of Chemical Engineering, </a:t>
            </a:r>
            <a:r>
              <a:rPr lang="en-US" altLang="ko-KR" baseline="30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Kyunghee</a:t>
            </a:r>
            <a:r>
              <a:rPr lang="en-US" altLang="ko-KR" baseline="30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University</a:t>
            </a:r>
            <a:br>
              <a:rPr lang="en-US" altLang="ko-KR" baseline="30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</a:br>
            <a:r>
              <a:rPr lang="en-US" altLang="ko-KR" baseline="30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Process Systems Engineering Lab</a:t>
            </a:r>
          </a:p>
          <a:p>
            <a:pPr algn="ctr">
              <a:lnSpc>
                <a:spcPct val="200000"/>
              </a:lnSpc>
            </a:pPr>
            <a:r>
              <a:rPr lang="en-US" altLang="ko-KR" baseline="30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jet330@khu.ac.kr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AFABB9C-45C9-4931-7950-2559E1DEA10E}"/>
              </a:ext>
            </a:extLst>
          </p:cNvPr>
          <p:cNvGrpSpPr/>
          <p:nvPr/>
        </p:nvGrpSpPr>
        <p:grpSpPr>
          <a:xfrm>
            <a:off x="9413314" y="8709"/>
            <a:ext cx="2770522" cy="863490"/>
            <a:chOff x="382291" y="5895755"/>
            <a:chExt cx="2770522" cy="86349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EEFA238-6952-C003-95A6-81099271B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6230" y="5895755"/>
              <a:ext cx="1506583" cy="86349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C847C6B-8FCF-A23B-6E33-71615D30B6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59" t="23561" r="25366" b="28729"/>
            <a:stretch/>
          </p:blipFill>
          <p:spPr>
            <a:xfrm>
              <a:off x="382291" y="5912832"/>
              <a:ext cx="1263939" cy="837960"/>
            </a:xfrm>
            <a:prstGeom prst="rect">
              <a:avLst/>
            </a:prstGeom>
          </p:spPr>
        </p:pic>
      </p:grpSp>
      <p:pic>
        <p:nvPicPr>
          <p:cNvPr id="6" name="그림 5" descr="클립아트, 그림, 일러스트레이션, 디자인이(가) 표시된 사진&#10;&#10;자동 생성된 설명">
            <a:extLst>
              <a:ext uri="{FF2B5EF4-FFF2-40B4-BE49-F238E27FC236}">
                <a16:creationId xmlns:a16="http://schemas.microsoft.com/office/drawing/2014/main" id="{C3C45F00-FDFB-D84B-1C3A-70DD0243EE4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7" y="1748133"/>
            <a:ext cx="1297694" cy="14840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B99B4E5-F68A-B7D3-019C-876B0F0364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1663" y="1360768"/>
            <a:ext cx="1745950" cy="225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97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3B4F1-402B-D1F1-6CDB-7052E716A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자유형: 도형 98">
            <a:extLst>
              <a:ext uri="{FF2B5EF4-FFF2-40B4-BE49-F238E27FC236}">
                <a16:creationId xmlns:a16="http://schemas.microsoft.com/office/drawing/2014/main" id="{DF1426EE-45C1-4437-BFB8-D6706B54ABBE}"/>
              </a:ext>
            </a:extLst>
          </p:cNvPr>
          <p:cNvSpPr/>
          <p:nvPr/>
        </p:nvSpPr>
        <p:spPr>
          <a:xfrm>
            <a:off x="6266332" y="2005517"/>
            <a:ext cx="2160000" cy="2160000"/>
          </a:xfrm>
          <a:custGeom>
            <a:avLst/>
            <a:gdLst>
              <a:gd name="connsiteX0" fmla="*/ 1080000 w 2160000"/>
              <a:gd name="connsiteY0" fmla="*/ 0 h 2160000"/>
              <a:gd name="connsiteX1" fmla="*/ 2160000 w 2160000"/>
              <a:gd name="connsiteY1" fmla="*/ 1080000 h 2160000"/>
              <a:gd name="connsiteX2" fmla="*/ 1080000 w 2160000"/>
              <a:gd name="connsiteY2" fmla="*/ 2160000 h 2160000"/>
              <a:gd name="connsiteX3" fmla="*/ 0 w 2160000"/>
              <a:gd name="connsiteY3" fmla="*/ 1080000 h 2160000"/>
              <a:gd name="connsiteX4" fmla="*/ 1080000 w 2160000"/>
              <a:gd name="connsiteY4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76468" y="0"/>
                  <a:pt x="2160000" y="483532"/>
                  <a:pt x="2160000" y="1080000"/>
                </a:cubicBezTo>
                <a:cubicBezTo>
                  <a:pt x="2160000" y="1676468"/>
                  <a:pt x="1676468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5" name="그림 24" descr="그래픽, 하트, 예술이(가) 표시된 사진&#10;&#10;자동 생성된 설명">
            <a:extLst>
              <a:ext uri="{FF2B5EF4-FFF2-40B4-BE49-F238E27FC236}">
                <a16:creationId xmlns:a16="http://schemas.microsoft.com/office/drawing/2014/main" id="{5E09BFD3-5F1F-3C52-43BD-35B670FE6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8" y="272241"/>
            <a:ext cx="458269" cy="421200"/>
          </a:xfrm>
          <a:prstGeom prst="rect">
            <a:avLst/>
          </a:prstGeom>
        </p:spPr>
      </p:pic>
      <p:sp>
        <p:nvSpPr>
          <p:cNvPr id="8" name="제목 9">
            <a:extLst>
              <a:ext uri="{FF2B5EF4-FFF2-40B4-BE49-F238E27FC236}">
                <a16:creationId xmlns:a16="http://schemas.microsoft.com/office/drawing/2014/main" id="{33C528A1-6052-57B2-BC40-B0B8EAEE4C7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9344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함초롬바탕" panose="02030604000101010101" pitchFamily="18" charset="-127"/>
              </a:rPr>
              <a:t>        3. Policy Pathways for SAF</a:t>
            </a:r>
            <a:endParaRPr lang="ko-KR" altLang="en-US" sz="2400" i="1" dirty="0">
              <a:latin typeface="나눔스퀘어OTF_ac Bold" panose="020B0600000101010101" pitchFamily="34" charset="-127"/>
              <a:ea typeface="나눔스퀘어OTF_ac Bold" panose="020B0600000101010101" pitchFamily="34" charset="-127"/>
              <a:cs typeface="함초롬바탕" panose="020306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0317A3-89F8-E7E4-1EAE-166B248F69F2}"/>
              </a:ext>
            </a:extLst>
          </p:cNvPr>
          <p:cNvSpPr/>
          <p:nvPr/>
        </p:nvSpPr>
        <p:spPr>
          <a:xfrm flipV="1">
            <a:off x="91954" y="693442"/>
            <a:ext cx="9035570" cy="45719"/>
          </a:xfrm>
          <a:prstGeom prst="rect">
            <a:avLst/>
          </a:prstGeom>
          <a:gradFill flip="none" rotWithShape="1">
            <a:gsLst>
              <a:gs pos="100000">
                <a:srgbClr val="002060">
                  <a:alpha val="0"/>
                </a:srgbClr>
              </a:gs>
              <a:gs pos="25000">
                <a:srgbClr val="9D1C20"/>
              </a:gs>
              <a:gs pos="0">
                <a:srgbClr val="E6E6E6">
                  <a:alpha val="0"/>
                </a:srgbClr>
              </a:gs>
              <a:gs pos="55000">
                <a:srgbClr val="002060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F4B3C38-B5DA-6707-0A58-A12B7BCC879D}"/>
              </a:ext>
            </a:extLst>
          </p:cNvPr>
          <p:cNvGrpSpPr/>
          <p:nvPr/>
        </p:nvGrpSpPr>
        <p:grpSpPr>
          <a:xfrm>
            <a:off x="9413314" y="0"/>
            <a:ext cx="2770522" cy="863490"/>
            <a:chOff x="382291" y="5895755"/>
            <a:chExt cx="2770522" cy="86349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9266A50-51D9-2EE2-30D8-FC62D2E3E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6230" y="5895755"/>
              <a:ext cx="1506583" cy="86349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7EB9CFB-1A19-95AF-71BF-5C8DA94314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59" t="23561" r="25366" b="28729"/>
            <a:stretch/>
          </p:blipFill>
          <p:spPr>
            <a:xfrm>
              <a:off x="382291" y="5912832"/>
              <a:ext cx="1263939" cy="837960"/>
            </a:xfrm>
            <a:prstGeom prst="rect">
              <a:avLst/>
            </a:prstGeom>
          </p:spPr>
        </p:pic>
      </p:grp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21CDEE89-9314-7D61-227B-329D22129635}"/>
              </a:ext>
            </a:extLst>
          </p:cNvPr>
          <p:cNvSpPr txBox="1">
            <a:spLocks/>
          </p:cNvSpPr>
          <p:nvPr/>
        </p:nvSpPr>
        <p:spPr>
          <a:xfrm>
            <a:off x="197708" y="908681"/>
            <a:ext cx="5349077" cy="3941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+mj-ea"/>
              <a:buAutoNum type="circleNumDbPlai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ko-KR" altLang="en-US" sz="1600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3" name="슬라이드 번호 개체 틀 24">
            <a:extLst>
              <a:ext uri="{FF2B5EF4-FFF2-40B4-BE49-F238E27FC236}">
                <a16:creationId xmlns:a16="http://schemas.microsoft.com/office/drawing/2014/main" id="{01703D22-0A1B-A1B5-A4C8-A07644BB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1355A42-4577-4545-910C-E3E812284AD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55715CA-5211-1F9F-C5BE-D0A0C1FF5D15}"/>
              </a:ext>
            </a:extLst>
          </p:cNvPr>
          <p:cNvSpPr txBox="1">
            <a:spLocks/>
          </p:cNvSpPr>
          <p:nvPr/>
        </p:nvSpPr>
        <p:spPr>
          <a:xfrm>
            <a:off x="350108" y="1061081"/>
            <a:ext cx="5349077" cy="3941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+mj-ea"/>
              <a:buAutoNum type="circleNumDbPlai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3.2. </a:t>
            </a:r>
            <a:r>
              <a:rPr lang="ko-KR" altLang="en-US" sz="16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미에너지부 정책 및 산업 제안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3E96F8-C40B-4CD2-8AEC-75CC248BF389}"/>
              </a:ext>
            </a:extLst>
          </p:cNvPr>
          <p:cNvSpPr txBox="1"/>
          <p:nvPr/>
        </p:nvSpPr>
        <p:spPr>
          <a:xfrm>
            <a:off x="6540372" y="1989000"/>
            <a:ext cx="1078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600" dirty="0"/>
          </a:p>
        </p:txBody>
      </p: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4EB47A17-A8F5-4157-BD16-089EE294E967}"/>
              </a:ext>
            </a:extLst>
          </p:cNvPr>
          <p:cNvSpPr/>
          <p:nvPr/>
        </p:nvSpPr>
        <p:spPr>
          <a:xfrm>
            <a:off x="1238626" y="1969069"/>
            <a:ext cx="2160000" cy="2160000"/>
          </a:xfrm>
          <a:custGeom>
            <a:avLst/>
            <a:gdLst>
              <a:gd name="connsiteX0" fmla="*/ 1080000 w 2160000"/>
              <a:gd name="connsiteY0" fmla="*/ 0 h 2160000"/>
              <a:gd name="connsiteX1" fmla="*/ 2160000 w 2160000"/>
              <a:gd name="connsiteY1" fmla="*/ 1080000 h 2160000"/>
              <a:gd name="connsiteX2" fmla="*/ 1080000 w 2160000"/>
              <a:gd name="connsiteY2" fmla="*/ 2160000 h 2160000"/>
              <a:gd name="connsiteX3" fmla="*/ 0 w 2160000"/>
              <a:gd name="connsiteY3" fmla="*/ 1080000 h 2160000"/>
              <a:gd name="connsiteX4" fmla="*/ 1080000 w 2160000"/>
              <a:gd name="connsiteY4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76468" y="0"/>
                  <a:pt x="2160000" y="483532"/>
                  <a:pt x="2160000" y="1080000"/>
                </a:cubicBezTo>
                <a:cubicBezTo>
                  <a:pt x="2160000" y="1676468"/>
                  <a:pt x="1676468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F542665F-AA89-4D2F-BCEF-DF8AECFF3815}"/>
              </a:ext>
            </a:extLst>
          </p:cNvPr>
          <p:cNvSpPr/>
          <p:nvPr/>
        </p:nvSpPr>
        <p:spPr>
          <a:xfrm>
            <a:off x="3755036" y="2044783"/>
            <a:ext cx="2160000" cy="2160000"/>
          </a:xfrm>
          <a:custGeom>
            <a:avLst/>
            <a:gdLst>
              <a:gd name="connsiteX0" fmla="*/ 1080000 w 2160000"/>
              <a:gd name="connsiteY0" fmla="*/ 0 h 2160000"/>
              <a:gd name="connsiteX1" fmla="*/ 2160000 w 2160000"/>
              <a:gd name="connsiteY1" fmla="*/ 1080000 h 2160000"/>
              <a:gd name="connsiteX2" fmla="*/ 1080000 w 2160000"/>
              <a:gd name="connsiteY2" fmla="*/ 2160000 h 2160000"/>
              <a:gd name="connsiteX3" fmla="*/ 0 w 2160000"/>
              <a:gd name="connsiteY3" fmla="*/ 1080000 h 2160000"/>
              <a:gd name="connsiteX4" fmla="*/ 1080000 w 2160000"/>
              <a:gd name="connsiteY4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76468" y="0"/>
                  <a:pt x="2160000" y="483532"/>
                  <a:pt x="2160000" y="1080000"/>
                </a:cubicBezTo>
                <a:cubicBezTo>
                  <a:pt x="2160000" y="1676468"/>
                  <a:pt x="1676468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B23E403A-C4FE-425C-B62F-3C64E9F423E9}"/>
              </a:ext>
            </a:extLst>
          </p:cNvPr>
          <p:cNvSpPr/>
          <p:nvPr/>
        </p:nvSpPr>
        <p:spPr>
          <a:xfrm>
            <a:off x="8806908" y="2076225"/>
            <a:ext cx="2160000" cy="2160000"/>
          </a:xfrm>
          <a:custGeom>
            <a:avLst/>
            <a:gdLst>
              <a:gd name="connsiteX0" fmla="*/ 1080000 w 2160000"/>
              <a:gd name="connsiteY0" fmla="*/ 0 h 2160000"/>
              <a:gd name="connsiteX1" fmla="*/ 2160000 w 2160000"/>
              <a:gd name="connsiteY1" fmla="*/ 1080000 h 2160000"/>
              <a:gd name="connsiteX2" fmla="*/ 1080000 w 2160000"/>
              <a:gd name="connsiteY2" fmla="*/ 2160000 h 2160000"/>
              <a:gd name="connsiteX3" fmla="*/ 0 w 2160000"/>
              <a:gd name="connsiteY3" fmla="*/ 1080000 h 2160000"/>
              <a:gd name="connsiteX4" fmla="*/ 1080000 w 2160000"/>
              <a:gd name="connsiteY4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76468" y="0"/>
                  <a:pt x="2160000" y="483532"/>
                  <a:pt x="2160000" y="1080000"/>
                </a:cubicBezTo>
                <a:cubicBezTo>
                  <a:pt x="2160000" y="1676468"/>
                  <a:pt x="1676468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BC89DD00-735A-4936-8E65-0D9E343EE084}"/>
              </a:ext>
            </a:extLst>
          </p:cNvPr>
          <p:cNvGrpSpPr/>
          <p:nvPr/>
        </p:nvGrpSpPr>
        <p:grpSpPr>
          <a:xfrm>
            <a:off x="873109" y="1682289"/>
            <a:ext cx="10445782" cy="2845721"/>
            <a:chOff x="873109" y="2006139"/>
            <a:chExt cx="10445782" cy="2845721"/>
          </a:xfr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28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10800000" scaled="1"/>
            <a:tileRect/>
          </a:gradFill>
        </p:grpSpPr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8AFF8F68-1756-4CE5-910F-49E56751A0A6}"/>
                </a:ext>
              </a:extLst>
            </p:cNvPr>
            <p:cNvSpPr/>
            <p:nvPr/>
          </p:nvSpPr>
          <p:spPr>
            <a:xfrm>
              <a:off x="873109" y="3368399"/>
              <a:ext cx="2880000" cy="1447499"/>
            </a:xfrm>
            <a:custGeom>
              <a:avLst/>
              <a:gdLst>
                <a:gd name="connsiteX0" fmla="*/ 19 w 2880000"/>
                <a:gd name="connsiteY0" fmla="*/ 0 h 1447499"/>
                <a:gd name="connsiteX1" fmla="*/ 360284 w 2880000"/>
                <a:gd name="connsiteY1" fmla="*/ 1876 h 1447499"/>
                <a:gd name="connsiteX2" fmla="*/ 360000 w 2880000"/>
                <a:gd name="connsiteY2" fmla="*/ 7499 h 1447499"/>
                <a:gd name="connsiteX3" fmla="*/ 1440000 w 2880000"/>
                <a:gd name="connsiteY3" fmla="*/ 1087499 h 1447499"/>
                <a:gd name="connsiteX4" fmla="*/ 2520000 w 2880000"/>
                <a:gd name="connsiteY4" fmla="*/ 7499 h 1447499"/>
                <a:gd name="connsiteX5" fmla="*/ 2880000 w 2880000"/>
                <a:gd name="connsiteY5" fmla="*/ 7499 h 1447499"/>
                <a:gd name="connsiteX6" fmla="*/ 2157834 w 2880000"/>
                <a:gd name="connsiteY6" fmla="*/ 1255824 h 1447499"/>
                <a:gd name="connsiteX7" fmla="*/ 715674 w 2880000"/>
                <a:gd name="connsiteY7" fmla="*/ 1252069 h 1447499"/>
                <a:gd name="connsiteX8" fmla="*/ 19 w 2880000"/>
                <a:gd name="connsiteY8" fmla="*/ 0 h 144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0000" h="1447499">
                  <a:moveTo>
                    <a:pt x="19" y="0"/>
                  </a:moveTo>
                  <a:lnTo>
                    <a:pt x="360284" y="1876"/>
                  </a:lnTo>
                  <a:lnTo>
                    <a:pt x="360000" y="7499"/>
                  </a:lnTo>
                  <a:cubicBezTo>
                    <a:pt x="360000" y="603967"/>
                    <a:pt x="843532" y="1087499"/>
                    <a:pt x="1440000" y="1087499"/>
                  </a:cubicBezTo>
                  <a:cubicBezTo>
                    <a:pt x="2036468" y="1087499"/>
                    <a:pt x="2520000" y="603967"/>
                    <a:pt x="2520000" y="7499"/>
                  </a:cubicBezTo>
                  <a:lnTo>
                    <a:pt x="2880000" y="7499"/>
                  </a:lnTo>
                  <a:cubicBezTo>
                    <a:pt x="2880000" y="522855"/>
                    <a:pt x="2604592" y="998921"/>
                    <a:pt x="2157834" y="1255824"/>
                  </a:cubicBezTo>
                  <a:cubicBezTo>
                    <a:pt x="1711076" y="1512727"/>
                    <a:pt x="1161088" y="1511294"/>
                    <a:pt x="715674" y="1252069"/>
                  </a:cubicBezTo>
                  <a:cubicBezTo>
                    <a:pt x="270260" y="992843"/>
                    <a:pt x="-2665" y="515349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B3D952C6-9781-4C14-876D-409419373F8C}"/>
                </a:ext>
              </a:extLst>
            </p:cNvPr>
            <p:cNvSpPr/>
            <p:nvPr/>
          </p:nvSpPr>
          <p:spPr>
            <a:xfrm rot="10800000">
              <a:off x="3395037" y="2006139"/>
              <a:ext cx="2880000" cy="1447499"/>
            </a:xfrm>
            <a:custGeom>
              <a:avLst/>
              <a:gdLst>
                <a:gd name="connsiteX0" fmla="*/ 19 w 2880000"/>
                <a:gd name="connsiteY0" fmla="*/ 0 h 1447499"/>
                <a:gd name="connsiteX1" fmla="*/ 360284 w 2880000"/>
                <a:gd name="connsiteY1" fmla="*/ 1876 h 1447499"/>
                <a:gd name="connsiteX2" fmla="*/ 360000 w 2880000"/>
                <a:gd name="connsiteY2" fmla="*/ 7499 h 1447499"/>
                <a:gd name="connsiteX3" fmla="*/ 1440000 w 2880000"/>
                <a:gd name="connsiteY3" fmla="*/ 1087499 h 1447499"/>
                <a:gd name="connsiteX4" fmla="*/ 2520000 w 2880000"/>
                <a:gd name="connsiteY4" fmla="*/ 7499 h 1447499"/>
                <a:gd name="connsiteX5" fmla="*/ 2880000 w 2880000"/>
                <a:gd name="connsiteY5" fmla="*/ 7499 h 1447499"/>
                <a:gd name="connsiteX6" fmla="*/ 2157834 w 2880000"/>
                <a:gd name="connsiteY6" fmla="*/ 1255824 h 1447499"/>
                <a:gd name="connsiteX7" fmla="*/ 715674 w 2880000"/>
                <a:gd name="connsiteY7" fmla="*/ 1252069 h 1447499"/>
                <a:gd name="connsiteX8" fmla="*/ 19 w 2880000"/>
                <a:gd name="connsiteY8" fmla="*/ 0 h 144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0000" h="1447499">
                  <a:moveTo>
                    <a:pt x="19" y="0"/>
                  </a:moveTo>
                  <a:lnTo>
                    <a:pt x="360284" y="1876"/>
                  </a:lnTo>
                  <a:lnTo>
                    <a:pt x="360000" y="7499"/>
                  </a:lnTo>
                  <a:cubicBezTo>
                    <a:pt x="360000" y="603967"/>
                    <a:pt x="843532" y="1087499"/>
                    <a:pt x="1440000" y="1087499"/>
                  </a:cubicBezTo>
                  <a:cubicBezTo>
                    <a:pt x="2036468" y="1087499"/>
                    <a:pt x="2520000" y="603967"/>
                    <a:pt x="2520000" y="7499"/>
                  </a:cubicBezTo>
                  <a:lnTo>
                    <a:pt x="2880000" y="7499"/>
                  </a:lnTo>
                  <a:cubicBezTo>
                    <a:pt x="2880000" y="522855"/>
                    <a:pt x="2604592" y="998921"/>
                    <a:pt x="2157834" y="1255824"/>
                  </a:cubicBezTo>
                  <a:cubicBezTo>
                    <a:pt x="1711076" y="1512727"/>
                    <a:pt x="1161088" y="1511294"/>
                    <a:pt x="715674" y="1252069"/>
                  </a:cubicBezTo>
                  <a:cubicBezTo>
                    <a:pt x="270260" y="992843"/>
                    <a:pt x="-2665" y="515349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E7901D76-5FC0-4E14-9F60-045F5B437C05}"/>
                </a:ext>
              </a:extLst>
            </p:cNvPr>
            <p:cNvSpPr/>
            <p:nvPr/>
          </p:nvSpPr>
          <p:spPr>
            <a:xfrm>
              <a:off x="5916963" y="3404361"/>
              <a:ext cx="2880000" cy="1447499"/>
            </a:xfrm>
            <a:custGeom>
              <a:avLst/>
              <a:gdLst>
                <a:gd name="connsiteX0" fmla="*/ 19 w 2880000"/>
                <a:gd name="connsiteY0" fmla="*/ 0 h 1447499"/>
                <a:gd name="connsiteX1" fmla="*/ 360284 w 2880000"/>
                <a:gd name="connsiteY1" fmla="*/ 1876 h 1447499"/>
                <a:gd name="connsiteX2" fmla="*/ 360000 w 2880000"/>
                <a:gd name="connsiteY2" fmla="*/ 7499 h 1447499"/>
                <a:gd name="connsiteX3" fmla="*/ 1440000 w 2880000"/>
                <a:gd name="connsiteY3" fmla="*/ 1087499 h 1447499"/>
                <a:gd name="connsiteX4" fmla="*/ 2520000 w 2880000"/>
                <a:gd name="connsiteY4" fmla="*/ 7499 h 1447499"/>
                <a:gd name="connsiteX5" fmla="*/ 2880000 w 2880000"/>
                <a:gd name="connsiteY5" fmla="*/ 7499 h 1447499"/>
                <a:gd name="connsiteX6" fmla="*/ 2157834 w 2880000"/>
                <a:gd name="connsiteY6" fmla="*/ 1255824 h 1447499"/>
                <a:gd name="connsiteX7" fmla="*/ 715674 w 2880000"/>
                <a:gd name="connsiteY7" fmla="*/ 1252069 h 1447499"/>
                <a:gd name="connsiteX8" fmla="*/ 19 w 2880000"/>
                <a:gd name="connsiteY8" fmla="*/ 0 h 144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0000" h="1447499">
                  <a:moveTo>
                    <a:pt x="19" y="0"/>
                  </a:moveTo>
                  <a:lnTo>
                    <a:pt x="360284" y="1876"/>
                  </a:lnTo>
                  <a:lnTo>
                    <a:pt x="360000" y="7499"/>
                  </a:lnTo>
                  <a:cubicBezTo>
                    <a:pt x="360000" y="603967"/>
                    <a:pt x="843532" y="1087499"/>
                    <a:pt x="1440000" y="1087499"/>
                  </a:cubicBezTo>
                  <a:cubicBezTo>
                    <a:pt x="2036468" y="1087499"/>
                    <a:pt x="2520000" y="603967"/>
                    <a:pt x="2520000" y="7499"/>
                  </a:cubicBezTo>
                  <a:lnTo>
                    <a:pt x="2880000" y="7499"/>
                  </a:lnTo>
                  <a:cubicBezTo>
                    <a:pt x="2880000" y="522855"/>
                    <a:pt x="2604592" y="998921"/>
                    <a:pt x="2157834" y="1255824"/>
                  </a:cubicBezTo>
                  <a:cubicBezTo>
                    <a:pt x="1711076" y="1512727"/>
                    <a:pt x="1161088" y="1511294"/>
                    <a:pt x="715674" y="1252069"/>
                  </a:cubicBezTo>
                  <a:cubicBezTo>
                    <a:pt x="270260" y="992843"/>
                    <a:pt x="-2665" y="515349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62BD58C9-6477-4651-97BC-522FD3B46263}"/>
                </a:ext>
              </a:extLst>
            </p:cNvPr>
            <p:cNvSpPr/>
            <p:nvPr/>
          </p:nvSpPr>
          <p:spPr>
            <a:xfrm rot="10800000">
              <a:off x="8438891" y="2042101"/>
              <a:ext cx="2880000" cy="1447499"/>
            </a:xfrm>
            <a:custGeom>
              <a:avLst/>
              <a:gdLst>
                <a:gd name="connsiteX0" fmla="*/ 19 w 2880000"/>
                <a:gd name="connsiteY0" fmla="*/ 0 h 1447499"/>
                <a:gd name="connsiteX1" fmla="*/ 360284 w 2880000"/>
                <a:gd name="connsiteY1" fmla="*/ 1876 h 1447499"/>
                <a:gd name="connsiteX2" fmla="*/ 360000 w 2880000"/>
                <a:gd name="connsiteY2" fmla="*/ 7499 h 1447499"/>
                <a:gd name="connsiteX3" fmla="*/ 1440000 w 2880000"/>
                <a:gd name="connsiteY3" fmla="*/ 1087499 h 1447499"/>
                <a:gd name="connsiteX4" fmla="*/ 2520000 w 2880000"/>
                <a:gd name="connsiteY4" fmla="*/ 7499 h 1447499"/>
                <a:gd name="connsiteX5" fmla="*/ 2880000 w 2880000"/>
                <a:gd name="connsiteY5" fmla="*/ 7499 h 1447499"/>
                <a:gd name="connsiteX6" fmla="*/ 2157834 w 2880000"/>
                <a:gd name="connsiteY6" fmla="*/ 1255824 h 1447499"/>
                <a:gd name="connsiteX7" fmla="*/ 715674 w 2880000"/>
                <a:gd name="connsiteY7" fmla="*/ 1252069 h 1447499"/>
                <a:gd name="connsiteX8" fmla="*/ 19 w 2880000"/>
                <a:gd name="connsiteY8" fmla="*/ 0 h 144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0000" h="1447499">
                  <a:moveTo>
                    <a:pt x="19" y="0"/>
                  </a:moveTo>
                  <a:lnTo>
                    <a:pt x="360284" y="1876"/>
                  </a:lnTo>
                  <a:lnTo>
                    <a:pt x="360000" y="7499"/>
                  </a:lnTo>
                  <a:cubicBezTo>
                    <a:pt x="360000" y="603967"/>
                    <a:pt x="843532" y="1087499"/>
                    <a:pt x="1440000" y="1087499"/>
                  </a:cubicBezTo>
                  <a:cubicBezTo>
                    <a:pt x="2036468" y="1087499"/>
                    <a:pt x="2520000" y="603967"/>
                    <a:pt x="2520000" y="7499"/>
                  </a:cubicBezTo>
                  <a:lnTo>
                    <a:pt x="2880000" y="7499"/>
                  </a:lnTo>
                  <a:cubicBezTo>
                    <a:pt x="2880000" y="522855"/>
                    <a:pt x="2604592" y="998921"/>
                    <a:pt x="2157834" y="1255824"/>
                  </a:cubicBezTo>
                  <a:cubicBezTo>
                    <a:pt x="1711076" y="1512727"/>
                    <a:pt x="1161088" y="1511294"/>
                    <a:pt x="715674" y="1252069"/>
                  </a:cubicBezTo>
                  <a:cubicBezTo>
                    <a:pt x="270260" y="992843"/>
                    <a:pt x="-2665" y="515349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5EE85C6-CE21-4475-9AEF-65F6C1C02079}"/>
              </a:ext>
            </a:extLst>
          </p:cNvPr>
          <p:cNvGrpSpPr/>
          <p:nvPr/>
        </p:nvGrpSpPr>
        <p:grpSpPr>
          <a:xfrm>
            <a:off x="1314665" y="4759503"/>
            <a:ext cx="1849557" cy="1645666"/>
            <a:chOff x="1314665" y="4759503"/>
            <a:chExt cx="1849557" cy="1645666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2418705-BBCA-43BF-BC28-EA473D4620E7}"/>
                </a:ext>
              </a:extLst>
            </p:cNvPr>
            <p:cNvSpPr txBox="1"/>
            <p:nvPr/>
          </p:nvSpPr>
          <p:spPr>
            <a:xfrm>
              <a:off x="1960561" y="4759503"/>
              <a:ext cx="557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>
                      <a:lumMod val="50000"/>
                    </a:schemeClr>
                  </a:solidFill>
                </a:rPr>
                <a:t>01</a:t>
              </a:r>
              <a:endParaRPr lang="ko-KR" alt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585DD68-49E2-4E31-80A9-E889D52CAF3A}"/>
                </a:ext>
              </a:extLst>
            </p:cNvPr>
            <p:cNvSpPr txBox="1"/>
            <p:nvPr/>
          </p:nvSpPr>
          <p:spPr>
            <a:xfrm>
              <a:off x="1380505" y="5288825"/>
              <a:ext cx="1717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인프라 구축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BF8FDE5-5E21-4CAB-AC5B-F9D873A441A7}"/>
                </a:ext>
              </a:extLst>
            </p:cNvPr>
            <p:cNvSpPr txBox="1"/>
            <p:nvPr/>
          </p:nvSpPr>
          <p:spPr>
            <a:xfrm>
              <a:off x="1314665" y="5758838"/>
              <a:ext cx="18495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공급망 효율성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원료 다양화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B347492-6699-4343-A023-2915A6BC0B29}"/>
              </a:ext>
            </a:extLst>
          </p:cNvPr>
          <p:cNvGrpSpPr/>
          <p:nvPr/>
        </p:nvGrpSpPr>
        <p:grpSpPr>
          <a:xfrm>
            <a:off x="3989805" y="4759503"/>
            <a:ext cx="1683013" cy="1676512"/>
            <a:chOff x="3989805" y="4759503"/>
            <a:chExt cx="1683013" cy="1676512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A113413-8286-4D13-A5EE-243E5BA02859}"/>
                </a:ext>
              </a:extLst>
            </p:cNvPr>
            <p:cNvSpPr txBox="1"/>
            <p:nvPr/>
          </p:nvSpPr>
          <p:spPr>
            <a:xfrm>
              <a:off x="4561520" y="4759503"/>
              <a:ext cx="556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>
                      <a:lumMod val="75000"/>
                    </a:schemeClr>
                  </a:solidFill>
                </a:rPr>
                <a:t>02</a:t>
              </a:r>
              <a:endParaRPr lang="ko-KR" alt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E1688A1-BDCE-4E40-AFFF-6DCEF1113DDD}"/>
                </a:ext>
              </a:extLst>
            </p:cNvPr>
            <p:cNvSpPr txBox="1"/>
            <p:nvPr/>
          </p:nvSpPr>
          <p:spPr>
            <a:xfrm>
              <a:off x="4041989" y="5128835"/>
              <a:ext cx="15786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환경 속성 </a:t>
              </a:r>
              <a:endPara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 algn="ctr"/>
              <a:r>
                <a:rPr lang="ko-KR" altLang="en-US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표준화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C9CCF68-8094-4ECA-8E3B-F9C66976FF08}"/>
                </a:ext>
              </a:extLst>
            </p:cNvPr>
            <p:cNvSpPr txBox="1"/>
            <p:nvPr/>
          </p:nvSpPr>
          <p:spPr>
            <a:xfrm>
              <a:off x="3989805" y="5789684"/>
              <a:ext cx="16830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전 과정 평가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표준 개발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7F2DFAFE-7C08-4469-9D63-4E5C84676D2F}"/>
              </a:ext>
            </a:extLst>
          </p:cNvPr>
          <p:cNvGrpSpPr/>
          <p:nvPr/>
        </p:nvGrpSpPr>
        <p:grpSpPr>
          <a:xfrm>
            <a:off x="6279601" y="4759503"/>
            <a:ext cx="2162176" cy="1956421"/>
            <a:chOff x="6279601" y="4759503"/>
            <a:chExt cx="2162176" cy="195642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2755DF8-6CCA-4847-8DB5-817BE0A4B1DD}"/>
                </a:ext>
              </a:extLst>
            </p:cNvPr>
            <p:cNvSpPr txBox="1"/>
            <p:nvPr/>
          </p:nvSpPr>
          <p:spPr>
            <a:xfrm>
              <a:off x="7073879" y="4759503"/>
              <a:ext cx="556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03</a:t>
              </a:r>
              <a:endPara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59C6C7D-161B-4153-930A-A7EE462687F3}"/>
                </a:ext>
              </a:extLst>
            </p:cNvPr>
            <p:cNvSpPr txBox="1"/>
            <p:nvPr/>
          </p:nvSpPr>
          <p:spPr>
            <a:xfrm>
              <a:off x="6629094" y="5106935"/>
              <a:ext cx="14344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수요 공급 안정성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D333002-1BA6-4569-8222-56D1E45F5C85}"/>
                </a:ext>
              </a:extLst>
            </p:cNvPr>
            <p:cNvSpPr txBox="1"/>
            <p:nvPr/>
          </p:nvSpPr>
          <p:spPr>
            <a:xfrm>
              <a:off x="6279601" y="5792594"/>
              <a:ext cx="21621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장기 계약 확대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감축된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</a:t>
              </a:r>
              <a:r>
                <a:rPr lang="en-US" altLang="ko-KR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    ton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당 가치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100FF4E-D502-4834-925C-557E701CDD6F}"/>
              </a:ext>
            </a:extLst>
          </p:cNvPr>
          <p:cNvGrpSpPr/>
          <p:nvPr/>
        </p:nvGrpSpPr>
        <p:grpSpPr>
          <a:xfrm>
            <a:off x="9221176" y="4759503"/>
            <a:ext cx="1638906" cy="1680828"/>
            <a:chOff x="9221176" y="4759503"/>
            <a:chExt cx="1638906" cy="168082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986A851-1256-47AA-85A7-41A10F96A2C6}"/>
                </a:ext>
              </a:extLst>
            </p:cNvPr>
            <p:cNvSpPr txBox="1"/>
            <p:nvPr/>
          </p:nvSpPr>
          <p:spPr>
            <a:xfrm>
              <a:off x="9793346" y="4759503"/>
              <a:ext cx="4945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04</a:t>
              </a:r>
              <a:endParaRPr lang="ko-KR" altLang="en-US" b="1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C544AD0-902D-428F-962E-6122E8700FCD}"/>
                </a:ext>
              </a:extLst>
            </p:cNvPr>
            <p:cNvSpPr txBox="1"/>
            <p:nvPr/>
          </p:nvSpPr>
          <p:spPr>
            <a:xfrm>
              <a:off x="9221176" y="5105245"/>
              <a:ext cx="1638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R&amp;D </a:t>
              </a:r>
              <a:r>
                <a:rPr lang="ko-KR" altLang="en-US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지원</a:t>
              </a:r>
              <a:r>
                <a:rPr lang="en-US" altLang="ko-KR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및 인센티브 강화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45C6A48-9606-4A29-ADB6-86431664420B}"/>
                </a:ext>
              </a:extLst>
            </p:cNvPr>
            <p:cNvSpPr txBox="1"/>
            <p:nvPr/>
          </p:nvSpPr>
          <p:spPr>
            <a:xfrm>
              <a:off x="9348345" y="5794000"/>
              <a:ext cx="13845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자금 확대</a:t>
              </a:r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공제 혜택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C74AF8D6-68CC-4F65-AB1D-D84DC36BDF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92" y="2565009"/>
            <a:ext cx="932400" cy="9324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5B43C3C-2B3E-4B3A-8131-549E8591F2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2128" y="3651345"/>
            <a:ext cx="1533525" cy="2381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56934DE-4B42-4746-AB8C-A96E7E6A30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9134" y="3627879"/>
            <a:ext cx="1533525" cy="238125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8340F386-6F8A-4846-8CEC-71D1140EC0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9596" y="2317359"/>
            <a:ext cx="1524000" cy="24765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42EE390D-23A8-4795-9557-BBE9525C39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6478" y="2317359"/>
            <a:ext cx="1533525" cy="238125"/>
          </a:xfrm>
          <a:prstGeom prst="rect">
            <a:avLst/>
          </a:prstGeom>
        </p:spPr>
      </p:pic>
      <p:pic>
        <p:nvPicPr>
          <p:cNvPr id="101" name="그림 100">
            <a:extLst>
              <a:ext uri="{FF2B5EF4-FFF2-40B4-BE49-F238E27FC236}">
                <a16:creationId xmlns:a16="http://schemas.microsoft.com/office/drawing/2014/main" id="{89129A45-88E4-42AE-88E7-68FBF3D66C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939" y="2604469"/>
            <a:ext cx="889200" cy="889200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4C87C5C0-97C3-40B4-8B7B-80A2DD1188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640" y="2721150"/>
            <a:ext cx="889200" cy="889200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CA9D6658-8B75-4C3F-B750-23538D83BA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566" y="2544859"/>
            <a:ext cx="889200" cy="8892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B23F15A0-114F-466B-B3BA-1739BE6E5F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44409" y="3397455"/>
            <a:ext cx="812992" cy="132111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4BABE352-D83D-4E15-8E8C-FF38003ECF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3600" y="3397455"/>
            <a:ext cx="826967" cy="12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71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FDADA-EE9A-4B32-6108-E7BDAE699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그래픽, 하트, 예술이(가) 표시된 사진&#10;&#10;자동 생성된 설명">
            <a:extLst>
              <a:ext uri="{FF2B5EF4-FFF2-40B4-BE49-F238E27FC236}">
                <a16:creationId xmlns:a16="http://schemas.microsoft.com/office/drawing/2014/main" id="{5F163361-835D-3236-CE90-B7552A977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8" y="272241"/>
            <a:ext cx="458269" cy="421200"/>
          </a:xfrm>
          <a:prstGeom prst="rect">
            <a:avLst/>
          </a:prstGeom>
        </p:spPr>
      </p:pic>
      <p:sp>
        <p:nvSpPr>
          <p:cNvPr id="8" name="제목 9">
            <a:extLst>
              <a:ext uri="{FF2B5EF4-FFF2-40B4-BE49-F238E27FC236}">
                <a16:creationId xmlns:a16="http://schemas.microsoft.com/office/drawing/2014/main" id="{EA22417E-B8D2-8579-5D68-173783D1B2A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9344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함초롬바탕" panose="02030604000101010101" pitchFamily="18" charset="-127"/>
              </a:rPr>
              <a:t>        4. Conclusions</a:t>
            </a:r>
            <a:endParaRPr lang="ko-KR" altLang="en-US" sz="2400" i="1" dirty="0">
              <a:latin typeface="나눔스퀘어OTF_ac Bold" panose="020B0600000101010101" pitchFamily="34" charset="-127"/>
              <a:ea typeface="나눔스퀘어OTF_ac Bold" panose="020B0600000101010101" pitchFamily="34" charset="-127"/>
              <a:cs typeface="함초롬바탕" panose="020306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943F89-4EA8-3641-888B-7A86F9D4095A}"/>
              </a:ext>
            </a:extLst>
          </p:cNvPr>
          <p:cNvSpPr/>
          <p:nvPr/>
        </p:nvSpPr>
        <p:spPr>
          <a:xfrm flipV="1">
            <a:off x="91954" y="693442"/>
            <a:ext cx="9035570" cy="45719"/>
          </a:xfrm>
          <a:prstGeom prst="rect">
            <a:avLst/>
          </a:prstGeom>
          <a:gradFill flip="none" rotWithShape="1">
            <a:gsLst>
              <a:gs pos="100000">
                <a:srgbClr val="002060">
                  <a:alpha val="0"/>
                </a:srgbClr>
              </a:gs>
              <a:gs pos="25000">
                <a:srgbClr val="9D1C20"/>
              </a:gs>
              <a:gs pos="0">
                <a:srgbClr val="E6E6E6">
                  <a:alpha val="0"/>
                </a:srgbClr>
              </a:gs>
              <a:gs pos="55000">
                <a:srgbClr val="002060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F5A5A96-28AC-3500-D64B-61049FCA97EA}"/>
              </a:ext>
            </a:extLst>
          </p:cNvPr>
          <p:cNvGrpSpPr/>
          <p:nvPr/>
        </p:nvGrpSpPr>
        <p:grpSpPr>
          <a:xfrm>
            <a:off x="9413314" y="0"/>
            <a:ext cx="2770522" cy="863490"/>
            <a:chOff x="382291" y="5895755"/>
            <a:chExt cx="2770522" cy="86349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5B21830-21B2-B540-EF82-CFFDE1FE8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6230" y="5895755"/>
              <a:ext cx="1506583" cy="86349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B95C61D-2ACB-5272-CD80-21B5F863D7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59" t="23561" r="25366" b="28729"/>
            <a:stretch/>
          </p:blipFill>
          <p:spPr>
            <a:xfrm>
              <a:off x="382291" y="5912832"/>
              <a:ext cx="1263939" cy="837960"/>
            </a:xfrm>
            <a:prstGeom prst="rect">
              <a:avLst/>
            </a:prstGeom>
          </p:spPr>
        </p:pic>
      </p:grp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3070E2F-5B73-BEED-AF50-0D45AAAABAA4}"/>
              </a:ext>
            </a:extLst>
          </p:cNvPr>
          <p:cNvSpPr txBox="1">
            <a:spLocks/>
          </p:cNvSpPr>
          <p:nvPr/>
        </p:nvSpPr>
        <p:spPr>
          <a:xfrm>
            <a:off x="197708" y="908681"/>
            <a:ext cx="5349077" cy="3941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+mj-ea"/>
              <a:buAutoNum type="circleNumDbPlai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ko-KR" altLang="en-US" sz="1600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3" name="슬라이드 번호 개체 틀 24">
            <a:extLst>
              <a:ext uri="{FF2B5EF4-FFF2-40B4-BE49-F238E27FC236}">
                <a16:creationId xmlns:a16="http://schemas.microsoft.com/office/drawing/2014/main" id="{48B7337E-4E0D-4481-7AFB-AF28D732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1355A42-4577-4545-910C-E3E812284AD0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DFDA78C-95F3-9BF5-1EA5-D2D4A19AD551}"/>
              </a:ext>
            </a:extLst>
          </p:cNvPr>
          <p:cNvSpPr txBox="1">
            <a:spLocks/>
          </p:cNvSpPr>
          <p:nvPr/>
        </p:nvSpPr>
        <p:spPr>
          <a:xfrm>
            <a:off x="350108" y="1061081"/>
            <a:ext cx="5349077" cy="3941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+mj-ea"/>
              <a:buAutoNum type="circleNumDbPlai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4.1. Conclusions</a:t>
            </a:r>
            <a:endParaRPr lang="ko-KR" altLang="en-US" sz="1600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A201441-FD71-45C5-82E7-01EB0245DEC3}"/>
              </a:ext>
            </a:extLst>
          </p:cNvPr>
          <p:cNvGrpSpPr/>
          <p:nvPr/>
        </p:nvGrpSpPr>
        <p:grpSpPr>
          <a:xfrm>
            <a:off x="561940" y="1738109"/>
            <a:ext cx="10717728" cy="2180466"/>
            <a:chOff x="623585" y="2335144"/>
            <a:chExt cx="10717728" cy="2180466"/>
          </a:xfrm>
        </p:grpSpPr>
        <p:sp>
          <p:nvSpPr>
            <p:cNvPr id="2" name="화살표: 오른쪽 1">
              <a:extLst>
                <a:ext uri="{FF2B5EF4-FFF2-40B4-BE49-F238E27FC236}">
                  <a16:creationId xmlns:a16="http://schemas.microsoft.com/office/drawing/2014/main" id="{115392F9-B2EF-45E5-8C0C-81857EDBB263}"/>
                </a:ext>
              </a:extLst>
            </p:cNvPr>
            <p:cNvSpPr/>
            <p:nvPr/>
          </p:nvSpPr>
          <p:spPr>
            <a:xfrm>
              <a:off x="1469205" y="2813006"/>
              <a:ext cx="8178229" cy="1217498"/>
            </a:xfrm>
            <a:prstGeom prst="rightArrow">
              <a:avLst/>
            </a:prstGeom>
            <a:gradFill flip="none" rotWithShape="1">
              <a:gsLst>
                <a:gs pos="71000">
                  <a:srgbClr val="CA9192"/>
                </a:gs>
                <a:gs pos="43000">
                  <a:srgbClr val="8C97B4"/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C0000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BFD46E2-0424-491C-8971-812F5ACB8E5F}"/>
                </a:ext>
              </a:extLst>
            </p:cNvPr>
            <p:cNvSpPr/>
            <p:nvPr/>
          </p:nvSpPr>
          <p:spPr>
            <a:xfrm>
              <a:off x="623585" y="2342389"/>
              <a:ext cx="2173221" cy="217322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A205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>
                <a:spcBef>
                  <a:spcPts val="1200"/>
                </a:spcBef>
              </a:pPr>
              <a:r>
                <a:rPr lang="en-US" altLang="ko-KR" dirty="0">
                  <a:solidFill>
                    <a:schemeClr val="tx1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SAF </a:t>
              </a:r>
              <a:r>
                <a:rPr lang="ko-KR" altLang="en-US" dirty="0">
                  <a:solidFill>
                    <a:schemeClr val="tx1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필요성 강조</a:t>
              </a: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BAF915E-BE7C-41F6-BD2E-13443FC84482}"/>
                </a:ext>
              </a:extLst>
            </p:cNvPr>
            <p:cNvSpPr/>
            <p:nvPr/>
          </p:nvSpPr>
          <p:spPr>
            <a:xfrm>
              <a:off x="3373564" y="2335144"/>
              <a:ext cx="2173221" cy="217322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A205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>
                <a:spcBef>
                  <a:spcPts val="1200"/>
                </a:spcBef>
              </a:pPr>
              <a:r>
                <a:rPr lang="ko-KR" altLang="en-US" dirty="0">
                  <a:solidFill>
                    <a:schemeClr val="tx1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현재는 기술적</a:t>
              </a:r>
              <a:r>
                <a:rPr lang="en-US" altLang="ko-KR" dirty="0">
                  <a:solidFill>
                    <a:schemeClr val="tx1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경제적 한계로  상용화 ↓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58EFEEA-C726-4008-8061-62A508EEF18C}"/>
                </a:ext>
              </a:extLst>
            </p:cNvPr>
            <p:cNvSpPr/>
            <p:nvPr/>
          </p:nvSpPr>
          <p:spPr>
            <a:xfrm>
              <a:off x="6094740" y="2342389"/>
              <a:ext cx="2173221" cy="2173221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A205C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>
                <a:spcBef>
                  <a:spcPts val="1200"/>
                </a:spcBef>
              </a:pPr>
              <a:r>
                <a:rPr lang="ko-KR" altLang="en-US" dirty="0">
                  <a:solidFill>
                    <a:schemeClr val="tx1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다양한 이해관계자들의 방향성  제안</a:t>
              </a:r>
            </a:p>
          </p:txBody>
        </p:sp>
        <p:pic>
          <p:nvPicPr>
            <p:cNvPr id="49" name="Picture 2" descr="[한국석유공사] 하늘길도 탈탄소, 지속 가능 항공유(SAF)로 친환경 이륙! | img 2 1 1">
              <a:extLst>
                <a:ext uri="{FF2B5EF4-FFF2-40B4-BE49-F238E27FC236}">
                  <a16:creationId xmlns:a16="http://schemas.microsoft.com/office/drawing/2014/main" id="{DC239DED-F1D7-4A94-9FF6-43CE1700B2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22" t="2133" r="21379" b="164"/>
            <a:stretch/>
          </p:blipFill>
          <p:spPr bwMode="auto">
            <a:xfrm>
              <a:off x="10224192" y="2905360"/>
              <a:ext cx="1117121" cy="1047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52C71249-E19A-4A4E-B63C-276DB0076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8705"/>
              </p:ext>
            </p:extLst>
          </p:nvPr>
        </p:nvGraphicFramePr>
        <p:xfrm>
          <a:off x="655977" y="4194207"/>
          <a:ext cx="6426098" cy="25908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213049">
                  <a:extLst>
                    <a:ext uri="{9D8B030D-6E8A-4147-A177-3AD203B41FA5}">
                      <a16:colId xmlns:a16="http://schemas.microsoft.com/office/drawing/2014/main" val="1881688374"/>
                    </a:ext>
                  </a:extLst>
                </a:gridCol>
                <a:gridCol w="3213049">
                  <a:extLst>
                    <a:ext uri="{9D8B030D-6E8A-4147-A177-3AD203B41FA5}">
                      <a16:colId xmlns:a16="http://schemas.microsoft.com/office/drawing/2014/main" val="13624794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effectLst/>
                        </a:rPr>
                        <a:t>트럼프 정권의 에너지 정책</a:t>
                      </a:r>
                    </a:p>
                  </a:txBody>
                  <a:tcPr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effectLst/>
                        </a:rPr>
                        <a:t>내용</a:t>
                      </a:r>
                    </a:p>
                  </a:txBody>
                  <a:tcPr anchor="b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9982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600" b="0" dirty="0">
                          <a:effectLst/>
                        </a:rPr>
                        <a:t>기조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600" b="1" dirty="0">
                          <a:solidFill>
                            <a:srgbClr val="C00000"/>
                          </a:solidFill>
                          <a:effectLst/>
                        </a:rPr>
                        <a:t>화석연료 산업의 부흥과 규제 완화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1548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600" b="0" dirty="0">
                          <a:effectLst/>
                        </a:rPr>
                        <a:t>주요 초점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600" dirty="0">
                          <a:effectLst/>
                        </a:rPr>
                        <a:t>석유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천연가스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effectLst/>
                        </a:rPr>
                        <a:t>석탄 산업 지원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4313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600" b="0" dirty="0">
                          <a:effectLst/>
                        </a:rPr>
                        <a:t>청정 에너지 지원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600" dirty="0">
                          <a:effectLst/>
                        </a:rPr>
                        <a:t>재생 가능 에너지 지원 축소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2947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600" b="0" dirty="0">
                          <a:effectLst/>
                        </a:rPr>
                        <a:t>환경 규제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600" dirty="0">
                          <a:effectLst/>
                        </a:rPr>
                        <a:t>연방 환경 규제</a:t>
                      </a:r>
                      <a:r>
                        <a:rPr lang="en-US" altLang="ko-KR" sz="1600" dirty="0">
                          <a:effectLst/>
                        </a:rPr>
                        <a:t>(EPA </a:t>
                      </a:r>
                      <a:r>
                        <a:rPr lang="ko-KR" altLang="en-US" sz="1600" dirty="0">
                          <a:effectLst/>
                        </a:rPr>
                        <a:t>규제</a:t>
                      </a:r>
                      <a:r>
                        <a:rPr lang="en-US" altLang="ko-KR" sz="1600" dirty="0">
                          <a:effectLst/>
                        </a:rPr>
                        <a:t>) </a:t>
                      </a:r>
                      <a:r>
                        <a:rPr lang="ko-KR" altLang="en-US" sz="1600" dirty="0">
                          <a:effectLst/>
                        </a:rPr>
                        <a:t>완화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9374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600" b="0" dirty="0">
                          <a:effectLst/>
                        </a:rPr>
                        <a:t>항공산업 관련 정책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600" dirty="0">
                          <a:effectLst/>
                        </a:rPr>
                        <a:t>지속가능 항공연료</a:t>
                      </a:r>
                      <a:r>
                        <a:rPr lang="en-US" altLang="ko-KR" sz="1600" dirty="0">
                          <a:effectLst/>
                        </a:rPr>
                        <a:t>(SAF)</a:t>
                      </a:r>
                      <a:r>
                        <a:rPr lang="ko-KR" altLang="en-US" sz="1600" dirty="0">
                          <a:effectLst/>
                        </a:rPr>
                        <a:t>에 대한 정책적 지원 부족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682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ko-KR" sz="1600" b="0" dirty="0">
                          <a:effectLst/>
                        </a:rPr>
                        <a:t>SAF </a:t>
                      </a:r>
                      <a:r>
                        <a:rPr lang="ko-KR" altLang="en-US" sz="1600" b="0" dirty="0">
                          <a:effectLst/>
                        </a:rPr>
                        <a:t>연구개발 및 보조금 제도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ko-KR" altLang="en-US" sz="1600" dirty="0">
                          <a:effectLst/>
                        </a:rPr>
                        <a:t>도입 논의 미흡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1158301"/>
                  </a:ext>
                </a:extLst>
              </a:tr>
            </a:tbl>
          </a:graphicData>
        </a:graphic>
      </p:graphicFrame>
      <p:sp>
        <p:nvSpPr>
          <p:cNvPr id="51" name="아래쪽 화살표 2">
            <a:extLst>
              <a:ext uri="{FF2B5EF4-FFF2-40B4-BE49-F238E27FC236}">
                <a16:creationId xmlns:a16="http://schemas.microsoft.com/office/drawing/2014/main" id="{FE71F08F-19C4-4BFE-99DF-10B76275C629}"/>
              </a:ext>
            </a:extLst>
          </p:cNvPr>
          <p:cNvSpPr/>
          <p:nvPr/>
        </p:nvSpPr>
        <p:spPr>
          <a:xfrm rot="16200000">
            <a:off x="6939737" y="5037489"/>
            <a:ext cx="1511434" cy="715792"/>
          </a:xfrm>
          <a:custGeom>
            <a:avLst/>
            <a:gdLst>
              <a:gd name="connsiteX0" fmla="*/ 0 w 756296"/>
              <a:gd name="connsiteY0" fmla="*/ 250434 h 500867"/>
              <a:gd name="connsiteX1" fmla="*/ 189074 w 756296"/>
              <a:gd name="connsiteY1" fmla="*/ 250434 h 500867"/>
              <a:gd name="connsiteX2" fmla="*/ 189074 w 756296"/>
              <a:gd name="connsiteY2" fmla="*/ 0 h 500867"/>
              <a:gd name="connsiteX3" fmla="*/ 567222 w 756296"/>
              <a:gd name="connsiteY3" fmla="*/ 0 h 500867"/>
              <a:gd name="connsiteX4" fmla="*/ 567222 w 756296"/>
              <a:gd name="connsiteY4" fmla="*/ 250434 h 500867"/>
              <a:gd name="connsiteX5" fmla="*/ 756296 w 756296"/>
              <a:gd name="connsiteY5" fmla="*/ 250434 h 500867"/>
              <a:gd name="connsiteX6" fmla="*/ 378148 w 756296"/>
              <a:gd name="connsiteY6" fmla="*/ 500867 h 500867"/>
              <a:gd name="connsiteX7" fmla="*/ 0 w 756296"/>
              <a:gd name="connsiteY7" fmla="*/ 250434 h 500867"/>
              <a:gd name="connsiteX0" fmla="*/ 0 w 756296"/>
              <a:gd name="connsiteY0" fmla="*/ 250434 h 500867"/>
              <a:gd name="connsiteX1" fmla="*/ 189074 w 756296"/>
              <a:gd name="connsiteY1" fmla="*/ 250434 h 500867"/>
              <a:gd name="connsiteX2" fmla="*/ 38153 w 756296"/>
              <a:gd name="connsiteY2" fmla="*/ 8877 h 500867"/>
              <a:gd name="connsiteX3" fmla="*/ 567222 w 756296"/>
              <a:gd name="connsiteY3" fmla="*/ 0 h 500867"/>
              <a:gd name="connsiteX4" fmla="*/ 567222 w 756296"/>
              <a:gd name="connsiteY4" fmla="*/ 250434 h 500867"/>
              <a:gd name="connsiteX5" fmla="*/ 756296 w 756296"/>
              <a:gd name="connsiteY5" fmla="*/ 250434 h 500867"/>
              <a:gd name="connsiteX6" fmla="*/ 378148 w 756296"/>
              <a:gd name="connsiteY6" fmla="*/ 500867 h 500867"/>
              <a:gd name="connsiteX7" fmla="*/ 0 w 756296"/>
              <a:gd name="connsiteY7" fmla="*/ 250434 h 500867"/>
              <a:gd name="connsiteX0" fmla="*/ 0 w 756296"/>
              <a:gd name="connsiteY0" fmla="*/ 250434 h 500867"/>
              <a:gd name="connsiteX1" fmla="*/ 189074 w 756296"/>
              <a:gd name="connsiteY1" fmla="*/ 250434 h 500867"/>
              <a:gd name="connsiteX2" fmla="*/ 47031 w 756296"/>
              <a:gd name="connsiteY2" fmla="*/ 8877 h 500867"/>
              <a:gd name="connsiteX3" fmla="*/ 567222 w 756296"/>
              <a:gd name="connsiteY3" fmla="*/ 0 h 500867"/>
              <a:gd name="connsiteX4" fmla="*/ 567222 w 756296"/>
              <a:gd name="connsiteY4" fmla="*/ 250434 h 500867"/>
              <a:gd name="connsiteX5" fmla="*/ 756296 w 756296"/>
              <a:gd name="connsiteY5" fmla="*/ 250434 h 500867"/>
              <a:gd name="connsiteX6" fmla="*/ 378148 w 756296"/>
              <a:gd name="connsiteY6" fmla="*/ 500867 h 500867"/>
              <a:gd name="connsiteX7" fmla="*/ 0 w 756296"/>
              <a:gd name="connsiteY7" fmla="*/ 250434 h 500867"/>
              <a:gd name="connsiteX0" fmla="*/ 0 w 756296"/>
              <a:gd name="connsiteY0" fmla="*/ 250434 h 500867"/>
              <a:gd name="connsiteX1" fmla="*/ 189074 w 756296"/>
              <a:gd name="connsiteY1" fmla="*/ 250434 h 500867"/>
              <a:gd name="connsiteX2" fmla="*/ 47031 w 756296"/>
              <a:gd name="connsiteY2" fmla="*/ 8877 h 500867"/>
              <a:gd name="connsiteX3" fmla="*/ 709265 w 756296"/>
              <a:gd name="connsiteY3" fmla="*/ 0 h 500867"/>
              <a:gd name="connsiteX4" fmla="*/ 567222 w 756296"/>
              <a:gd name="connsiteY4" fmla="*/ 250434 h 500867"/>
              <a:gd name="connsiteX5" fmla="*/ 756296 w 756296"/>
              <a:gd name="connsiteY5" fmla="*/ 250434 h 500867"/>
              <a:gd name="connsiteX6" fmla="*/ 378148 w 756296"/>
              <a:gd name="connsiteY6" fmla="*/ 500867 h 500867"/>
              <a:gd name="connsiteX7" fmla="*/ 0 w 756296"/>
              <a:gd name="connsiteY7" fmla="*/ 250434 h 500867"/>
              <a:gd name="connsiteX0" fmla="*/ 0 w 756296"/>
              <a:gd name="connsiteY0" fmla="*/ 250434 h 500867"/>
              <a:gd name="connsiteX1" fmla="*/ 189074 w 756296"/>
              <a:gd name="connsiteY1" fmla="*/ 250434 h 500867"/>
              <a:gd name="connsiteX2" fmla="*/ 47031 w 756296"/>
              <a:gd name="connsiteY2" fmla="*/ 8877 h 500867"/>
              <a:gd name="connsiteX3" fmla="*/ 709265 w 756296"/>
              <a:gd name="connsiteY3" fmla="*/ 0 h 500867"/>
              <a:gd name="connsiteX4" fmla="*/ 567222 w 756296"/>
              <a:gd name="connsiteY4" fmla="*/ 250434 h 500867"/>
              <a:gd name="connsiteX5" fmla="*/ 756296 w 756296"/>
              <a:gd name="connsiteY5" fmla="*/ 250434 h 500867"/>
              <a:gd name="connsiteX6" fmla="*/ 378148 w 756296"/>
              <a:gd name="connsiteY6" fmla="*/ 500867 h 500867"/>
              <a:gd name="connsiteX7" fmla="*/ 0 w 756296"/>
              <a:gd name="connsiteY7" fmla="*/ 250434 h 500867"/>
              <a:gd name="connsiteX0" fmla="*/ 0 w 756296"/>
              <a:gd name="connsiteY0" fmla="*/ 250434 h 500867"/>
              <a:gd name="connsiteX1" fmla="*/ 189074 w 756296"/>
              <a:gd name="connsiteY1" fmla="*/ 250434 h 500867"/>
              <a:gd name="connsiteX2" fmla="*/ 47031 w 756296"/>
              <a:gd name="connsiteY2" fmla="*/ 8877 h 500867"/>
              <a:gd name="connsiteX3" fmla="*/ 709265 w 756296"/>
              <a:gd name="connsiteY3" fmla="*/ 0 h 500867"/>
              <a:gd name="connsiteX4" fmla="*/ 567222 w 756296"/>
              <a:gd name="connsiteY4" fmla="*/ 250434 h 500867"/>
              <a:gd name="connsiteX5" fmla="*/ 756296 w 756296"/>
              <a:gd name="connsiteY5" fmla="*/ 250434 h 500867"/>
              <a:gd name="connsiteX6" fmla="*/ 378148 w 756296"/>
              <a:gd name="connsiteY6" fmla="*/ 500867 h 500867"/>
              <a:gd name="connsiteX7" fmla="*/ 0 w 756296"/>
              <a:gd name="connsiteY7" fmla="*/ 250434 h 500867"/>
              <a:gd name="connsiteX0" fmla="*/ 0 w 756296"/>
              <a:gd name="connsiteY0" fmla="*/ 250434 h 500867"/>
              <a:gd name="connsiteX1" fmla="*/ 189074 w 756296"/>
              <a:gd name="connsiteY1" fmla="*/ 250434 h 500867"/>
              <a:gd name="connsiteX2" fmla="*/ 47031 w 756296"/>
              <a:gd name="connsiteY2" fmla="*/ 8877 h 500867"/>
              <a:gd name="connsiteX3" fmla="*/ 709265 w 756296"/>
              <a:gd name="connsiteY3" fmla="*/ 0 h 500867"/>
              <a:gd name="connsiteX4" fmla="*/ 567222 w 756296"/>
              <a:gd name="connsiteY4" fmla="*/ 250434 h 500867"/>
              <a:gd name="connsiteX5" fmla="*/ 756296 w 756296"/>
              <a:gd name="connsiteY5" fmla="*/ 250434 h 500867"/>
              <a:gd name="connsiteX6" fmla="*/ 378148 w 756296"/>
              <a:gd name="connsiteY6" fmla="*/ 500867 h 500867"/>
              <a:gd name="connsiteX7" fmla="*/ 0 w 756296"/>
              <a:gd name="connsiteY7" fmla="*/ 250434 h 500867"/>
              <a:gd name="connsiteX0" fmla="*/ 0 w 756296"/>
              <a:gd name="connsiteY0" fmla="*/ 250434 h 500867"/>
              <a:gd name="connsiteX1" fmla="*/ 189074 w 756296"/>
              <a:gd name="connsiteY1" fmla="*/ 250434 h 500867"/>
              <a:gd name="connsiteX2" fmla="*/ 47031 w 756296"/>
              <a:gd name="connsiteY2" fmla="*/ 8877 h 500867"/>
              <a:gd name="connsiteX3" fmla="*/ 709265 w 756296"/>
              <a:gd name="connsiteY3" fmla="*/ 0 h 500867"/>
              <a:gd name="connsiteX4" fmla="*/ 567222 w 756296"/>
              <a:gd name="connsiteY4" fmla="*/ 250434 h 500867"/>
              <a:gd name="connsiteX5" fmla="*/ 756296 w 756296"/>
              <a:gd name="connsiteY5" fmla="*/ 250434 h 500867"/>
              <a:gd name="connsiteX6" fmla="*/ 378148 w 756296"/>
              <a:gd name="connsiteY6" fmla="*/ 500867 h 500867"/>
              <a:gd name="connsiteX7" fmla="*/ 0 w 756296"/>
              <a:gd name="connsiteY7" fmla="*/ 250434 h 50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6296" h="500867">
                <a:moveTo>
                  <a:pt x="0" y="250434"/>
                </a:moveTo>
                <a:lnTo>
                  <a:pt x="189074" y="250434"/>
                </a:lnTo>
                <a:cubicBezTo>
                  <a:pt x="212747" y="169915"/>
                  <a:pt x="183155" y="89396"/>
                  <a:pt x="47031" y="8877"/>
                </a:cubicBezTo>
                <a:lnTo>
                  <a:pt x="709265" y="0"/>
                </a:lnTo>
                <a:cubicBezTo>
                  <a:pt x="590896" y="65722"/>
                  <a:pt x="552426" y="140323"/>
                  <a:pt x="567222" y="250434"/>
                </a:cubicBezTo>
                <a:lnTo>
                  <a:pt x="756296" y="250434"/>
                </a:lnTo>
                <a:lnTo>
                  <a:pt x="378148" y="500867"/>
                </a:lnTo>
                <a:lnTo>
                  <a:pt x="0" y="250434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0A205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E13846-435E-46B0-9100-A6C75F74DD7C}"/>
              </a:ext>
            </a:extLst>
          </p:cNvPr>
          <p:cNvSpPr txBox="1"/>
          <p:nvPr/>
        </p:nvSpPr>
        <p:spPr>
          <a:xfrm>
            <a:off x="8423453" y="5072220"/>
            <a:ext cx="2856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SAF</a:t>
            </a:r>
            <a:r>
              <a:rPr lang="ko-KR" altLang="en-US" dirty="0"/>
              <a:t>의 상용화와 시장 확장에 부정적인 영향 가능성 </a:t>
            </a:r>
            <a:r>
              <a:rPr lang="ko-KR" altLang="en-US" b="1" dirty="0">
                <a:solidFill>
                  <a:srgbClr val="C00000"/>
                </a:solidFill>
              </a:rPr>
              <a:t>↑</a:t>
            </a:r>
          </a:p>
        </p:txBody>
      </p:sp>
    </p:spTree>
    <p:extLst>
      <p:ext uri="{BB962C8B-B14F-4D97-AF65-F5344CB8AC3E}">
        <p14:creationId xmlns:p14="http://schemas.microsoft.com/office/powerpoint/2010/main" val="1495638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87CFC-7B7E-4B05-A9E9-001975077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그래픽, 하트, 예술이(가) 표시된 사진&#10;&#10;자동 생성된 설명">
            <a:extLst>
              <a:ext uri="{FF2B5EF4-FFF2-40B4-BE49-F238E27FC236}">
                <a16:creationId xmlns:a16="http://schemas.microsoft.com/office/drawing/2014/main" id="{B9E6D35A-490F-9511-1852-23E72B1B1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8" y="272241"/>
            <a:ext cx="458269" cy="421200"/>
          </a:xfrm>
          <a:prstGeom prst="rect">
            <a:avLst/>
          </a:prstGeom>
        </p:spPr>
      </p:pic>
      <p:sp>
        <p:nvSpPr>
          <p:cNvPr id="8" name="제목 9">
            <a:extLst>
              <a:ext uri="{FF2B5EF4-FFF2-40B4-BE49-F238E27FC236}">
                <a16:creationId xmlns:a16="http://schemas.microsoft.com/office/drawing/2014/main" id="{6253972F-A8D9-1C26-6540-CEF608D5A25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9344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함초롬바탕" panose="02030604000101010101" pitchFamily="18" charset="-127"/>
              </a:rPr>
              <a:t>        References</a:t>
            </a:r>
            <a:endParaRPr lang="ko-KR" altLang="en-US" sz="2400" i="1" dirty="0">
              <a:latin typeface="나눔스퀘어OTF_ac Bold" panose="020B0600000101010101" pitchFamily="34" charset="-127"/>
              <a:ea typeface="나눔스퀘어OTF_ac Bold" panose="020B0600000101010101" pitchFamily="34" charset="-127"/>
              <a:cs typeface="함초롬바탕" panose="020306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1C1A0B-C48D-665A-F630-5E47890BDD7B}"/>
              </a:ext>
            </a:extLst>
          </p:cNvPr>
          <p:cNvSpPr/>
          <p:nvPr/>
        </p:nvSpPr>
        <p:spPr>
          <a:xfrm flipV="1">
            <a:off x="91954" y="693442"/>
            <a:ext cx="9035570" cy="45719"/>
          </a:xfrm>
          <a:prstGeom prst="rect">
            <a:avLst/>
          </a:prstGeom>
          <a:gradFill flip="none" rotWithShape="1">
            <a:gsLst>
              <a:gs pos="100000">
                <a:srgbClr val="002060">
                  <a:alpha val="0"/>
                </a:srgbClr>
              </a:gs>
              <a:gs pos="25000">
                <a:srgbClr val="9D1C20"/>
              </a:gs>
              <a:gs pos="0">
                <a:srgbClr val="E6E6E6">
                  <a:alpha val="0"/>
                </a:srgbClr>
              </a:gs>
              <a:gs pos="55000">
                <a:srgbClr val="002060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A84057C-47AD-99A2-B048-47B75122DEAC}"/>
              </a:ext>
            </a:extLst>
          </p:cNvPr>
          <p:cNvGrpSpPr/>
          <p:nvPr/>
        </p:nvGrpSpPr>
        <p:grpSpPr>
          <a:xfrm>
            <a:off x="9413314" y="0"/>
            <a:ext cx="2770522" cy="863490"/>
            <a:chOff x="382291" y="5895755"/>
            <a:chExt cx="2770522" cy="86349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FA5CFB6-12D6-BED0-DACE-5DEF8D1FD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6230" y="5895755"/>
              <a:ext cx="1506583" cy="86349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BC25E23-E097-2F71-4AF0-C66DB3E891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59" t="23561" r="25366" b="28729"/>
            <a:stretch/>
          </p:blipFill>
          <p:spPr>
            <a:xfrm>
              <a:off x="382291" y="5912832"/>
              <a:ext cx="1263939" cy="837960"/>
            </a:xfrm>
            <a:prstGeom prst="rect">
              <a:avLst/>
            </a:prstGeom>
          </p:spPr>
        </p:pic>
      </p:grp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EE3C2679-2E00-CC68-F24F-AB8A2ECCE45C}"/>
              </a:ext>
            </a:extLst>
          </p:cNvPr>
          <p:cNvSpPr txBox="1">
            <a:spLocks/>
          </p:cNvSpPr>
          <p:nvPr/>
        </p:nvSpPr>
        <p:spPr>
          <a:xfrm>
            <a:off x="197708" y="908681"/>
            <a:ext cx="5349077" cy="3941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+mj-ea"/>
              <a:buAutoNum type="circleNumDbPlai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ko-KR" altLang="en-US" sz="1600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3" name="슬라이드 번호 개체 틀 24">
            <a:extLst>
              <a:ext uri="{FF2B5EF4-FFF2-40B4-BE49-F238E27FC236}">
                <a16:creationId xmlns:a16="http://schemas.microsoft.com/office/drawing/2014/main" id="{F6AB4B75-766E-652B-6D31-B9962D97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1355A42-4577-4545-910C-E3E812284AD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6C5233-430F-F515-C84F-27A916AAC3A0}"/>
              </a:ext>
            </a:extLst>
          </p:cNvPr>
          <p:cNvSpPr/>
          <p:nvPr/>
        </p:nvSpPr>
        <p:spPr>
          <a:xfrm>
            <a:off x="197708" y="2894899"/>
            <a:ext cx="11801635" cy="55380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222222"/>
                </a:solidFill>
                <a:ea typeface="나눔스퀘어OTF_ac" panose="020B0600000101010101" pitchFamily="34" charset="-127"/>
                <a:cs typeface="Times New Roman" panose="02020603050405020304" pitchFamily="18" charset="0"/>
              </a:rPr>
              <a:t>[1] DOE(Department of Energy)_</a:t>
            </a:r>
            <a:r>
              <a:rPr lang="en-US" altLang="ko-KR" sz="1050" dirty="0"/>
              <a:t>Pathways to Commercial Liftoff: Sustainable Aviation Fuel</a:t>
            </a:r>
            <a:r>
              <a:rPr lang="en-US" altLang="ko-KR" sz="1050" dirty="0">
                <a:solidFill>
                  <a:srgbClr val="222222"/>
                </a:solidFill>
                <a:ea typeface="나눔스퀘어OTF_ac" panose="020B0600000101010101" pitchFamily="34" charset="-127"/>
                <a:cs typeface="Times New Roman" panose="02020603050405020304" pitchFamily="18" charset="0"/>
              </a:rPr>
              <a:t> (2024)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rgbClr val="222222"/>
                </a:solidFill>
                <a:ea typeface="나눔스퀘어OTF_ac" panose="020B0600000101010101" pitchFamily="34" charset="-127"/>
                <a:cs typeface="Times New Roman" panose="02020603050405020304" pitchFamily="18" charset="0"/>
              </a:rPr>
              <a:t>[2] </a:t>
            </a:r>
            <a:r>
              <a:rPr lang="en-US" altLang="ko-KR" sz="1050" b="0" i="0" dirty="0">
                <a:solidFill>
                  <a:srgbClr val="222222"/>
                </a:solidFill>
                <a:effectLst/>
              </a:rPr>
              <a:t>Lau, Jason </a:t>
            </a:r>
            <a:r>
              <a:rPr lang="en-US" altLang="ko-KR" sz="1050" b="0" i="0" dirty="0" err="1">
                <a:solidFill>
                  <a:srgbClr val="222222"/>
                </a:solidFill>
                <a:effectLst/>
              </a:rPr>
              <a:t>Ik</a:t>
            </a:r>
            <a:r>
              <a:rPr lang="en-US" altLang="ko-KR" sz="1050" b="0" i="0" dirty="0">
                <a:solidFill>
                  <a:srgbClr val="222222"/>
                </a:solidFill>
                <a:effectLst/>
              </a:rPr>
              <a:t> Cheng, et al. "Emerging technologies, policies and challenges toward implementing sustainable aviation fuel (SAF)." </a:t>
            </a:r>
            <a:r>
              <a:rPr lang="en-US" altLang="ko-KR" sz="1050" b="0" i="1" dirty="0">
                <a:solidFill>
                  <a:srgbClr val="222222"/>
                </a:solidFill>
                <a:effectLst/>
              </a:rPr>
              <a:t>Biomass and Bioenergy</a:t>
            </a:r>
            <a:r>
              <a:rPr lang="en-US" altLang="ko-KR" sz="1050" b="0" i="0" dirty="0">
                <a:solidFill>
                  <a:srgbClr val="222222"/>
                </a:solidFill>
                <a:effectLst/>
              </a:rPr>
              <a:t> 186 (2024): 107277.</a:t>
            </a:r>
            <a:endParaRPr lang="en-US" altLang="ko-KR" sz="1050" dirty="0">
              <a:solidFill>
                <a:srgbClr val="222222"/>
              </a:solidFill>
              <a:ea typeface="나눔스퀘어OTF_ac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63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16A33B-7DE3-2F41-7E92-3E4A47861533}"/>
              </a:ext>
            </a:extLst>
          </p:cNvPr>
          <p:cNvSpPr/>
          <p:nvPr/>
        </p:nvSpPr>
        <p:spPr>
          <a:xfrm>
            <a:off x="0" y="-1777"/>
            <a:ext cx="12183836" cy="1481785"/>
          </a:xfrm>
          <a:prstGeom prst="rect">
            <a:avLst/>
          </a:prstGeom>
          <a:solidFill>
            <a:srgbClr val="09316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나눔스퀘어OTF_ac ExtraBold" panose="020B0600000101010101" pitchFamily="34" charset="-127"/>
                <a:ea typeface="나눔스퀘어OTF_ac ExtraBold" panose="020B0600000101010101" pitchFamily="34" charset="-127"/>
              </a:rPr>
              <a:t>Main Contents</a:t>
            </a:r>
            <a:endParaRPr lang="ko-KR" altLang="en-US" sz="4400" dirty="0">
              <a:latin typeface="나눔스퀘어OTF_ac ExtraBold" panose="020B0600000101010101" pitchFamily="34" charset="-127"/>
              <a:ea typeface="나눔스퀘어OTF_ac ExtraBold" panose="020B0600000101010101" pitchFamily="34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F5F4960-6DDF-42B9-8E7B-567825843333}"/>
              </a:ext>
            </a:extLst>
          </p:cNvPr>
          <p:cNvGrpSpPr/>
          <p:nvPr/>
        </p:nvGrpSpPr>
        <p:grpSpPr>
          <a:xfrm>
            <a:off x="75416" y="5703216"/>
            <a:ext cx="3091990" cy="1081312"/>
            <a:chOff x="382291" y="5895755"/>
            <a:chExt cx="2770522" cy="86349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B1EBC73-333D-442C-8E7E-672130B27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6230" y="5895755"/>
              <a:ext cx="1506583" cy="86349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7C68B2B-758A-48F9-B7CF-A83C4528F5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59" t="23561" r="25366" b="28729"/>
            <a:stretch/>
          </p:blipFill>
          <p:spPr>
            <a:xfrm>
              <a:off x="382291" y="5912832"/>
              <a:ext cx="1263939" cy="837960"/>
            </a:xfrm>
            <a:prstGeom prst="rect">
              <a:avLst/>
            </a:prstGeom>
          </p:spPr>
        </p:pic>
      </p:grp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E311C8CF-2B29-4D28-AC5A-F573033B0C55}"/>
              </a:ext>
            </a:extLst>
          </p:cNvPr>
          <p:cNvSpPr txBox="1">
            <a:spLocks/>
          </p:cNvSpPr>
          <p:nvPr/>
        </p:nvSpPr>
        <p:spPr>
          <a:xfrm>
            <a:off x="197708" y="908681"/>
            <a:ext cx="5349077" cy="3941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+mj-ea"/>
              <a:buAutoNum type="circleNumDbPlai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ko-KR" altLang="en-US" sz="1600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3" name="슬라이드 번호 개체 틀 24">
            <a:extLst>
              <a:ext uri="{FF2B5EF4-FFF2-40B4-BE49-F238E27FC236}">
                <a16:creationId xmlns:a16="http://schemas.microsoft.com/office/drawing/2014/main" id="{CFA76255-34C2-4216-BB8A-58A3E339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1355A42-4577-4545-910C-E3E812284AD0}" type="slidenum">
              <a:rPr lang="ko-KR" altLang="en-US" smtClean="0"/>
              <a:t>2</a:t>
            </a:fld>
            <a:endParaRPr lang="ko-KR" altLang="en-US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B636543-CB78-8AF6-0794-A6EB256AE15C}"/>
              </a:ext>
            </a:extLst>
          </p:cNvPr>
          <p:cNvGrpSpPr/>
          <p:nvPr/>
        </p:nvGrpSpPr>
        <p:grpSpPr>
          <a:xfrm>
            <a:off x="1164720" y="2315042"/>
            <a:ext cx="9854396" cy="3183240"/>
            <a:chOff x="1244847" y="2342800"/>
            <a:chExt cx="9854396" cy="3183240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FFBFED68-88A3-625E-7FF3-967A240D5AE6}"/>
                </a:ext>
              </a:extLst>
            </p:cNvPr>
            <p:cNvGrpSpPr/>
            <p:nvPr/>
          </p:nvGrpSpPr>
          <p:grpSpPr>
            <a:xfrm>
              <a:off x="1244847" y="2349078"/>
              <a:ext cx="2253588" cy="2899963"/>
              <a:chOff x="1244847" y="2349078"/>
              <a:chExt cx="2253588" cy="2899963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86222F6-A6CA-BD71-8634-D82225AF7555}"/>
                  </a:ext>
                </a:extLst>
              </p:cNvPr>
              <p:cNvSpPr txBox="1"/>
              <p:nvPr/>
            </p:nvSpPr>
            <p:spPr>
              <a:xfrm>
                <a:off x="1880523" y="2349078"/>
                <a:ext cx="6541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/>
                  <a:t>01</a:t>
                </a:r>
                <a:endParaRPr lang="ko-KR" altLang="en-US" sz="2800" b="1" dirty="0"/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0D30AFD-6A07-F07E-60B0-D302347580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0302" y="2943592"/>
                <a:ext cx="5745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6D02B77-1D57-8539-52B5-6527D2F9D437}"/>
                  </a:ext>
                </a:extLst>
              </p:cNvPr>
              <p:cNvSpPr txBox="1"/>
              <p:nvPr/>
            </p:nvSpPr>
            <p:spPr>
              <a:xfrm>
                <a:off x="1244847" y="3593323"/>
                <a:ext cx="21030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latin typeface="나눔스퀘어OTF_ac ExtraBold" panose="020B0600000101010101" pitchFamily="34" charset="-127"/>
                    <a:ea typeface="나눔스퀘어OTF_ac ExtraBold" panose="020B0600000101010101" pitchFamily="34" charset="-127"/>
                  </a:rPr>
                  <a:t>Introduction</a:t>
                </a:r>
                <a:endParaRPr lang="ko-KR" altLang="en-US" sz="2400" b="1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B5F0CD-E2CB-058B-6685-885F887AE3AA}"/>
                  </a:ext>
                </a:extLst>
              </p:cNvPr>
              <p:cNvSpPr txBox="1"/>
              <p:nvPr/>
            </p:nvSpPr>
            <p:spPr>
              <a:xfrm>
                <a:off x="1273709" y="4602710"/>
                <a:ext cx="22247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buFont typeface="+mj-lt"/>
                  <a:buAutoNum type="romanUcPeriod"/>
                </a:pPr>
                <a:r>
                  <a:rPr lang="en-US" altLang="ko-KR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SAF</a:t>
                </a:r>
                <a:r>
                  <a:rPr lang="ko-KR" altLang="en-US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란 무엇인가 </a:t>
                </a:r>
                <a:r>
                  <a:rPr lang="en-US" altLang="ko-KR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?</a:t>
                </a:r>
              </a:p>
              <a:p>
                <a:pPr marL="400050" indent="-400050">
                  <a:buFont typeface="+mj-lt"/>
                  <a:buAutoNum type="romanUcPeriod"/>
                </a:pPr>
                <a:r>
                  <a:rPr lang="en-US" altLang="ko-KR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SAF</a:t>
                </a:r>
                <a:r>
                  <a:rPr lang="ko-KR" altLang="en-US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의 필요성 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40CA0C19-8D1A-CD49-5D56-A7D37666D844}"/>
                </a:ext>
              </a:extLst>
            </p:cNvPr>
            <p:cNvGrpSpPr/>
            <p:nvPr/>
          </p:nvGrpSpPr>
          <p:grpSpPr>
            <a:xfrm>
              <a:off x="3932928" y="2342800"/>
              <a:ext cx="2224727" cy="3183240"/>
              <a:chOff x="3974457" y="2342800"/>
              <a:chExt cx="2224727" cy="3183240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1C7A207-055E-F3FB-C8EB-2A896102298C}"/>
                  </a:ext>
                </a:extLst>
              </p:cNvPr>
              <p:cNvSpPr txBox="1"/>
              <p:nvPr/>
            </p:nvSpPr>
            <p:spPr>
              <a:xfrm>
                <a:off x="4621051" y="2342800"/>
                <a:ext cx="6541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/>
                  <a:t>02</a:t>
                </a:r>
                <a:endParaRPr lang="ko-KR" altLang="en-US" sz="2800" b="1" dirty="0"/>
              </a:p>
            </p:txBody>
          </p: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92C775D3-66D3-79F4-4B89-176C7AE18C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1051" y="2943592"/>
                <a:ext cx="5745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5FE52E4-2D9D-CAB7-73C7-3FDA684AE7FD}"/>
                  </a:ext>
                </a:extLst>
              </p:cNvPr>
              <p:cNvSpPr txBox="1"/>
              <p:nvPr/>
            </p:nvSpPr>
            <p:spPr>
              <a:xfrm>
                <a:off x="3974457" y="3203797"/>
                <a:ext cx="210303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latin typeface="나눔스퀘어OTF_ac ExtraBold" panose="020B0600000101010101" pitchFamily="34" charset="-127"/>
                    <a:ea typeface="나눔스퀘어OTF_ac ExtraBold" panose="020B0600000101010101" pitchFamily="34" charset="-127"/>
                  </a:rPr>
                  <a:t>Current</a:t>
                </a:r>
              </a:p>
              <a:p>
                <a:pPr algn="ctr"/>
                <a:r>
                  <a:rPr lang="en-US" altLang="ko-KR" sz="2400" b="1" dirty="0">
                    <a:latin typeface="나눔스퀘어OTF_ac ExtraBold" panose="020B0600000101010101" pitchFamily="34" charset="-127"/>
                    <a:ea typeface="나눔스퀘어OTF_ac ExtraBold" panose="020B0600000101010101" pitchFamily="34" charset="-127"/>
                  </a:rPr>
                  <a:t>SAF production</a:t>
                </a:r>
                <a:endParaRPr lang="ko-KR" altLang="en-US" sz="2400" b="1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66F3D15-D100-AE87-8231-7B2C67F46839}"/>
                  </a:ext>
                </a:extLst>
              </p:cNvPr>
              <p:cNvSpPr txBox="1"/>
              <p:nvPr/>
            </p:nvSpPr>
            <p:spPr>
              <a:xfrm>
                <a:off x="3974458" y="4602710"/>
                <a:ext cx="22247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buFont typeface="+mj-lt"/>
                  <a:buAutoNum type="romanUcPeriod"/>
                </a:pPr>
                <a:r>
                  <a:rPr lang="en-US" altLang="ko-KR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SAF </a:t>
                </a:r>
                <a:r>
                  <a:rPr lang="ko-KR" altLang="en-US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생산 경로</a:t>
                </a:r>
                <a:endParaRPr lang="en-US" altLang="ko-KR" dirty="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  <a:p>
                <a:pPr marL="400050" indent="-400050">
                  <a:buFont typeface="+mj-lt"/>
                  <a:buAutoNum type="romanUcPeriod"/>
                </a:pPr>
                <a:r>
                  <a:rPr lang="ko-KR" altLang="en-US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경제성 분석</a:t>
                </a:r>
                <a:endParaRPr lang="en-US" altLang="ko-KR" dirty="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  <a:p>
                <a:pPr marL="400050" indent="-400050">
                  <a:buFont typeface="+mj-lt"/>
                  <a:buAutoNum type="romanUcPeriod"/>
                </a:pPr>
                <a:r>
                  <a:rPr lang="ko-KR" altLang="en-US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지원 정책 및 한계</a:t>
                </a: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79BEE48F-8802-0DC1-ABE1-052E314BE9E0}"/>
                </a:ext>
              </a:extLst>
            </p:cNvPr>
            <p:cNvGrpSpPr/>
            <p:nvPr/>
          </p:nvGrpSpPr>
          <p:grpSpPr>
            <a:xfrm>
              <a:off x="6468840" y="2349078"/>
              <a:ext cx="2224727" cy="3176962"/>
              <a:chOff x="6562083" y="2349078"/>
              <a:chExt cx="2224727" cy="3176962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874F7F4-A37D-281A-5C5C-13BBEA9DB384}"/>
                  </a:ext>
                </a:extLst>
              </p:cNvPr>
              <p:cNvSpPr txBox="1"/>
              <p:nvPr/>
            </p:nvSpPr>
            <p:spPr>
              <a:xfrm>
                <a:off x="7168898" y="2349078"/>
                <a:ext cx="6541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/>
                  <a:t>03</a:t>
                </a:r>
                <a:endParaRPr lang="ko-KR" altLang="en-US" sz="2800" b="1" dirty="0"/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76E571C6-04C6-406E-A307-12B78EF933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8677" y="2943592"/>
                <a:ext cx="5745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66BE0E9-6177-0739-12C4-89074E434E6B}"/>
                  </a:ext>
                </a:extLst>
              </p:cNvPr>
              <p:cNvSpPr txBox="1"/>
              <p:nvPr/>
            </p:nvSpPr>
            <p:spPr>
              <a:xfrm>
                <a:off x="6562083" y="3203797"/>
                <a:ext cx="210303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latin typeface="나눔스퀘어OTF_ac ExtraBold" panose="020B0600000101010101" pitchFamily="34" charset="-127"/>
                    <a:ea typeface="나눔스퀘어OTF_ac ExtraBold" panose="020B0600000101010101" pitchFamily="34" charset="-127"/>
                  </a:rPr>
                  <a:t>Policy Pathways for SAF</a:t>
                </a:r>
                <a:endParaRPr lang="ko-KR" altLang="en-US" sz="2400" b="1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E9EBC0-AEFD-2DE9-CFB3-C86B222FABF5}"/>
                  </a:ext>
                </a:extLst>
              </p:cNvPr>
              <p:cNvSpPr txBox="1"/>
              <p:nvPr/>
            </p:nvSpPr>
            <p:spPr>
              <a:xfrm>
                <a:off x="6562084" y="4602710"/>
                <a:ext cx="22247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buFont typeface="+mj-lt"/>
                  <a:buAutoNum type="romanUcPeriod"/>
                </a:pPr>
                <a:r>
                  <a:rPr lang="en-US" altLang="ko-KR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SAF </a:t>
                </a:r>
                <a:r>
                  <a:rPr lang="ko-KR" altLang="en-US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시장 성장    잠재력</a:t>
                </a:r>
                <a:endParaRPr lang="en-US" altLang="ko-KR" dirty="0">
                  <a:latin typeface="나눔스퀘어OTF_ac" panose="020B0600000101010101" pitchFamily="34" charset="-127"/>
                  <a:ea typeface="나눔스퀘어OTF_ac" panose="020B0600000101010101" pitchFamily="34" charset="-127"/>
                </a:endParaRPr>
              </a:p>
              <a:p>
                <a:pPr marL="400050" indent="-400050">
                  <a:buFont typeface="+mj-lt"/>
                  <a:buAutoNum type="romanUcPeriod"/>
                </a:pPr>
                <a:r>
                  <a:rPr lang="ko-KR" altLang="en-US" dirty="0">
                    <a:latin typeface="나눔스퀘어OTF_ac" panose="020B0600000101010101" pitchFamily="34" charset="-127"/>
                    <a:ea typeface="나눔스퀘어OTF_ac" panose="020B0600000101010101" pitchFamily="34" charset="-127"/>
                  </a:rPr>
                  <a:t>정책 및 산업 제안</a:t>
                </a: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D752B21-2129-4EC4-88BF-A1F3098E61A4}"/>
                </a:ext>
              </a:extLst>
            </p:cNvPr>
            <p:cNvGrpSpPr/>
            <p:nvPr/>
          </p:nvGrpSpPr>
          <p:grpSpPr>
            <a:xfrm>
              <a:off x="9159717" y="2342800"/>
              <a:ext cx="1939526" cy="1705910"/>
              <a:chOff x="9187998" y="2349078"/>
              <a:chExt cx="1939526" cy="1705910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ECE35C6-5AC3-78A9-1FC5-C44F6BC95A5B}"/>
                  </a:ext>
                </a:extLst>
              </p:cNvPr>
              <p:cNvSpPr txBox="1"/>
              <p:nvPr/>
            </p:nvSpPr>
            <p:spPr>
              <a:xfrm>
                <a:off x="9765952" y="2349078"/>
                <a:ext cx="6541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/>
                  <a:t>04</a:t>
                </a:r>
                <a:endParaRPr lang="ko-KR" altLang="en-US" sz="2800" b="1" dirty="0"/>
              </a:p>
            </p:txBody>
          </p: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2B39E24D-D4B3-44FC-EB1A-D4D9121A0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05731" y="2943592"/>
                <a:ext cx="5745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AEF3C60-F0EF-5527-CFBC-2CC38D095F53}"/>
                  </a:ext>
                </a:extLst>
              </p:cNvPr>
              <p:cNvSpPr txBox="1"/>
              <p:nvPr/>
            </p:nvSpPr>
            <p:spPr>
              <a:xfrm>
                <a:off x="9187998" y="3593323"/>
                <a:ext cx="19395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>
                    <a:latin typeface="나눔스퀘어OTF_ac ExtraBold" panose="020B0600000101010101" pitchFamily="34" charset="-127"/>
                    <a:ea typeface="나눔스퀘어OTF_ac ExtraBold" panose="020B0600000101010101" pitchFamily="34" charset="-127"/>
                  </a:rPr>
                  <a:t>Conclusion</a:t>
                </a:r>
                <a:endParaRPr lang="ko-KR" altLang="en-US" sz="2400" b="1" dirty="0">
                  <a:latin typeface="나눔스퀘어OTF_ac ExtraBold" panose="020B0600000101010101" pitchFamily="34" charset="-127"/>
                  <a:ea typeface="나눔스퀘어OTF_ac ExtraBold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7061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E878C-F0D6-9ADA-482F-3AA49EF40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그래픽, 하트, 예술이(가) 표시된 사진&#10;&#10;자동 생성된 설명">
            <a:extLst>
              <a:ext uri="{FF2B5EF4-FFF2-40B4-BE49-F238E27FC236}">
                <a16:creationId xmlns:a16="http://schemas.microsoft.com/office/drawing/2014/main" id="{DE799FED-C886-0810-DD2C-33172D575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8" y="272241"/>
            <a:ext cx="458269" cy="421200"/>
          </a:xfrm>
          <a:prstGeom prst="rect">
            <a:avLst/>
          </a:prstGeom>
        </p:spPr>
      </p:pic>
      <p:sp>
        <p:nvSpPr>
          <p:cNvPr id="8" name="제목 9">
            <a:extLst>
              <a:ext uri="{FF2B5EF4-FFF2-40B4-BE49-F238E27FC236}">
                <a16:creationId xmlns:a16="http://schemas.microsoft.com/office/drawing/2014/main" id="{F2BBBCDD-3023-AF0F-ACAE-7F6E6814AF8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9344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함초롬바탕" panose="02030604000101010101" pitchFamily="18" charset="-127"/>
              </a:rPr>
              <a:t>        1. Introduction</a:t>
            </a:r>
            <a:endParaRPr lang="ko-KR" altLang="en-US" sz="2400" i="1" dirty="0">
              <a:latin typeface="나눔스퀘어OTF_ac Bold" panose="020B0600000101010101" pitchFamily="34" charset="-127"/>
              <a:ea typeface="나눔스퀘어OTF_ac Bold" panose="020B0600000101010101" pitchFamily="34" charset="-127"/>
              <a:cs typeface="함초롬바탕" panose="020306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42D1DB-DB36-362C-6F7F-4705C0D59C4A}"/>
              </a:ext>
            </a:extLst>
          </p:cNvPr>
          <p:cNvSpPr/>
          <p:nvPr/>
        </p:nvSpPr>
        <p:spPr>
          <a:xfrm flipV="1">
            <a:off x="91954" y="693442"/>
            <a:ext cx="9035570" cy="45719"/>
          </a:xfrm>
          <a:prstGeom prst="rect">
            <a:avLst/>
          </a:prstGeom>
          <a:gradFill flip="none" rotWithShape="1">
            <a:gsLst>
              <a:gs pos="100000">
                <a:srgbClr val="002060">
                  <a:alpha val="0"/>
                </a:srgbClr>
              </a:gs>
              <a:gs pos="25000">
                <a:srgbClr val="9D1C20"/>
              </a:gs>
              <a:gs pos="0">
                <a:srgbClr val="E6E6E6">
                  <a:alpha val="0"/>
                </a:srgbClr>
              </a:gs>
              <a:gs pos="55000">
                <a:srgbClr val="002060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138A39-E54B-E5DB-65B2-40AB65EE7F6B}"/>
              </a:ext>
            </a:extLst>
          </p:cNvPr>
          <p:cNvGrpSpPr/>
          <p:nvPr/>
        </p:nvGrpSpPr>
        <p:grpSpPr>
          <a:xfrm>
            <a:off x="9413314" y="0"/>
            <a:ext cx="2770522" cy="863490"/>
            <a:chOff x="382291" y="5895755"/>
            <a:chExt cx="2770522" cy="86349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502DE9A-1F33-1BEA-AEDA-3645A6B9D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6230" y="5895755"/>
              <a:ext cx="1506583" cy="86349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E8150C8-81BA-032E-BB00-31D1EABDC8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59" t="23561" r="25366" b="28729"/>
            <a:stretch/>
          </p:blipFill>
          <p:spPr>
            <a:xfrm>
              <a:off x="382291" y="5912832"/>
              <a:ext cx="1263939" cy="837960"/>
            </a:xfrm>
            <a:prstGeom prst="rect">
              <a:avLst/>
            </a:prstGeom>
          </p:spPr>
        </p:pic>
      </p:grp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8C744943-88D4-428F-9906-ABB0226EEC21}"/>
              </a:ext>
            </a:extLst>
          </p:cNvPr>
          <p:cNvSpPr txBox="1">
            <a:spLocks/>
          </p:cNvSpPr>
          <p:nvPr/>
        </p:nvSpPr>
        <p:spPr>
          <a:xfrm>
            <a:off x="197708" y="908681"/>
            <a:ext cx="5349077" cy="3941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+mj-ea"/>
              <a:buAutoNum type="circleNumDbPlai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ko-KR" altLang="en-US" sz="1600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3" name="슬라이드 번호 개체 틀 24">
            <a:extLst>
              <a:ext uri="{FF2B5EF4-FFF2-40B4-BE49-F238E27FC236}">
                <a16:creationId xmlns:a16="http://schemas.microsoft.com/office/drawing/2014/main" id="{9B442CB2-57A9-4175-1DC9-898205B3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1355A42-4577-4545-910C-E3E812284AD0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BC25DC2-F61B-3383-F61C-D6757AA4EF16}"/>
              </a:ext>
            </a:extLst>
          </p:cNvPr>
          <p:cNvSpPr txBox="1">
            <a:spLocks/>
          </p:cNvSpPr>
          <p:nvPr/>
        </p:nvSpPr>
        <p:spPr>
          <a:xfrm>
            <a:off x="350108" y="1061081"/>
            <a:ext cx="5349077" cy="3941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+mj-ea"/>
              <a:buAutoNum type="circleNumDbPlai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1.1. SAF</a:t>
            </a:r>
            <a:r>
              <a:rPr lang="ko-KR" altLang="en-US" sz="16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란 무엇인가 </a:t>
            </a:r>
            <a:r>
              <a:rPr lang="en-US" altLang="ko-KR" sz="16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?</a:t>
            </a:r>
            <a:endParaRPr lang="ko-KR" altLang="en-US" sz="1600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E29090-AEC2-56F3-3D29-9EC56EB3D52F}"/>
              </a:ext>
            </a:extLst>
          </p:cNvPr>
          <p:cNvSpPr txBox="1"/>
          <p:nvPr/>
        </p:nvSpPr>
        <p:spPr>
          <a:xfrm>
            <a:off x="2092272" y="4178608"/>
            <a:ext cx="82373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현재는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SAF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를 혼합하여 사용하기 위한 기술적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법적 기준으로 </a:t>
            </a:r>
            <a:r>
              <a:rPr lang="en-US" altLang="ko-KR" b="1" dirty="0">
                <a:solidFill>
                  <a:srgbClr val="9D1C2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ASTM</a:t>
            </a:r>
            <a:r>
              <a:rPr lang="ko-KR" altLang="en-US" b="1" dirty="0">
                <a:solidFill>
                  <a:srgbClr val="9D1C2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에서 지정한 표준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최대 혼합 비율 규정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ko-KR" altLang="en-US" sz="1600" b="1" dirty="0">
                <a:solidFill>
                  <a:srgbClr val="0A205C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기술 표준</a:t>
            </a:r>
            <a:r>
              <a:rPr lang="en-US" altLang="ko-KR" sz="1600" b="1" dirty="0">
                <a:solidFill>
                  <a:srgbClr val="0A205C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[</a:t>
            </a:r>
            <a:r>
              <a:rPr lang="ko-KR" altLang="en-US" sz="1600" b="1" dirty="0">
                <a:solidFill>
                  <a:srgbClr val="0A205C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최대 </a:t>
            </a:r>
            <a:r>
              <a:rPr lang="en-US" altLang="ko-KR" sz="1600" b="1" dirty="0">
                <a:solidFill>
                  <a:srgbClr val="0A205C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50%] </a:t>
            </a:r>
            <a:r>
              <a:rPr lang="en-US" altLang="ko-KR" sz="16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따라 규제되고 있다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현재는 대부분의 국가는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SAF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의 초기 단계에 있으며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</a:t>
            </a:r>
            <a:r>
              <a:rPr lang="en-US" altLang="ko-KR" b="1" dirty="0">
                <a:solidFill>
                  <a:srgbClr val="9D1C2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1-5% </a:t>
            </a:r>
            <a:r>
              <a:rPr lang="ko-KR" altLang="en-US" b="1" dirty="0">
                <a:solidFill>
                  <a:srgbClr val="9D1C2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의 혼합비율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사용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미국의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SAF Grand Challenge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목표에 따르면 </a:t>
            </a:r>
            <a:r>
              <a:rPr lang="ko-KR" altLang="en-US" b="1" dirty="0">
                <a:solidFill>
                  <a:srgbClr val="9D1C2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기존 석유 기반 </a:t>
            </a:r>
            <a:r>
              <a:rPr lang="ko-KR" altLang="en-US" b="1" dirty="0" err="1">
                <a:solidFill>
                  <a:srgbClr val="9D1C2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항공유</a:t>
            </a:r>
            <a:r>
              <a:rPr lang="ko-KR" altLang="en-US" b="1" dirty="0">
                <a:solidFill>
                  <a:srgbClr val="9D1C2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대비 최소 </a:t>
            </a:r>
            <a:r>
              <a:rPr lang="en-US" altLang="ko-KR" b="1" dirty="0">
                <a:solidFill>
                  <a:srgbClr val="9D1C2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50%</a:t>
            </a:r>
            <a:r>
              <a:rPr lang="ko-KR" altLang="en-US" b="1" dirty="0">
                <a:solidFill>
                  <a:srgbClr val="9D1C2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의 생애 주기 온실가스 배출량 감소를 달성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해야만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SAF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로 인정</a:t>
            </a:r>
          </a:p>
          <a:p>
            <a:endParaRPr lang="ko-KR" altLang="en-US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1026" name="Picture 2" descr="[한국석유공사] 하늘길도 탈탄소, 지속 가능 항공유(SAF)로 친환경 이륙! | img 2 1 1">
            <a:extLst>
              <a:ext uri="{FF2B5EF4-FFF2-40B4-BE49-F238E27FC236}">
                <a16:creationId xmlns:a16="http://schemas.microsoft.com/office/drawing/2014/main" id="{8D209F53-E68E-364D-6524-11B8DFAB6E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2" t="2133" r="21379" b="164"/>
          <a:stretch/>
        </p:blipFill>
        <p:spPr bwMode="auto">
          <a:xfrm>
            <a:off x="790414" y="1743353"/>
            <a:ext cx="1117121" cy="104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098075-D53F-3B31-C61F-9188DA7CDC47}"/>
              </a:ext>
            </a:extLst>
          </p:cNvPr>
          <p:cNvSpPr txBox="1"/>
          <p:nvPr/>
        </p:nvSpPr>
        <p:spPr>
          <a:xfrm>
            <a:off x="2092272" y="1576100"/>
            <a:ext cx="90355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SAF(</a:t>
            </a:r>
            <a:r>
              <a:rPr lang="ko-KR" altLang="en-US" dirty="0"/>
              <a:t>지속 가능한 항공 연료</a:t>
            </a:r>
            <a:r>
              <a:rPr lang="en-US" altLang="ko-KR" dirty="0"/>
              <a:t>)</a:t>
            </a:r>
            <a:r>
              <a:rPr lang="ko-KR" altLang="en-US" dirty="0"/>
              <a:t>는 화석 항공 연료를 대체하는 </a:t>
            </a:r>
            <a:r>
              <a:rPr lang="en-US" altLang="ko-KR" b="1" dirty="0">
                <a:solidFill>
                  <a:srgbClr val="9D1C20"/>
                </a:solidFill>
              </a:rPr>
              <a:t>drop-in </a:t>
            </a:r>
            <a:r>
              <a:rPr lang="ko-KR" altLang="en-US" b="1" dirty="0">
                <a:solidFill>
                  <a:srgbClr val="9D1C20"/>
                </a:solidFill>
              </a:rPr>
              <a:t>연료</a:t>
            </a:r>
            <a:endParaRPr lang="en-US" altLang="ko-KR" b="1" dirty="0">
              <a:solidFill>
                <a:srgbClr val="9D1C20"/>
              </a:solidFill>
            </a:endParaRPr>
          </a:p>
          <a:p>
            <a:r>
              <a:rPr lang="en-US" altLang="ko-KR" dirty="0"/>
              <a:t>: </a:t>
            </a:r>
            <a:r>
              <a:rPr lang="ko-KR" altLang="en-US" dirty="0"/>
              <a:t>현재의 석유 기반 연료와 기능적으로 동일하고 </a:t>
            </a:r>
            <a:r>
              <a:rPr lang="ko-KR" altLang="en-US" b="1" dirty="0">
                <a:solidFill>
                  <a:srgbClr val="9D1C20"/>
                </a:solidFill>
              </a:rPr>
              <a:t>기존 인프라를 그대로 사용</a:t>
            </a:r>
            <a:r>
              <a:rPr lang="ko-KR" altLang="en-US" dirty="0"/>
              <a:t>할 수 있는 연료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바이오매스</a:t>
            </a:r>
            <a:r>
              <a:rPr lang="en-US" altLang="ko-KR" dirty="0"/>
              <a:t>, </a:t>
            </a:r>
            <a:r>
              <a:rPr lang="ko-KR" altLang="en-US" dirty="0"/>
              <a:t>폐기물 열분해</a:t>
            </a:r>
            <a:r>
              <a:rPr lang="en-US" altLang="ko-KR" dirty="0"/>
              <a:t>, </a:t>
            </a:r>
            <a:r>
              <a:rPr lang="ko-KR" altLang="en-US" dirty="0"/>
              <a:t>청정 합성 연료 등을 통해 생산되는 저탄소 대안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A9227-E185-8621-5BCC-0FC129635468}"/>
              </a:ext>
            </a:extLst>
          </p:cNvPr>
          <p:cNvSpPr txBox="1"/>
          <p:nvPr/>
        </p:nvSpPr>
        <p:spPr>
          <a:xfrm>
            <a:off x="1061635" y="3698039"/>
            <a:ext cx="227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현재 </a:t>
            </a:r>
            <a:r>
              <a:rPr lang="en-US" altLang="ko-KR" b="1" dirty="0"/>
              <a:t>SAF </a:t>
            </a:r>
            <a:r>
              <a:rPr lang="ko-KR" altLang="en-US" b="1" dirty="0"/>
              <a:t>사용 기준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B5E66D-0293-C021-E365-CE645B959FA1}"/>
              </a:ext>
            </a:extLst>
          </p:cNvPr>
          <p:cNvSpPr txBox="1"/>
          <p:nvPr/>
        </p:nvSpPr>
        <p:spPr>
          <a:xfrm>
            <a:off x="2412119" y="4735220"/>
            <a:ext cx="6269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aseline="0" dirty="0">
                <a:solidFill>
                  <a:schemeClr val="bg1">
                    <a:lumMod val="50000"/>
                  </a:schemeClr>
                </a:solidFill>
              </a:rPr>
              <a:t>ASTM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ko-KR" altLang="en-US" sz="1200" baseline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200" baseline="0" dirty="0">
                <a:solidFill>
                  <a:schemeClr val="bg1">
                    <a:lumMod val="50000"/>
                  </a:schemeClr>
                </a:solidFill>
              </a:rPr>
              <a:t>American Society for Testing and Materials, </a:t>
            </a:r>
            <a:r>
              <a:rPr lang="ko-KR" altLang="en-US" sz="1200" baseline="0" dirty="0">
                <a:solidFill>
                  <a:schemeClr val="bg1">
                    <a:lumMod val="50000"/>
                  </a:schemeClr>
                </a:solidFill>
              </a:rPr>
              <a:t>국제 표준을 개발하는 국제 비영리 조직</a:t>
            </a:r>
            <a:endParaRPr lang="en-US" altLang="ko-KR" sz="1200" baseline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6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6A8E1-03F0-6489-76BA-F215C8CBD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그래픽, 하트, 예술이(가) 표시된 사진&#10;&#10;자동 생성된 설명">
            <a:extLst>
              <a:ext uri="{FF2B5EF4-FFF2-40B4-BE49-F238E27FC236}">
                <a16:creationId xmlns:a16="http://schemas.microsoft.com/office/drawing/2014/main" id="{09766D5A-3639-5FC6-D108-CABF1853C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8" y="272241"/>
            <a:ext cx="458269" cy="421200"/>
          </a:xfrm>
          <a:prstGeom prst="rect">
            <a:avLst/>
          </a:prstGeom>
        </p:spPr>
      </p:pic>
      <p:sp>
        <p:nvSpPr>
          <p:cNvPr id="8" name="제목 9">
            <a:extLst>
              <a:ext uri="{FF2B5EF4-FFF2-40B4-BE49-F238E27FC236}">
                <a16:creationId xmlns:a16="http://schemas.microsoft.com/office/drawing/2014/main" id="{F64F9E01-E39F-41E2-B6FE-86D44A18BFD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9344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함초롬바탕" panose="02030604000101010101" pitchFamily="18" charset="-127"/>
              </a:rPr>
              <a:t>        1. Introduction</a:t>
            </a:r>
            <a:endParaRPr lang="ko-KR" altLang="en-US" sz="2400" i="1" dirty="0">
              <a:latin typeface="나눔스퀘어OTF_ac Bold" panose="020B0600000101010101" pitchFamily="34" charset="-127"/>
              <a:ea typeface="나눔스퀘어OTF_ac Bold" panose="020B0600000101010101" pitchFamily="34" charset="-127"/>
              <a:cs typeface="함초롬바탕" panose="020306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19CC98-8F44-1319-46EB-B50587D6A9EA}"/>
              </a:ext>
            </a:extLst>
          </p:cNvPr>
          <p:cNvSpPr/>
          <p:nvPr/>
        </p:nvSpPr>
        <p:spPr>
          <a:xfrm flipV="1">
            <a:off x="91954" y="693442"/>
            <a:ext cx="9035570" cy="45719"/>
          </a:xfrm>
          <a:prstGeom prst="rect">
            <a:avLst/>
          </a:prstGeom>
          <a:gradFill flip="none" rotWithShape="1">
            <a:gsLst>
              <a:gs pos="100000">
                <a:srgbClr val="002060">
                  <a:alpha val="0"/>
                </a:srgbClr>
              </a:gs>
              <a:gs pos="25000">
                <a:srgbClr val="9D1C20"/>
              </a:gs>
              <a:gs pos="0">
                <a:srgbClr val="E6E6E6">
                  <a:alpha val="0"/>
                </a:srgbClr>
              </a:gs>
              <a:gs pos="55000">
                <a:srgbClr val="002060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4D15B4A-EA19-3043-E5E1-AA9039021255}"/>
              </a:ext>
            </a:extLst>
          </p:cNvPr>
          <p:cNvGrpSpPr/>
          <p:nvPr/>
        </p:nvGrpSpPr>
        <p:grpSpPr>
          <a:xfrm>
            <a:off x="9413314" y="0"/>
            <a:ext cx="2770522" cy="863490"/>
            <a:chOff x="382291" y="5895755"/>
            <a:chExt cx="2770522" cy="86349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07C1837-DB4B-C05B-A167-228A6E7FF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6230" y="5895755"/>
              <a:ext cx="1506583" cy="86349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2D57E50-BC7D-E097-1C71-F9060B38C8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59" t="23561" r="25366" b="28729"/>
            <a:stretch/>
          </p:blipFill>
          <p:spPr>
            <a:xfrm>
              <a:off x="382291" y="5912832"/>
              <a:ext cx="1263939" cy="837960"/>
            </a:xfrm>
            <a:prstGeom prst="rect">
              <a:avLst/>
            </a:prstGeom>
          </p:spPr>
        </p:pic>
      </p:grp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43C1DE8E-A756-2B85-0EED-730DECDECE9B}"/>
              </a:ext>
            </a:extLst>
          </p:cNvPr>
          <p:cNvSpPr txBox="1">
            <a:spLocks/>
          </p:cNvSpPr>
          <p:nvPr/>
        </p:nvSpPr>
        <p:spPr>
          <a:xfrm>
            <a:off x="197708" y="908681"/>
            <a:ext cx="5349077" cy="3941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+mj-ea"/>
              <a:buAutoNum type="circleNumDbPlai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ko-KR" altLang="en-US" sz="1600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3" name="슬라이드 번호 개체 틀 24">
            <a:extLst>
              <a:ext uri="{FF2B5EF4-FFF2-40B4-BE49-F238E27FC236}">
                <a16:creationId xmlns:a16="http://schemas.microsoft.com/office/drawing/2014/main" id="{C0BC7CAC-0529-6641-F2F9-5289FD7D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1355A42-4577-4545-910C-E3E812284AD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B021FA9-BDBC-C429-0EA1-B92806524670}"/>
              </a:ext>
            </a:extLst>
          </p:cNvPr>
          <p:cNvSpPr txBox="1">
            <a:spLocks/>
          </p:cNvSpPr>
          <p:nvPr/>
        </p:nvSpPr>
        <p:spPr>
          <a:xfrm>
            <a:off x="350108" y="1061081"/>
            <a:ext cx="5349077" cy="3941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+mj-ea"/>
              <a:buAutoNum type="circleNumDbPlai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1.2. SAF</a:t>
            </a:r>
            <a:r>
              <a:rPr lang="ko-KR" altLang="en-US" sz="16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의 필요성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8133C8-EBC9-8CF5-7B59-EE1B1ADD50DD}"/>
              </a:ext>
            </a:extLst>
          </p:cNvPr>
          <p:cNvSpPr txBox="1"/>
          <p:nvPr/>
        </p:nvSpPr>
        <p:spPr>
          <a:xfrm>
            <a:off x="772933" y="5146762"/>
            <a:ext cx="10444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화석 항공 연료는 디젤 및 가솔린에 이어 세계에서 </a:t>
            </a:r>
            <a:r>
              <a:rPr lang="en-US" altLang="ko-KR" b="1" dirty="0">
                <a:solidFill>
                  <a:srgbClr val="0A205C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</a:t>
            </a:r>
            <a:r>
              <a:rPr lang="ko-KR" altLang="en-US" b="1" dirty="0" err="1">
                <a:solidFill>
                  <a:srgbClr val="0A205C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번째로</a:t>
            </a:r>
            <a:r>
              <a:rPr lang="ko-KR" altLang="en-US" b="1" dirty="0">
                <a:solidFill>
                  <a:srgbClr val="0A205C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많이 소비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되는 운송 연료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CO</a:t>
            </a:r>
            <a:r>
              <a:rPr lang="en-US" altLang="ko-KR" baseline="-25000" dirty="0">
                <a:solidFill>
                  <a:srgbClr val="C0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 </a:t>
            </a:r>
            <a:r>
              <a:rPr lang="ko-KR" altLang="en-US" dirty="0">
                <a:solidFill>
                  <a:srgbClr val="C0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배출량</a:t>
            </a:r>
            <a:r>
              <a:rPr lang="ko-KR" altLang="en-US" b="1" dirty="0">
                <a:solidFill>
                  <a:srgbClr val="C0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↑</a:t>
            </a:r>
            <a:endParaRPr lang="en-US" altLang="ko-KR" b="1" dirty="0">
              <a:solidFill>
                <a:srgbClr val="C00000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2050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년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net-zero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경제 목표를 이루는데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SAF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사용이 전체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항공 산업에서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CO</a:t>
            </a:r>
            <a:r>
              <a:rPr lang="en-US" altLang="ko-KR" baseline="-25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저감의 </a:t>
            </a:r>
            <a:r>
              <a:rPr lang="en-US" altLang="ko-KR" b="1" dirty="0">
                <a:solidFill>
                  <a:srgbClr val="0A205C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70%</a:t>
            </a:r>
            <a:r>
              <a:rPr lang="ko-KR" altLang="en-US" b="1" dirty="0">
                <a:solidFill>
                  <a:srgbClr val="0A205C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이상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에 해당할 것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     by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국제 항공운송협회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(IATA)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현재 전기차의 문제와 유사하게 </a:t>
            </a:r>
            <a:r>
              <a:rPr lang="ko-KR" altLang="en-US" b="1" dirty="0">
                <a:solidFill>
                  <a:srgbClr val="0A205C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수소 및 전기 항공기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도 </a:t>
            </a:r>
            <a:r>
              <a:rPr lang="ko-KR" altLang="en-US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개발중에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있지만 </a:t>
            </a:r>
            <a:r>
              <a:rPr lang="ko-KR" altLang="en-US" b="1" dirty="0">
                <a:solidFill>
                  <a:srgbClr val="0A205C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무거운 화물이나 장거리 비행 </a:t>
            </a:r>
            <a:r>
              <a:rPr lang="ko-KR" altLang="en-US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어려움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F7F660A-16DE-FDD7-A462-EE443D2526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8951" y="1250534"/>
            <a:ext cx="5971633" cy="34238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035CCE-0979-8B5F-F2FF-3A709E0662BD}"/>
              </a:ext>
            </a:extLst>
          </p:cNvPr>
          <p:cNvSpPr txBox="1"/>
          <p:nvPr/>
        </p:nvSpPr>
        <p:spPr>
          <a:xfrm>
            <a:off x="2493619" y="4602817"/>
            <a:ext cx="6106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[Fig. SAF uptake represents a large proportion of the FAA’s Climate Action Plan]</a:t>
            </a:r>
            <a:endParaRPr lang="ko-KR" alt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F93E67-E8D5-D314-4A2D-74EE950C577C}"/>
              </a:ext>
            </a:extLst>
          </p:cNvPr>
          <p:cNvSpPr txBox="1"/>
          <p:nvPr/>
        </p:nvSpPr>
        <p:spPr>
          <a:xfrm>
            <a:off x="6573510" y="1204814"/>
            <a:ext cx="1734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FAA :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미국 연방 항공청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37640E0-7243-9DCB-5068-DFA78E1B301B}"/>
              </a:ext>
            </a:extLst>
          </p:cNvPr>
          <p:cNvGrpSpPr/>
          <p:nvPr/>
        </p:nvGrpSpPr>
        <p:grpSpPr>
          <a:xfrm>
            <a:off x="8165689" y="1450803"/>
            <a:ext cx="1923670" cy="461665"/>
            <a:chOff x="8142613" y="1381431"/>
            <a:chExt cx="1923670" cy="461665"/>
          </a:xfrm>
        </p:grpSpPr>
        <p:sp>
          <p:nvSpPr>
            <p:cNvPr id="5" name="화살표: 아래쪽 4">
              <a:extLst>
                <a:ext uri="{FF2B5EF4-FFF2-40B4-BE49-F238E27FC236}">
                  <a16:creationId xmlns:a16="http://schemas.microsoft.com/office/drawing/2014/main" id="{38F364A8-95BA-5B7E-82C3-4BE5EC63BC99}"/>
                </a:ext>
              </a:extLst>
            </p:cNvPr>
            <p:cNvSpPr/>
            <p:nvPr/>
          </p:nvSpPr>
          <p:spPr>
            <a:xfrm rot="5400000">
              <a:off x="8200419" y="1420977"/>
              <a:ext cx="65968" cy="181580"/>
            </a:xfrm>
            <a:prstGeom prst="downArrow">
              <a:avLst>
                <a:gd name="adj1" fmla="val 42592"/>
                <a:gd name="adj2" fmla="val 5000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C242AD-8CF3-F5D5-C9D6-58153FC1DDC9}"/>
                </a:ext>
              </a:extLst>
            </p:cNvPr>
            <p:cNvSpPr txBox="1"/>
            <p:nvPr/>
          </p:nvSpPr>
          <p:spPr>
            <a:xfrm>
              <a:off x="8324193" y="1381431"/>
              <a:ext cx="1742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2019</a:t>
              </a:r>
              <a:r>
                <a:rPr lang="ko-KR" altLang="en-US" sz="1200" b="1" dirty="0"/>
                <a:t>년 기술 수준 가정 </a:t>
              </a:r>
              <a:r>
                <a:rPr lang="en-US" altLang="ko-KR" sz="1200" b="1" dirty="0"/>
                <a:t>(base case)</a:t>
              </a:r>
              <a:endParaRPr lang="ko-KR" altLang="en-US" sz="12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B10BFDC-8D6D-23B0-63A7-13D7BDF9B039}"/>
              </a:ext>
            </a:extLst>
          </p:cNvPr>
          <p:cNvGrpSpPr/>
          <p:nvPr/>
        </p:nvGrpSpPr>
        <p:grpSpPr>
          <a:xfrm>
            <a:off x="8142613" y="3216565"/>
            <a:ext cx="2924780" cy="276999"/>
            <a:chOff x="8159869" y="2789315"/>
            <a:chExt cx="2924780" cy="276999"/>
          </a:xfrm>
        </p:grpSpPr>
        <p:sp>
          <p:nvSpPr>
            <p:cNvPr id="17" name="화살표: 아래쪽 16">
              <a:extLst>
                <a:ext uri="{FF2B5EF4-FFF2-40B4-BE49-F238E27FC236}">
                  <a16:creationId xmlns:a16="http://schemas.microsoft.com/office/drawing/2014/main" id="{1C2BA768-0582-5769-DC76-7687D983A08D}"/>
                </a:ext>
              </a:extLst>
            </p:cNvPr>
            <p:cNvSpPr/>
            <p:nvPr/>
          </p:nvSpPr>
          <p:spPr>
            <a:xfrm rot="5400000">
              <a:off x="8217675" y="2828882"/>
              <a:ext cx="65968" cy="181580"/>
            </a:xfrm>
            <a:prstGeom prst="downArrow">
              <a:avLst>
                <a:gd name="adj1" fmla="val 42592"/>
                <a:gd name="adj2" fmla="val 5000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C59C74-EF59-0139-F708-2F482E9C96BF}"/>
                </a:ext>
              </a:extLst>
            </p:cNvPr>
            <p:cNvSpPr txBox="1"/>
            <p:nvPr/>
          </p:nvSpPr>
          <p:spPr>
            <a:xfrm>
              <a:off x="8341449" y="2789315"/>
              <a:ext cx="2743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SAF 50% </a:t>
              </a:r>
              <a:r>
                <a:rPr lang="ko-KR" altLang="en-US" sz="1200" b="1" dirty="0"/>
                <a:t>혼합 </a:t>
              </a:r>
              <a:r>
                <a:rPr lang="en-US" altLang="ko-KR" sz="1200" b="1" dirty="0">
                  <a:sym typeface="Wingdings" panose="05000000000000000000" pitchFamily="2" charset="2"/>
                </a:rPr>
                <a:t> 70% </a:t>
              </a:r>
              <a:r>
                <a:rPr lang="ko-KR" altLang="en-US" sz="1200" b="1" dirty="0">
                  <a:sym typeface="Wingdings" panose="05000000000000000000" pitchFamily="2" charset="2"/>
                </a:rPr>
                <a:t>탄소배출 감축</a:t>
              </a:r>
              <a:endParaRPr lang="ko-KR" altLang="en-US" sz="120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C4B2CAC-7AB9-34B2-43E4-2064942EC70C}"/>
              </a:ext>
            </a:extLst>
          </p:cNvPr>
          <p:cNvGrpSpPr/>
          <p:nvPr/>
        </p:nvGrpSpPr>
        <p:grpSpPr>
          <a:xfrm>
            <a:off x="8142613" y="4166621"/>
            <a:ext cx="2333573" cy="276999"/>
            <a:chOff x="8142613" y="3535035"/>
            <a:chExt cx="2333573" cy="276999"/>
          </a:xfrm>
        </p:grpSpPr>
        <p:sp>
          <p:nvSpPr>
            <p:cNvPr id="18" name="화살표: 아래쪽 17">
              <a:extLst>
                <a:ext uri="{FF2B5EF4-FFF2-40B4-BE49-F238E27FC236}">
                  <a16:creationId xmlns:a16="http://schemas.microsoft.com/office/drawing/2014/main" id="{8A6610BA-56FF-D8D4-6B31-EB7815BDC1F0}"/>
                </a:ext>
              </a:extLst>
            </p:cNvPr>
            <p:cNvSpPr/>
            <p:nvPr/>
          </p:nvSpPr>
          <p:spPr>
            <a:xfrm rot="5400000">
              <a:off x="8200419" y="3582745"/>
              <a:ext cx="65968" cy="181580"/>
            </a:xfrm>
            <a:prstGeom prst="downArrow">
              <a:avLst>
                <a:gd name="adj1" fmla="val 42592"/>
                <a:gd name="adj2" fmla="val 5000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DB8585-73EC-923D-AC35-A7AD6A568203}"/>
                </a:ext>
              </a:extLst>
            </p:cNvPr>
            <p:cNvSpPr txBox="1"/>
            <p:nvPr/>
          </p:nvSpPr>
          <p:spPr>
            <a:xfrm>
              <a:off x="8308427" y="3535035"/>
              <a:ext cx="2167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SAF 100% </a:t>
              </a:r>
              <a:r>
                <a:rPr lang="ko-KR" altLang="en-US" sz="1200" b="1" dirty="0"/>
                <a:t>사용 </a:t>
              </a:r>
              <a:r>
                <a:rPr lang="en-US" altLang="ko-KR" sz="1200" b="1" dirty="0">
                  <a:sym typeface="Wingdings" panose="05000000000000000000" pitchFamily="2" charset="2"/>
                </a:rPr>
                <a:t> net-zero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9848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9FC8F-775F-C998-385C-BB820E8F7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그래픽, 하트, 예술이(가) 표시된 사진&#10;&#10;자동 생성된 설명">
            <a:extLst>
              <a:ext uri="{FF2B5EF4-FFF2-40B4-BE49-F238E27FC236}">
                <a16:creationId xmlns:a16="http://schemas.microsoft.com/office/drawing/2014/main" id="{97D5C9E7-0C77-8F60-D873-50830C982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8" y="272241"/>
            <a:ext cx="458269" cy="421200"/>
          </a:xfrm>
          <a:prstGeom prst="rect">
            <a:avLst/>
          </a:prstGeom>
        </p:spPr>
      </p:pic>
      <p:sp>
        <p:nvSpPr>
          <p:cNvPr id="8" name="제목 9">
            <a:extLst>
              <a:ext uri="{FF2B5EF4-FFF2-40B4-BE49-F238E27FC236}">
                <a16:creationId xmlns:a16="http://schemas.microsoft.com/office/drawing/2014/main" id="{98C7B98E-32DE-998F-822D-B8D8EEBEEE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9344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함초롬바탕" panose="02030604000101010101" pitchFamily="18" charset="-127"/>
              </a:rPr>
              <a:t>        2. Current</a:t>
            </a:r>
            <a:r>
              <a:rPr lang="ko-KR" altLang="en-US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함초롬바탕" panose="02030604000101010101" pitchFamily="18" charset="-127"/>
              </a:rPr>
              <a:t> </a:t>
            </a:r>
            <a:r>
              <a:rPr lang="en-US" altLang="ko-KR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함초롬바탕" panose="02030604000101010101" pitchFamily="18" charset="-127"/>
              </a:rPr>
              <a:t>SAF</a:t>
            </a:r>
            <a:r>
              <a:rPr lang="ko-KR" altLang="en-US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함초롬바탕" panose="02030604000101010101" pitchFamily="18" charset="-127"/>
              </a:rPr>
              <a:t> </a:t>
            </a:r>
            <a:r>
              <a:rPr lang="en-US" altLang="ko-KR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함초롬바탕" panose="02030604000101010101" pitchFamily="18" charset="-127"/>
              </a:rPr>
              <a:t>production</a:t>
            </a:r>
            <a:endParaRPr lang="ko-KR" altLang="en-US" sz="2400" i="1" dirty="0">
              <a:latin typeface="나눔스퀘어OTF_ac Bold" panose="020B0600000101010101" pitchFamily="34" charset="-127"/>
              <a:ea typeface="나눔스퀘어OTF_ac Bold" panose="020B0600000101010101" pitchFamily="34" charset="-127"/>
              <a:cs typeface="함초롬바탕" panose="020306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0A369F-880F-49B5-5FB5-706E2D5ABB00}"/>
              </a:ext>
            </a:extLst>
          </p:cNvPr>
          <p:cNvSpPr/>
          <p:nvPr/>
        </p:nvSpPr>
        <p:spPr>
          <a:xfrm flipV="1">
            <a:off x="91954" y="693442"/>
            <a:ext cx="9035570" cy="45719"/>
          </a:xfrm>
          <a:prstGeom prst="rect">
            <a:avLst/>
          </a:prstGeom>
          <a:gradFill flip="none" rotWithShape="1">
            <a:gsLst>
              <a:gs pos="100000">
                <a:srgbClr val="002060">
                  <a:alpha val="0"/>
                </a:srgbClr>
              </a:gs>
              <a:gs pos="25000">
                <a:srgbClr val="9D1C20"/>
              </a:gs>
              <a:gs pos="0">
                <a:srgbClr val="E6E6E6">
                  <a:alpha val="0"/>
                </a:srgbClr>
              </a:gs>
              <a:gs pos="55000">
                <a:srgbClr val="002060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9D29F88-08D5-C2C7-0DC7-3CF6EA526670}"/>
              </a:ext>
            </a:extLst>
          </p:cNvPr>
          <p:cNvGrpSpPr/>
          <p:nvPr/>
        </p:nvGrpSpPr>
        <p:grpSpPr>
          <a:xfrm>
            <a:off x="9413314" y="0"/>
            <a:ext cx="2770522" cy="863490"/>
            <a:chOff x="382291" y="5895755"/>
            <a:chExt cx="2770522" cy="86349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FB4A479-1A8F-EB66-D162-16EB0A509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6230" y="5895755"/>
              <a:ext cx="1506583" cy="86349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6BCE54B-13B2-234E-99A4-B62431D85D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59" t="23561" r="25366" b="28729"/>
            <a:stretch/>
          </p:blipFill>
          <p:spPr>
            <a:xfrm>
              <a:off x="382291" y="5912832"/>
              <a:ext cx="1263939" cy="837960"/>
            </a:xfrm>
            <a:prstGeom prst="rect">
              <a:avLst/>
            </a:prstGeom>
          </p:spPr>
        </p:pic>
      </p:grp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4919D069-912B-ACB3-F2AE-51AE737496CF}"/>
              </a:ext>
            </a:extLst>
          </p:cNvPr>
          <p:cNvSpPr txBox="1">
            <a:spLocks/>
          </p:cNvSpPr>
          <p:nvPr/>
        </p:nvSpPr>
        <p:spPr>
          <a:xfrm>
            <a:off x="197708" y="908681"/>
            <a:ext cx="5349077" cy="3941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+mj-ea"/>
              <a:buAutoNum type="circleNumDbPlai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ko-KR" altLang="en-US" sz="1600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3" name="슬라이드 번호 개체 틀 24">
            <a:extLst>
              <a:ext uri="{FF2B5EF4-FFF2-40B4-BE49-F238E27FC236}">
                <a16:creationId xmlns:a16="http://schemas.microsoft.com/office/drawing/2014/main" id="{CA17B035-9D16-776D-FF88-C27609EA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1355A42-4577-4545-910C-E3E812284AD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329A54B-7AED-3013-2932-5B9FBD51920A}"/>
              </a:ext>
            </a:extLst>
          </p:cNvPr>
          <p:cNvSpPr txBox="1">
            <a:spLocks/>
          </p:cNvSpPr>
          <p:nvPr/>
        </p:nvSpPr>
        <p:spPr>
          <a:xfrm>
            <a:off x="350108" y="1061081"/>
            <a:ext cx="5349077" cy="3941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+mj-ea"/>
              <a:buAutoNum type="circleNumDbPlai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2.1. SAF </a:t>
            </a:r>
            <a:r>
              <a:rPr lang="ko-KR" altLang="en-US" sz="16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생산 경로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5C3817A-888B-1B8B-E4CA-E2B2C2D646D5}"/>
              </a:ext>
            </a:extLst>
          </p:cNvPr>
          <p:cNvGrpSpPr/>
          <p:nvPr/>
        </p:nvGrpSpPr>
        <p:grpSpPr>
          <a:xfrm>
            <a:off x="1335216" y="1376169"/>
            <a:ext cx="4533584" cy="2676650"/>
            <a:chOff x="1198536" y="1487217"/>
            <a:chExt cx="4533584" cy="267665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82B56BF-5020-36CA-9D82-BE896E17A8AE}"/>
                </a:ext>
              </a:extLst>
            </p:cNvPr>
            <p:cNvSpPr/>
            <p:nvPr/>
          </p:nvSpPr>
          <p:spPr>
            <a:xfrm>
              <a:off x="1198536" y="1915061"/>
              <a:ext cx="4533254" cy="2248806"/>
            </a:xfrm>
            <a:prstGeom prst="rect">
              <a:avLst/>
            </a:prstGeom>
            <a:noFill/>
            <a:ln w="28575">
              <a:solidFill>
                <a:srgbClr val="AAB4C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Wingdings" panose="05000000000000000000" pitchFamily="2" charset="2"/>
                <a:buChar char="§"/>
              </a:pPr>
              <a:endParaRPr lang="en-US" altLang="ko-KR" sz="1600" dirty="0">
                <a:solidFill>
                  <a:schemeClr val="tx1"/>
                </a:solidFill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endParaRPr lang="en-US" altLang="ko-KR" sz="1600" dirty="0">
                <a:solidFill>
                  <a:schemeClr val="tx1"/>
                </a:solidFill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endParaRPr lang="en-US" altLang="ko-KR" sz="1600" dirty="0">
                <a:solidFill>
                  <a:schemeClr val="tx1"/>
                </a:solidFill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endParaRPr lang="en-US" altLang="ko-KR" sz="1600" dirty="0">
                <a:solidFill>
                  <a:schemeClr val="tx1"/>
                </a:solidFill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chemeClr val="tx1"/>
                  </a:solidFill>
                </a:rPr>
                <a:t>현재 가장 성숙한 기술 </a:t>
              </a:r>
              <a:r>
                <a:rPr lang="en-US" altLang="ko-KR" sz="1600" dirty="0">
                  <a:solidFill>
                    <a:schemeClr val="tx1"/>
                  </a:solidFill>
                  <a:sym typeface="Wingdings" panose="05000000000000000000" pitchFamily="2" charset="2"/>
                </a:rPr>
                <a:t> </a:t>
              </a:r>
              <a:r>
                <a:rPr lang="ko-KR" altLang="en-US" sz="1600" dirty="0">
                  <a:solidFill>
                    <a:schemeClr val="tx1"/>
                  </a:solidFill>
                  <a:sym typeface="Wingdings" panose="05000000000000000000" pitchFamily="2" charset="2"/>
                </a:rPr>
                <a:t>기존 수소화 공정 사용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marL="285750" indent="-285750" algn="just"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solidFill>
                    <a:schemeClr val="tx1"/>
                  </a:solidFill>
                </a:rPr>
                <a:t>지방산 원료를 수소화 처리하여 </a:t>
              </a:r>
              <a:r>
                <a:rPr lang="en-US" altLang="ko-KR" sz="1600" dirty="0">
                  <a:solidFill>
                    <a:schemeClr val="tx1"/>
                  </a:solidFill>
                </a:rPr>
                <a:t>SAF</a:t>
              </a:r>
              <a:r>
                <a:rPr lang="ko-KR" altLang="en-US" sz="1600" dirty="0">
                  <a:solidFill>
                    <a:schemeClr val="tx1"/>
                  </a:solidFill>
                </a:rPr>
                <a:t>로 변환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897BDA8-0857-7719-5B75-80DF49F98D62}"/>
                </a:ext>
              </a:extLst>
            </p:cNvPr>
            <p:cNvSpPr/>
            <p:nvPr/>
          </p:nvSpPr>
          <p:spPr>
            <a:xfrm>
              <a:off x="1199720" y="1487217"/>
              <a:ext cx="4532400" cy="396000"/>
            </a:xfrm>
            <a:prstGeom prst="rect">
              <a:avLst/>
            </a:prstGeom>
            <a:solidFill>
              <a:srgbClr val="AAB4C9"/>
            </a:solidFill>
            <a:ln w="28575">
              <a:solidFill>
                <a:srgbClr val="A9B3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0A205C"/>
                  </a:solidFill>
                </a:rPr>
                <a:t>HEFA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 (</a:t>
              </a:r>
              <a:r>
                <a:rPr lang="en-US" altLang="ko-KR" sz="1400" b="1" dirty="0" err="1">
                  <a:solidFill>
                    <a:schemeClr val="tx1"/>
                  </a:solidFill>
                </a:rPr>
                <a:t>Hydroprocessed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 Esters and Fatty Acids)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48BCD4A-A7FD-8D76-BF3F-B469AB09C2A1}"/>
                  </a:ext>
                </a:extLst>
              </p:cNvPr>
              <p:cNvSpPr/>
              <p:nvPr/>
            </p:nvSpPr>
            <p:spPr>
              <a:xfrm>
                <a:off x="1335216" y="4567878"/>
                <a:ext cx="4533254" cy="2248806"/>
              </a:xfrm>
              <a:prstGeom prst="rect">
                <a:avLst/>
              </a:prstGeom>
              <a:noFill/>
              <a:ln w="28575">
                <a:solidFill>
                  <a:srgbClr val="AAB4C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just">
                  <a:buFont typeface="Wingdings" panose="05000000000000000000" pitchFamily="2" charset="2"/>
                  <a:buChar char="§"/>
                </a:pP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§"/>
                </a:pP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§"/>
                </a:pP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§"/>
                </a:pP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§"/>
                </a:pP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§"/>
                </a:pP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§"/>
                </a:pP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§"/>
                </a:pPr>
                <a:r>
                  <a:rPr lang="en-US" altLang="ko-KR" sz="1400" b="1" i="1" dirty="0">
                    <a:solidFill>
                      <a:schemeClr val="tx1"/>
                    </a:solidFill>
                  </a:rPr>
                  <a:t>FT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𝑛𝐶𝑂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→ 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</m:oMath>
                </a14:m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바이오매스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셀룰로오스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폐기물 등을 </a:t>
                </a:r>
                <a:r>
                  <a:rPr lang="ko-KR" altLang="en-US" sz="1600" dirty="0" err="1">
                    <a:solidFill>
                      <a:schemeClr val="tx1"/>
                    </a:solidFill>
                  </a:rPr>
                  <a:t>가스화하여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  합성가스로 전환한 뒤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SAF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로 변환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§"/>
                </a:pP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§"/>
                </a:pP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48BCD4A-A7FD-8D76-BF3F-B469AB09C2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216" y="4567878"/>
                <a:ext cx="4533254" cy="2248806"/>
              </a:xfrm>
              <a:prstGeom prst="rect">
                <a:avLst/>
              </a:prstGeom>
              <a:blipFill>
                <a:blip r:embed="rId6"/>
                <a:stretch>
                  <a:fillRect l="-267" r="-401"/>
                </a:stretch>
              </a:blipFill>
              <a:ln w="28575">
                <a:solidFill>
                  <a:srgbClr val="AAB4C9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직사각형 37">
            <a:extLst>
              <a:ext uri="{FF2B5EF4-FFF2-40B4-BE49-F238E27FC236}">
                <a16:creationId xmlns:a16="http://schemas.microsoft.com/office/drawing/2014/main" id="{72AE09C9-59B7-F92E-33C8-751A1FA07974}"/>
              </a:ext>
            </a:extLst>
          </p:cNvPr>
          <p:cNvSpPr/>
          <p:nvPr/>
        </p:nvSpPr>
        <p:spPr>
          <a:xfrm>
            <a:off x="1336400" y="4140034"/>
            <a:ext cx="4532400" cy="396000"/>
          </a:xfrm>
          <a:prstGeom prst="rect">
            <a:avLst/>
          </a:prstGeom>
          <a:solidFill>
            <a:srgbClr val="AAB4C9"/>
          </a:solidFill>
          <a:ln w="28575">
            <a:solidFill>
              <a:srgbClr val="A9B3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0A205C"/>
                </a:solidFill>
              </a:rPr>
              <a:t>FT</a:t>
            </a:r>
            <a:r>
              <a:rPr lang="en-US" altLang="ko-KR" sz="1400" b="1" dirty="0">
                <a:solidFill>
                  <a:schemeClr val="tx1"/>
                </a:solidFill>
              </a:rPr>
              <a:t> (Gasification with Fischer-</a:t>
            </a:r>
            <a:r>
              <a:rPr lang="en-US" altLang="ko-KR" sz="1400" b="1" dirty="0" err="1">
                <a:solidFill>
                  <a:schemeClr val="tx1"/>
                </a:solidFill>
              </a:rPr>
              <a:t>Tropsch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B96040B-E635-1196-EFA2-AA509CB3050A}"/>
              </a:ext>
            </a:extLst>
          </p:cNvPr>
          <p:cNvSpPr/>
          <p:nvPr/>
        </p:nvSpPr>
        <p:spPr>
          <a:xfrm>
            <a:off x="6313504" y="1804013"/>
            <a:ext cx="4533254" cy="2248806"/>
          </a:xfrm>
          <a:prstGeom prst="rect">
            <a:avLst/>
          </a:prstGeom>
          <a:noFill/>
          <a:ln w="28575">
            <a:solidFill>
              <a:srgbClr val="AAB4C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/>
                </a:solidFill>
              </a:rPr>
              <a:t>에탄올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아이소부탄올과</a:t>
            </a:r>
            <a:r>
              <a:rPr lang="ko-KR" altLang="en-US" sz="1600" dirty="0">
                <a:solidFill>
                  <a:schemeClr val="tx1"/>
                </a:solidFill>
              </a:rPr>
              <a:t> 같은 알코올을 </a:t>
            </a:r>
            <a:r>
              <a:rPr lang="en-US" altLang="ko-KR" sz="1600" dirty="0">
                <a:solidFill>
                  <a:schemeClr val="tx1"/>
                </a:solidFill>
              </a:rPr>
              <a:t>SAF</a:t>
            </a:r>
            <a:r>
              <a:rPr lang="ko-KR" altLang="en-US" sz="1600" dirty="0">
                <a:solidFill>
                  <a:schemeClr val="tx1"/>
                </a:solidFill>
              </a:rPr>
              <a:t>로 전환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/>
                </a:solidFill>
              </a:rPr>
              <a:t>알코올 생산 과정에서 </a:t>
            </a:r>
            <a:r>
              <a:rPr lang="ko-KR" alt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탄소 배출 </a:t>
            </a:r>
            <a:r>
              <a:rPr lang="ko-KR" altLang="en-US" sz="1600" b="1" dirty="0">
                <a:solidFill>
                  <a:schemeClr val="tx1"/>
                </a:solidFill>
                <a:sym typeface="Wingdings" panose="05000000000000000000" pitchFamily="2" charset="2"/>
              </a:rPr>
              <a:t>↑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F27554-FA3D-4B7B-8B28-6DC71DE1A1E3}"/>
              </a:ext>
            </a:extLst>
          </p:cNvPr>
          <p:cNvSpPr/>
          <p:nvPr/>
        </p:nvSpPr>
        <p:spPr>
          <a:xfrm>
            <a:off x="6309737" y="1376169"/>
            <a:ext cx="4536000" cy="396000"/>
          </a:xfrm>
          <a:prstGeom prst="rect">
            <a:avLst/>
          </a:prstGeom>
          <a:solidFill>
            <a:srgbClr val="AAB4C9"/>
          </a:solidFill>
          <a:ln w="28575">
            <a:solidFill>
              <a:srgbClr val="A9B3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rgbClr val="0A205C"/>
                </a:solidFill>
              </a:rPr>
              <a:t>AtJ</a:t>
            </a:r>
            <a:r>
              <a:rPr lang="en-US" altLang="ko-KR" sz="1400" b="1" dirty="0">
                <a:solidFill>
                  <a:schemeClr val="tx1"/>
                </a:solidFill>
              </a:rPr>
              <a:t> (Alcohol to Jet)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5116EF92-8E39-BCCE-6E46-40F5648E1F6F}"/>
                  </a:ext>
                </a:extLst>
              </p:cNvPr>
              <p:cNvSpPr/>
              <p:nvPr/>
            </p:nvSpPr>
            <p:spPr>
              <a:xfrm>
                <a:off x="6313504" y="4567878"/>
                <a:ext cx="4533254" cy="2248806"/>
              </a:xfrm>
              <a:prstGeom prst="rect">
                <a:avLst/>
              </a:prstGeom>
              <a:noFill/>
              <a:ln w="28575">
                <a:solidFill>
                  <a:srgbClr val="AAB4C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just">
                  <a:buFont typeface="Wingdings" panose="05000000000000000000" pitchFamily="2" charset="2"/>
                  <a:buChar char="§"/>
                </a:pP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§"/>
                </a:pP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§"/>
                </a:pP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§"/>
                </a:pP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just"/>
                <a:endParaRPr lang="en-US" altLang="ko-KR" sz="1050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§"/>
                </a:pPr>
                <a:r>
                  <a:rPr lang="en-US" altLang="ko-KR" sz="140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RWGS</a:t>
                </a:r>
                <a:r>
                  <a:rPr lang="en-US" altLang="ko-KR" sz="16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𝐶𝑂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𝐶𝑂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§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물을 전기분해하여 수소를 생성하고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포집된 이산화탄소와 결합하여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SAF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를 생산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altLang="ko-KR" sz="1100" dirty="0">
                    <a:solidFill>
                      <a:schemeClr val="bg1">
                        <a:lumMod val="50000"/>
                      </a:schemeClr>
                    </a:solidFill>
                  </a:rPr>
                  <a:t>		RWGS : Reverse Water Gas Shift</a:t>
                </a:r>
              </a:p>
            </p:txBody>
          </p:sp>
        </mc:Choice>
        <mc:Fallback xmlns="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5116EF92-8E39-BCCE-6E46-40F5648E1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504" y="4567878"/>
                <a:ext cx="4533254" cy="2248806"/>
              </a:xfrm>
              <a:prstGeom prst="rect">
                <a:avLst/>
              </a:prstGeom>
              <a:blipFill>
                <a:blip r:embed="rId7"/>
                <a:stretch>
                  <a:fillRect l="-267" r="-401"/>
                </a:stretch>
              </a:blipFill>
              <a:ln w="28575">
                <a:solidFill>
                  <a:srgbClr val="AAB4C9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직사각형 43">
            <a:extLst>
              <a:ext uri="{FF2B5EF4-FFF2-40B4-BE49-F238E27FC236}">
                <a16:creationId xmlns:a16="http://schemas.microsoft.com/office/drawing/2014/main" id="{CB860AD0-E793-9ACC-A32B-F669A66D2185}"/>
              </a:ext>
            </a:extLst>
          </p:cNvPr>
          <p:cNvSpPr/>
          <p:nvPr/>
        </p:nvSpPr>
        <p:spPr>
          <a:xfrm>
            <a:off x="6309737" y="4140034"/>
            <a:ext cx="4532400" cy="396000"/>
          </a:xfrm>
          <a:prstGeom prst="rect">
            <a:avLst/>
          </a:prstGeom>
          <a:solidFill>
            <a:srgbClr val="AAB4C9"/>
          </a:solidFill>
          <a:ln w="28575">
            <a:solidFill>
              <a:srgbClr val="A9B3C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rgbClr val="0A205C"/>
                </a:solidFill>
              </a:rPr>
              <a:t>PtL</a:t>
            </a:r>
            <a:r>
              <a:rPr lang="en-US" altLang="ko-KR" sz="1400" b="1" dirty="0">
                <a:solidFill>
                  <a:schemeClr val="tx1"/>
                </a:solidFill>
              </a:rPr>
              <a:t> (Power to Liquid)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16D5521-E028-0A58-6297-D56ECB35CA33}"/>
              </a:ext>
            </a:extLst>
          </p:cNvPr>
          <p:cNvSpPr/>
          <p:nvPr/>
        </p:nvSpPr>
        <p:spPr>
          <a:xfrm>
            <a:off x="1530690" y="1991499"/>
            <a:ext cx="1258695" cy="952762"/>
          </a:xfrm>
          <a:prstGeom prst="roundRect">
            <a:avLst/>
          </a:prstGeom>
          <a:noFill/>
          <a:ln>
            <a:solidFill>
              <a:srgbClr val="0A20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바이오매스 오일 추출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BD345C2-91EF-9D32-6B01-D261812E9C91}"/>
              </a:ext>
            </a:extLst>
          </p:cNvPr>
          <p:cNvSpPr/>
          <p:nvPr/>
        </p:nvSpPr>
        <p:spPr>
          <a:xfrm>
            <a:off x="2985590" y="1991499"/>
            <a:ext cx="1258695" cy="952762"/>
          </a:xfrm>
          <a:prstGeom prst="roundRect">
            <a:avLst/>
          </a:prstGeom>
          <a:noFill/>
          <a:ln>
            <a:solidFill>
              <a:srgbClr val="0A20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Hydro-processing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7BF42CA-0260-EF7C-01A7-7FE63A16D577}"/>
              </a:ext>
            </a:extLst>
          </p:cNvPr>
          <p:cNvSpPr/>
          <p:nvPr/>
        </p:nvSpPr>
        <p:spPr>
          <a:xfrm>
            <a:off x="4440490" y="1967818"/>
            <a:ext cx="1258695" cy="952762"/>
          </a:xfrm>
          <a:prstGeom prst="roundRect">
            <a:avLst/>
          </a:prstGeom>
          <a:noFill/>
          <a:ln>
            <a:solidFill>
              <a:srgbClr val="0A20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SAF production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A9699ACA-7744-573A-864B-FA23FB994BE9}"/>
              </a:ext>
            </a:extLst>
          </p:cNvPr>
          <p:cNvSpPr/>
          <p:nvPr/>
        </p:nvSpPr>
        <p:spPr>
          <a:xfrm>
            <a:off x="2789385" y="2332496"/>
            <a:ext cx="271530" cy="286718"/>
          </a:xfrm>
          <a:prstGeom prst="rightArrow">
            <a:avLst/>
          </a:prstGeom>
          <a:solidFill>
            <a:srgbClr val="0A20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C2A45FD8-47D3-9FE3-C127-A13B49C10969}"/>
              </a:ext>
            </a:extLst>
          </p:cNvPr>
          <p:cNvSpPr/>
          <p:nvPr/>
        </p:nvSpPr>
        <p:spPr>
          <a:xfrm>
            <a:off x="4244285" y="2332496"/>
            <a:ext cx="271530" cy="286718"/>
          </a:xfrm>
          <a:prstGeom prst="rightArrow">
            <a:avLst/>
          </a:prstGeom>
          <a:solidFill>
            <a:srgbClr val="0A20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F8022F-7832-448F-8322-A4C3281C8253}"/>
              </a:ext>
            </a:extLst>
          </p:cNvPr>
          <p:cNvSpPr/>
          <p:nvPr/>
        </p:nvSpPr>
        <p:spPr>
          <a:xfrm>
            <a:off x="6508758" y="1991499"/>
            <a:ext cx="1258695" cy="952762"/>
          </a:xfrm>
          <a:prstGeom prst="roundRect">
            <a:avLst/>
          </a:prstGeom>
          <a:noFill/>
          <a:ln>
            <a:solidFill>
              <a:srgbClr val="0A20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바이오매스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발효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2769180-C2B9-47BE-8818-43DA69DF5C7B}"/>
              </a:ext>
            </a:extLst>
          </p:cNvPr>
          <p:cNvSpPr/>
          <p:nvPr/>
        </p:nvSpPr>
        <p:spPr>
          <a:xfrm>
            <a:off x="7963658" y="1991499"/>
            <a:ext cx="1258695" cy="952762"/>
          </a:xfrm>
          <a:prstGeom prst="roundRect">
            <a:avLst/>
          </a:prstGeom>
          <a:noFill/>
          <a:ln>
            <a:solidFill>
              <a:srgbClr val="0A20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알코올 전환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AC05B90-F2DB-4CD1-BB41-BAC4114ED0D6}"/>
              </a:ext>
            </a:extLst>
          </p:cNvPr>
          <p:cNvSpPr/>
          <p:nvPr/>
        </p:nvSpPr>
        <p:spPr>
          <a:xfrm>
            <a:off x="9418558" y="1967818"/>
            <a:ext cx="1258695" cy="952762"/>
          </a:xfrm>
          <a:prstGeom prst="roundRect">
            <a:avLst/>
          </a:prstGeom>
          <a:noFill/>
          <a:ln>
            <a:solidFill>
              <a:srgbClr val="0A20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SAF production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5C0CFD10-E3A3-430D-8604-EAA8EBF96E6E}"/>
              </a:ext>
            </a:extLst>
          </p:cNvPr>
          <p:cNvSpPr/>
          <p:nvPr/>
        </p:nvSpPr>
        <p:spPr>
          <a:xfrm>
            <a:off x="7767453" y="2332496"/>
            <a:ext cx="271530" cy="286718"/>
          </a:xfrm>
          <a:prstGeom prst="rightArrow">
            <a:avLst/>
          </a:prstGeom>
          <a:solidFill>
            <a:srgbClr val="0A20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B93356A7-1EA1-4C6D-BB27-37CDE472DB59}"/>
              </a:ext>
            </a:extLst>
          </p:cNvPr>
          <p:cNvSpPr/>
          <p:nvPr/>
        </p:nvSpPr>
        <p:spPr>
          <a:xfrm>
            <a:off x="9222353" y="2332496"/>
            <a:ext cx="271530" cy="286718"/>
          </a:xfrm>
          <a:prstGeom prst="rightArrow">
            <a:avLst/>
          </a:prstGeom>
          <a:solidFill>
            <a:srgbClr val="0A20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35C19BF-05E4-4530-BD1A-40C83F901A79}"/>
              </a:ext>
            </a:extLst>
          </p:cNvPr>
          <p:cNvSpPr/>
          <p:nvPr/>
        </p:nvSpPr>
        <p:spPr>
          <a:xfrm>
            <a:off x="1530690" y="4781242"/>
            <a:ext cx="1258695" cy="952762"/>
          </a:xfrm>
          <a:prstGeom prst="roundRect">
            <a:avLst/>
          </a:prstGeom>
          <a:noFill/>
          <a:ln>
            <a:solidFill>
              <a:srgbClr val="0A20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b="1" dirty="0">
                <a:solidFill>
                  <a:schemeClr val="tx1"/>
                </a:solidFill>
              </a:rPr>
              <a:t>Gasification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(Syngas </a:t>
            </a:r>
            <a:r>
              <a:rPr lang="ko-KR" altLang="en-US" sz="1200" b="1" dirty="0">
                <a:solidFill>
                  <a:schemeClr val="tx1"/>
                </a:solidFill>
              </a:rPr>
              <a:t>생성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B82F87B-EBAE-4012-BF38-325494FE016F}"/>
              </a:ext>
            </a:extLst>
          </p:cNvPr>
          <p:cNvSpPr/>
          <p:nvPr/>
        </p:nvSpPr>
        <p:spPr>
          <a:xfrm>
            <a:off x="2985590" y="4781242"/>
            <a:ext cx="1258695" cy="952762"/>
          </a:xfrm>
          <a:prstGeom prst="roundRect">
            <a:avLst/>
          </a:prstGeom>
          <a:noFill/>
          <a:ln>
            <a:solidFill>
              <a:srgbClr val="0A20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FT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synthesis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6CF5D09-44F9-4FF9-A253-13696C38B157}"/>
              </a:ext>
            </a:extLst>
          </p:cNvPr>
          <p:cNvSpPr/>
          <p:nvPr/>
        </p:nvSpPr>
        <p:spPr>
          <a:xfrm>
            <a:off x="4440490" y="4757561"/>
            <a:ext cx="1258695" cy="952762"/>
          </a:xfrm>
          <a:prstGeom prst="roundRect">
            <a:avLst/>
          </a:prstGeom>
          <a:noFill/>
          <a:ln>
            <a:solidFill>
              <a:srgbClr val="0A20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SAF production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59A5E235-5393-4818-92EE-58D9A4B10E42}"/>
              </a:ext>
            </a:extLst>
          </p:cNvPr>
          <p:cNvSpPr/>
          <p:nvPr/>
        </p:nvSpPr>
        <p:spPr>
          <a:xfrm>
            <a:off x="2789385" y="5122239"/>
            <a:ext cx="271530" cy="286718"/>
          </a:xfrm>
          <a:prstGeom prst="rightArrow">
            <a:avLst/>
          </a:prstGeom>
          <a:solidFill>
            <a:srgbClr val="0A20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B7CCE6CA-CA36-412D-A34D-4D4CC253D3DF}"/>
              </a:ext>
            </a:extLst>
          </p:cNvPr>
          <p:cNvSpPr/>
          <p:nvPr/>
        </p:nvSpPr>
        <p:spPr>
          <a:xfrm>
            <a:off x="4244285" y="5122239"/>
            <a:ext cx="271530" cy="286718"/>
          </a:xfrm>
          <a:prstGeom prst="rightArrow">
            <a:avLst/>
          </a:prstGeom>
          <a:solidFill>
            <a:srgbClr val="0A20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51A4E75-7E4F-4841-9A85-DE4DE4276E1B}"/>
              </a:ext>
            </a:extLst>
          </p:cNvPr>
          <p:cNvSpPr/>
          <p:nvPr/>
        </p:nvSpPr>
        <p:spPr>
          <a:xfrm>
            <a:off x="6492815" y="4776001"/>
            <a:ext cx="1258695" cy="952762"/>
          </a:xfrm>
          <a:prstGeom prst="roundRect">
            <a:avLst/>
          </a:prstGeom>
          <a:noFill/>
          <a:ln>
            <a:solidFill>
              <a:srgbClr val="0A20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Water </a:t>
            </a:r>
            <a:r>
              <a:rPr lang="en-US" altLang="ko-KR" sz="1350" b="1" dirty="0" err="1">
                <a:solidFill>
                  <a:schemeClr val="tx1"/>
                </a:solidFill>
              </a:rPr>
              <a:t>electrolyzer</a:t>
            </a:r>
            <a:endParaRPr lang="ko-KR" altLang="en-US" sz="1350" b="1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BE2F653-2332-4184-961E-3C67BAE955D3}"/>
              </a:ext>
            </a:extLst>
          </p:cNvPr>
          <p:cNvSpPr/>
          <p:nvPr/>
        </p:nvSpPr>
        <p:spPr>
          <a:xfrm>
            <a:off x="7947715" y="4776001"/>
            <a:ext cx="1258695" cy="952762"/>
          </a:xfrm>
          <a:prstGeom prst="roundRect">
            <a:avLst/>
          </a:prstGeom>
          <a:noFill/>
          <a:ln>
            <a:solidFill>
              <a:srgbClr val="0A20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RWGS + FT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2179D67-D42B-44E7-890F-47CA3C5F93B3}"/>
              </a:ext>
            </a:extLst>
          </p:cNvPr>
          <p:cNvSpPr/>
          <p:nvPr/>
        </p:nvSpPr>
        <p:spPr>
          <a:xfrm>
            <a:off x="9402615" y="4752320"/>
            <a:ext cx="1258695" cy="952762"/>
          </a:xfrm>
          <a:prstGeom prst="roundRect">
            <a:avLst/>
          </a:prstGeom>
          <a:noFill/>
          <a:ln>
            <a:solidFill>
              <a:srgbClr val="0A20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SAF production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04A1DF11-4564-4B3D-9033-F711C54ABAFF}"/>
              </a:ext>
            </a:extLst>
          </p:cNvPr>
          <p:cNvSpPr/>
          <p:nvPr/>
        </p:nvSpPr>
        <p:spPr>
          <a:xfrm>
            <a:off x="7751510" y="5116998"/>
            <a:ext cx="271530" cy="286718"/>
          </a:xfrm>
          <a:prstGeom prst="rightArrow">
            <a:avLst/>
          </a:prstGeom>
          <a:solidFill>
            <a:srgbClr val="0A20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ED2737F8-A6CC-471C-82DF-ABD558ABF75D}"/>
              </a:ext>
            </a:extLst>
          </p:cNvPr>
          <p:cNvSpPr/>
          <p:nvPr/>
        </p:nvSpPr>
        <p:spPr>
          <a:xfrm>
            <a:off x="9206410" y="5116998"/>
            <a:ext cx="271530" cy="286718"/>
          </a:xfrm>
          <a:prstGeom prst="rightArrow">
            <a:avLst/>
          </a:prstGeom>
          <a:solidFill>
            <a:srgbClr val="0A205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8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1C4E5-FE6C-E824-4D6E-AB970C4A5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>
            <a:extLst>
              <a:ext uri="{FF2B5EF4-FFF2-40B4-BE49-F238E27FC236}">
                <a16:creationId xmlns:a16="http://schemas.microsoft.com/office/drawing/2014/main" id="{041EFC48-743C-05F3-173D-0A8B78775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56218" y="6046619"/>
            <a:ext cx="1424522" cy="447675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025FF1CF-0A40-3D7C-3F87-64B805B31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897" y="5326088"/>
            <a:ext cx="2356827" cy="447675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10CEAF34-BDF9-3047-8F0F-8A79DA0F5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3109" y="4605557"/>
            <a:ext cx="3505200" cy="447675"/>
          </a:xfrm>
          <a:prstGeom prst="rect">
            <a:avLst/>
          </a:prstGeom>
        </p:spPr>
      </p:pic>
      <p:pic>
        <p:nvPicPr>
          <p:cNvPr id="25" name="그림 24" descr="그래픽, 하트, 예술이(가) 표시된 사진&#10;&#10;자동 생성된 설명">
            <a:extLst>
              <a:ext uri="{FF2B5EF4-FFF2-40B4-BE49-F238E27FC236}">
                <a16:creationId xmlns:a16="http://schemas.microsoft.com/office/drawing/2014/main" id="{FF8C81B5-DB8F-231D-3463-BA09D7498D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8" y="272241"/>
            <a:ext cx="458269" cy="421200"/>
          </a:xfrm>
          <a:prstGeom prst="rect">
            <a:avLst/>
          </a:prstGeom>
        </p:spPr>
      </p:pic>
      <p:sp>
        <p:nvSpPr>
          <p:cNvPr id="8" name="제목 9">
            <a:extLst>
              <a:ext uri="{FF2B5EF4-FFF2-40B4-BE49-F238E27FC236}">
                <a16:creationId xmlns:a16="http://schemas.microsoft.com/office/drawing/2014/main" id="{BB44804A-378D-EE8E-3A13-A4D12C7C8E5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9344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함초롬바탕" panose="02030604000101010101" pitchFamily="18" charset="-127"/>
              </a:rPr>
              <a:t>        2. Current</a:t>
            </a:r>
            <a:r>
              <a:rPr lang="ko-KR" altLang="en-US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함초롬바탕" panose="02030604000101010101" pitchFamily="18" charset="-127"/>
              </a:rPr>
              <a:t> </a:t>
            </a:r>
            <a:r>
              <a:rPr lang="en-US" altLang="ko-KR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함초롬바탕" panose="02030604000101010101" pitchFamily="18" charset="-127"/>
              </a:rPr>
              <a:t>SAF</a:t>
            </a:r>
            <a:r>
              <a:rPr lang="ko-KR" altLang="en-US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함초롬바탕" panose="02030604000101010101" pitchFamily="18" charset="-127"/>
              </a:rPr>
              <a:t> </a:t>
            </a:r>
            <a:r>
              <a:rPr lang="en-US" altLang="ko-KR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함초롬바탕" panose="02030604000101010101" pitchFamily="18" charset="-127"/>
              </a:rPr>
              <a:t>production</a:t>
            </a:r>
            <a:endParaRPr lang="ko-KR" altLang="en-US" sz="2400" i="1" dirty="0">
              <a:latin typeface="나눔스퀘어OTF_ac Bold" panose="020B0600000101010101" pitchFamily="34" charset="-127"/>
              <a:ea typeface="나눔스퀘어OTF_ac Bold" panose="020B0600000101010101" pitchFamily="34" charset="-127"/>
              <a:cs typeface="함초롬바탕" panose="020306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39A732-DF85-DD38-7034-6114682AC348}"/>
              </a:ext>
            </a:extLst>
          </p:cNvPr>
          <p:cNvSpPr/>
          <p:nvPr/>
        </p:nvSpPr>
        <p:spPr>
          <a:xfrm flipV="1">
            <a:off x="91954" y="693442"/>
            <a:ext cx="9035570" cy="45719"/>
          </a:xfrm>
          <a:prstGeom prst="rect">
            <a:avLst/>
          </a:prstGeom>
          <a:gradFill flip="none" rotWithShape="1">
            <a:gsLst>
              <a:gs pos="100000">
                <a:srgbClr val="002060">
                  <a:alpha val="0"/>
                </a:srgbClr>
              </a:gs>
              <a:gs pos="25000">
                <a:srgbClr val="9D1C20"/>
              </a:gs>
              <a:gs pos="0">
                <a:srgbClr val="E6E6E6">
                  <a:alpha val="0"/>
                </a:srgbClr>
              </a:gs>
              <a:gs pos="55000">
                <a:srgbClr val="002060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6D925BF-906C-ABE4-7893-1D17C625E566}"/>
              </a:ext>
            </a:extLst>
          </p:cNvPr>
          <p:cNvGrpSpPr/>
          <p:nvPr/>
        </p:nvGrpSpPr>
        <p:grpSpPr>
          <a:xfrm>
            <a:off x="9413314" y="0"/>
            <a:ext cx="2770522" cy="863490"/>
            <a:chOff x="382291" y="5895755"/>
            <a:chExt cx="2770522" cy="86349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DD99B62-6177-EC56-2AF1-33A9A2F73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6230" y="5895755"/>
              <a:ext cx="1506583" cy="86349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3C40581-8175-B0DF-1EC8-FCCE1034BD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59" t="23561" r="25366" b="28729"/>
            <a:stretch/>
          </p:blipFill>
          <p:spPr>
            <a:xfrm>
              <a:off x="382291" y="5912832"/>
              <a:ext cx="1263939" cy="837960"/>
            </a:xfrm>
            <a:prstGeom prst="rect">
              <a:avLst/>
            </a:prstGeom>
          </p:spPr>
        </p:pic>
      </p:grp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678A23E1-6773-E25C-FF4C-8FF4EA4580F4}"/>
              </a:ext>
            </a:extLst>
          </p:cNvPr>
          <p:cNvSpPr txBox="1">
            <a:spLocks/>
          </p:cNvSpPr>
          <p:nvPr/>
        </p:nvSpPr>
        <p:spPr>
          <a:xfrm>
            <a:off x="197708" y="908681"/>
            <a:ext cx="5349077" cy="3941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+mj-ea"/>
              <a:buAutoNum type="circleNumDbPlai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ko-KR" altLang="en-US" sz="1600" b="1" dirty="0">
              <a:highlight>
                <a:srgbClr val="FFFF00"/>
              </a:highlight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3" name="슬라이드 번호 개체 틀 24">
            <a:extLst>
              <a:ext uri="{FF2B5EF4-FFF2-40B4-BE49-F238E27FC236}">
                <a16:creationId xmlns:a16="http://schemas.microsoft.com/office/drawing/2014/main" id="{1522D01F-A07B-A143-DD7A-763883B0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1355A42-4577-4545-910C-E3E812284AD0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B97E701-3B63-55CD-F3F2-84274E818D1C}"/>
              </a:ext>
            </a:extLst>
          </p:cNvPr>
          <p:cNvSpPr txBox="1">
            <a:spLocks/>
          </p:cNvSpPr>
          <p:nvPr/>
        </p:nvSpPr>
        <p:spPr>
          <a:xfrm>
            <a:off x="350108" y="1061081"/>
            <a:ext cx="5349077" cy="3941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+mj-ea"/>
              <a:buAutoNum type="circleNumDbPlai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2.2. SAF</a:t>
            </a:r>
            <a:r>
              <a:rPr lang="ko-KR" altLang="en-US" sz="16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경제성 분석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6A0ADDB-A333-2BEF-2F44-A0E49EC47435}"/>
              </a:ext>
            </a:extLst>
          </p:cNvPr>
          <p:cNvGrpSpPr/>
          <p:nvPr/>
        </p:nvGrpSpPr>
        <p:grpSpPr>
          <a:xfrm>
            <a:off x="6287408" y="1507982"/>
            <a:ext cx="5796504" cy="2700000"/>
            <a:chOff x="6072474" y="1876521"/>
            <a:chExt cx="5796504" cy="2700000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98157B51-61A5-D9EC-C049-769E377D0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72474" y="1876521"/>
              <a:ext cx="5796504" cy="27000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ED57DA-54CF-9F65-2AC4-5013E87185B1}"/>
                </a:ext>
              </a:extLst>
            </p:cNvPr>
            <p:cNvSpPr txBox="1"/>
            <p:nvPr/>
          </p:nvSpPr>
          <p:spPr>
            <a:xfrm>
              <a:off x="6717795" y="2800116"/>
              <a:ext cx="1305249" cy="331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C00000"/>
                  </a:solidFill>
                </a:rPr>
                <a:t>50-60% </a:t>
              </a:r>
              <a:r>
                <a:rPr lang="ko-KR" altLang="en-US" sz="1400" b="1" dirty="0">
                  <a:solidFill>
                    <a:srgbClr val="C00000"/>
                  </a:solidFill>
                </a:rPr>
                <a:t>↓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E21E3C-5C79-D56D-ECA1-8AA4190B8895}"/>
                </a:ext>
              </a:extLst>
            </p:cNvPr>
            <p:cNvSpPr txBox="1"/>
            <p:nvPr/>
          </p:nvSpPr>
          <p:spPr>
            <a:xfrm>
              <a:off x="10350184" y="2800115"/>
              <a:ext cx="1305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rgbClr val="C00000"/>
                  </a:solidFill>
                </a:rPr>
                <a:t>70-80% </a:t>
              </a:r>
              <a:r>
                <a:rPr lang="ko-KR" altLang="en-US" sz="1400" b="1" dirty="0">
                  <a:solidFill>
                    <a:srgbClr val="C00000"/>
                  </a:solidFill>
                </a:rPr>
                <a:t>↓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33648B6-9758-68B2-2646-CC05C2A3165A}"/>
              </a:ext>
            </a:extLst>
          </p:cNvPr>
          <p:cNvGrpSpPr/>
          <p:nvPr/>
        </p:nvGrpSpPr>
        <p:grpSpPr>
          <a:xfrm>
            <a:off x="221509" y="1507982"/>
            <a:ext cx="11549999" cy="2976999"/>
            <a:chOff x="221509" y="1988427"/>
            <a:chExt cx="11549999" cy="297699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BEF6BBC-DE76-0C69-DF6E-3344F9875D7C}"/>
                </a:ext>
              </a:extLst>
            </p:cNvPr>
            <p:cNvSpPr txBox="1"/>
            <p:nvPr/>
          </p:nvSpPr>
          <p:spPr>
            <a:xfrm>
              <a:off x="242176" y="4160190"/>
              <a:ext cx="57309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[Fig. SAF costs are </a:t>
              </a:r>
              <a:r>
                <a:rPr lang="en-US" altLang="ko-KR" sz="1200" b="1" dirty="0">
                  <a:solidFill>
                    <a:srgbClr val="C00000"/>
                  </a:solidFill>
                </a:rPr>
                <a:t>2-10 times more</a:t>
              </a:r>
              <a:r>
                <a:rPr lang="en-US" altLang="ko-KR" sz="1200" b="1" dirty="0"/>
                <a:t> than fossil jet fuel, although estimates vary across the industry.]</a:t>
              </a:r>
              <a:endParaRPr lang="ko-KR" altLang="en-US" sz="1200" b="1" dirty="0"/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FC7AA386-6B68-8AFF-0C3D-882A88FAD978}"/>
                </a:ext>
              </a:extLst>
            </p:cNvPr>
            <p:cNvGrpSpPr/>
            <p:nvPr/>
          </p:nvGrpSpPr>
          <p:grpSpPr>
            <a:xfrm>
              <a:off x="221509" y="1988427"/>
              <a:ext cx="6019405" cy="2156005"/>
              <a:chOff x="221509" y="1988427"/>
              <a:chExt cx="6019405" cy="2156005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BB427271-B416-D944-D994-C14F64CBA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1509" y="1988427"/>
                <a:ext cx="6019405" cy="2156005"/>
              </a:xfrm>
              <a:prstGeom prst="rect">
                <a:avLst/>
              </a:prstGeom>
            </p:spPr>
          </p:pic>
          <p:sp>
            <p:nvSpPr>
              <p:cNvPr id="22" name="화살표: 오른쪽 21">
                <a:extLst>
                  <a:ext uri="{FF2B5EF4-FFF2-40B4-BE49-F238E27FC236}">
                    <a16:creationId xmlns:a16="http://schemas.microsoft.com/office/drawing/2014/main" id="{2279B993-CE30-AB41-BA57-4E34D233F221}"/>
                  </a:ext>
                </a:extLst>
              </p:cNvPr>
              <p:cNvSpPr/>
              <p:nvPr/>
            </p:nvSpPr>
            <p:spPr>
              <a:xfrm>
                <a:off x="268003" y="3733618"/>
                <a:ext cx="192848" cy="130560"/>
              </a:xfrm>
              <a:prstGeom prst="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7915A39-A3DF-388C-345D-7A6F63DCEBDB}"/>
                </a:ext>
              </a:extLst>
            </p:cNvPr>
            <p:cNvSpPr txBox="1"/>
            <p:nvPr/>
          </p:nvSpPr>
          <p:spPr>
            <a:xfrm>
              <a:off x="7055119" y="4688427"/>
              <a:ext cx="47163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[Fig. Cost per metric ton of carbon abatement in Washington]</a:t>
              </a:r>
              <a:endParaRPr lang="ko-KR" altLang="en-US" sz="1200" b="1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2B069BC-6415-4E31-54EF-7D3AF34CC077}"/>
              </a:ext>
            </a:extLst>
          </p:cNvPr>
          <p:cNvSpPr txBox="1"/>
          <p:nvPr/>
        </p:nvSpPr>
        <p:spPr>
          <a:xfrm>
            <a:off x="302370" y="4809647"/>
            <a:ext cx="4939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ysClr val="windowText" lastClr="000000"/>
                </a:solidFill>
              </a:rPr>
              <a:t>1.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화석 기반 항공유보다 </a:t>
            </a:r>
            <a:r>
              <a:rPr lang="ko-KR" altLang="en-US" sz="1600" b="1" dirty="0">
                <a:solidFill>
                  <a:srgbClr val="0A205C"/>
                </a:solidFill>
              </a:rPr>
              <a:t>높은 가격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에도 불구하고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</a:t>
            </a:r>
          </a:p>
          <a:p>
            <a:r>
              <a:rPr lang="ko-KR" altLang="en-US" sz="1600" dirty="0">
                <a:solidFill>
                  <a:sysClr val="windowText" lastClr="000000"/>
                </a:solidFill>
              </a:rPr>
              <a:t> 미국과 전 세계적으로 </a:t>
            </a:r>
            <a:r>
              <a:rPr lang="en-US" altLang="ko-KR" sz="1600" b="1" dirty="0">
                <a:solidFill>
                  <a:srgbClr val="0A205C"/>
                </a:solidFill>
              </a:rPr>
              <a:t>SAF </a:t>
            </a:r>
            <a:r>
              <a:rPr lang="ko-KR" altLang="en-US" sz="1600" b="1" dirty="0">
                <a:solidFill>
                  <a:srgbClr val="0A205C"/>
                </a:solidFill>
              </a:rPr>
              <a:t>수요 증가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  <a:p>
            <a:endParaRPr lang="en-US" altLang="ko-KR" sz="1600" dirty="0">
              <a:solidFill>
                <a:sysClr val="windowText" lastClr="000000"/>
              </a:solidFill>
            </a:endParaRPr>
          </a:p>
          <a:p>
            <a:r>
              <a:rPr lang="en-US" altLang="ko-KR" sz="1600" dirty="0">
                <a:solidFill>
                  <a:sysClr val="windowText" lastClr="000000"/>
                </a:solidFill>
              </a:rPr>
              <a:t>2. 2024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년 기준 미국 내에서는 수요에 비해 </a:t>
            </a:r>
            <a:r>
              <a:rPr lang="ko-KR" altLang="en-US" sz="1600" b="1" dirty="0">
                <a:solidFill>
                  <a:srgbClr val="0A205C"/>
                </a:solidFill>
              </a:rPr>
              <a:t>공급량이 부족해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수입을 하고 있는 상황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889014A-F88D-D105-80D4-35C628B34E53}"/>
              </a:ext>
            </a:extLst>
          </p:cNvPr>
          <p:cNvGrpSpPr/>
          <p:nvPr/>
        </p:nvGrpSpPr>
        <p:grpSpPr>
          <a:xfrm>
            <a:off x="5253065" y="5122395"/>
            <a:ext cx="962072" cy="826924"/>
            <a:chOff x="5400301" y="5122395"/>
            <a:chExt cx="962072" cy="826924"/>
          </a:xfrm>
        </p:grpSpPr>
        <p:sp>
          <p:nvSpPr>
            <p:cNvPr id="41" name="화살표: 오른쪽 40">
              <a:extLst>
                <a:ext uri="{FF2B5EF4-FFF2-40B4-BE49-F238E27FC236}">
                  <a16:creationId xmlns:a16="http://schemas.microsoft.com/office/drawing/2014/main" id="{42C68145-F138-C1DC-2D7B-D8E9FBB69BE5}"/>
                </a:ext>
              </a:extLst>
            </p:cNvPr>
            <p:cNvSpPr/>
            <p:nvPr/>
          </p:nvSpPr>
          <p:spPr>
            <a:xfrm>
              <a:off x="5546785" y="5487654"/>
              <a:ext cx="565688" cy="461665"/>
            </a:xfrm>
            <a:prstGeom prst="rightArrow">
              <a:avLst/>
            </a:prstGeom>
            <a:solidFill>
              <a:srgbClr val="0A205C"/>
            </a:solidFill>
            <a:ln>
              <a:solidFill>
                <a:srgbClr val="0A205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4D1B08B-7FC4-B99E-1570-B642452DD4F6}"/>
                </a:ext>
              </a:extLst>
            </p:cNvPr>
            <p:cNvSpPr txBox="1"/>
            <p:nvPr/>
          </p:nvSpPr>
          <p:spPr>
            <a:xfrm>
              <a:off x="5400301" y="5122395"/>
              <a:ext cx="962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9D1C20"/>
                  </a:solidFill>
                </a:rPr>
                <a:t>WHY ?</a:t>
              </a:r>
              <a:endParaRPr lang="ko-KR" altLang="en-US" b="1" dirty="0">
                <a:solidFill>
                  <a:srgbClr val="9D1C20"/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1DE4F3B-4D7B-4586-165F-1E924DB6AAE8}"/>
              </a:ext>
            </a:extLst>
          </p:cNvPr>
          <p:cNvSpPr txBox="1"/>
          <p:nvPr/>
        </p:nvSpPr>
        <p:spPr>
          <a:xfrm>
            <a:off x="6240914" y="4529376"/>
            <a:ext cx="5942922" cy="2272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/>
              <a:t>탈탄소화 </a:t>
            </a:r>
            <a:r>
              <a:rPr lang="ko-KR" altLang="en-US" sz="1600" b="1" dirty="0" err="1"/>
              <a:t>솔루션으로서의</a:t>
            </a:r>
            <a:r>
              <a:rPr lang="ko-KR" altLang="en-US" sz="1600" b="1" dirty="0"/>
              <a:t> 효과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: Scope1(</a:t>
            </a:r>
            <a:r>
              <a:rPr lang="ko-KR" altLang="en-US" sz="1600" dirty="0"/>
              <a:t>직접 배출</a:t>
            </a:r>
            <a:r>
              <a:rPr lang="en-US" altLang="ko-KR" sz="1600" dirty="0"/>
              <a:t>) </a:t>
            </a:r>
            <a:r>
              <a:rPr lang="ko-KR" altLang="en-US" sz="1600" dirty="0"/>
              <a:t>저감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solidFill>
                  <a:srgbClr val="0A205C"/>
                </a:solidFill>
                <a:sym typeface="Wingdings" panose="05000000000000000000" pitchFamily="2" charset="2"/>
              </a:rPr>
              <a:t>탄소 크레딧 판매</a:t>
            </a:r>
            <a:endParaRPr lang="en-US" altLang="ko-KR" sz="1600" b="1" dirty="0">
              <a:solidFill>
                <a:srgbClr val="0A205C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기업의 환경적 책임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: Scope3(</a:t>
            </a:r>
            <a:r>
              <a:rPr lang="ko-KR" altLang="en-US" sz="1600" dirty="0"/>
              <a:t>생산 과정 배출</a:t>
            </a:r>
            <a:r>
              <a:rPr lang="en-US" altLang="ko-KR" sz="1600" dirty="0"/>
              <a:t>) </a:t>
            </a:r>
            <a:r>
              <a:rPr lang="ko-KR" altLang="en-US" sz="1600" dirty="0"/>
              <a:t>저감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solidFill>
                  <a:srgbClr val="0A205C"/>
                </a:solidFill>
                <a:sym typeface="Wingdings" panose="05000000000000000000" pitchFamily="2" charset="2"/>
              </a:rPr>
              <a:t>시장 경쟁력</a:t>
            </a:r>
            <a:r>
              <a:rPr lang="en-US" altLang="ko-KR" sz="1600" b="1" dirty="0">
                <a:solidFill>
                  <a:srgbClr val="0A205C"/>
                </a:solidFill>
                <a:sym typeface="Wingdings" panose="05000000000000000000" pitchFamily="2" charset="2"/>
              </a:rPr>
              <a:t> /</a:t>
            </a:r>
            <a:r>
              <a:rPr lang="ko-KR" altLang="en-US" sz="1600" b="1" dirty="0">
                <a:solidFill>
                  <a:srgbClr val="0A205C"/>
                </a:solidFill>
                <a:sym typeface="Wingdings" panose="05000000000000000000" pitchFamily="2" charset="2"/>
              </a:rPr>
              <a:t> 브랜드 가치 향상</a:t>
            </a:r>
            <a:endParaRPr lang="en-US" altLang="ko-KR" sz="1600" b="1" dirty="0">
              <a:solidFill>
                <a:srgbClr val="0A205C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3. </a:t>
            </a:r>
            <a:r>
              <a:rPr lang="ko-KR" altLang="en-US" sz="1600" b="1" dirty="0"/>
              <a:t>정부 규제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: </a:t>
            </a:r>
            <a:r>
              <a:rPr lang="ko-KR" altLang="en-US" sz="1600" dirty="0"/>
              <a:t>유럽 연합</a:t>
            </a:r>
            <a:r>
              <a:rPr lang="en-US" altLang="ko-KR" sz="1600" dirty="0"/>
              <a:t>, </a:t>
            </a:r>
            <a:r>
              <a:rPr lang="ko-KR" altLang="en-US" sz="1600" dirty="0"/>
              <a:t>영국</a:t>
            </a:r>
            <a:r>
              <a:rPr lang="en-US" altLang="ko-KR" sz="1600" dirty="0"/>
              <a:t>, </a:t>
            </a:r>
            <a:r>
              <a:rPr lang="ko-KR" altLang="en-US" sz="1600" dirty="0"/>
              <a:t>싱가포르</a:t>
            </a:r>
            <a:r>
              <a:rPr lang="en-US" altLang="ko-KR" sz="1600" dirty="0"/>
              <a:t>, </a:t>
            </a:r>
            <a:r>
              <a:rPr lang="ko-KR" altLang="en-US" sz="1600" dirty="0"/>
              <a:t>노르웨이 등 </a:t>
            </a:r>
            <a:r>
              <a:rPr lang="en-US" altLang="ko-KR" sz="1600" b="1" dirty="0">
                <a:solidFill>
                  <a:srgbClr val="0A205C"/>
                </a:solidFill>
              </a:rPr>
              <a:t>SAF </a:t>
            </a:r>
            <a:r>
              <a:rPr lang="ko-KR" altLang="en-US" sz="1600" b="1" dirty="0">
                <a:solidFill>
                  <a:srgbClr val="0A205C"/>
                </a:solidFill>
              </a:rPr>
              <a:t>사용 의무화</a:t>
            </a:r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E7778D03-0673-45F5-7CA3-35218EAF4BDF}"/>
              </a:ext>
            </a:extLst>
          </p:cNvPr>
          <p:cNvSpPr/>
          <p:nvPr/>
        </p:nvSpPr>
        <p:spPr>
          <a:xfrm>
            <a:off x="2991172" y="2477816"/>
            <a:ext cx="271220" cy="267184"/>
          </a:xfrm>
          <a:prstGeom prst="downArrow">
            <a:avLst/>
          </a:prstGeom>
          <a:solidFill>
            <a:srgbClr val="0A205C"/>
          </a:solidFill>
          <a:ln>
            <a:solidFill>
              <a:srgbClr val="0A20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8D6829-7DB5-5B07-5348-845E411BDFDF}"/>
              </a:ext>
            </a:extLst>
          </p:cNvPr>
          <p:cNvSpPr txBox="1"/>
          <p:nvPr/>
        </p:nvSpPr>
        <p:spPr>
          <a:xfrm>
            <a:off x="2173451" y="2154577"/>
            <a:ext cx="2115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0A205C"/>
                </a:solidFill>
              </a:rPr>
              <a:t>상업적으로 가장 경제적인 경로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380B85B-9B36-1C01-C6F2-6FFACFA72D76}"/>
              </a:ext>
            </a:extLst>
          </p:cNvPr>
          <p:cNvSpPr/>
          <p:nvPr/>
        </p:nvSpPr>
        <p:spPr>
          <a:xfrm>
            <a:off x="2873823" y="3429000"/>
            <a:ext cx="404068" cy="2427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7610AE-995B-479E-8DE8-007BD552ECFC}"/>
              </a:ext>
            </a:extLst>
          </p:cNvPr>
          <p:cNvSpPr txBox="1"/>
          <p:nvPr/>
        </p:nvSpPr>
        <p:spPr>
          <a:xfrm>
            <a:off x="7787220" y="1230983"/>
            <a:ext cx="4404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Greenhouse Gas protocol :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온실가스 배출 분류 체계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_ scope1-3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82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3F1FE-2D06-0C46-56D2-0962ABF93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 descr="그래픽, 하트, 예술이(가) 표시된 사진&#10;&#10;자동 생성된 설명">
            <a:extLst>
              <a:ext uri="{FF2B5EF4-FFF2-40B4-BE49-F238E27FC236}">
                <a16:creationId xmlns:a16="http://schemas.microsoft.com/office/drawing/2014/main" id="{3EBE817A-304B-E2C6-3BE6-D4D3039CE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8" y="272241"/>
            <a:ext cx="458269" cy="421200"/>
          </a:xfrm>
          <a:prstGeom prst="rect">
            <a:avLst/>
          </a:prstGeom>
        </p:spPr>
      </p:pic>
      <p:sp>
        <p:nvSpPr>
          <p:cNvPr id="8" name="제목 9">
            <a:extLst>
              <a:ext uri="{FF2B5EF4-FFF2-40B4-BE49-F238E27FC236}">
                <a16:creationId xmlns:a16="http://schemas.microsoft.com/office/drawing/2014/main" id="{3E4E9829-1A5C-2689-16FE-F98F5A7FE54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9344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함초롬바탕" panose="02030604000101010101" pitchFamily="18" charset="-127"/>
              </a:rPr>
              <a:t>        2. Current</a:t>
            </a:r>
            <a:r>
              <a:rPr lang="ko-KR" altLang="en-US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함초롬바탕" panose="02030604000101010101" pitchFamily="18" charset="-127"/>
              </a:rPr>
              <a:t> </a:t>
            </a:r>
            <a:r>
              <a:rPr lang="en-US" altLang="ko-KR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함초롬바탕" panose="02030604000101010101" pitchFamily="18" charset="-127"/>
              </a:rPr>
              <a:t>SAF</a:t>
            </a:r>
            <a:r>
              <a:rPr lang="ko-KR" altLang="en-US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함초롬바탕" panose="02030604000101010101" pitchFamily="18" charset="-127"/>
              </a:rPr>
              <a:t> </a:t>
            </a:r>
            <a:r>
              <a:rPr lang="en-US" altLang="ko-KR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함초롬바탕" panose="02030604000101010101" pitchFamily="18" charset="-127"/>
              </a:rPr>
              <a:t>production</a:t>
            </a:r>
            <a:endParaRPr lang="ko-KR" altLang="en-US" sz="2400" i="1" dirty="0">
              <a:latin typeface="나눔스퀘어OTF_ac Bold" panose="020B0600000101010101" pitchFamily="34" charset="-127"/>
              <a:ea typeface="나눔스퀘어OTF_ac Bold" panose="020B0600000101010101" pitchFamily="34" charset="-127"/>
              <a:cs typeface="함초롬바탕" panose="020306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E477E4-DABB-2AF2-E518-C9C40387E5EE}"/>
              </a:ext>
            </a:extLst>
          </p:cNvPr>
          <p:cNvSpPr/>
          <p:nvPr/>
        </p:nvSpPr>
        <p:spPr>
          <a:xfrm flipV="1">
            <a:off x="91954" y="693442"/>
            <a:ext cx="9035570" cy="45719"/>
          </a:xfrm>
          <a:prstGeom prst="rect">
            <a:avLst/>
          </a:prstGeom>
          <a:gradFill flip="none" rotWithShape="1">
            <a:gsLst>
              <a:gs pos="100000">
                <a:srgbClr val="002060">
                  <a:alpha val="0"/>
                </a:srgbClr>
              </a:gs>
              <a:gs pos="25000">
                <a:srgbClr val="9D1C20"/>
              </a:gs>
              <a:gs pos="0">
                <a:srgbClr val="E6E6E6">
                  <a:alpha val="0"/>
                </a:srgbClr>
              </a:gs>
              <a:gs pos="55000">
                <a:srgbClr val="002060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67E553-53D8-4055-E1C1-E7492F2B29DC}"/>
              </a:ext>
            </a:extLst>
          </p:cNvPr>
          <p:cNvGrpSpPr/>
          <p:nvPr/>
        </p:nvGrpSpPr>
        <p:grpSpPr>
          <a:xfrm>
            <a:off x="9413314" y="0"/>
            <a:ext cx="2770522" cy="863490"/>
            <a:chOff x="382291" y="5895755"/>
            <a:chExt cx="2770522" cy="86349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7F8D080-BEF9-3F15-79C5-67F9000D4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6230" y="5895755"/>
              <a:ext cx="1506583" cy="86349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AFE6248-C9DB-7C5F-538A-70B4619838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59" t="23561" r="25366" b="28729"/>
            <a:stretch/>
          </p:blipFill>
          <p:spPr>
            <a:xfrm>
              <a:off x="382291" y="5912832"/>
              <a:ext cx="1263939" cy="837960"/>
            </a:xfrm>
            <a:prstGeom prst="rect">
              <a:avLst/>
            </a:prstGeom>
          </p:spPr>
        </p:pic>
      </p:grp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3B8CC461-1ED2-EF7A-BE7F-5E7BCBE0926D}"/>
              </a:ext>
            </a:extLst>
          </p:cNvPr>
          <p:cNvSpPr txBox="1">
            <a:spLocks/>
          </p:cNvSpPr>
          <p:nvPr/>
        </p:nvSpPr>
        <p:spPr>
          <a:xfrm>
            <a:off x="197708" y="908681"/>
            <a:ext cx="5349077" cy="3941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+mj-ea"/>
              <a:buAutoNum type="circleNumDbPlai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ko-KR" altLang="en-US" sz="1600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3" name="슬라이드 번호 개체 틀 24">
            <a:extLst>
              <a:ext uri="{FF2B5EF4-FFF2-40B4-BE49-F238E27FC236}">
                <a16:creationId xmlns:a16="http://schemas.microsoft.com/office/drawing/2014/main" id="{019126D0-7A69-C6BE-7418-927DA03D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1355A42-4577-4545-910C-E3E812284AD0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BA6D45D-07E6-CAD6-13D9-3BC978F16079}"/>
              </a:ext>
            </a:extLst>
          </p:cNvPr>
          <p:cNvSpPr txBox="1">
            <a:spLocks/>
          </p:cNvSpPr>
          <p:nvPr/>
        </p:nvSpPr>
        <p:spPr>
          <a:xfrm>
            <a:off x="350108" y="1061081"/>
            <a:ext cx="5349077" cy="3941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+mj-ea"/>
              <a:buAutoNum type="circleNumDbPlai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2.3. SAF </a:t>
            </a:r>
            <a:r>
              <a:rPr lang="ko-KR" altLang="en-US" sz="16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지원 정책 분석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20696A2-8AD1-4145-9A2D-4237B5297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812688"/>
              </p:ext>
            </p:extLst>
          </p:nvPr>
        </p:nvGraphicFramePr>
        <p:xfrm>
          <a:off x="1129242" y="1776875"/>
          <a:ext cx="9933516" cy="4373458"/>
        </p:xfrm>
        <a:graphic>
          <a:graphicData uri="http://schemas.openxmlformats.org/drawingml/2006/table">
            <a:tbl>
              <a:tblPr bandRow="1">
                <a:tableStyleId>{1FECB4D8-DB02-4DC6-A0A2-4F2EBAE1DC90}</a:tableStyleId>
              </a:tblPr>
              <a:tblGrid>
                <a:gridCol w="3622788">
                  <a:extLst>
                    <a:ext uri="{9D8B030D-6E8A-4147-A177-3AD203B41FA5}">
                      <a16:colId xmlns:a16="http://schemas.microsoft.com/office/drawing/2014/main" val="1079349994"/>
                    </a:ext>
                  </a:extLst>
                </a:gridCol>
                <a:gridCol w="6310728">
                  <a:extLst>
                    <a:ext uri="{9D8B030D-6E8A-4147-A177-3AD203B41FA5}">
                      <a16:colId xmlns:a16="http://schemas.microsoft.com/office/drawing/2014/main" val="2986439829"/>
                    </a:ext>
                  </a:extLst>
                </a:gridCol>
              </a:tblGrid>
              <a:tr h="1013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/>
                        <a:t>RFS</a:t>
                      </a:r>
                      <a:r>
                        <a:rPr lang="ko-KR" altLang="en-US" sz="1600" b="1" dirty="0"/>
                        <a:t> </a:t>
                      </a:r>
                      <a:r>
                        <a:rPr lang="en-US" altLang="ko-KR" sz="1600" b="1" dirty="0"/>
                        <a:t>(Renewable Fuel Standard)</a:t>
                      </a:r>
                      <a:endParaRPr lang="ko-KR" altLang="en-US" sz="1600" b="1" dirty="0"/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/>
                        <a:t>SAF </a:t>
                      </a:r>
                      <a:r>
                        <a:rPr lang="ko-KR" altLang="en-US" sz="1400" dirty="0"/>
                        <a:t>생산자에게 </a:t>
                      </a:r>
                      <a:r>
                        <a:rPr lang="ko-KR" altLang="en-US" sz="1400" b="1" dirty="0">
                          <a:solidFill>
                            <a:srgbClr val="9D1C20"/>
                          </a:solidFill>
                        </a:rPr>
                        <a:t>재생 가능한 연료 인증 번호</a:t>
                      </a:r>
                      <a:r>
                        <a:rPr lang="en-US" altLang="ko-KR" sz="1400" b="1" dirty="0">
                          <a:solidFill>
                            <a:srgbClr val="9D1C20"/>
                          </a:solidFill>
                        </a:rPr>
                        <a:t>(RINs)</a:t>
                      </a:r>
                      <a:r>
                        <a:rPr lang="ko-KR" altLang="en-US" sz="1400" b="1" dirty="0">
                          <a:solidFill>
                            <a:srgbClr val="9D1C20"/>
                          </a:solidFill>
                        </a:rPr>
                        <a:t>를 부여</a:t>
                      </a:r>
                      <a:endParaRPr lang="en-US" altLang="ko-KR" sz="1400" b="1" dirty="0">
                        <a:solidFill>
                          <a:srgbClr val="9D1C20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1" dirty="0">
                          <a:solidFill>
                            <a:srgbClr val="9D1C20"/>
                          </a:solidFill>
                        </a:rPr>
                        <a:t>RINs </a:t>
                      </a:r>
                      <a:r>
                        <a:rPr lang="ko-KR" altLang="en-US" sz="1400" b="1" dirty="0">
                          <a:solidFill>
                            <a:srgbClr val="9D1C20"/>
                          </a:solidFill>
                        </a:rPr>
                        <a:t>판매를 통해 경제적 인센티브</a:t>
                      </a:r>
                      <a:endParaRPr lang="ko-KR" altLang="en-US" sz="1400" dirty="0"/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476004"/>
                  </a:ext>
                </a:extLst>
              </a:tr>
              <a:tr h="10132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연방 세금 공제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1" dirty="0"/>
                        <a:t>40B SAF Tax Credit </a:t>
                      </a:r>
                      <a:r>
                        <a:rPr lang="en-US" altLang="ko-KR" sz="1400" dirty="0"/>
                        <a:t>: </a:t>
                      </a:r>
                      <a:r>
                        <a:rPr lang="en-US" altLang="ko-KR" sz="1400" b="1" dirty="0">
                          <a:solidFill>
                            <a:srgbClr val="9D1C20"/>
                          </a:solidFill>
                        </a:rPr>
                        <a:t>SAF 1</a:t>
                      </a:r>
                      <a:r>
                        <a:rPr lang="ko-KR" altLang="en-US" sz="1400" b="1" dirty="0" err="1">
                          <a:solidFill>
                            <a:srgbClr val="9D1C20"/>
                          </a:solidFill>
                        </a:rPr>
                        <a:t>갤런당</a:t>
                      </a:r>
                      <a:r>
                        <a:rPr lang="ko-KR" altLang="en-US" sz="1400" dirty="0"/>
                        <a:t> 최대 </a:t>
                      </a:r>
                      <a:r>
                        <a:rPr lang="en-US" altLang="ko-KR" sz="1400" dirty="0"/>
                        <a:t>$1.25</a:t>
                      </a:r>
                      <a:r>
                        <a:rPr lang="ko-KR" altLang="en-US" sz="1400" dirty="0"/>
                        <a:t>의 세금 공제를 제공하며</a:t>
                      </a:r>
                      <a:r>
                        <a:rPr lang="en-US" altLang="ko-KR" sz="1400" dirty="0"/>
                        <a:t>, 50%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                                               </a:t>
                      </a:r>
                      <a:r>
                        <a:rPr lang="ko-KR" altLang="en-US" sz="1400" dirty="0"/>
                        <a:t>이상의 </a:t>
                      </a:r>
                      <a:r>
                        <a:rPr lang="en-US" altLang="ko-KR" sz="1400" dirty="0"/>
                        <a:t>GHG </a:t>
                      </a:r>
                      <a:r>
                        <a:rPr lang="ko-KR" altLang="en-US" sz="1400" dirty="0"/>
                        <a:t>절감을 조건으로 추가 인센티브 적용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6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1" dirty="0"/>
                        <a:t>45Z Clean Fuel Tax Credit </a:t>
                      </a:r>
                      <a:r>
                        <a:rPr lang="en-US" altLang="ko-KR" sz="1400" dirty="0"/>
                        <a:t>: 2025</a:t>
                      </a:r>
                      <a:r>
                        <a:rPr lang="ko-KR" altLang="en-US" sz="1400" dirty="0"/>
                        <a:t>년부터 </a:t>
                      </a:r>
                      <a:r>
                        <a:rPr lang="en-US" altLang="ko-KR" sz="1400" dirty="0"/>
                        <a:t>SAF </a:t>
                      </a:r>
                      <a:r>
                        <a:rPr lang="ko-KR" altLang="en-US" sz="1400" dirty="0"/>
                        <a:t>생산자에게 적용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400" b="1" dirty="0">
                          <a:solidFill>
                            <a:srgbClr val="9D1C20"/>
                          </a:solidFill>
                        </a:rPr>
                        <a:t>                                                     연료의 탄소 배출량에 따라</a:t>
                      </a:r>
                      <a:r>
                        <a:rPr lang="ko-KR" altLang="en-US" sz="1400" dirty="0"/>
                        <a:t> 차등 지원</a:t>
                      </a:r>
                      <a:endParaRPr lang="en-US" altLang="ko-KR" sz="1400" dirty="0"/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575546"/>
                  </a:ext>
                </a:extLst>
              </a:tr>
              <a:tr h="10132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주 차원 세부 정책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="1" dirty="0"/>
                        <a:t>캘리포니아 </a:t>
                      </a:r>
                      <a:r>
                        <a:rPr lang="en-US" altLang="ko-KR" sz="1400" dirty="0"/>
                        <a:t>: LCFS(Low Carbon Fuel Standard)</a:t>
                      </a:r>
                      <a:r>
                        <a:rPr lang="ko-KR" altLang="en-US" sz="1400" dirty="0"/>
                        <a:t>를 통해 </a:t>
                      </a:r>
                      <a:r>
                        <a:rPr lang="en-US" altLang="ko-KR" sz="1400" dirty="0"/>
                        <a:t>SAF</a:t>
                      </a:r>
                      <a:r>
                        <a:rPr lang="ko-KR" altLang="en-US" sz="1400" dirty="0"/>
                        <a:t>에 대해 </a:t>
                      </a:r>
                      <a:r>
                        <a:rPr lang="ko-KR" altLang="en-US" sz="1400" dirty="0" err="1"/>
                        <a:t>갤런당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                           $0.40 </a:t>
                      </a:r>
                      <a:r>
                        <a:rPr lang="ko-KR" altLang="en-US" sz="1400" dirty="0"/>
                        <a:t>이상의 추가 인센티브 제공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="1" dirty="0"/>
                        <a:t>워싱턴 </a:t>
                      </a:r>
                      <a:r>
                        <a:rPr lang="en-US" altLang="ko-KR" sz="1400" dirty="0"/>
                        <a:t>: SAF </a:t>
                      </a:r>
                      <a:r>
                        <a:rPr lang="ko-KR" altLang="en-US" sz="1400" dirty="0"/>
                        <a:t>생산 시 </a:t>
                      </a:r>
                      <a:r>
                        <a:rPr lang="ko-KR" altLang="en-US" sz="1400" b="1" dirty="0" err="1">
                          <a:solidFill>
                            <a:srgbClr val="9D1C20"/>
                          </a:solidFill>
                        </a:rPr>
                        <a:t>갤런당</a:t>
                      </a:r>
                      <a:r>
                        <a:rPr lang="ko-KR" altLang="en-US" sz="1400" dirty="0"/>
                        <a:t> 최대 </a:t>
                      </a:r>
                      <a:r>
                        <a:rPr lang="en-US" altLang="ko-KR" sz="1400" dirty="0"/>
                        <a:t>$2.00</a:t>
                      </a:r>
                      <a:r>
                        <a:rPr lang="ko-KR" altLang="en-US" sz="1400" dirty="0"/>
                        <a:t>의 </a:t>
                      </a:r>
                      <a:r>
                        <a:rPr lang="ko-KR" altLang="en-US" sz="1400" b="1" dirty="0">
                          <a:solidFill>
                            <a:srgbClr val="9D1C20"/>
                          </a:solidFill>
                        </a:rPr>
                        <a:t>세금 공제 제공</a:t>
                      </a:r>
                      <a:endParaRPr lang="en-US" altLang="ko-KR" sz="1400" dirty="0"/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4914998"/>
                  </a:ext>
                </a:extLst>
              </a:tr>
              <a:tr h="10132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국제 정책 사례</a:t>
                      </a: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b="1" dirty="0"/>
                        <a:t>EU </a:t>
                      </a:r>
                      <a:r>
                        <a:rPr lang="en-US" altLang="ko-KR" sz="1400" dirty="0"/>
                        <a:t>: 2030</a:t>
                      </a:r>
                      <a:r>
                        <a:rPr lang="ko-KR" altLang="en-US" sz="1400" dirty="0"/>
                        <a:t>년까지 </a:t>
                      </a:r>
                      <a:r>
                        <a:rPr lang="en-US" altLang="ko-KR" sz="1400" dirty="0"/>
                        <a:t>SAF 6% </a:t>
                      </a:r>
                      <a:r>
                        <a:rPr lang="ko-KR" altLang="en-US" sz="1400" b="1" dirty="0">
                          <a:solidFill>
                            <a:srgbClr val="9D1C20"/>
                          </a:solidFill>
                        </a:rPr>
                        <a:t>혼합 의무화</a:t>
                      </a:r>
                      <a:r>
                        <a:rPr lang="en-US" altLang="ko-KR" sz="1400" dirty="0"/>
                        <a:t>, 2050</a:t>
                      </a:r>
                      <a:r>
                        <a:rPr lang="ko-KR" altLang="en-US" sz="1400" dirty="0"/>
                        <a:t>년까지 </a:t>
                      </a:r>
                      <a:r>
                        <a:rPr lang="en-US" altLang="ko-KR" sz="1400" dirty="0"/>
                        <a:t>70% </a:t>
                      </a:r>
                      <a:r>
                        <a:rPr lang="ko-KR" altLang="en-US" sz="1400" dirty="0"/>
                        <a:t>목표 설정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="1" dirty="0"/>
                        <a:t>싱가포르 </a:t>
                      </a:r>
                      <a:r>
                        <a:rPr lang="en-US" altLang="ko-KR" sz="1400" dirty="0"/>
                        <a:t>: SAF 1% </a:t>
                      </a:r>
                      <a:r>
                        <a:rPr lang="ko-KR" altLang="en-US" sz="1400" dirty="0"/>
                        <a:t>혼합 의무화 시작</a:t>
                      </a:r>
                      <a:r>
                        <a:rPr lang="en-US" altLang="ko-KR" sz="1400" dirty="0"/>
                        <a:t>, 2030</a:t>
                      </a:r>
                      <a:r>
                        <a:rPr lang="ko-KR" altLang="en-US" sz="1400" dirty="0"/>
                        <a:t>년까지 </a:t>
                      </a:r>
                      <a:r>
                        <a:rPr lang="en-US" altLang="ko-KR" sz="1400" dirty="0"/>
                        <a:t>5%</a:t>
                      </a:r>
                      <a:r>
                        <a:rPr lang="ko-KR" altLang="en-US" sz="1400" dirty="0"/>
                        <a:t>로 확대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 b="1" dirty="0"/>
                        <a:t>영국 </a:t>
                      </a:r>
                      <a:r>
                        <a:rPr lang="en-US" altLang="ko-KR" sz="1400" dirty="0"/>
                        <a:t>: 2025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SAF </a:t>
                      </a:r>
                      <a:r>
                        <a:rPr lang="ko-KR" altLang="en-US" sz="1400" dirty="0"/>
                        <a:t>사용 의무화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점진적 확대 목표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3974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87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EC46D-8D1D-AEDB-7292-EB6AEAC2B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A389EDE-2335-4BA3-FB66-3C2B2163D8B6}"/>
              </a:ext>
            </a:extLst>
          </p:cNvPr>
          <p:cNvSpPr/>
          <p:nvPr/>
        </p:nvSpPr>
        <p:spPr>
          <a:xfrm>
            <a:off x="254449" y="1798294"/>
            <a:ext cx="4533254" cy="1970094"/>
          </a:xfrm>
          <a:prstGeom prst="roundRect">
            <a:avLst/>
          </a:prstGeom>
          <a:noFill/>
          <a:ln w="28575">
            <a:solidFill>
              <a:srgbClr val="0A205C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/>
                </a:solidFill>
              </a:rPr>
              <a:t>가장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기술 성숙도가 높은 </a:t>
            </a:r>
            <a:r>
              <a:rPr lang="en-US" altLang="ko-KR" sz="1600" dirty="0">
                <a:solidFill>
                  <a:schemeClr val="tx1"/>
                </a:solidFill>
              </a:rPr>
              <a:t>HEFA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현재 옥수수와 콩 외에는 바이오 연료용 작물 활용 불가능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/>
                </a:solidFill>
              </a:rPr>
              <a:t>타 생산 경로는 </a:t>
            </a:r>
            <a:r>
              <a:rPr lang="ko-KR" altLang="en-US" sz="1600" b="1" dirty="0">
                <a:solidFill>
                  <a:srgbClr val="9D1C20"/>
                </a:solidFill>
              </a:rPr>
              <a:t>기술적</a:t>
            </a:r>
            <a:r>
              <a:rPr lang="en-US" altLang="ko-KR" sz="1600" b="1" dirty="0">
                <a:solidFill>
                  <a:srgbClr val="9D1C20"/>
                </a:solidFill>
              </a:rPr>
              <a:t>/</a:t>
            </a:r>
            <a:r>
              <a:rPr lang="ko-KR" altLang="en-US" sz="1600" b="1" dirty="0">
                <a:solidFill>
                  <a:srgbClr val="9D1C20"/>
                </a:solidFill>
              </a:rPr>
              <a:t>상업적 성숙도 부족</a:t>
            </a:r>
            <a:endParaRPr lang="en-US" altLang="ko-KR" sz="1600" b="1" dirty="0">
              <a:solidFill>
                <a:srgbClr val="9D1C2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FE9B3DC-7A9F-858D-D238-D1E7B2E2E111}"/>
              </a:ext>
            </a:extLst>
          </p:cNvPr>
          <p:cNvSpPr/>
          <p:nvPr/>
        </p:nvSpPr>
        <p:spPr>
          <a:xfrm>
            <a:off x="3750268" y="4370423"/>
            <a:ext cx="4533254" cy="1846673"/>
          </a:xfrm>
          <a:prstGeom prst="roundRect">
            <a:avLst/>
          </a:prstGeom>
          <a:noFill/>
          <a:ln w="28575">
            <a:solidFill>
              <a:srgbClr val="0A205C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6D035CC-3774-2AC1-81BB-70E19033EC5D}"/>
              </a:ext>
            </a:extLst>
          </p:cNvPr>
          <p:cNvSpPr/>
          <p:nvPr/>
        </p:nvSpPr>
        <p:spPr>
          <a:xfrm>
            <a:off x="7395016" y="1798293"/>
            <a:ext cx="4533254" cy="1941314"/>
          </a:xfrm>
          <a:prstGeom prst="roundRect">
            <a:avLst/>
          </a:prstGeom>
          <a:noFill/>
          <a:ln w="28575">
            <a:solidFill>
              <a:srgbClr val="0A205C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tx1"/>
                </a:solidFill>
              </a:rPr>
              <a:t>충분한 상류 원료 공급망 확보 불가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600" dirty="0">
                <a:solidFill>
                  <a:schemeClr val="tx1"/>
                </a:solidFill>
                <a:sym typeface="Wingdings" panose="05000000000000000000" pitchFamily="2" charset="2"/>
              </a:rPr>
              <a:t>     </a:t>
            </a:r>
            <a:r>
              <a:rPr lang="ko-KR" alt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연료 공급의 </a:t>
            </a:r>
            <a:r>
              <a:rPr lang="ko-KR" altLang="en-US" sz="1600" b="1" dirty="0">
                <a:solidFill>
                  <a:srgbClr val="9D1C20"/>
                </a:solidFill>
                <a:sym typeface="Wingdings" panose="05000000000000000000" pitchFamily="2" charset="2"/>
              </a:rPr>
              <a:t>경제적 불안정성</a:t>
            </a:r>
            <a:r>
              <a:rPr lang="ko-KR" alt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및 가격 변동성 </a:t>
            </a:r>
            <a:endParaRPr lang="en-US" altLang="ko-KR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just"/>
            <a:r>
              <a:rPr lang="en-US" altLang="ko-KR" sz="1600" dirty="0">
                <a:solidFill>
                  <a:schemeClr val="tx1"/>
                </a:solidFill>
                <a:sym typeface="Wingdings" panose="05000000000000000000" pitchFamily="2" charset="2"/>
              </a:rPr>
              <a:t>         </a:t>
            </a:r>
            <a:r>
              <a:rPr lang="ko-KR" alt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우려</a:t>
            </a:r>
            <a:endParaRPr lang="en-US" altLang="ko-KR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algn="just"/>
            <a:endParaRPr lang="en-US" altLang="ko-KR" sz="1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pic>
        <p:nvPicPr>
          <p:cNvPr id="25" name="그림 24" descr="그래픽, 하트, 예술이(가) 표시된 사진&#10;&#10;자동 생성된 설명">
            <a:extLst>
              <a:ext uri="{FF2B5EF4-FFF2-40B4-BE49-F238E27FC236}">
                <a16:creationId xmlns:a16="http://schemas.microsoft.com/office/drawing/2014/main" id="{7A91722F-885B-DF4B-7F45-9832E3193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8" y="272241"/>
            <a:ext cx="458269" cy="421200"/>
          </a:xfrm>
          <a:prstGeom prst="rect">
            <a:avLst/>
          </a:prstGeom>
        </p:spPr>
      </p:pic>
      <p:sp>
        <p:nvSpPr>
          <p:cNvPr id="8" name="제목 9">
            <a:extLst>
              <a:ext uri="{FF2B5EF4-FFF2-40B4-BE49-F238E27FC236}">
                <a16:creationId xmlns:a16="http://schemas.microsoft.com/office/drawing/2014/main" id="{AD427A1A-21C5-FECC-046D-A71CC011CE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9344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함초롬바탕" panose="02030604000101010101" pitchFamily="18" charset="-127"/>
              </a:rPr>
              <a:t>        2. Current</a:t>
            </a:r>
            <a:r>
              <a:rPr lang="ko-KR" altLang="en-US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함초롬바탕" panose="02030604000101010101" pitchFamily="18" charset="-127"/>
              </a:rPr>
              <a:t> </a:t>
            </a:r>
            <a:r>
              <a:rPr lang="en-US" altLang="ko-KR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함초롬바탕" panose="02030604000101010101" pitchFamily="18" charset="-127"/>
              </a:rPr>
              <a:t>SAF</a:t>
            </a:r>
            <a:r>
              <a:rPr lang="ko-KR" altLang="en-US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함초롬바탕" panose="02030604000101010101" pitchFamily="18" charset="-127"/>
              </a:rPr>
              <a:t> </a:t>
            </a:r>
            <a:r>
              <a:rPr lang="en-US" altLang="ko-KR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함초롬바탕" panose="02030604000101010101" pitchFamily="18" charset="-127"/>
              </a:rPr>
              <a:t>production</a:t>
            </a:r>
            <a:endParaRPr lang="ko-KR" altLang="en-US" sz="2400" i="1" dirty="0">
              <a:latin typeface="나눔스퀘어OTF_ac Bold" panose="020B0600000101010101" pitchFamily="34" charset="-127"/>
              <a:ea typeface="나눔스퀘어OTF_ac Bold" panose="020B0600000101010101" pitchFamily="34" charset="-127"/>
              <a:cs typeface="함초롬바탕" panose="020306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65A6BD-76B8-256B-C418-32FE0539ADC7}"/>
              </a:ext>
            </a:extLst>
          </p:cNvPr>
          <p:cNvSpPr/>
          <p:nvPr/>
        </p:nvSpPr>
        <p:spPr>
          <a:xfrm flipV="1">
            <a:off x="91954" y="693442"/>
            <a:ext cx="9035570" cy="45719"/>
          </a:xfrm>
          <a:prstGeom prst="rect">
            <a:avLst/>
          </a:prstGeom>
          <a:gradFill flip="none" rotWithShape="1">
            <a:gsLst>
              <a:gs pos="100000">
                <a:srgbClr val="002060">
                  <a:alpha val="0"/>
                </a:srgbClr>
              </a:gs>
              <a:gs pos="25000">
                <a:srgbClr val="9D1C20"/>
              </a:gs>
              <a:gs pos="0">
                <a:srgbClr val="E6E6E6">
                  <a:alpha val="0"/>
                </a:srgbClr>
              </a:gs>
              <a:gs pos="55000">
                <a:srgbClr val="002060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A133820-124A-5176-57BB-FB66ABB944AA}"/>
              </a:ext>
            </a:extLst>
          </p:cNvPr>
          <p:cNvGrpSpPr/>
          <p:nvPr/>
        </p:nvGrpSpPr>
        <p:grpSpPr>
          <a:xfrm>
            <a:off x="9413314" y="0"/>
            <a:ext cx="2770522" cy="863490"/>
            <a:chOff x="382291" y="5895755"/>
            <a:chExt cx="2770522" cy="86349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0CBB1B5-5B99-577B-2F2C-4D56556C2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6230" y="5895755"/>
              <a:ext cx="1506583" cy="86349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7265483-CFEB-804D-6DCF-CE38AD2537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59" t="23561" r="25366" b="28729"/>
            <a:stretch/>
          </p:blipFill>
          <p:spPr>
            <a:xfrm>
              <a:off x="382291" y="5912832"/>
              <a:ext cx="1263939" cy="837960"/>
            </a:xfrm>
            <a:prstGeom prst="rect">
              <a:avLst/>
            </a:prstGeom>
          </p:spPr>
        </p:pic>
      </p:grp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FB87816-E23A-A2B4-8A77-B37A93BCDC9B}"/>
              </a:ext>
            </a:extLst>
          </p:cNvPr>
          <p:cNvSpPr txBox="1">
            <a:spLocks/>
          </p:cNvSpPr>
          <p:nvPr/>
        </p:nvSpPr>
        <p:spPr>
          <a:xfrm>
            <a:off x="197708" y="908681"/>
            <a:ext cx="5349077" cy="3941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+mj-ea"/>
              <a:buAutoNum type="circleNumDbPlai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ko-KR" altLang="en-US" sz="1600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3" name="슬라이드 번호 개체 틀 24">
            <a:extLst>
              <a:ext uri="{FF2B5EF4-FFF2-40B4-BE49-F238E27FC236}">
                <a16:creationId xmlns:a16="http://schemas.microsoft.com/office/drawing/2014/main" id="{368FC6AB-9E03-8D06-207D-3B63477B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1355A42-4577-4545-910C-E3E812284AD0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5DA519D-DA78-2B8B-FD70-1835B4508078}"/>
              </a:ext>
            </a:extLst>
          </p:cNvPr>
          <p:cNvSpPr txBox="1">
            <a:spLocks/>
          </p:cNvSpPr>
          <p:nvPr/>
        </p:nvSpPr>
        <p:spPr>
          <a:xfrm>
            <a:off x="350108" y="1061081"/>
            <a:ext cx="5349077" cy="3941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+mj-ea"/>
              <a:buAutoNum type="circleNumDbPlai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2.4. SAF</a:t>
            </a:r>
            <a:r>
              <a:rPr lang="ko-KR" altLang="en-US" sz="16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상업화 장애 요인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39FFF0-0C08-C696-E109-CE2348B13C88}"/>
              </a:ext>
            </a:extLst>
          </p:cNvPr>
          <p:cNvSpPr txBox="1"/>
          <p:nvPr/>
        </p:nvSpPr>
        <p:spPr>
          <a:xfrm>
            <a:off x="3907297" y="5030018"/>
            <a:ext cx="402809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1600" dirty="0"/>
              <a:t>연방 인센티브</a:t>
            </a:r>
            <a:r>
              <a:rPr lang="en-US" altLang="ko-KR" sz="1600" dirty="0"/>
              <a:t>, </a:t>
            </a:r>
            <a:r>
              <a:rPr lang="ko-KR" altLang="en-US" sz="1600" dirty="0"/>
              <a:t>주 정책을 통해 </a:t>
            </a:r>
            <a:r>
              <a:rPr lang="en-US" altLang="ko-KR" sz="1600" dirty="0"/>
              <a:t>SAF</a:t>
            </a:r>
            <a:r>
              <a:rPr lang="ko-KR" altLang="en-US" sz="1600" dirty="0"/>
              <a:t>의 비용을 경쟁력 있게 감소시킬 수 있으나</a:t>
            </a:r>
            <a:endParaRPr lang="en-US" altLang="ko-KR" sz="16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altLang="ko-KR" sz="900" dirty="0"/>
          </a:p>
          <a:p>
            <a:pPr algn="just"/>
            <a:r>
              <a:rPr lang="ko-KR" altLang="en-US" sz="1600" dirty="0"/>
              <a:t>   </a:t>
            </a:r>
            <a:r>
              <a:rPr lang="en-US" altLang="ko-KR" sz="16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solidFill>
                  <a:srgbClr val="9D1C20"/>
                </a:solidFill>
              </a:rPr>
              <a:t>근본적인 해결책은 제공할 수 없음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F55E433-8FF1-BC15-06F5-8DECACD4D71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-1" r="-405" b="17059"/>
          <a:stretch/>
        </p:blipFill>
        <p:spPr>
          <a:xfrm>
            <a:off x="2861762" y="3108792"/>
            <a:ext cx="6310267" cy="179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2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86B1D-B1F5-574C-D8EF-5B7A097F5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>
            <a:extLst>
              <a:ext uri="{FF2B5EF4-FFF2-40B4-BE49-F238E27FC236}">
                <a16:creationId xmlns:a16="http://schemas.microsoft.com/office/drawing/2014/main" id="{A766B54C-8F7E-8610-815F-7D4EEE5D4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8106" y="2779279"/>
            <a:ext cx="1870811" cy="447675"/>
          </a:xfrm>
          <a:prstGeom prst="rect">
            <a:avLst/>
          </a:prstGeom>
        </p:spPr>
      </p:pic>
      <p:pic>
        <p:nvPicPr>
          <p:cNvPr id="25" name="그림 24" descr="그래픽, 하트, 예술이(가) 표시된 사진&#10;&#10;자동 생성된 설명">
            <a:extLst>
              <a:ext uri="{FF2B5EF4-FFF2-40B4-BE49-F238E27FC236}">
                <a16:creationId xmlns:a16="http://schemas.microsoft.com/office/drawing/2014/main" id="{226277C1-C195-E68B-02B8-42E12D31CC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08" y="272241"/>
            <a:ext cx="458269" cy="421200"/>
          </a:xfrm>
          <a:prstGeom prst="rect">
            <a:avLst/>
          </a:prstGeom>
        </p:spPr>
      </p:pic>
      <p:sp>
        <p:nvSpPr>
          <p:cNvPr id="8" name="제목 9">
            <a:extLst>
              <a:ext uri="{FF2B5EF4-FFF2-40B4-BE49-F238E27FC236}">
                <a16:creationId xmlns:a16="http://schemas.microsoft.com/office/drawing/2014/main" id="{2A26F1D4-C149-A419-94DD-AF037C5D2BE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9344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나눔스퀘어OTF_ac Bold" panose="020B0600000101010101" pitchFamily="34" charset="-127"/>
                <a:ea typeface="나눔스퀘어OTF_ac Bold" panose="020B0600000101010101" pitchFamily="34" charset="-127"/>
                <a:cs typeface="함초롬바탕" panose="02030604000101010101" pitchFamily="18" charset="-127"/>
              </a:rPr>
              <a:t>        3. Policy Pathways for SAF</a:t>
            </a:r>
            <a:endParaRPr lang="ko-KR" altLang="en-US" sz="2400" i="1" dirty="0">
              <a:latin typeface="나눔스퀘어OTF_ac Bold" panose="020B0600000101010101" pitchFamily="34" charset="-127"/>
              <a:ea typeface="나눔스퀘어OTF_ac Bold" panose="020B0600000101010101" pitchFamily="34" charset="-127"/>
              <a:cs typeface="함초롬바탕" panose="020306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594AA6-33B8-88E9-29A7-B79B83939CF0}"/>
              </a:ext>
            </a:extLst>
          </p:cNvPr>
          <p:cNvSpPr/>
          <p:nvPr/>
        </p:nvSpPr>
        <p:spPr>
          <a:xfrm flipV="1">
            <a:off x="91954" y="693442"/>
            <a:ext cx="9035570" cy="45719"/>
          </a:xfrm>
          <a:prstGeom prst="rect">
            <a:avLst/>
          </a:prstGeom>
          <a:gradFill flip="none" rotWithShape="1">
            <a:gsLst>
              <a:gs pos="100000">
                <a:srgbClr val="002060">
                  <a:alpha val="0"/>
                </a:srgbClr>
              </a:gs>
              <a:gs pos="25000">
                <a:srgbClr val="9D1C20"/>
              </a:gs>
              <a:gs pos="0">
                <a:srgbClr val="E6E6E6">
                  <a:alpha val="0"/>
                </a:srgbClr>
              </a:gs>
              <a:gs pos="55000">
                <a:srgbClr val="002060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CF2AAE-6E84-3D4E-D43C-85F566FD3C07}"/>
              </a:ext>
            </a:extLst>
          </p:cNvPr>
          <p:cNvGrpSpPr/>
          <p:nvPr/>
        </p:nvGrpSpPr>
        <p:grpSpPr>
          <a:xfrm>
            <a:off x="9413314" y="0"/>
            <a:ext cx="2770522" cy="863490"/>
            <a:chOff x="382291" y="5895755"/>
            <a:chExt cx="2770522" cy="86349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4091A08-CDA7-50DA-E72C-D408F34C1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6230" y="5895755"/>
              <a:ext cx="1506583" cy="86349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027FAED-2405-1C91-C97E-6368788071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59" t="23561" r="25366" b="28729"/>
            <a:stretch/>
          </p:blipFill>
          <p:spPr>
            <a:xfrm>
              <a:off x="382291" y="5912832"/>
              <a:ext cx="1263939" cy="837960"/>
            </a:xfrm>
            <a:prstGeom prst="rect">
              <a:avLst/>
            </a:prstGeom>
          </p:spPr>
        </p:pic>
      </p:grp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1F8B366-C5A6-E745-4499-E2C0C5454B05}"/>
              </a:ext>
            </a:extLst>
          </p:cNvPr>
          <p:cNvSpPr txBox="1">
            <a:spLocks/>
          </p:cNvSpPr>
          <p:nvPr/>
        </p:nvSpPr>
        <p:spPr>
          <a:xfrm>
            <a:off x="197708" y="908681"/>
            <a:ext cx="5349077" cy="3941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+mj-ea"/>
              <a:buAutoNum type="circleNumDbPlai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ko-KR" altLang="en-US" sz="1600" b="1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23" name="슬라이드 번호 개체 틀 24">
            <a:extLst>
              <a:ext uri="{FF2B5EF4-FFF2-40B4-BE49-F238E27FC236}">
                <a16:creationId xmlns:a16="http://schemas.microsoft.com/office/drawing/2014/main" id="{7A793D43-A51D-1B4B-09E3-74902107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1355A42-4577-4545-910C-E3E812284AD0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81E6E3B-7DF5-0382-485A-F3A1870A6DFF}"/>
              </a:ext>
            </a:extLst>
          </p:cNvPr>
          <p:cNvSpPr txBox="1">
            <a:spLocks/>
          </p:cNvSpPr>
          <p:nvPr/>
        </p:nvSpPr>
        <p:spPr>
          <a:xfrm>
            <a:off x="350108" y="1061081"/>
            <a:ext cx="5349077" cy="3941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+mj-ea"/>
              <a:buAutoNum type="circleNumDbPlain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3.1. SAF </a:t>
            </a:r>
            <a:r>
              <a:rPr lang="ko-KR" altLang="en-US" sz="1600" b="1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시장 성장 잠재력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D0B69-1C5A-7D82-4738-8D30720E01A7}"/>
              </a:ext>
            </a:extLst>
          </p:cNvPr>
          <p:cNvSpPr txBox="1"/>
          <p:nvPr/>
        </p:nvSpPr>
        <p:spPr>
          <a:xfrm>
            <a:off x="6716473" y="1421707"/>
            <a:ext cx="50400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빠른 상업화 가능성</a:t>
            </a:r>
            <a:r>
              <a:rPr lang="en-US" altLang="ko-KR" dirty="0"/>
              <a:t>: HEFA</a:t>
            </a:r>
            <a:r>
              <a:rPr lang="ko-KR" altLang="en-US" dirty="0"/>
              <a:t>는 </a:t>
            </a:r>
            <a:r>
              <a:rPr lang="en-US" altLang="ko-KR" dirty="0"/>
              <a:t>2024</a:t>
            </a:r>
            <a:r>
              <a:rPr lang="ko-KR" altLang="en-US" dirty="0"/>
              <a:t>년부터 상업적 배치 가능</a:t>
            </a:r>
            <a:r>
              <a:rPr lang="en-US" altLang="ko-KR" dirty="0"/>
              <a:t>, </a:t>
            </a:r>
            <a:r>
              <a:rPr lang="en-US" altLang="ko-KR" dirty="0" err="1"/>
              <a:t>AtJ</a:t>
            </a:r>
            <a:r>
              <a:rPr lang="ko-KR" altLang="en-US" dirty="0"/>
              <a:t>와 </a:t>
            </a:r>
            <a:r>
              <a:rPr lang="en-US" altLang="ko-KR" dirty="0"/>
              <a:t>FT</a:t>
            </a:r>
            <a:r>
              <a:rPr lang="ko-KR" altLang="en-US" dirty="0"/>
              <a:t>도 </a:t>
            </a:r>
            <a:r>
              <a:rPr lang="en-US" altLang="ko-KR" dirty="0"/>
              <a:t>2030</a:t>
            </a:r>
            <a:r>
              <a:rPr lang="ko-KR" altLang="en-US" dirty="0"/>
              <a:t>년까지 상업화 목표 </a:t>
            </a:r>
            <a:r>
              <a:rPr lang="en-US" altLang="ko-KR" b="1" dirty="0">
                <a:solidFill>
                  <a:srgbClr val="9D1C20"/>
                </a:solidFill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SAF </a:t>
            </a:r>
            <a:r>
              <a:rPr lang="ko-KR" altLang="en-US" dirty="0"/>
              <a:t>시장의 </a:t>
            </a:r>
            <a:r>
              <a:rPr lang="ko-KR" altLang="en-US" b="1" dirty="0">
                <a:solidFill>
                  <a:srgbClr val="0A205C"/>
                </a:solidFill>
              </a:rPr>
              <a:t>조기 성장 잠재력 ↑</a:t>
            </a:r>
            <a:endParaRPr lang="en-US" altLang="ko-KR" b="1" dirty="0">
              <a:solidFill>
                <a:srgbClr val="0A205C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장기적 성장 동력</a:t>
            </a:r>
            <a:r>
              <a:rPr lang="en-US" altLang="ko-KR" dirty="0"/>
              <a:t>: </a:t>
            </a:r>
            <a:r>
              <a:rPr lang="en-US" altLang="ko-KR" dirty="0" err="1"/>
              <a:t>PtL</a:t>
            </a:r>
            <a:r>
              <a:rPr lang="en-US" altLang="ko-KR" dirty="0"/>
              <a:t> </a:t>
            </a:r>
            <a:r>
              <a:rPr lang="ko-KR" altLang="en-US" dirty="0"/>
              <a:t>경로는 </a:t>
            </a:r>
            <a:r>
              <a:rPr lang="en-US" altLang="ko-KR" dirty="0"/>
              <a:t>2050</a:t>
            </a:r>
            <a:r>
              <a:rPr lang="ko-KR" altLang="en-US" dirty="0"/>
              <a:t>년 상업화 예상</a:t>
            </a:r>
            <a:r>
              <a:rPr lang="en-US" altLang="ko-KR" dirty="0"/>
              <a:t>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 </a:t>
            </a:r>
            <a:r>
              <a:rPr lang="en-US" altLang="ko-KR" b="1" dirty="0">
                <a:solidFill>
                  <a:srgbClr val="9D1C20"/>
                </a:solidFill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SAF </a:t>
            </a:r>
            <a:r>
              <a:rPr lang="ko-KR" altLang="en-US" dirty="0"/>
              <a:t>수요 증가와 함께 </a:t>
            </a:r>
            <a:r>
              <a:rPr lang="ko-KR" altLang="en-US" b="1" dirty="0">
                <a:solidFill>
                  <a:srgbClr val="0A205C"/>
                </a:solidFill>
              </a:rPr>
              <a:t>장기적으로 시장을 확대</a:t>
            </a:r>
            <a:endParaRPr lang="en-US" altLang="ko-KR" b="1" dirty="0">
              <a:solidFill>
                <a:srgbClr val="0A205C"/>
              </a:solidFill>
            </a:endParaRPr>
          </a:p>
          <a:p>
            <a:r>
              <a:rPr lang="en-US" altLang="ko-KR" b="1" dirty="0">
                <a:solidFill>
                  <a:srgbClr val="0A205C"/>
                </a:solidFill>
              </a:rPr>
              <a:t>         </a:t>
            </a:r>
            <a:r>
              <a:rPr lang="ko-KR" altLang="en-US" dirty="0"/>
              <a:t>할 수 있는 동력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경제적 혜택</a:t>
            </a:r>
            <a:r>
              <a:rPr lang="en-US" altLang="ko-KR" dirty="0"/>
              <a:t>: SAF </a:t>
            </a:r>
            <a:r>
              <a:rPr lang="ko-KR" altLang="en-US" dirty="0"/>
              <a:t>사용으로 기존 화석연료 대비 </a:t>
            </a:r>
            <a:endParaRPr lang="en-US" altLang="ko-KR" dirty="0"/>
          </a:p>
          <a:p>
            <a:r>
              <a:rPr lang="en-US" altLang="ko-KR" b="1" dirty="0">
                <a:solidFill>
                  <a:srgbClr val="0A205C"/>
                </a:solidFill>
              </a:rPr>
              <a:t>                        </a:t>
            </a:r>
            <a:r>
              <a:rPr lang="ko-KR" altLang="en-US" b="1" dirty="0">
                <a:solidFill>
                  <a:srgbClr val="0A205C"/>
                </a:solidFill>
              </a:rPr>
              <a:t>고부가가치 연료 시장 창출</a:t>
            </a:r>
            <a:endParaRPr lang="en-US" altLang="ko-KR" b="1" dirty="0">
              <a:solidFill>
                <a:srgbClr val="0A205C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환경적 혜택</a:t>
            </a:r>
            <a:r>
              <a:rPr lang="en-US" altLang="ko-KR" dirty="0"/>
              <a:t>: </a:t>
            </a:r>
            <a:r>
              <a:rPr lang="ko-KR" altLang="en-US" dirty="0"/>
              <a:t>기존 </a:t>
            </a:r>
            <a:r>
              <a:rPr lang="ko-KR" altLang="en-US" dirty="0" err="1"/>
              <a:t>항공유</a:t>
            </a:r>
            <a:r>
              <a:rPr lang="ko-KR" altLang="en-US" dirty="0"/>
              <a:t> 대비 탄소 배출 최대 </a:t>
            </a:r>
            <a:r>
              <a:rPr lang="en-US" altLang="ko-KR" dirty="0"/>
              <a:t>80%</a:t>
            </a:r>
            <a:r>
              <a:rPr lang="ko-KR" altLang="en-US" dirty="0"/>
              <a:t>까지 감축 가능</a:t>
            </a:r>
            <a:endParaRPr lang="en-US" altLang="ko-KR" dirty="0"/>
          </a:p>
          <a:p>
            <a:r>
              <a:rPr lang="en-US" altLang="ko-KR" b="1" dirty="0">
                <a:solidFill>
                  <a:srgbClr val="9D1C20"/>
                </a:solidFill>
                <a:sym typeface="Wingdings" panose="05000000000000000000" pitchFamily="2" charset="2"/>
              </a:rPr>
              <a:t>     </a:t>
            </a:r>
            <a:r>
              <a:rPr lang="ko-KR" altLang="en-US" dirty="0"/>
              <a:t>항공 산업의 </a:t>
            </a:r>
            <a:r>
              <a:rPr lang="ko-KR" altLang="en-US" b="1" dirty="0">
                <a:solidFill>
                  <a:srgbClr val="0A205C"/>
                </a:solidFill>
              </a:rPr>
              <a:t>탈탄소화 실현 및 지속 가능성 ↑</a:t>
            </a: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ABB421A-7516-5A92-0603-19E0E14E4B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034" y="2135487"/>
            <a:ext cx="5731510" cy="33737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93B3A6F-364A-4B29-9D68-CFC09F4D7517}"/>
              </a:ext>
            </a:extLst>
          </p:cNvPr>
          <p:cNvSpPr txBox="1"/>
          <p:nvPr/>
        </p:nvSpPr>
        <p:spPr>
          <a:xfrm>
            <a:off x="185505" y="5519920"/>
            <a:ext cx="6378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[Fig. Timeline for potential commercialization of different SAF production pathways]</a:t>
            </a:r>
            <a:endParaRPr lang="ko-KR" altLang="en-US" sz="1200" b="1" dirty="0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66509B08-4330-AABB-334F-D36774DBC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5882" y="4136851"/>
            <a:ext cx="1355835" cy="447675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A8FE5153-0CBE-E49A-69F5-796CDDF4E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5881" y="5267072"/>
            <a:ext cx="1355835" cy="447675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3539431A-98D8-FDB3-D400-8F434E151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7998" y="1406223"/>
            <a:ext cx="199434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71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OTF_ac Bold"/>
        <a:ea typeface="나눔스퀘어OTF_ac Bold"/>
        <a:cs typeface=""/>
      </a:majorFont>
      <a:minorFont>
        <a:latin typeface="나눔스퀘어OTF_ac"/>
        <a:ea typeface="나눔스퀘어OTF_a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2296</TotalTime>
  <Words>2274</Words>
  <Application>Microsoft Office PowerPoint</Application>
  <PresentationFormat>와이드스크린</PresentationFormat>
  <Paragraphs>347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Arial</vt:lpstr>
      <vt:lpstr>나눔스퀘어OTF_ac Bold</vt:lpstr>
      <vt:lpstr>HY헤드라인M</vt:lpstr>
      <vt:lpstr>Wingdings</vt:lpstr>
      <vt:lpstr>맑은 고딕</vt:lpstr>
      <vt:lpstr>Cambria Math</vt:lpstr>
      <vt:lpstr>나눔스퀘어OTF</vt:lpstr>
      <vt:lpstr>나눔스퀘어OTF_ac ExtraBold</vt:lpstr>
      <vt:lpstr>함초롬바탕</vt:lpstr>
      <vt:lpstr>나눔스퀘어OTF_ac</vt:lpstr>
      <vt:lpstr>Office 테마</vt:lpstr>
      <vt:lpstr>Pathways to Commercial Liftoff : Sustainable Aviation Fuel (SAF)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박준영</dc:creator>
  <cp:lastModifiedBy>박준영</cp:lastModifiedBy>
  <cp:revision>29</cp:revision>
  <dcterms:created xsi:type="dcterms:W3CDTF">2024-11-17T14:07:47Z</dcterms:created>
  <dcterms:modified xsi:type="dcterms:W3CDTF">2024-12-05T00:51:17Z</dcterms:modified>
</cp:coreProperties>
</file>