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www.afs.enea.it/software/orca/orca_manual_4_2_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image" Target="../media/image1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6E15CE-0015-86EA-0CF6-CE2771CAA8A8}"/>
              </a:ext>
            </a:extLst>
          </p:cNvPr>
          <p:cNvSpPr txBox="1"/>
          <p:nvPr/>
        </p:nvSpPr>
        <p:spPr>
          <a:xfrm>
            <a:off x="998927" y="308788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부제목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아닐린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화합물을 타겟으로 진행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ORCA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로 </a:t>
            </a: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ESP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계산하는 방법</a:t>
            </a:r>
            <a:endParaRPr lang="ko-KR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 01 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6F772-38E8-1334-ECBC-18C98798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B29CF9-8159-B0B7-0923-59C4FD46ADB7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FC3534B-1D0B-079D-BECA-3405DF060478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B947FC-FE3E-D93C-2A94-7D453B3030CC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A57285-747A-5931-275F-571708842741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32C342-74F1-E9EC-4859-37554CDF2D85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참고 자료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1A5BCE3-2DAF-A523-C8F0-EB40A1A146EF}"/>
              </a:ext>
            </a:extLst>
          </p:cNvPr>
          <p:cNvGrpSpPr/>
          <p:nvPr/>
        </p:nvGrpSpPr>
        <p:grpSpPr>
          <a:xfrm>
            <a:off x="787791" y="1555347"/>
            <a:ext cx="9165834" cy="1797773"/>
            <a:chOff x="787791" y="1145772"/>
            <a:chExt cx="9165834" cy="17977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FDD23-2F6B-C383-D885-B6356161DE69}"/>
                </a:ext>
              </a:extLst>
            </p:cNvPr>
            <p:cNvSpPr txBox="1"/>
            <p:nvPr/>
          </p:nvSpPr>
          <p:spPr>
            <a:xfrm>
              <a:off x="787791" y="2297214"/>
              <a:ext cx="91658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https://www.henriquecastro.info/2022/03/17/plotting-molecular-electrostatic-potential-surfaces-meps-with-orca/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A1BE2-B23E-EC05-EF04-095BFC0C7876}"/>
                </a:ext>
              </a:extLst>
            </p:cNvPr>
            <p:cNvSpPr txBox="1"/>
            <p:nvPr/>
          </p:nvSpPr>
          <p:spPr>
            <a:xfrm>
              <a:off x="787791" y="1486126"/>
              <a:ext cx="6098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https://www.youtube.com/watch?v=jEpUQZiVOUw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854751-F6EE-3714-B57A-5FA91F2E0C2B}"/>
                </a:ext>
              </a:extLst>
            </p:cNvPr>
            <p:cNvSpPr txBox="1"/>
            <p:nvPr/>
          </p:nvSpPr>
          <p:spPr>
            <a:xfrm>
              <a:off x="787791" y="1145772"/>
              <a:ext cx="6098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유투브 영상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74C56C-2166-F22B-DD21-1AF67D3BA443}"/>
                </a:ext>
              </a:extLst>
            </p:cNvPr>
            <p:cNvSpPr txBox="1"/>
            <p:nvPr/>
          </p:nvSpPr>
          <p:spPr>
            <a:xfrm>
              <a:off x="787791" y="2011146"/>
              <a:ext cx="6098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참고 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76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DF99-AD09-951F-4B0F-6E66F046A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00388D3-257D-4634-151A-3E120631927E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3618C8-643F-6E00-04BC-03314683139D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02378D-30F4-EFA6-7FD9-7F9D54A0EFE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99EF4C-A77A-3F99-838B-DA847A3FBD6C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F0A9F3-0F7B-4D92-DA62-0DD6366348AE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 ESP calc Process</a:t>
              </a:r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0276B4-DEE3-4F5F-C135-BBC8695DE2C7}"/>
              </a:ext>
            </a:extLst>
          </p:cNvPr>
          <p:cNvGrpSpPr/>
          <p:nvPr/>
        </p:nvGrpSpPr>
        <p:grpSpPr>
          <a:xfrm>
            <a:off x="417949" y="984628"/>
            <a:ext cx="3605326" cy="381380"/>
            <a:chOff x="490727" y="1047600"/>
            <a:chExt cx="3605326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FCFC283-3EA9-3C12-DF69-FBC2BF3E6122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45F71A-15B1-F66B-A326-5CC37E96C2A5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F7E42132-9E6D-CBEB-20DF-BF41BAF98F96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E6A5657E-80E3-4CE0-1A99-4BAA4729749D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FC0C5E-1D64-B448-240D-7CA8308AD39A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과정 요약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1F971826-1D11-AB49-E507-A35338C8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4" y="1483973"/>
            <a:ext cx="4791744" cy="4753638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835F58A3-E745-F1F5-9E3F-11B6D93620C5}"/>
              </a:ext>
            </a:extLst>
          </p:cNvPr>
          <p:cNvGrpSpPr/>
          <p:nvPr/>
        </p:nvGrpSpPr>
        <p:grpSpPr>
          <a:xfrm>
            <a:off x="5655212" y="2278965"/>
            <a:ext cx="6376181" cy="2863513"/>
            <a:chOff x="5444196" y="1645919"/>
            <a:chExt cx="6376181" cy="28635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FA04A9-27B1-814C-5FEC-154DDB2FF07E}"/>
                </a:ext>
              </a:extLst>
            </p:cNvPr>
            <p:cNvSpPr txBox="1"/>
            <p:nvPr/>
          </p:nvSpPr>
          <p:spPr>
            <a:xfrm>
              <a:off x="5444196" y="1645919"/>
              <a:ext cx="579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 orca</a:t>
              </a:r>
              <a:r>
                <a:rPr lang="ko-KR" altLang="en-US" dirty="0"/>
                <a:t>로 먼저 구조 파일을 최적화 한다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FFBAAB-F091-569B-08C5-6F98F6FCF8D7}"/>
                </a:ext>
              </a:extLst>
            </p:cNvPr>
            <p:cNvSpPr txBox="1"/>
            <p:nvPr/>
          </p:nvSpPr>
          <p:spPr>
            <a:xfrm>
              <a:off x="5722033" y="2015251"/>
              <a:ext cx="60983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ALLPOP / KEEPDENS </a:t>
              </a:r>
              <a:r>
                <a:rPr lang="ko-KR" altLang="en-US" sz="1200" dirty="0"/>
                <a:t>키워드를 사용해서 </a:t>
              </a:r>
              <a:r>
                <a:rPr lang="en-US" altLang="ko-KR" sz="1200" dirty="0"/>
                <a:t>OPT</a:t>
              </a:r>
              <a:r>
                <a:rPr lang="ko-KR" altLang="en-US" sz="1200" dirty="0"/>
                <a:t>계산을 진행한다</a:t>
              </a:r>
              <a:r>
                <a:rPr lang="en-US" altLang="ko-KR" sz="1200" dirty="0"/>
                <a:t>. </a:t>
              </a:r>
            </a:p>
            <a:p>
              <a:endParaRPr lang="en-US" altLang="ko-KR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A811E1-A961-9645-2D75-790D1FF4C2B4}"/>
                </a:ext>
              </a:extLst>
            </p:cNvPr>
            <p:cNvSpPr txBox="1"/>
            <p:nvPr/>
          </p:nvSpPr>
          <p:spPr>
            <a:xfrm>
              <a:off x="5444196" y="2269464"/>
              <a:ext cx="5795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2. </a:t>
              </a:r>
              <a:r>
                <a:rPr lang="en-US" altLang="ko-KR" dirty="0" err="1"/>
                <a:t>orca_plot</a:t>
              </a:r>
              <a:r>
                <a:rPr lang="ko-KR" altLang="en-US" dirty="0"/>
                <a:t> 명령으로 </a:t>
              </a:r>
              <a:r>
                <a:rPr lang="en-US" altLang="ko-KR" dirty="0" err="1"/>
                <a:t>gpwfile</a:t>
              </a:r>
              <a:r>
                <a:rPr lang="ko-KR" altLang="en-US" dirty="0"/>
                <a:t>을 처리</a:t>
              </a:r>
              <a:endParaRPr lang="en-US" altLang="ko-KR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166306-91A6-456F-8E9F-EDDF59885E99}"/>
                </a:ext>
              </a:extLst>
            </p:cNvPr>
            <p:cNvSpPr txBox="1"/>
            <p:nvPr/>
          </p:nvSpPr>
          <p:spPr>
            <a:xfrm>
              <a:off x="5444196" y="2893009"/>
              <a:ext cx="6239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3. (2)</a:t>
              </a:r>
              <a:r>
                <a:rPr lang="ko-KR" altLang="en-US" dirty="0"/>
                <a:t>번 과정에서 나온 </a:t>
              </a:r>
              <a:r>
                <a:rPr lang="en-US" altLang="ko-KR" dirty="0"/>
                <a:t>.cube</a:t>
              </a:r>
              <a:r>
                <a:rPr lang="ko-KR" altLang="en-US" dirty="0"/>
                <a:t>파일을 </a:t>
              </a:r>
              <a:r>
                <a:rPr lang="en-US" altLang="ko-KR" dirty="0"/>
                <a:t>AVOGADRO</a:t>
              </a:r>
              <a:r>
                <a:rPr lang="ko-KR" altLang="en-US" dirty="0"/>
                <a:t>를 통해 </a:t>
              </a:r>
              <a:r>
                <a:rPr lang="en-US" altLang="ko-KR" dirty="0"/>
                <a:t>Open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20E449-0A52-2779-636A-970BABBD6664}"/>
                </a:ext>
              </a:extLst>
            </p:cNvPr>
            <p:cNvSpPr txBox="1"/>
            <p:nvPr/>
          </p:nvSpPr>
          <p:spPr>
            <a:xfrm>
              <a:off x="5444196" y="3516554"/>
              <a:ext cx="6239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4. Generate Surface </a:t>
              </a:r>
              <a:r>
                <a:rPr lang="ko-KR" altLang="en-US" dirty="0"/>
                <a:t>진행 및 </a:t>
              </a:r>
              <a:r>
                <a:rPr lang="en-US" altLang="ko-KR" dirty="0"/>
                <a:t>.mol2 File</a:t>
              </a:r>
              <a:r>
                <a:rPr lang="ko-KR" altLang="en-US" dirty="0"/>
                <a:t>로 </a:t>
              </a:r>
              <a:r>
                <a:rPr lang="en-US" altLang="ko-KR" dirty="0"/>
                <a:t>save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D1FCCB-7E73-14B3-B5BF-BBF16268CE01}"/>
                </a:ext>
              </a:extLst>
            </p:cNvPr>
            <p:cNvSpPr txBox="1"/>
            <p:nvPr/>
          </p:nvSpPr>
          <p:spPr>
            <a:xfrm>
              <a:off x="5444196" y="4140100"/>
              <a:ext cx="6239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5. </a:t>
              </a:r>
              <a:r>
                <a:rPr lang="en-US" altLang="ko-KR" dirty="0" err="1"/>
                <a:t>jmol</a:t>
              </a:r>
              <a:r>
                <a:rPr lang="en-US" altLang="ko-KR" dirty="0"/>
                <a:t> </a:t>
              </a:r>
              <a:r>
                <a:rPr lang="ko-KR" altLang="en-US" dirty="0"/>
                <a:t>소프트웨어에서 저장한 </a:t>
              </a:r>
              <a:r>
                <a:rPr lang="en-US" altLang="ko-KR" dirty="0"/>
                <a:t>.mol2 File</a:t>
              </a:r>
              <a:r>
                <a:rPr lang="ko-KR" altLang="en-US" dirty="0"/>
                <a:t>을 열고 </a:t>
              </a:r>
              <a:r>
                <a:rPr lang="en-US" altLang="ko-KR" dirty="0"/>
                <a:t>ESP </a:t>
              </a:r>
              <a:r>
                <a:rPr lang="ko-KR" altLang="en-US" dirty="0"/>
                <a:t>확인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21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846A-6DE7-C18D-FC5A-A25D61A1E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B75E50-73BD-6E3F-1169-C246B88507F1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82A3D8B-BD02-9B8E-D7AB-53AED0E51751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BBA5A1-3696-39A9-783A-35F9D0E842A4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308277-8BA5-25C3-27D3-028D5793377C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BBBC7-0BE1-F0D9-0A19-63ACD912854E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1 : orca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로 먼저 구조 파일을 최적화 한다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. 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C21FA5-CF63-2B1B-0AE5-E85898D60335}"/>
              </a:ext>
            </a:extLst>
          </p:cNvPr>
          <p:cNvGrpSpPr/>
          <p:nvPr/>
        </p:nvGrpSpPr>
        <p:grpSpPr>
          <a:xfrm>
            <a:off x="417949" y="984628"/>
            <a:ext cx="8941951" cy="381380"/>
            <a:chOff x="490727" y="1047600"/>
            <a:chExt cx="8941951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0F3990F-FAC3-EDD2-1611-541792AF41BF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8274ADD6-5B35-E9A1-1A64-A60D12D7B732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19D6252-5564-B16E-A36D-38024B2F8DFF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E74F00BE-DAB6-DD7F-4030-8AD70F53C709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5930DE-4D9B-6828-C328-A67C20ED350B}"/>
                </a:ext>
              </a:extLst>
            </p:cNvPr>
            <p:cNvSpPr txBox="1"/>
            <p:nvPr/>
          </p:nvSpPr>
          <p:spPr>
            <a:xfrm>
              <a:off x="686102" y="1053624"/>
              <a:ext cx="8746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구조 파일 확장자 변환 </a:t>
              </a:r>
              <a:r>
                <a:rPr lang="en-US" altLang="ko-KR" b="1" dirty="0"/>
                <a:t>(.mol -&gt; .</a:t>
              </a:r>
              <a:r>
                <a:rPr lang="en-US" altLang="ko-KR" b="1" dirty="0" err="1"/>
                <a:t>xyz</a:t>
              </a:r>
              <a:r>
                <a:rPr lang="en-US" altLang="ko-KR" b="1" dirty="0"/>
                <a:t>)</a:t>
              </a:r>
              <a:r>
                <a:rPr lang="ko-KR" altLang="en-US" b="1" dirty="0"/>
                <a:t> 및 구조 최적화를 위한 </a:t>
              </a:r>
              <a:r>
                <a:rPr lang="en-US" altLang="ko-KR" b="1" dirty="0"/>
                <a:t>orca .</a:t>
              </a:r>
              <a:r>
                <a:rPr lang="en-US" altLang="ko-KR" b="1" dirty="0" err="1"/>
                <a:t>inp</a:t>
              </a:r>
              <a:r>
                <a:rPr lang="ko-KR" altLang="en-US" b="1" dirty="0"/>
                <a:t>파일 만들기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983F76-B8C3-AD31-C12E-207E809A4D72}"/>
              </a:ext>
            </a:extLst>
          </p:cNvPr>
          <p:cNvSpPr txBox="1"/>
          <p:nvPr/>
        </p:nvSpPr>
        <p:spPr>
          <a:xfrm>
            <a:off x="417949" y="1483973"/>
            <a:ext cx="579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 </a:t>
            </a:r>
            <a:r>
              <a:rPr lang="ko-KR" altLang="en-US" sz="1200" dirty="0"/>
              <a:t>먼저 최적화할 구조 파일을 만들거나 가져와야 한다</a:t>
            </a:r>
            <a:r>
              <a:rPr lang="en-US" altLang="ko-KR" sz="12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17339-90CE-15CF-566E-D2D1BEBB7704}"/>
              </a:ext>
            </a:extLst>
          </p:cNvPr>
          <p:cNvSpPr txBox="1"/>
          <p:nvPr/>
        </p:nvSpPr>
        <p:spPr>
          <a:xfrm>
            <a:off x="4597038" y="2808493"/>
            <a:ext cx="60983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ALLPOP / KEEPDENS </a:t>
            </a:r>
            <a:r>
              <a:rPr lang="ko-KR" altLang="en-US" sz="1050" dirty="0"/>
              <a:t>키워드를 사용해서 </a:t>
            </a:r>
            <a:endParaRPr lang="en-US" altLang="ko-KR" sz="1050" dirty="0"/>
          </a:p>
          <a:p>
            <a:r>
              <a:rPr lang="en-US" altLang="ko-KR" sz="1050" dirty="0"/>
              <a:t>OPT DFT</a:t>
            </a:r>
            <a:r>
              <a:rPr lang="ko-KR" altLang="en-US" sz="1050" dirty="0"/>
              <a:t>계산 인풋 파일을 만든다 </a:t>
            </a:r>
            <a:r>
              <a:rPr lang="en-US" altLang="ko-KR" sz="1050" dirty="0"/>
              <a:t>(.</a:t>
            </a:r>
            <a:r>
              <a:rPr lang="en-US" altLang="ko-KR" sz="1050" dirty="0" err="1"/>
              <a:t>inp</a:t>
            </a:r>
            <a:r>
              <a:rPr lang="en-US" altLang="ko-KR" sz="105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DD899-9B45-5A88-7351-EB06BAF193C3}"/>
              </a:ext>
            </a:extLst>
          </p:cNvPr>
          <p:cNvSpPr txBox="1"/>
          <p:nvPr/>
        </p:nvSpPr>
        <p:spPr>
          <a:xfrm>
            <a:off x="417950" y="1791623"/>
            <a:ext cx="404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타겟으로 하는 물질을 </a:t>
            </a:r>
            <a:r>
              <a:rPr lang="en-US" altLang="ko-KR" sz="1200" dirty="0"/>
              <a:t>pubchem3d</a:t>
            </a:r>
            <a:r>
              <a:rPr lang="ko-KR" altLang="en-US" sz="1200" dirty="0"/>
              <a:t>와 같은 </a:t>
            </a:r>
            <a:r>
              <a:rPr lang="en-US" altLang="ko-KR" sz="1200" dirty="0"/>
              <a:t>Database</a:t>
            </a:r>
            <a:r>
              <a:rPr lang="ko-KR" altLang="en-US" sz="1200" dirty="0"/>
              <a:t>에서 찾아 구조파일을 얻는 방법이 가장 좋다</a:t>
            </a:r>
            <a:r>
              <a:rPr lang="en-US" altLang="ko-KR" sz="12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17E398-9552-AD31-BC1C-D92A66CC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" y="2367363"/>
            <a:ext cx="962159" cy="219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8F0F37-7557-8E6A-2285-9F8599A8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5" y="2586469"/>
            <a:ext cx="3356940" cy="24329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A0328E-DF65-B4DA-0499-6730794A2772}"/>
              </a:ext>
            </a:extLst>
          </p:cNvPr>
          <p:cNvSpPr txBox="1"/>
          <p:nvPr/>
        </p:nvSpPr>
        <p:spPr>
          <a:xfrm>
            <a:off x="508334" y="5021961"/>
            <a:ext cx="395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위와 같이 </a:t>
            </a:r>
            <a:r>
              <a:rPr lang="en-US" altLang="ko-KR" sz="1200" dirty="0"/>
              <a:t>Aniline</a:t>
            </a:r>
            <a:r>
              <a:rPr lang="ko-KR" altLang="en-US" sz="1200" dirty="0"/>
              <a:t>물질의 </a:t>
            </a:r>
            <a:r>
              <a:rPr lang="en-US" altLang="ko-KR" sz="1200" dirty="0"/>
              <a:t>.mol 3d</a:t>
            </a:r>
            <a:r>
              <a:rPr lang="ko-KR" altLang="en-US" sz="1200" dirty="0"/>
              <a:t>구조 파일을 </a:t>
            </a:r>
            <a:r>
              <a:rPr lang="en-US" altLang="ko-KR" sz="1200" dirty="0"/>
              <a:t>pubchem3d</a:t>
            </a:r>
            <a:r>
              <a:rPr lang="ko-KR" altLang="en-US" sz="1200" dirty="0"/>
              <a:t>에서 다운받아 </a:t>
            </a:r>
            <a:r>
              <a:rPr lang="en-US" altLang="ko-KR" sz="1200" dirty="0"/>
              <a:t>Avogadro </a:t>
            </a:r>
            <a:r>
              <a:rPr lang="ko-KR" altLang="en-US" sz="1200" dirty="0"/>
              <a:t>소프트웨어로 시각화 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구조가 올바른 것을 확인했으므로 다음 단계로 진행한다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259EC6-3197-874A-1340-F7072B60B791}"/>
              </a:ext>
            </a:extLst>
          </p:cNvPr>
          <p:cNvSpPr txBox="1"/>
          <p:nvPr/>
        </p:nvSpPr>
        <p:spPr>
          <a:xfrm>
            <a:off x="4464880" y="1483973"/>
            <a:ext cx="5795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2) </a:t>
            </a:r>
            <a:r>
              <a:rPr lang="ko-KR" altLang="en-US" sz="1200" dirty="0"/>
              <a:t>확장자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xyz</a:t>
            </a:r>
            <a:r>
              <a:rPr lang="ko-KR" altLang="en-US" sz="1200" dirty="0"/>
              <a:t>로 바꾸기</a:t>
            </a:r>
            <a:endParaRPr lang="en-US" altLang="ko-KR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09DF3A0-949F-7ED0-3888-A285343CD789}"/>
              </a:ext>
            </a:extLst>
          </p:cNvPr>
          <p:cNvGrpSpPr/>
          <p:nvPr/>
        </p:nvGrpSpPr>
        <p:grpSpPr>
          <a:xfrm>
            <a:off x="4597038" y="1834808"/>
            <a:ext cx="3655719" cy="669965"/>
            <a:chOff x="4719024" y="1834808"/>
            <a:chExt cx="3655719" cy="66996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161B025-A53E-B47C-FC8D-FD989BFE132A}"/>
                </a:ext>
              </a:extLst>
            </p:cNvPr>
            <p:cNvGrpSpPr/>
            <p:nvPr/>
          </p:nvGrpSpPr>
          <p:grpSpPr>
            <a:xfrm>
              <a:off x="4779725" y="1834808"/>
              <a:ext cx="3595018" cy="420822"/>
              <a:chOff x="4779725" y="1834808"/>
              <a:chExt cx="3595018" cy="420822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279714E-B3F3-2FA6-F782-E8463AE52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9725" y="1834808"/>
                <a:ext cx="857370" cy="228632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6D3205A1-E428-9BD0-314F-895292314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9725" y="2085908"/>
                <a:ext cx="3595018" cy="169722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B10835-D9D4-2CD5-5621-CE2EB7D46D7E}"/>
                </a:ext>
              </a:extLst>
            </p:cNvPr>
            <p:cNvSpPr txBox="1"/>
            <p:nvPr/>
          </p:nvSpPr>
          <p:spPr>
            <a:xfrm>
              <a:off x="4719024" y="2227774"/>
              <a:ext cx="3266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orca input</a:t>
              </a:r>
              <a:r>
                <a:rPr lang="ko-KR" altLang="en-US" sz="1200" dirty="0"/>
                <a:t>을 만들기 위해 </a:t>
              </a:r>
              <a:r>
                <a:rPr lang="en-US" altLang="ko-KR" sz="1200" dirty="0"/>
                <a:t>.</a:t>
              </a:r>
              <a:r>
                <a:rPr lang="en-US" altLang="ko-KR" sz="1200" dirty="0" err="1"/>
                <a:t>xyz</a:t>
              </a:r>
              <a:r>
                <a:rPr lang="ko-KR" altLang="en-US" sz="1200" dirty="0"/>
                <a:t>형식으로 변환한다</a:t>
              </a:r>
              <a:endParaRPr lang="en-US" altLang="ko-KR" sz="12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850BBF6-6525-A095-B72C-7A67A3A28CDF}"/>
              </a:ext>
            </a:extLst>
          </p:cNvPr>
          <p:cNvSpPr txBox="1"/>
          <p:nvPr/>
        </p:nvSpPr>
        <p:spPr>
          <a:xfrm>
            <a:off x="4464880" y="2562681"/>
            <a:ext cx="2957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3) </a:t>
            </a:r>
            <a:r>
              <a:rPr lang="ko-KR" altLang="en-US" sz="1200" dirty="0"/>
              <a:t>확장자 </a:t>
            </a:r>
            <a:r>
              <a:rPr lang="en-US" altLang="ko-KR" sz="1200" dirty="0"/>
              <a:t>.</a:t>
            </a:r>
            <a:r>
              <a:rPr lang="en-US" altLang="ko-KR" sz="1200" dirty="0" err="1"/>
              <a:t>xyz</a:t>
            </a:r>
            <a:r>
              <a:rPr lang="ko-KR" altLang="en-US" sz="1200" dirty="0"/>
              <a:t>로 바꾸기</a:t>
            </a:r>
            <a:endParaRPr lang="en-US" altLang="ko-KR" sz="12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C1D2BE6-23B5-5932-A95A-34D9FCDEF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998" y="3239380"/>
            <a:ext cx="2617967" cy="215705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6763BAA-477B-B2BA-998B-74CA629BDB10}"/>
              </a:ext>
            </a:extLst>
          </p:cNvPr>
          <p:cNvSpPr txBox="1"/>
          <p:nvPr/>
        </p:nvSpPr>
        <p:spPr>
          <a:xfrm>
            <a:off x="4666595" y="5396438"/>
            <a:ext cx="286958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B3LYP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DFT 계산을 위한 함수.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def2-SVP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기저 세트.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최적화 계산 수행.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ALLPOP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모든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전자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분석 데이터를 출력.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KEEPDENS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계산 중 밀도를 유지.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4C8E548-DD15-A6CA-AD8B-B39D25DCA15A}"/>
              </a:ext>
            </a:extLst>
          </p:cNvPr>
          <p:cNvSpPr/>
          <p:nvPr/>
        </p:nvSpPr>
        <p:spPr>
          <a:xfrm>
            <a:off x="5109195" y="3362325"/>
            <a:ext cx="269256" cy="1250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51A5E92-2563-B910-E1E5-3AF579891202}"/>
              </a:ext>
            </a:extLst>
          </p:cNvPr>
          <p:cNvSpPr/>
          <p:nvPr/>
        </p:nvSpPr>
        <p:spPr>
          <a:xfrm>
            <a:off x="5396448" y="3362325"/>
            <a:ext cx="384200" cy="1250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632603-9E37-9C2C-B71A-03B3CB4AAA62}"/>
              </a:ext>
            </a:extLst>
          </p:cNvPr>
          <p:cNvSpPr/>
          <p:nvPr/>
        </p:nvSpPr>
        <p:spPr>
          <a:xfrm>
            <a:off x="5771833" y="3362325"/>
            <a:ext cx="171767" cy="1250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1038F1-CF42-A7AE-97A7-CB6CAA5401D2}"/>
              </a:ext>
            </a:extLst>
          </p:cNvPr>
          <p:cNvSpPr/>
          <p:nvPr/>
        </p:nvSpPr>
        <p:spPr>
          <a:xfrm>
            <a:off x="5956782" y="3362325"/>
            <a:ext cx="291620" cy="12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32499DD-A51B-BB41-17CA-827A1B69B0C3}"/>
              </a:ext>
            </a:extLst>
          </p:cNvPr>
          <p:cNvSpPr/>
          <p:nvPr/>
        </p:nvSpPr>
        <p:spPr>
          <a:xfrm>
            <a:off x="6261584" y="3362325"/>
            <a:ext cx="386866" cy="12508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647258-3959-8A1F-3824-22D6D1A01972}"/>
              </a:ext>
            </a:extLst>
          </p:cNvPr>
          <p:cNvSpPr/>
          <p:nvPr/>
        </p:nvSpPr>
        <p:spPr>
          <a:xfrm>
            <a:off x="4722329" y="5456841"/>
            <a:ext cx="2520000" cy="12508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E7807A-9CEC-9A44-6A83-08B2AB83C200}"/>
              </a:ext>
            </a:extLst>
          </p:cNvPr>
          <p:cNvSpPr/>
          <p:nvPr/>
        </p:nvSpPr>
        <p:spPr>
          <a:xfrm>
            <a:off x="4724995" y="5581925"/>
            <a:ext cx="2520000" cy="12508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95A937B-9AFE-99C5-75ED-3780A0DA7513}"/>
              </a:ext>
            </a:extLst>
          </p:cNvPr>
          <p:cNvSpPr/>
          <p:nvPr/>
        </p:nvSpPr>
        <p:spPr>
          <a:xfrm>
            <a:off x="4722328" y="5726311"/>
            <a:ext cx="2520000" cy="12508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B9BFC6-A264-2925-9CE6-672B9CD13C65}"/>
              </a:ext>
            </a:extLst>
          </p:cNvPr>
          <p:cNvSpPr/>
          <p:nvPr/>
        </p:nvSpPr>
        <p:spPr>
          <a:xfrm>
            <a:off x="4722329" y="5856432"/>
            <a:ext cx="2520000" cy="125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1E0AA1-83AF-37F5-DC68-5F4A46F74795}"/>
              </a:ext>
            </a:extLst>
          </p:cNvPr>
          <p:cNvSpPr/>
          <p:nvPr/>
        </p:nvSpPr>
        <p:spPr>
          <a:xfrm>
            <a:off x="4723662" y="5996436"/>
            <a:ext cx="2520000" cy="12508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7654EB-0916-F036-11BC-ED31B6FE1F0C}"/>
              </a:ext>
            </a:extLst>
          </p:cNvPr>
          <p:cNvGrpSpPr/>
          <p:nvPr/>
        </p:nvGrpSpPr>
        <p:grpSpPr>
          <a:xfrm>
            <a:off x="7811413" y="3061364"/>
            <a:ext cx="4001910" cy="3119904"/>
            <a:chOff x="8051390" y="2756137"/>
            <a:chExt cx="4001910" cy="311990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718358D-C925-A105-F32B-299AACB0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7590" y="2962908"/>
              <a:ext cx="2957907" cy="125127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E2902E6-73D6-AD9D-4C7E-2F3AA6501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27590" y="4413620"/>
              <a:ext cx="2949987" cy="88697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D741E2-85BE-CCF3-04A3-2F820B77362E}"/>
                </a:ext>
              </a:extLst>
            </p:cNvPr>
            <p:cNvSpPr txBox="1"/>
            <p:nvPr/>
          </p:nvSpPr>
          <p:spPr>
            <a:xfrm>
              <a:off x="8127590" y="5300596"/>
              <a:ext cx="271567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* </a:t>
              </a:r>
              <a:r>
                <a:rPr lang="ko-KR" altLang="en-US" sz="1100" dirty="0"/>
                <a:t>더 </a:t>
              </a:r>
              <a:r>
                <a:rPr lang="ko-KR" altLang="en-US" sz="1100" dirty="0" err="1"/>
                <a:t>자세한건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orca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manual </a:t>
              </a:r>
              <a:r>
                <a:rPr lang="ko-KR" altLang="en-US" sz="1100" dirty="0"/>
                <a:t>자료 확인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7A7E2B-E86A-E01C-2040-18E39D2649F9}"/>
                </a:ext>
              </a:extLst>
            </p:cNvPr>
            <p:cNvSpPr txBox="1"/>
            <p:nvPr/>
          </p:nvSpPr>
          <p:spPr>
            <a:xfrm>
              <a:off x="8127590" y="5460543"/>
              <a:ext cx="392571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50" dirty="0">
                  <a:hlinkClick r:id="rId9"/>
                </a:rPr>
                <a:t>https://www.afs.enea.it/software/orca/orca_manual_4_2_1.pdf</a:t>
              </a:r>
              <a:endParaRPr lang="en-US" altLang="ko-KR" sz="1050" dirty="0"/>
            </a:p>
            <a:p>
              <a:endParaRPr lang="ko-KR" altLang="en-US" sz="105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E0006C-09D2-353D-25E4-230916E2C469}"/>
                </a:ext>
              </a:extLst>
            </p:cNvPr>
            <p:cNvSpPr txBox="1"/>
            <p:nvPr/>
          </p:nvSpPr>
          <p:spPr>
            <a:xfrm>
              <a:off x="8051390" y="2756137"/>
              <a:ext cx="27156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* ALLPOP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keyword</a:t>
              </a:r>
              <a:endParaRPr lang="ko-KR" altLang="en-US" sz="105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A65CE9-DD10-C291-8E63-45506D761566}"/>
                </a:ext>
              </a:extLst>
            </p:cNvPr>
            <p:cNvSpPr txBox="1"/>
            <p:nvPr/>
          </p:nvSpPr>
          <p:spPr>
            <a:xfrm>
              <a:off x="8051390" y="4221839"/>
              <a:ext cx="27156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* KEEPDENS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keyword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065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7FBAB-4222-CDF3-B44F-7AC978D8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FDE16AE-975B-DF51-13B3-00329D505821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817AF9-03E4-28C7-BD26-3C5DB27DA77F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8417B-D28C-2D59-59F4-B354564A60DF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33171C-2F94-1B02-068F-EE2303619CDE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B591E7-6CA8-42D4-A354-6997B87767C6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1 : orca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로 먼저 구조 파일을 최적화 한다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. 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17CA8E-8EB2-0FDA-B06B-E4F857021E75}"/>
              </a:ext>
            </a:extLst>
          </p:cNvPr>
          <p:cNvGrpSpPr/>
          <p:nvPr/>
        </p:nvGrpSpPr>
        <p:grpSpPr>
          <a:xfrm>
            <a:off x="417949" y="984628"/>
            <a:ext cx="3605326" cy="381380"/>
            <a:chOff x="490727" y="1047600"/>
            <a:chExt cx="3605326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2C35F7B-A149-286B-63F1-BB4EF7FF9BD4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F90E6DC-9802-C897-8D3C-1E52D888C7E1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6C3CE54-5F74-F794-BDC4-C596474CC38C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6D6D403-D389-30DE-09AE-DC2D607D0355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9F0D99-5D2A-7A31-675C-33B02B78EB74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orca</a:t>
              </a:r>
              <a:r>
                <a:rPr lang="ko-KR" altLang="en-US" b="1" dirty="0"/>
                <a:t>를 이용한 구조</a:t>
              </a:r>
              <a:r>
                <a:rPr lang="en-US" altLang="ko-KR" b="1" dirty="0"/>
                <a:t> </a:t>
              </a:r>
              <a:r>
                <a:rPr lang="ko-KR" altLang="en-US" b="1" dirty="0"/>
                <a:t>파일 최적화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4CA0A4-828B-E458-5E11-0073A27125AF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orca input 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orca</a:t>
            </a:r>
            <a:r>
              <a:rPr lang="ko-KR" altLang="en-US" sz="1400" dirty="0"/>
              <a:t>로 실행한다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7D59C-390E-E972-37CA-731547B2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4" y="1941676"/>
            <a:ext cx="11304436" cy="7037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8E4D0-88C6-A9CE-835B-7C1D0B069BBF}"/>
              </a:ext>
            </a:extLst>
          </p:cNvPr>
          <p:cNvSpPr txBox="1"/>
          <p:nvPr/>
        </p:nvSpPr>
        <p:spPr>
          <a:xfrm>
            <a:off x="540822" y="2795337"/>
            <a:ext cx="5795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** </a:t>
            </a:r>
            <a:r>
              <a:rPr lang="ko-KR" altLang="en-US" sz="1200" dirty="0"/>
              <a:t>구조 파일 복잡도에 따라 시간이 다소 걸릴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시간을 단축하고자 한다면 </a:t>
            </a:r>
            <a:r>
              <a:rPr lang="en-US" altLang="ko-KR" sz="1200" dirty="0"/>
              <a:t>Parallel </a:t>
            </a:r>
            <a:r>
              <a:rPr lang="ko-KR" altLang="en-US" sz="1200" dirty="0"/>
              <a:t>기능을 이용해보자 </a:t>
            </a:r>
            <a:r>
              <a:rPr lang="en-US" altLang="ko-KR" sz="1200" dirty="0"/>
              <a:t>– manual </a:t>
            </a:r>
            <a:r>
              <a:rPr lang="ko-KR" altLang="en-US" sz="1200" dirty="0"/>
              <a:t>참조 </a:t>
            </a:r>
            <a:r>
              <a:rPr lang="en-US" altLang="ko-KR" sz="1200" dirty="0"/>
              <a:t>&lt;PAL</a:t>
            </a:r>
            <a:r>
              <a:rPr lang="ko-KR" altLang="en-US" sz="1200" dirty="0"/>
              <a:t>키워드</a:t>
            </a:r>
            <a:r>
              <a:rPr lang="en-US" altLang="ko-KR" sz="1200" dirty="0"/>
              <a:t>&gt;)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63142B8F-F40C-BD33-F24C-8E8C263A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786" y="10871200"/>
            <a:ext cx="9606643" cy="6858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04FABF2-87FC-8125-A6D6-5C7950C56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7786" y="19631651"/>
            <a:ext cx="4906060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6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9778A-B8CE-381A-1562-D428215F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9551C94-502C-59D0-67EF-D4DC7B7DD2EE}"/>
              </a:ext>
            </a:extLst>
          </p:cNvPr>
          <p:cNvSpPr/>
          <p:nvPr/>
        </p:nvSpPr>
        <p:spPr>
          <a:xfrm>
            <a:off x="3315894" y="4000500"/>
            <a:ext cx="6298006" cy="83131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571323-C5FD-2999-91F8-C9FFDE2328C6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15BC58-979C-73B2-6632-4A3255F221AA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21F6A0-732D-D2D9-72C7-C6932D5970F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D48461A-9C6B-662C-BBDB-B830F0937DC4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4FC17C-42B1-F110-F3D9-AE841E67DCD6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2: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orca_plot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명령으로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gpwfile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을 처리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3BD6C6-E875-F4E3-D2C5-D539501C46C5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56F3107-7387-F4AE-09BF-19145A057DBB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467D92F-B9BC-DB0E-E15F-58783281397E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B4C28148-160D-741D-C0F5-81191D70A9B4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B8166C6A-97F6-EF66-7F71-2665DBAC7284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253D4C-EA58-E939-F25A-97ABB0B5040C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orca_plot</a:t>
              </a:r>
              <a:r>
                <a:rPr lang="ko-KR" altLang="en-US" b="1" dirty="0"/>
                <a:t>으로 </a:t>
              </a:r>
              <a:r>
                <a:rPr lang="en-US" altLang="ko-KR" b="1" dirty="0" err="1"/>
                <a:t>gpwfile</a:t>
              </a:r>
              <a:r>
                <a:rPr lang="ko-KR" altLang="en-US" b="1" dirty="0"/>
                <a:t>을 처리 </a:t>
              </a:r>
              <a:r>
                <a:rPr lang="en-US" altLang="ko-KR" b="1" dirty="0"/>
                <a:t>&gt; .cube</a:t>
              </a:r>
              <a:r>
                <a:rPr lang="ko-KR" altLang="en-US" b="1" dirty="0"/>
                <a:t>파일 생성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1CAA6A0-C558-446E-3937-4C12EBF4FA9D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</a:t>
            </a:r>
            <a:r>
              <a:rPr lang="en-US" altLang="ko-KR" sz="1400" dirty="0" err="1"/>
              <a:t>orca_plot</a:t>
            </a:r>
            <a:r>
              <a:rPr lang="en-US" altLang="ko-KR" sz="1400" dirty="0"/>
              <a:t> </a:t>
            </a:r>
            <a:r>
              <a:rPr lang="ko-KR" altLang="en-US" sz="1400" dirty="0"/>
              <a:t>명령을 이용한 </a:t>
            </a:r>
            <a:r>
              <a:rPr lang="en-US" altLang="ko-KR" sz="1400" dirty="0"/>
              <a:t>.cube </a:t>
            </a:r>
            <a:r>
              <a:rPr lang="ko-KR" altLang="en-US" sz="1400" dirty="0"/>
              <a:t>파일 생성</a:t>
            </a:r>
            <a:endParaRPr lang="en-US" altLang="ko-KR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8CFD98-1D8C-C26B-5D4C-E3EF081B1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1" y="2005496"/>
            <a:ext cx="2286319" cy="181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3E78E0D-2020-B7BA-DDCD-A1720E7C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496" y="3069455"/>
            <a:ext cx="4734586" cy="354379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1A5C9E2-1382-0391-1FB2-96FD32BB9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975" y="4443299"/>
            <a:ext cx="4648849" cy="162900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1C8E4D1-EBC0-90E7-DD21-21216372F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166" y="8300787"/>
            <a:ext cx="4667901" cy="3591426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BE834AE-3E83-58BF-E18B-4502F4E1D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3606" y="7547924"/>
            <a:ext cx="5639587" cy="426779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A6D118AE-AA64-F7F1-EADD-985892E4C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3526" y="7927139"/>
            <a:ext cx="6239746" cy="216247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002D5DF8-33E0-7BA7-8861-CB32DBBB0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65182" y="9008377"/>
            <a:ext cx="9530537" cy="6858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D1A2F08C-C5F8-75C2-34E2-85E9BB78DB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05202" y="9962616"/>
            <a:ext cx="9503359" cy="6858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1428BD62-06DA-8A75-4F08-7AB7BB2843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57786" y="10871200"/>
            <a:ext cx="9606643" cy="6858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42CF276-1725-004D-8B7A-7254FF8F4A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20826" y="16820616"/>
            <a:ext cx="9654735" cy="6858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DC65E49-44A5-184A-F63A-C06B3539BF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60458" y="18317515"/>
            <a:ext cx="7325747" cy="2762636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808F9380-A015-B87C-68BE-CFC14AEC99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94493" y="17803699"/>
            <a:ext cx="6106377" cy="501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061CC93B-7B1D-E35D-2BA1-5D44A79FBF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486946" y="17877081"/>
            <a:ext cx="4887007" cy="580153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C7216C70-1C72-2C90-88A3-BD66FBD0FB6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204538" y="18317515"/>
            <a:ext cx="8135485" cy="604921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F1D83233-D6F1-53F4-E9F1-CAC919C464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57786" y="19631651"/>
            <a:ext cx="4906060" cy="5801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49B20-E54B-BDA3-8923-69D5465031D8}"/>
              </a:ext>
            </a:extLst>
          </p:cNvPr>
          <p:cNvSpPr txBox="1"/>
          <p:nvPr/>
        </p:nvSpPr>
        <p:spPr>
          <a:xfrm>
            <a:off x="604868" y="1779948"/>
            <a:ext cx="5795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다음 명령을 이용해 </a:t>
            </a:r>
            <a:r>
              <a:rPr lang="en-US" altLang="ko-KR" sz="1050" dirty="0" err="1"/>
              <a:t>gbw</a:t>
            </a:r>
            <a:r>
              <a:rPr lang="ko-KR" altLang="en-US" sz="1050" dirty="0"/>
              <a:t>파일을 처리한다</a:t>
            </a:r>
            <a:endParaRPr lang="en-US" altLang="ko-KR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537B9-BC7D-9640-EA63-CB606DD4B295}"/>
              </a:ext>
            </a:extLst>
          </p:cNvPr>
          <p:cNvSpPr txBox="1"/>
          <p:nvPr/>
        </p:nvSpPr>
        <p:spPr>
          <a:xfrm>
            <a:off x="604868" y="2332071"/>
            <a:ext cx="42788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아래와 같은 </a:t>
            </a:r>
            <a:r>
              <a:rPr lang="en-US" altLang="ko-KR" sz="1050" dirty="0"/>
              <a:t>command line UI</a:t>
            </a:r>
            <a:r>
              <a:rPr lang="ko-KR" altLang="en-US" sz="1050" dirty="0"/>
              <a:t>가 나오며 필요한 번호를 입력해 설정을 바꾼다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ESP</a:t>
            </a:r>
            <a:r>
              <a:rPr lang="ko-KR" altLang="en-US" sz="1050" dirty="0"/>
              <a:t>를 위한 설정은 다음 사진들을 따라오면 된다</a:t>
            </a:r>
            <a:r>
              <a:rPr lang="en-US" altLang="ko-KR" sz="1050" dirty="0"/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211FEB-10B4-0A53-7A7F-C7F61C7ACD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103" y="2897079"/>
            <a:ext cx="3108908" cy="32572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553FF11-46A0-C63C-AEA8-BE1938F5CC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94780" y="2893144"/>
            <a:ext cx="3531020" cy="323866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B603736-451D-FB68-7D83-DAE4D6CAAB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49570" y="2906347"/>
            <a:ext cx="4277330" cy="323866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471791-E921-1BC1-5639-4CD539664E86}"/>
              </a:ext>
            </a:extLst>
          </p:cNvPr>
          <p:cNvSpPr/>
          <p:nvPr/>
        </p:nvSpPr>
        <p:spPr>
          <a:xfrm>
            <a:off x="885872" y="5017089"/>
            <a:ext cx="1222804" cy="98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7A7E3-D065-5841-9306-1D9D72A58074}"/>
              </a:ext>
            </a:extLst>
          </p:cNvPr>
          <p:cNvSpPr txBox="1"/>
          <p:nvPr/>
        </p:nvSpPr>
        <p:spPr>
          <a:xfrm>
            <a:off x="1276383" y="6011723"/>
            <a:ext cx="307535" cy="2245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22A984-6BE8-8740-7D8A-6038DA5C3838}"/>
              </a:ext>
            </a:extLst>
          </p:cNvPr>
          <p:cNvSpPr/>
          <p:nvPr/>
        </p:nvSpPr>
        <p:spPr>
          <a:xfrm>
            <a:off x="4104355" y="3199703"/>
            <a:ext cx="1392484" cy="71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A77B0-6ECA-6401-97C4-B5DB9EC1F558}"/>
              </a:ext>
            </a:extLst>
          </p:cNvPr>
          <p:cNvSpPr txBox="1"/>
          <p:nvPr/>
        </p:nvSpPr>
        <p:spPr>
          <a:xfrm>
            <a:off x="4286424" y="6001079"/>
            <a:ext cx="307535" cy="224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6FE37-18BB-257E-67DD-BB874AC33A2C}"/>
              </a:ext>
            </a:extLst>
          </p:cNvPr>
          <p:cNvSpPr txBox="1"/>
          <p:nvPr/>
        </p:nvSpPr>
        <p:spPr>
          <a:xfrm>
            <a:off x="4363932" y="6011723"/>
            <a:ext cx="307535" cy="2245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7EE0C3-6008-FDAF-C630-CD9644DFF539}"/>
              </a:ext>
            </a:extLst>
          </p:cNvPr>
          <p:cNvSpPr/>
          <p:nvPr/>
        </p:nvSpPr>
        <p:spPr>
          <a:xfrm>
            <a:off x="8129772" y="4612565"/>
            <a:ext cx="2640750" cy="129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A804ED-6150-6A3F-857F-AB03D0530F2D}"/>
              </a:ext>
            </a:extLst>
          </p:cNvPr>
          <p:cNvSpPr txBox="1"/>
          <p:nvPr/>
        </p:nvSpPr>
        <p:spPr>
          <a:xfrm>
            <a:off x="8799199" y="5787128"/>
            <a:ext cx="307535" cy="18496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endParaRPr lang="ko-KR" altLang="en-US" sz="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664E55-20A6-A41E-EE81-DEA7E7A7F5F2}"/>
              </a:ext>
            </a:extLst>
          </p:cNvPr>
          <p:cNvSpPr txBox="1"/>
          <p:nvPr/>
        </p:nvSpPr>
        <p:spPr>
          <a:xfrm>
            <a:off x="8530419" y="5949893"/>
            <a:ext cx="307535" cy="20005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80</a:t>
            </a:r>
            <a:endParaRPr lang="ko-KR" alt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135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59F41-3229-4CB1-6F4E-75318699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07060C-90B7-2F30-E287-B9C0454B1574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84E82B-49A1-2E97-E40A-AC7087AB85E9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5BEF0D-6C43-489B-8F6D-C425082128E9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2A7AD77-4B15-3210-1F8E-FEF11AE5BA4B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03639-9C4E-7373-9DDA-9664E9E3B237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2: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orca_plot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명령으로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gpwfile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을 처리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6BB1FB-9822-D3A9-73F4-E597244D09B8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6586506-2AA3-3DED-5E5A-85852D2F92F8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07CC513-241C-F1C1-F73D-4B419B2CD649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11999EC-EE76-CE35-6309-E4CC6B8BB13D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F0C1955-99E4-15EC-BB28-5B7EC0A7C4EC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5A8946-D656-B3AE-F9DD-44E93667C546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orca_plot</a:t>
              </a:r>
              <a:r>
                <a:rPr lang="ko-KR" altLang="en-US" b="1" dirty="0"/>
                <a:t>으로 </a:t>
              </a:r>
              <a:r>
                <a:rPr lang="en-US" altLang="ko-KR" b="1" dirty="0" err="1"/>
                <a:t>gpwfile</a:t>
              </a:r>
              <a:r>
                <a:rPr lang="ko-KR" altLang="en-US" b="1" dirty="0"/>
                <a:t>을 처리 </a:t>
              </a:r>
              <a:r>
                <a:rPr lang="en-US" altLang="ko-KR" b="1" dirty="0"/>
                <a:t>&gt; .cube</a:t>
              </a:r>
              <a:r>
                <a:rPr lang="ko-KR" altLang="en-US" b="1" dirty="0"/>
                <a:t>파일 생성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B92297C-EDF4-96D5-CB5A-1497BF78E993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…</a:t>
            </a:r>
            <a:r>
              <a:rPr lang="ko-KR" altLang="en-US" sz="1400" dirty="0"/>
              <a:t>이어서</a:t>
            </a:r>
            <a:endParaRPr lang="en-US" altLang="ko-KR" sz="14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8913048-7237-FA1B-80AD-AC20DAB7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6" y="1909715"/>
            <a:ext cx="3665635" cy="274369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58904B7-EECD-BDF7-90CF-9FCEE566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421" y="1909715"/>
            <a:ext cx="3665635" cy="128447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31B7900-561B-E3E3-DCFA-5B4B888F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421" y="3429000"/>
            <a:ext cx="3566076" cy="274369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917DB203-886C-75A9-CC2F-CD06417D1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015" y="3429000"/>
            <a:ext cx="3870444" cy="292898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73D52DA-678A-013F-1481-514367976567}"/>
              </a:ext>
            </a:extLst>
          </p:cNvPr>
          <p:cNvSpPr/>
          <p:nvPr/>
        </p:nvSpPr>
        <p:spPr>
          <a:xfrm>
            <a:off x="3648622" y="2254814"/>
            <a:ext cx="553762" cy="3319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F459D9B-1050-F8C4-945B-76A6F17CB83D}"/>
              </a:ext>
            </a:extLst>
          </p:cNvPr>
          <p:cNvSpPr/>
          <p:nvPr/>
        </p:nvSpPr>
        <p:spPr>
          <a:xfrm>
            <a:off x="7484175" y="4775447"/>
            <a:ext cx="743784" cy="33196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439587-20AC-7D05-6753-6CB59AEAAEA2}"/>
              </a:ext>
            </a:extLst>
          </p:cNvPr>
          <p:cNvSpPr/>
          <p:nvPr/>
        </p:nvSpPr>
        <p:spPr>
          <a:xfrm rot="5400000">
            <a:off x="5638682" y="3138667"/>
            <a:ext cx="479553" cy="34697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62E2BF-F06B-EA8F-8D99-9A7035580CDF}"/>
              </a:ext>
            </a:extLst>
          </p:cNvPr>
          <p:cNvSpPr/>
          <p:nvPr/>
        </p:nvSpPr>
        <p:spPr>
          <a:xfrm>
            <a:off x="565987" y="3551931"/>
            <a:ext cx="1864422" cy="11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F2DC5-5BBF-5466-7A67-E6812C7DEBF7}"/>
              </a:ext>
            </a:extLst>
          </p:cNvPr>
          <p:cNvSpPr txBox="1"/>
          <p:nvPr/>
        </p:nvSpPr>
        <p:spPr>
          <a:xfrm>
            <a:off x="1109842" y="4512141"/>
            <a:ext cx="30753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C5554F-699E-6F64-FD36-E9D3C94AAA3E}"/>
              </a:ext>
            </a:extLst>
          </p:cNvPr>
          <p:cNvSpPr/>
          <p:nvPr/>
        </p:nvSpPr>
        <p:spPr>
          <a:xfrm>
            <a:off x="4307407" y="2828193"/>
            <a:ext cx="1864422" cy="11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A2874E-1A4F-9C9F-271B-BC205BF71989}"/>
              </a:ext>
            </a:extLst>
          </p:cNvPr>
          <p:cNvSpPr txBox="1"/>
          <p:nvPr/>
        </p:nvSpPr>
        <p:spPr>
          <a:xfrm>
            <a:off x="4928701" y="3043275"/>
            <a:ext cx="307535" cy="2539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7</a:t>
            </a:r>
            <a:endParaRPr lang="ko-KR" altLang="en-US" sz="105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3FB4C1-6D21-0C41-6CBE-1C933643919F}"/>
              </a:ext>
            </a:extLst>
          </p:cNvPr>
          <p:cNvSpPr/>
          <p:nvPr/>
        </p:nvSpPr>
        <p:spPr>
          <a:xfrm>
            <a:off x="4398847" y="5808163"/>
            <a:ext cx="1864422" cy="11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8221FE-08FF-8CAE-A32D-7BD97D9EF1AE}"/>
              </a:ext>
            </a:extLst>
          </p:cNvPr>
          <p:cNvSpPr txBox="1"/>
          <p:nvPr/>
        </p:nvSpPr>
        <p:spPr>
          <a:xfrm>
            <a:off x="5023523" y="6022771"/>
            <a:ext cx="307535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highlight>
                  <a:srgbClr val="FFFF00"/>
                </a:highlight>
              </a:rPr>
              <a:t>11</a:t>
            </a:r>
            <a:endParaRPr lang="ko-KR" altLang="en-US" sz="9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8511DB8-C1A0-A07C-D9B8-8C29A6334A42}"/>
              </a:ext>
            </a:extLst>
          </p:cNvPr>
          <p:cNvSpPr/>
          <p:nvPr/>
        </p:nvSpPr>
        <p:spPr>
          <a:xfrm>
            <a:off x="8391727" y="6149729"/>
            <a:ext cx="1864422" cy="118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23E83C-E258-1AAD-52D6-82865AE013B0}"/>
              </a:ext>
            </a:extLst>
          </p:cNvPr>
          <p:cNvSpPr txBox="1"/>
          <p:nvPr/>
        </p:nvSpPr>
        <p:spPr>
          <a:xfrm>
            <a:off x="8871069" y="6275971"/>
            <a:ext cx="307535" cy="2308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highlight>
                  <a:srgbClr val="FFFF00"/>
                </a:highlight>
              </a:rPr>
              <a:t>12</a:t>
            </a:r>
            <a:endParaRPr lang="ko-KR" altLang="en-US" sz="9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097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E4712-C5D6-E7B1-8078-1D6D8A174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B20615C-495C-3E04-63A6-3AFFF512D739}"/>
              </a:ext>
            </a:extLst>
          </p:cNvPr>
          <p:cNvGrpSpPr/>
          <p:nvPr/>
        </p:nvGrpSpPr>
        <p:grpSpPr>
          <a:xfrm>
            <a:off x="0" y="-3464"/>
            <a:ext cx="7362825" cy="1118148"/>
            <a:chOff x="-1" y="-3464"/>
            <a:chExt cx="10809701" cy="164160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38272F-F2F5-A2E1-3C86-A61C492ED0C7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B72817-FC66-579E-FD25-07D47599712C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849C49-6561-80E1-86E8-20D24D47094A}"/>
                </a:ext>
              </a:extLst>
            </p:cNvPr>
            <p:cNvSpPr/>
            <p:nvPr/>
          </p:nvSpPr>
          <p:spPr>
            <a:xfrm>
              <a:off x="0" y="645719"/>
              <a:ext cx="108097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3CA9F1-FA4F-1DB1-58A9-6F34FB2B0C1F}"/>
                </a:ext>
              </a:extLst>
            </p:cNvPr>
            <p:cNvSpPr txBox="1"/>
            <p:nvPr/>
          </p:nvSpPr>
          <p:spPr>
            <a:xfrm>
              <a:off x="613609" y="689231"/>
              <a:ext cx="7930664" cy="9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Step 2: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orca_plot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명령으로 </a:t>
              </a:r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gpwfile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을 처리</a:t>
              </a:r>
            </a:p>
            <a:p>
              <a:endPara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62764C-079B-4CFB-25F3-ADD87B8461D3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AFB334-D7C8-24D3-AA5B-59540EE4C015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8496AB6F-439F-0A8C-8151-9F0E8F745CDD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BD4C06F-806F-4EBD-75FB-D916D86F36F9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53C03E6-15E3-674E-F65F-D606BD9B8D82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D741C74-423F-024B-29C6-B4F88CE9CF0F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orca_plot</a:t>
              </a:r>
              <a:r>
                <a:rPr lang="ko-KR" altLang="en-US" b="1" dirty="0"/>
                <a:t>으로 </a:t>
              </a:r>
              <a:r>
                <a:rPr lang="en-US" altLang="ko-KR" b="1" dirty="0" err="1"/>
                <a:t>gpwfile</a:t>
              </a:r>
              <a:r>
                <a:rPr lang="ko-KR" altLang="en-US" b="1" dirty="0"/>
                <a:t>을 처리 </a:t>
              </a:r>
              <a:r>
                <a:rPr lang="en-US" altLang="ko-KR" b="1" dirty="0"/>
                <a:t>&gt; .cube</a:t>
              </a:r>
              <a:r>
                <a:rPr lang="ko-KR" altLang="en-US" b="1" dirty="0"/>
                <a:t>파일 생성</a:t>
              </a:r>
            </a:p>
          </p:txBody>
        </p:sp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74AABA52-66E0-6C9C-E393-23F97ECB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0" y="1909715"/>
            <a:ext cx="6239746" cy="216247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D0B0771-D012-E288-FED1-C15ECD96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5182" y="9008377"/>
            <a:ext cx="9530537" cy="6858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E9274C93-F5B0-5A7E-FD7C-191138E5D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5202" y="9962616"/>
            <a:ext cx="9503359" cy="6858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5A1E216D-F143-3225-F378-9261A8323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7786" y="10871200"/>
            <a:ext cx="9606643" cy="6858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C421ADD9-377C-85BF-ECAA-DADA1945C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0826" y="16820616"/>
            <a:ext cx="9654735" cy="6858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5B71EEB9-34AB-D092-1152-432CA89D3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0458" y="18317515"/>
            <a:ext cx="7325747" cy="2762636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F0A91D1-F130-846F-352C-9B0D2BA7E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4493" y="17803699"/>
            <a:ext cx="6106377" cy="5010849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77EDD96-3D96-CB92-E549-D5CF7949B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6946" y="17877081"/>
            <a:ext cx="4887007" cy="580153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3229B077-E655-C612-8C0B-59CB68903D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04538" y="18317515"/>
            <a:ext cx="8135485" cy="604921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B782090-ACFF-4F8E-889F-D057A867F9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57786" y="19631651"/>
            <a:ext cx="4906060" cy="5801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7D277-62D9-AF71-BD1A-23DC092CB140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 과정을 잘 따랐다면 아래와 같이 </a:t>
            </a:r>
            <a:r>
              <a:rPr lang="en-US" altLang="ko-KR" sz="1400" dirty="0"/>
              <a:t>.cube</a:t>
            </a:r>
            <a:r>
              <a:rPr lang="ko-KR" altLang="en-US" sz="1400" dirty="0"/>
              <a:t>파일이 있을 것이다</a:t>
            </a:r>
            <a:r>
              <a:rPr lang="en-US" altLang="ko-KR" sz="14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6A931-8217-BFB3-40B0-6A5E014EEF64}"/>
              </a:ext>
            </a:extLst>
          </p:cNvPr>
          <p:cNvSpPr/>
          <p:nvPr/>
        </p:nvSpPr>
        <p:spPr>
          <a:xfrm>
            <a:off x="2911400" y="2628104"/>
            <a:ext cx="3832300" cy="178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317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D16C-4F2D-9DEC-F60B-478AABB4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14F9E9-6C73-1BE1-8F18-4AE9D2DB2342}"/>
              </a:ext>
            </a:extLst>
          </p:cNvPr>
          <p:cNvSpPr/>
          <p:nvPr/>
        </p:nvSpPr>
        <p:spPr>
          <a:xfrm>
            <a:off x="5240300" y="3288997"/>
            <a:ext cx="1110615" cy="30777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CBE4C5C-04FE-095D-1B21-F0A26090450A}"/>
              </a:ext>
            </a:extLst>
          </p:cNvPr>
          <p:cNvSpPr/>
          <p:nvPr/>
        </p:nvSpPr>
        <p:spPr>
          <a:xfrm rot="5400000">
            <a:off x="8644858" y="5280280"/>
            <a:ext cx="384721" cy="28685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BA0E7E-969E-3CB3-6E13-2B97C0017000}"/>
              </a:ext>
            </a:extLst>
          </p:cNvPr>
          <p:cNvSpPr/>
          <p:nvPr/>
        </p:nvSpPr>
        <p:spPr>
          <a:xfrm>
            <a:off x="0" y="-3464"/>
            <a:ext cx="417950" cy="870127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70649C-70D7-E5C1-2708-347D4E45C3D4}"/>
              </a:ext>
            </a:extLst>
          </p:cNvPr>
          <p:cNvSpPr txBox="1"/>
          <p:nvPr/>
        </p:nvSpPr>
        <p:spPr>
          <a:xfrm>
            <a:off x="417949" y="114501"/>
            <a:ext cx="243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Introduction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C1F86E-0FB7-3AD4-A1BE-76CA67A51771}"/>
              </a:ext>
            </a:extLst>
          </p:cNvPr>
          <p:cNvSpPr/>
          <p:nvPr/>
        </p:nvSpPr>
        <p:spPr>
          <a:xfrm>
            <a:off x="1" y="438715"/>
            <a:ext cx="7362824" cy="427948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EB5EA-277F-58CF-F6F9-137D09F44B1A}"/>
              </a:ext>
            </a:extLst>
          </p:cNvPr>
          <p:cNvSpPr txBox="1"/>
          <p:nvPr/>
        </p:nvSpPr>
        <p:spPr>
          <a:xfrm>
            <a:off x="417949" y="468353"/>
            <a:ext cx="54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Step 3 &amp; 4 : .cube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파일을 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AVOGADRO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를 통해 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Open</a:t>
            </a:r>
          </a:p>
          <a:p>
            <a:endParaRPr lang="ko-KR" altLang="en-US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7E1736-1189-F1A9-29C2-873A09BE920C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ED8CCCE-CD78-E6D9-9407-D59F39DEE9BE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318BB15-A658-C1D9-1D9C-C8F102CE7976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512391D-CE83-6C63-DACC-3E82D7680CB6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674DAD4-5BA4-E31E-3169-6EA45E7B62C4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42D013-3F12-C632-EA8A-0A29565BCED8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Avogadro</a:t>
              </a:r>
              <a:r>
                <a:rPr lang="ko-KR" altLang="en-US" b="1" dirty="0"/>
                <a:t>를 통해 </a:t>
              </a:r>
              <a:r>
                <a:rPr lang="en-US" altLang="ko-KR" b="1" dirty="0"/>
                <a:t>Open &amp; Create</a:t>
              </a:r>
              <a:r>
                <a:rPr lang="ko-KR" altLang="en-US" b="1" dirty="0"/>
                <a:t> </a:t>
              </a:r>
              <a:r>
                <a:rPr lang="en-US" altLang="ko-KR" b="1" dirty="0"/>
                <a:t>Surfaces</a:t>
              </a:r>
              <a:r>
                <a:rPr lang="ko-KR" altLang="en-US" b="1" dirty="0"/>
                <a:t> 진행</a:t>
              </a:r>
            </a:p>
          </p:txBody>
        </p:sp>
      </p:grpSp>
      <p:pic>
        <p:nvPicPr>
          <p:cNvPr id="78" name="그림 77">
            <a:extLst>
              <a:ext uri="{FF2B5EF4-FFF2-40B4-BE49-F238E27FC236}">
                <a16:creationId xmlns:a16="http://schemas.microsoft.com/office/drawing/2014/main" id="{F0C9FA3D-51EC-B5C8-CD55-B520AF21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845" y="1503843"/>
            <a:ext cx="5247600" cy="37275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B072AA89-E803-0FAF-E5D7-177BBD743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458" y="18317515"/>
            <a:ext cx="7325747" cy="2762636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C33387E7-047C-6DBD-8CA8-0B4BF43E2D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199"/>
          <a:stretch/>
        </p:blipFill>
        <p:spPr>
          <a:xfrm>
            <a:off x="6874114" y="5616067"/>
            <a:ext cx="4213062" cy="9956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0F1A948-1F96-CE3C-EA3C-6129E76CF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6946" y="17877081"/>
            <a:ext cx="4887007" cy="5801535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DA0F3676-0627-CF41-EF73-6F0C9CB5F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04538" y="18317515"/>
            <a:ext cx="8135485" cy="604921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9C91AC0A-B8C8-2E2B-50B5-B2FB6CF35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7786" y="19631651"/>
            <a:ext cx="4906060" cy="5801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AF2AAB-96A7-591F-A34B-36288DA6C722}"/>
              </a:ext>
            </a:extLst>
          </p:cNvPr>
          <p:cNvSpPr txBox="1"/>
          <p:nvPr/>
        </p:nvSpPr>
        <p:spPr>
          <a:xfrm>
            <a:off x="417949" y="1483973"/>
            <a:ext cx="57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Avogadro</a:t>
            </a:r>
            <a:r>
              <a:rPr lang="ko-KR" altLang="en-US" sz="1400" dirty="0"/>
              <a:t>로 </a:t>
            </a:r>
            <a:r>
              <a:rPr lang="en-US" altLang="ko-KR" sz="1400" dirty="0"/>
              <a:t>.cube</a:t>
            </a:r>
            <a:r>
              <a:rPr lang="ko-KR" altLang="en-US" sz="1400" dirty="0"/>
              <a:t>를 열고 상단리본 </a:t>
            </a:r>
            <a:r>
              <a:rPr lang="en-US" altLang="ko-KR" sz="1400" dirty="0"/>
              <a:t>&gt; Extensions &gt; </a:t>
            </a:r>
            <a:r>
              <a:rPr lang="en-US" altLang="ko-KR" sz="1400" dirty="0">
                <a:highlight>
                  <a:srgbClr val="FFFF00"/>
                </a:highlight>
              </a:rPr>
              <a:t>Create Surfaces </a:t>
            </a:r>
            <a:r>
              <a:rPr lang="ko-KR" altLang="en-US" sz="1400" dirty="0"/>
              <a:t>선택</a:t>
            </a:r>
            <a:r>
              <a:rPr lang="en-US" altLang="ko-KR" sz="1400" dirty="0"/>
              <a:t> 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12B8513B-C53D-5E6F-F5E2-44D94A768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981" y="1836870"/>
            <a:ext cx="4835926" cy="34798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5ECEC7E-423A-C4F1-8C1D-C7C1CB6E15B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8818" t="39088" r="41367" b="52802"/>
          <a:stretch/>
        </p:blipFill>
        <p:spPr>
          <a:xfrm>
            <a:off x="3547905" y="2705404"/>
            <a:ext cx="1600453" cy="4727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1F9DC730-DFF4-5F61-C4E5-107A01EF35D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8960" t="43033" r="41807" b="49269"/>
          <a:stretch/>
        </p:blipFill>
        <p:spPr>
          <a:xfrm>
            <a:off x="3547905" y="3352458"/>
            <a:ext cx="1570330" cy="4486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BD199-156F-DB97-6D43-01FE30F8C274}"/>
              </a:ext>
            </a:extLst>
          </p:cNvPr>
          <p:cNvSpPr txBox="1"/>
          <p:nvPr/>
        </p:nvSpPr>
        <p:spPr>
          <a:xfrm>
            <a:off x="417949" y="5343033"/>
            <a:ext cx="4925958" cy="261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위와 같은 화면이 </a:t>
            </a:r>
            <a:r>
              <a:rPr lang="ko-KR" altLang="en-US" sz="1400" dirty="0" err="1"/>
              <a:t>나올것이다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ABDC2-880B-3F5C-2052-DC038A09F387}"/>
              </a:ext>
            </a:extLst>
          </p:cNvPr>
          <p:cNvSpPr/>
          <p:nvPr/>
        </p:nvSpPr>
        <p:spPr>
          <a:xfrm>
            <a:off x="2370618" y="3238696"/>
            <a:ext cx="940373" cy="100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D7BB32-A2D0-B15D-7AD8-CB94E3739E25}"/>
              </a:ext>
            </a:extLst>
          </p:cNvPr>
          <p:cNvSpPr/>
          <p:nvPr/>
        </p:nvSpPr>
        <p:spPr>
          <a:xfrm>
            <a:off x="2370618" y="3352458"/>
            <a:ext cx="940373" cy="100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7940E79-18C1-D4A7-15BC-F4ECFA69E2C5}"/>
              </a:ext>
            </a:extLst>
          </p:cNvPr>
          <p:cNvCxnSpPr>
            <a:stCxn id="7" idx="0"/>
            <a:endCxn id="74" idx="1"/>
          </p:cNvCxnSpPr>
          <p:nvPr/>
        </p:nvCxnSpPr>
        <p:spPr>
          <a:xfrm rot="5400000" flipH="1" flipV="1">
            <a:off x="3045884" y="2736675"/>
            <a:ext cx="296942" cy="7071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0FFF420-F7FE-9978-7A3E-45D52609BE3B}"/>
              </a:ext>
            </a:extLst>
          </p:cNvPr>
          <p:cNvCxnSpPr>
            <a:cxnSpLocks/>
            <a:stCxn id="8" idx="2"/>
            <a:endCxn id="76" idx="1"/>
          </p:cNvCxnSpPr>
          <p:nvPr/>
        </p:nvCxnSpPr>
        <p:spPr>
          <a:xfrm rot="16200000" flipH="1">
            <a:off x="3132489" y="3161376"/>
            <a:ext cx="123731" cy="7071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74D7C1-6F41-2C16-4937-09C549EE5253}"/>
              </a:ext>
            </a:extLst>
          </p:cNvPr>
          <p:cNvSpPr txBox="1"/>
          <p:nvPr/>
        </p:nvSpPr>
        <p:spPr>
          <a:xfrm>
            <a:off x="6161218" y="5343033"/>
            <a:ext cx="492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그리고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.mol2 </a:t>
            </a:r>
            <a:r>
              <a:rPr lang="ko-KR" altLang="en-US" sz="1400" dirty="0"/>
              <a:t>확장자로 저장</a:t>
            </a:r>
            <a:r>
              <a:rPr lang="en-US" altLang="ko-KR" sz="1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650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85544-1BAF-DD24-4CB0-5BADDF92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C8A97F-89C8-B89E-6812-9DDB78FF8E98}"/>
              </a:ext>
            </a:extLst>
          </p:cNvPr>
          <p:cNvSpPr/>
          <p:nvPr/>
        </p:nvSpPr>
        <p:spPr>
          <a:xfrm>
            <a:off x="0" y="-3464"/>
            <a:ext cx="417950" cy="870127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7CA62-09B1-274E-1AA0-FA8F2CDE8760}"/>
              </a:ext>
            </a:extLst>
          </p:cNvPr>
          <p:cNvSpPr txBox="1"/>
          <p:nvPr/>
        </p:nvSpPr>
        <p:spPr>
          <a:xfrm>
            <a:off x="417949" y="114501"/>
            <a:ext cx="2433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Introduction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62DAA-7A61-14C2-54C1-E69A2D427ACE}"/>
              </a:ext>
            </a:extLst>
          </p:cNvPr>
          <p:cNvSpPr/>
          <p:nvPr/>
        </p:nvSpPr>
        <p:spPr>
          <a:xfrm>
            <a:off x="1" y="438715"/>
            <a:ext cx="7362824" cy="427948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948BAC-95FB-0580-A53E-189B6A2F6FDB}"/>
              </a:ext>
            </a:extLst>
          </p:cNvPr>
          <p:cNvSpPr txBox="1"/>
          <p:nvPr/>
        </p:nvSpPr>
        <p:spPr>
          <a:xfrm>
            <a:off x="417949" y="468353"/>
            <a:ext cx="704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Step 5: </a:t>
            </a:r>
            <a:r>
              <a:rPr lang="en-US" altLang="ko-KR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jmol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소프트웨어에서 저장한 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.mol2 File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을 열고 </a:t>
            </a:r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ESP </a:t>
            </a:r>
            <a:r>
              <a:rPr lang="ko-KR" altLang="en-US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확인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550701-3488-0D32-DAD3-2274939F90A9}"/>
              </a:ext>
            </a:extLst>
          </p:cNvPr>
          <p:cNvGrpSpPr/>
          <p:nvPr/>
        </p:nvGrpSpPr>
        <p:grpSpPr>
          <a:xfrm>
            <a:off x="417949" y="984628"/>
            <a:ext cx="6655950" cy="381380"/>
            <a:chOff x="490727" y="1047600"/>
            <a:chExt cx="6655950" cy="38138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59E2B30-84EB-01AD-AAB2-12BB6CA583B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4E14DCA-92D4-F42B-8DC9-5FC5E6C83306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1665386-51F0-A5C9-2021-FC7BA12BD77C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79E9484-77F9-B2FF-1C00-B0ABC7C707F7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376C98-E36E-1325-0A6F-DD757E7BE511}"/>
                </a:ext>
              </a:extLst>
            </p:cNvPr>
            <p:cNvSpPr txBox="1"/>
            <p:nvPr/>
          </p:nvSpPr>
          <p:spPr>
            <a:xfrm>
              <a:off x="686102" y="1053624"/>
              <a:ext cx="646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jmol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소프트웨어로 </a:t>
              </a:r>
              <a:r>
                <a:rPr lang="en-US" altLang="ko-KR" b="1" dirty="0"/>
                <a:t>ESP</a:t>
              </a:r>
              <a:r>
                <a:rPr lang="ko-KR" altLang="en-US" b="1" dirty="0"/>
                <a:t>그리기</a:t>
              </a:r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44B2D3E4-2AD4-E160-6824-90F67B2B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49" y="1483973"/>
            <a:ext cx="4072976" cy="1535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40F25AC2-9076-D6B3-AE65-73D3E6FC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49" y="3095550"/>
            <a:ext cx="4906060" cy="3647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41AE432-C65A-1571-F1B3-C869DC424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493" y="1405647"/>
            <a:ext cx="4513947" cy="5337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1323D42-59A5-6D0B-B104-739AAF661B94}"/>
              </a:ext>
            </a:extLst>
          </p:cNvPr>
          <p:cNvSpPr/>
          <p:nvPr/>
        </p:nvSpPr>
        <p:spPr>
          <a:xfrm>
            <a:off x="5837248" y="4765635"/>
            <a:ext cx="517506" cy="30777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31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558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10</cp:revision>
  <dcterms:created xsi:type="dcterms:W3CDTF">2025-01-14T05:07:23Z</dcterms:created>
  <dcterms:modified xsi:type="dcterms:W3CDTF">2025-01-20T02:59:12Z</dcterms:modified>
</cp:coreProperties>
</file>