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1021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070C-B060-4933-9273-B1E85CB6D684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1AD1-74A1-4E3F-A0B1-7FB9E3797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0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3E95-E138-73A6-9DF7-AFEF225F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11B6A-457D-FA4B-B029-332D1882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5780-B075-0741-BCD3-49196C46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C03FF-51C6-3FC0-C77B-57E864C9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7542D-2C4B-B65E-938C-8A8A91FE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412CE-6F00-FD37-74BD-C4F3DB6C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C1A81-25A9-C3DF-1616-3DF61398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F6376-8E1D-FC87-4B99-FC7E7C63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6725C-7C7C-3266-2208-C2175ACC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771F3-DBB2-B667-2858-3725E64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42A91C-0882-6E86-8F80-FD6874B8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4C676-AACF-18C0-156C-75FF860E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7C29-D8FB-A8B9-4D83-255D2B3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74B07-5E29-F20F-49BF-9281237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536C1-C7EC-61CC-1E7D-71931BB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A10D-697C-E8CE-2C8C-A964298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2650-041F-1041-A54F-018DA10A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5C60-CDB4-0B74-D14A-9274A097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44BC-FC84-D6E6-5EC7-D7B779E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6D83-BFA4-4EC9-B509-6E89BFC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1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CAB6-C205-1151-FEBE-281E2F4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F4D07-91C7-E2D8-AEB9-7209F68E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E01E9-DCD4-7C69-AAE8-4C39046F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9C62-9E68-E082-4C41-D4DCAAB2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50E8-6947-5A23-3108-C92E39D2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A9B0-C3FE-E133-CB75-3C485D20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07348-096C-CB7D-1358-B10BD0B4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15CB-5DD9-6811-1544-315860D9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05D1-C504-99E4-22F6-20F06EEB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FF041-8132-2F27-BA5B-16780CE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58D2E-9DEA-ABF9-34AC-0D88C64E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2363-01A3-0A77-509D-4FDEA63E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7951-0ABC-B81D-85F3-A5DC949D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B7636-E665-55DE-7E9A-5C820BE5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F6932-4EB7-7DD4-FB82-4C4CA10C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614E2-BB46-BE38-969A-F1A2171F6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D2A32-2B29-ADF9-2D30-6CD25C3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BAAA0-6917-F07D-6BF0-9E8B09D8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D6CE3-753B-7A1A-5D1F-D1AF5B5F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C210-7516-E54D-00FE-81D3240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340BD-88BD-9BC0-3C6D-1B6D8AB8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E5F3A-7ADB-5D6B-A63D-841DE7A1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07484-A5DA-CEA3-F3AC-F5E07768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91580-5CF3-21DB-09C0-C76ABD9D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52408C-0E09-117C-B369-3B636CEE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F1DDB-FB13-A61F-6347-5FD7C102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05E6-7054-516A-7E53-F40D46C7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B7B35-2F24-8103-E6AF-29CCA0AA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E80F0-8FD3-3261-5713-1B371DFF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8FB72-D736-F552-AA08-324455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9A036-7639-D1DC-D2FF-B4411C77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826AA-7698-D45F-5D6A-E8AA10B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8C65-DFA8-934F-B47C-9793CFE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84F77-6508-3347-ADD9-E2A01215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44AD1-6C62-DC7B-B87C-89D18474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C3F8-4B47-FE04-2D45-5EE46458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61312-0E82-5B52-C45F-760510A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84089-0826-4B44-A410-D6A54A18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DB5CB-C8B8-9C16-80FF-F335346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62BFC-C355-E4E3-BFE3-CABE6303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F3E1-6009-FAC5-800E-498633E45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A2048-70EE-420E-85FF-AE32E3BD764E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261A8-81A1-BA39-28F6-D8D75A47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5DC5-96A3-C617-A4E2-48F692E1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70C11B-145C-3CEC-22DE-12574F546397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2E94F-8D95-5A86-1299-541E416B6FCF}"/>
              </a:ext>
            </a:extLst>
          </p:cNvPr>
          <p:cNvSpPr txBox="1"/>
          <p:nvPr/>
        </p:nvSpPr>
        <p:spPr>
          <a:xfrm>
            <a:off x="954116" y="1659285"/>
            <a:ext cx="115443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Quantum Espresso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for Molecule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2B398-E5EE-F347-682E-20459529099B}"/>
              </a:ext>
            </a:extLst>
          </p:cNvPr>
          <p:cNvSpPr txBox="1"/>
          <p:nvPr/>
        </p:nvSpPr>
        <p:spPr>
          <a:xfrm>
            <a:off x="998927" y="383022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작성일자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20250131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B980DB-0F0E-F561-925E-7DE41D765084}"/>
              </a:ext>
            </a:extLst>
          </p:cNvPr>
          <p:cNvSpPr txBox="1"/>
          <p:nvPr/>
        </p:nvSpPr>
        <p:spPr>
          <a:xfrm>
            <a:off x="998927" y="4513133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안용상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DE0D1-0FF9-C9F8-AFA9-C81A3E1F7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BE8302-0B9C-EEAD-3BF9-6E4CE2C32F6C}"/>
              </a:ext>
            </a:extLst>
          </p:cNvPr>
          <p:cNvGrpSpPr/>
          <p:nvPr/>
        </p:nvGrpSpPr>
        <p:grpSpPr>
          <a:xfrm>
            <a:off x="0" y="-3464"/>
            <a:ext cx="5195402" cy="870127"/>
            <a:chOff x="-1" y="-3464"/>
            <a:chExt cx="7627609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9D1AF4-327C-60EC-0587-5C05024C9B12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0141D-02FD-2522-DEFB-6C9DCCA97065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C92230-882D-3F78-9D3C-6DD5A172347F}"/>
                </a:ext>
              </a:extLst>
            </p:cNvPr>
            <p:cNvSpPr/>
            <p:nvPr/>
          </p:nvSpPr>
          <p:spPr>
            <a:xfrm>
              <a:off x="0" y="645719"/>
              <a:ext cx="7627608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915593-04C4-CE40-F739-4295965502E4}"/>
                </a:ext>
              </a:extLst>
            </p:cNvPr>
            <p:cNvSpPr txBox="1"/>
            <p:nvPr/>
          </p:nvSpPr>
          <p:spPr>
            <a:xfrm>
              <a:off x="613609" y="689231"/>
              <a:ext cx="6609583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결정이 아닌 분자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(Molecule)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계산하기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004A3C-6DBB-7AC8-AD0F-FE1C39A7C5C5}"/>
              </a:ext>
            </a:extLst>
          </p:cNvPr>
          <p:cNvGrpSpPr/>
          <p:nvPr/>
        </p:nvGrpSpPr>
        <p:grpSpPr>
          <a:xfrm>
            <a:off x="378484" y="984587"/>
            <a:ext cx="7102971" cy="369332"/>
            <a:chOff x="490727" y="1022382"/>
            <a:chExt cx="7102971" cy="41643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45652E8-982F-45A9-2CD9-D9B8209CDBD3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6A0D58E-A105-B0A4-5394-70CFBD343558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9A2A94D-A251-2675-D723-32D9DC3FB3B7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9F5FCC8A-EFCD-D947-04EE-E370275867AA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3B52A-1AF7-C3FE-32AF-FADF24F2A1C2}"/>
                </a:ext>
              </a:extLst>
            </p:cNvPr>
            <p:cNvSpPr txBox="1"/>
            <p:nvPr/>
          </p:nvSpPr>
          <p:spPr>
            <a:xfrm>
              <a:off x="686102" y="1022382"/>
              <a:ext cx="6907596" cy="41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Quantum ESPRESSO - </a:t>
              </a:r>
              <a:r>
                <a:rPr lang="ko-KR" altLang="en-US" b="1" dirty="0"/>
                <a:t>결정이 아닌 분자</a:t>
              </a:r>
              <a:r>
                <a:rPr lang="en-US" altLang="ko-KR" b="1" dirty="0"/>
                <a:t>(Molecule) </a:t>
              </a:r>
              <a:r>
                <a:rPr lang="ko-KR" altLang="en-US" b="1" dirty="0"/>
                <a:t>계산하기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CE4E498-871D-8214-34C5-5C99379205C9}"/>
              </a:ext>
            </a:extLst>
          </p:cNvPr>
          <p:cNvSpPr txBox="1"/>
          <p:nvPr/>
        </p:nvSpPr>
        <p:spPr>
          <a:xfrm>
            <a:off x="573859" y="142281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 err="1"/>
              <a:t>퀀텀</a:t>
            </a:r>
            <a:r>
              <a:rPr lang="ko-KR" altLang="en-US" sz="1050" dirty="0"/>
              <a:t> 에스프레소는 주로 고체 결정 계산에 최적화 되어있다</a:t>
            </a:r>
            <a:r>
              <a:rPr lang="en-US" altLang="ko-KR" sz="1050" dirty="0"/>
              <a:t>. </a:t>
            </a:r>
            <a:r>
              <a:rPr lang="ko-KR" altLang="en-US" sz="1050" dirty="0"/>
              <a:t>하지만 고립된 분자도 계산 가능하다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88562-FADB-938E-2504-76A4F5AA2136}"/>
              </a:ext>
            </a:extLst>
          </p:cNvPr>
          <p:cNvSpPr txBox="1"/>
          <p:nvPr/>
        </p:nvSpPr>
        <p:spPr>
          <a:xfrm>
            <a:off x="573859" y="162252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고립된 분자 계산은 사실 </a:t>
            </a:r>
            <a:r>
              <a:rPr lang="en-US" altLang="ko-KR" sz="1000" dirty="0">
                <a:solidFill>
                  <a:srgbClr val="FF0000"/>
                </a:solidFill>
              </a:rPr>
              <a:t>orca</a:t>
            </a:r>
            <a:r>
              <a:rPr lang="ko-KR" altLang="en-US" sz="1000" dirty="0">
                <a:solidFill>
                  <a:srgbClr val="FF0000"/>
                </a:solidFill>
              </a:rPr>
              <a:t> 소프트웨어가 더 정확하다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하지만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결정과 상호작용 하는 현상에 대한 계산</a:t>
            </a:r>
            <a:r>
              <a:rPr lang="en-US" altLang="ko-KR" sz="1000" dirty="0">
                <a:solidFill>
                  <a:srgbClr val="FF0000"/>
                </a:solidFill>
              </a:rPr>
              <a:t>(</a:t>
            </a:r>
            <a:r>
              <a:rPr lang="ko-KR" altLang="en-US" sz="1000" dirty="0">
                <a:solidFill>
                  <a:srgbClr val="FF0000"/>
                </a:solidFill>
              </a:rPr>
              <a:t>흡착 등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r>
              <a:rPr lang="ko-KR" altLang="en-US" sz="1000" dirty="0">
                <a:solidFill>
                  <a:srgbClr val="FF0000"/>
                </a:solidFill>
              </a:rPr>
              <a:t>이 필요한 경우는 </a:t>
            </a:r>
            <a:r>
              <a:rPr lang="en-US" altLang="ko-KR" sz="1000" dirty="0">
                <a:solidFill>
                  <a:srgbClr val="FF0000"/>
                </a:solidFill>
              </a:rPr>
              <a:t>Quantum Espresso</a:t>
            </a:r>
            <a:r>
              <a:rPr lang="ko-KR" altLang="en-US" sz="1000" dirty="0">
                <a:solidFill>
                  <a:srgbClr val="FF0000"/>
                </a:solidFill>
              </a:rPr>
              <a:t>를 사용해서 </a:t>
            </a:r>
            <a:r>
              <a:rPr lang="ko-KR" altLang="en-US" sz="1000" dirty="0" err="1">
                <a:solidFill>
                  <a:srgbClr val="FF0000"/>
                </a:solidFill>
              </a:rPr>
              <a:t>계산해야한다</a:t>
            </a:r>
            <a:r>
              <a:rPr lang="en-US" altLang="ko-KR" sz="1000" dirty="0">
                <a:solidFill>
                  <a:srgbClr val="FF0000"/>
                </a:solidFill>
              </a:rPr>
              <a:t>. </a:t>
            </a:r>
            <a:r>
              <a:rPr lang="ko-KR" altLang="en-US" sz="1000" dirty="0">
                <a:solidFill>
                  <a:srgbClr val="FF0000"/>
                </a:solidFill>
              </a:rPr>
              <a:t>타 소프트웨어의 계산 결과를 혼용할 시에 프로그램간 편차에 의해 신뢰성이 떨어지기 </a:t>
            </a:r>
            <a:r>
              <a:rPr lang="ko-KR" altLang="en-US" sz="1000" dirty="0" err="1">
                <a:solidFill>
                  <a:srgbClr val="FF0000"/>
                </a:solidFill>
              </a:rPr>
              <a:t>떄문이다</a:t>
            </a:r>
            <a:r>
              <a:rPr lang="en-US" altLang="ko-KR" sz="1000" dirty="0">
                <a:solidFill>
                  <a:srgbClr val="FF0000"/>
                </a:solidFill>
              </a:rPr>
              <a:t>. Basis Set</a:t>
            </a:r>
            <a:r>
              <a:rPr lang="ko-KR" altLang="en-US" sz="1000" dirty="0">
                <a:solidFill>
                  <a:srgbClr val="FF0000"/>
                </a:solidFill>
              </a:rPr>
              <a:t>의 차이와 전자를 고려하는 정도</a:t>
            </a:r>
            <a:r>
              <a:rPr lang="en-US" altLang="ko-KR" sz="1000" dirty="0">
                <a:solidFill>
                  <a:srgbClr val="FF0000"/>
                </a:solidFill>
              </a:rPr>
              <a:t>, </a:t>
            </a:r>
            <a:r>
              <a:rPr lang="ko-KR" altLang="en-US" sz="1000" dirty="0">
                <a:solidFill>
                  <a:srgbClr val="FF0000"/>
                </a:solidFill>
              </a:rPr>
              <a:t>분자에 대한 자유도 차이 때문에 편차가 발생한다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9F2C9-1AC1-24EF-03E7-2C319F214806}"/>
              </a:ext>
            </a:extLst>
          </p:cNvPr>
          <p:cNvSpPr txBox="1"/>
          <p:nvPr/>
        </p:nvSpPr>
        <p:spPr>
          <a:xfrm>
            <a:off x="573859" y="226523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이를 위해 진공층을 추가해서 주기적 경계를 피하는 것이 핵심이다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106033-4E97-9E32-5EBB-A33EF542C38D}"/>
              </a:ext>
            </a:extLst>
          </p:cNvPr>
          <p:cNvSpPr txBox="1"/>
          <p:nvPr/>
        </p:nvSpPr>
        <p:spPr>
          <a:xfrm>
            <a:off x="468869" y="252684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📌 분자 계산을 위한 주요 설정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157BA7-A3D9-7469-C59E-73E7BBD416E2}"/>
              </a:ext>
            </a:extLst>
          </p:cNvPr>
          <p:cNvSpPr txBox="1"/>
          <p:nvPr/>
        </p:nvSpPr>
        <p:spPr>
          <a:xfrm>
            <a:off x="573859" y="2816127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dirty="0"/>
              <a:t>✅ 필수 고려 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28195C-C29F-85F3-FCFC-746D62A642FB}"/>
              </a:ext>
            </a:extLst>
          </p:cNvPr>
          <p:cNvSpPr txBox="1"/>
          <p:nvPr/>
        </p:nvSpPr>
        <p:spPr>
          <a:xfrm>
            <a:off x="684694" y="3062899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050" dirty="0"/>
              <a:t>격자 설정 </a:t>
            </a:r>
            <a:r>
              <a:rPr lang="en-US" altLang="ko-KR" sz="1050" dirty="0"/>
              <a:t>(</a:t>
            </a:r>
            <a:r>
              <a:rPr lang="en-US" altLang="ko-KR" sz="1050" dirty="0" err="1"/>
              <a:t>ibrav</a:t>
            </a:r>
            <a:r>
              <a:rPr lang="en-US" altLang="ko-KR" sz="1050" dirty="0"/>
              <a:t> = 0)</a:t>
            </a:r>
            <a:br>
              <a:rPr lang="en-US" altLang="ko-KR" sz="1050" dirty="0"/>
            </a:br>
            <a:r>
              <a:rPr lang="ko-KR" altLang="en-US" sz="1050" dirty="0"/>
              <a:t>주기적 경계를 없애기 위해 </a:t>
            </a:r>
            <a:r>
              <a:rPr lang="en-US" altLang="ko-KR" sz="1050" dirty="0" err="1"/>
              <a:t>ibrav</a:t>
            </a:r>
            <a:r>
              <a:rPr lang="en-US" altLang="ko-KR" sz="1050" dirty="0"/>
              <a:t>=0 (</a:t>
            </a:r>
            <a:r>
              <a:rPr lang="ko-KR" altLang="en-US" sz="1050" dirty="0"/>
              <a:t>격자상수 사용자 설정</a:t>
            </a:r>
            <a:r>
              <a:rPr lang="en-US" altLang="ko-KR" sz="1050" dirty="0"/>
              <a:t>)</a:t>
            </a:r>
            <a:r>
              <a:rPr lang="ko-KR" altLang="en-US" sz="1050" dirty="0"/>
              <a:t>을 설정하고 </a:t>
            </a:r>
            <a:r>
              <a:rPr lang="en-US" altLang="ko-KR" sz="1050" dirty="0"/>
              <a:t>CELL_PARAMETERS</a:t>
            </a:r>
            <a:r>
              <a:rPr lang="ko-KR" altLang="en-US" sz="1050" dirty="0"/>
              <a:t>를 직접 </a:t>
            </a:r>
            <a:r>
              <a:rPr lang="ko-KR" altLang="en-US" sz="1050" dirty="0" err="1"/>
              <a:t>입력해야한다</a:t>
            </a:r>
            <a:r>
              <a:rPr lang="en-US" altLang="ko-KR" sz="1050" dirty="0"/>
              <a:t>.</a:t>
            </a:r>
            <a:br>
              <a:rPr lang="en-US" altLang="ko-KR" sz="1050" dirty="0"/>
            </a:br>
            <a:r>
              <a:rPr lang="ko-KR" altLang="en-US" sz="1050" dirty="0"/>
              <a:t>충분한 진공 공간을 확보해야 분자간 상호작용이 제거되므로 일반적으로 </a:t>
            </a:r>
            <a:r>
              <a:rPr lang="en-US" altLang="ko-KR" sz="1050" dirty="0"/>
              <a:t>15~20Å </a:t>
            </a:r>
            <a:r>
              <a:rPr lang="ko-KR" altLang="en-US" sz="1050" dirty="0"/>
              <a:t>이상이 필요하다</a:t>
            </a:r>
            <a:r>
              <a:rPr lang="en-US" altLang="ko-KR" sz="1050" dirty="0"/>
              <a:t>.</a:t>
            </a:r>
            <a:br>
              <a:rPr lang="en-US" altLang="ko-KR" sz="1050" dirty="0"/>
            </a:br>
            <a:r>
              <a:rPr lang="en-US" altLang="ko-KR" sz="1050" dirty="0">
                <a:solidFill>
                  <a:srgbClr val="FF0000"/>
                </a:solidFill>
              </a:rPr>
              <a:t>15~20A</a:t>
            </a:r>
            <a:r>
              <a:rPr lang="ko-KR" altLang="en-US" sz="1050" dirty="0">
                <a:solidFill>
                  <a:srgbClr val="FF0000"/>
                </a:solidFill>
              </a:rPr>
              <a:t>는 일반적인 단순분자</a:t>
            </a:r>
            <a:r>
              <a:rPr lang="en-US" altLang="ko-KR" sz="1050" dirty="0">
                <a:solidFill>
                  <a:srgbClr val="FF0000"/>
                </a:solidFill>
              </a:rPr>
              <a:t>(H2O, CO2)</a:t>
            </a:r>
            <a:r>
              <a:rPr lang="ko-KR" altLang="en-US" sz="1050" dirty="0">
                <a:solidFill>
                  <a:srgbClr val="FF0000"/>
                </a:solidFill>
              </a:rPr>
              <a:t>에서 적절하나</a:t>
            </a:r>
            <a:r>
              <a:rPr lang="en-US" altLang="ko-KR" sz="1050" dirty="0">
                <a:solidFill>
                  <a:srgbClr val="FF0000"/>
                </a:solidFill>
              </a:rPr>
              <a:t>, </a:t>
            </a:r>
            <a:r>
              <a:rPr lang="ko-KR" altLang="en-US" sz="1050" dirty="0">
                <a:solidFill>
                  <a:srgbClr val="FF0000"/>
                </a:solidFill>
              </a:rPr>
              <a:t>더 </a:t>
            </a:r>
            <a:r>
              <a:rPr lang="ko-KR" altLang="en-US" sz="1050" dirty="0" err="1">
                <a:solidFill>
                  <a:srgbClr val="FF0000"/>
                </a:solidFill>
              </a:rPr>
              <a:t>큰분자의</a:t>
            </a:r>
            <a:r>
              <a:rPr lang="ko-KR" altLang="en-US" sz="1050" dirty="0">
                <a:solidFill>
                  <a:srgbClr val="FF0000"/>
                </a:solidFill>
              </a:rPr>
              <a:t> 경우 더 넓은 공간을 크기에 따라 </a:t>
            </a:r>
            <a:r>
              <a:rPr lang="ko-KR" altLang="en-US" sz="1050" dirty="0" err="1">
                <a:solidFill>
                  <a:srgbClr val="FF0000"/>
                </a:solidFill>
              </a:rPr>
              <a:t>조절해줘야한다</a:t>
            </a:r>
            <a:r>
              <a:rPr lang="en-US" altLang="ko-KR" sz="1050" dirty="0">
                <a:solidFill>
                  <a:srgbClr val="FF0000"/>
                </a:solidFill>
              </a:rPr>
              <a:t>. </a:t>
            </a:r>
            <a:r>
              <a:rPr lang="ko-KR" altLang="en-US" sz="1050" dirty="0" err="1">
                <a:solidFill>
                  <a:srgbClr val="FF0000"/>
                </a:solidFill>
              </a:rPr>
              <a:t>진공층</a:t>
            </a:r>
            <a:r>
              <a:rPr lang="en-US" altLang="ko-KR" sz="1050" dirty="0">
                <a:solidFill>
                  <a:srgbClr val="FF0000"/>
                </a:solidFill>
              </a:rPr>
              <a:t>(Vacuum Layer)</a:t>
            </a:r>
            <a:r>
              <a:rPr lang="ko-KR" altLang="en-US" sz="1050" dirty="0">
                <a:solidFill>
                  <a:srgbClr val="FF0000"/>
                </a:solidFill>
              </a:rPr>
              <a:t>은 최소한 분자의 가장 긴 방향 길이의 </a:t>
            </a:r>
            <a:r>
              <a:rPr lang="en-US" altLang="ko-KR" sz="1050" dirty="0">
                <a:solidFill>
                  <a:srgbClr val="FF0000"/>
                </a:solidFill>
              </a:rPr>
              <a:t>1.5~2</a:t>
            </a:r>
            <a:r>
              <a:rPr lang="ko-KR" altLang="en-US" sz="1050" dirty="0">
                <a:solidFill>
                  <a:srgbClr val="FF0000"/>
                </a:solidFill>
              </a:rPr>
              <a:t>배 이상 확보해야 한다</a:t>
            </a:r>
            <a:r>
              <a:rPr lang="en-US" altLang="ko-KR" sz="1050" dirty="0">
                <a:solidFill>
                  <a:srgbClr val="FF0000"/>
                </a:solidFill>
              </a:rPr>
              <a:t>.</a:t>
            </a:r>
            <a:endParaRPr lang="en-US" altLang="ko-KR" sz="1050" dirty="0"/>
          </a:p>
          <a:p>
            <a:pPr marL="228600" indent="-228600">
              <a:buAutoNum type="arabicParenR"/>
            </a:pPr>
            <a:r>
              <a:rPr lang="en-US" altLang="ko-KR" sz="1050" dirty="0"/>
              <a:t>k-</a:t>
            </a:r>
            <a:r>
              <a:rPr lang="ko-KR" altLang="en-US" sz="1050" dirty="0"/>
              <a:t>점 샘플링 </a:t>
            </a:r>
            <a:r>
              <a:rPr lang="en-US" altLang="ko-KR" sz="1050" dirty="0"/>
              <a:t>(K_POINTS)</a:t>
            </a:r>
            <a:br>
              <a:rPr lang="en-US" altLang="ko-KR" sz="1050" dirty="0"/>
            </a:br>
            <a:r>
              <a:rPr lang="ko-KR" altLang="en-US" sz="1050" dirty="0"/>
              <a:t>단일 분자는 결정구조와 같이 주기적인 성질이 없으므로 </a:t>
            </a:r>
            <a:r>
              <a:rPr lang="en-US" altLang="ko-KR" sz="1050" dirty="0"/>
              <a:t>reciprocal space</a:t>
            </a:r>
            <a:r>
              <a:rPr lang="ko-KR" altLang="en-US" sz="1050" dirty="0"/>
              <a:t>인 </a:t>
            </a:r>
            <a:r>
              <a:rPr lang="en-US" altLang="ko-KR" sz="1050" dirty="0"/>
              <a:t>BZ</a:t>
            </a:r>
            <a:r>
              <a:rPr lang="ko-KR" altLang="en-US" sz="1050" dirty="0" err="1"/>
              <a:t>가의미</a:t>
            </a:r>
            <a:r>
              <a:rPr lang="ko-KR" altLang="en-US" sz="1050" dirty="0"/>
              <a:t> 없다</a:t>
            </a:r>
            <a:r>
              <a:rPr lang="en-US" altLang="ko-KR" sz="1050" dirty="0"/>
              <a:t>. </a:t>
            </a:r>
            <a:r>
              <a:rPr lang="ko-KR" altLang="en-US" sz="1050" dirty="0"/>
              <a:t>따라서 </a:t>
            </a:r>
            <a:r>
              <a:rPr lang="en-US" altLang="ko-KR" sz="1050" dirty="0"/>
              <a:t>K_POINTS automatic 1 1 1 0 0 0</a:t>
            </a:r>
            <a:r>
              <a:rPr lang="ko-KR" altLang="en-US" sz="1050" dirty="0"/>
              <a:t>을</a:t>
            </a:r>
            <a:r>
              <a:rPr lang="en-US" altLang="ko-KR" sz="1050" dirty="0"/>
              <a:t> </a:t>
            </a:r>
            <a:r>
              <a:rPr lang="ko-KR" altLang="en-US" sz="1050" dirty="0"/>
              <a:t>사용한다</a:t>
            </a:r>
            <a:r>
              <a:rPr lang="en-US" altLang="ko-KR" sz="1050" dirty="0"/>
              <a:t>.</a:t>
            </a:r>
          </a:p>
          <a:p>
            <a:pPr marL="228600" indent="-228600">
              <a:buAutoNum type="arabicParenR"/>
            </a:pPr>
            <a:r>
              <a:rPr lang="ko-KR" altLang="en-US" sz="1050" dirty="0"/>
              <a:t>전하상태 </a:t>
            </a:r>
            <a:r>
              <a:rPr lang="en-US" altLang="ko-KR" sz="1050" dirty="0"/>
              <a:t>(occupations &amp; smearing)</a:t>
            </a:r>
            <a:br>
              <a:rPr lang="en-US" altLang="ko-KR" sz="1050" dirty="0"/>
            </a:br>
            <a:r>
              <a:rPr lang="ko-KR" altLang="en-US" sz="1050" dirty="0"/>
              <a:t>고립된 분자는 금속성이 없으므로</a:t>
            </a:r>
            <a:r>
              <a:rPr lang="en-US" altLang="ko-KR" sz="1050" dirty="0"/>
              <a:t> occupations = ‘fixed”</a:t>
            </a:r>
            <a:r>
              <a:rPr lang="ko-KR" altLang="en-US" sz="1050" dirty="0"/>
              <a:t>를 설정하며 </a:t>
            </a:r>
            <a:br>
              <a:rPr lang="en-US" altLang="ko-KR" sz="1050" dirty="0"/>
            </a:br>
            <a:r>
              <a:rPr lang="en-US" altLang="ko-KR" sz="1050" dirty="0"/>
              <a:t>smearing </a:t>
            </a:r>
            <a:r>
              <a:rPr lang="ko-KR" altLang="en-US" sz="1050" dirty="0"/>
              <a:t>관련 옵션을 </a:t>
            </a:r>
            <a:r>
              <a:rPr lang="ko-KR" altLang="en-US" sz="1050" dirty="0" err="1"/>
              <a:t>제거해야한다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4F5B7E3F-C8DC-2E55-DCA7-29AF2EBB4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F7755EE-EE20-8F16-953F-5604AEE9C3B1}"/>
              </a:ext>
            </a:extLst>
          </p:cNvPr>
          <p:cNvGrpSpPr/>
          <p:nvPr/>
        </p:nvGrpSpPr>
        <p:grpSpPr>
          <a:xfrm>
            <a:off x="7383860" y="431599"/>
            <a:ext cx="4030300" cy="5835675"/>
            <a:chOff x="7383860" y="692664"/>
            <a:chExt cx="4030300" cy="5835675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8C69B5B4-FD67-187D-E63E-B8C1FA80C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83860" y="692664"/>
              <a:ext cx="4030300" cy="18597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AD6AAB91-239C-8C40-0ACB-F9F5FD5A5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3860" y="2598657"/>
              <a:ext cx="4030300" cy="39296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1440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485A8-484E-C240-F8CC-B2A83513A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79A9F0C-D6CD-E24B-E6B0-F6582D13E166}"/>
              </a:ext>
            </a:extLst>
          </p:cNvPr>
          <p:cNvGrpSpPr/>
          <p:nvPr/>
        </p:nvGrpSpPr>
        <p:grpSpPr>
          <a:xfrm>
            <a:off x="0" y="-3464"/>
            <a:ext cx="5195402" cy="870127"/>
            <a:chOff x="-1" y="-3464"/>
            <a:chExt cx="7627609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E9BAE61-E14F-BC29-4AE3-388CCB724093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0CBD70-5DF7-521E-0771-D43D2CEF13C7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0933F0-B10B-409F-D912-0BE80D7B4EED}"/>
                </a:ext>
              </a:extLst>
            </p:cNvPr>
            <p:cNvSpPr/>
            <p:nvPr/>
          </p:nvSpPr>
          <p:spPr>
            <a:xfrm>
              <a:off x="0" y="645719"/>
              <a:ext cx="7627608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B685FB-2899-21D4-42F3-C7F4BF04D632}"/>
                </a:ext>
              </a:extLst>
            </p:cNvPr>
            <p:cNvSpPr txBox="1"/>
            <p:nvPr/>
          </p:nvSpPr>
          <p:spPr>
            <a:xfrm>
              <a:off x="613609" y="689231"/>
              <a:ext cx="6609583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결정이 아닌 분자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(Molecule)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계산하기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0372A274-612D-BE00-6D13-2A8153FDB7B7}"/>
              </a:ext>
            </a:extLst>
          </p:cNvPr>
          <p:cNvGrpSpPr/>
          <p:nvPr/>
        </p:nvGrpSpPr>
        <p:grpSpPr>
          <a:xfrm>
            <a:off x="378484" y="984587"/>
            <a:ext cx="7102971" cy="369332"/>
            <a:chOff x="490727" y="1022382"/>
            <a:chExt cx="7102971" cy="41643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5614558-DE3A-F893-A977-D8314552DEB2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BF51D4CB-33F0-546E-B8A2-21CF5D51CC61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31BF59E-B4D3-BEE0-5C32-73CD5B0F4500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CA5E5F6A-350C-5AC1-35F7-B110C1800E10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E74777C-58AD-9956-5EF0-8B2773B386BC}"/>
                </a:ext>
              </a:extLst>
            </p:cNvPr>
            <p:cNvSpPr txBox="1"/>
            <p:nvPr/>
          </p:nvSpPr>
          <p:spPr>
            <a:xfrm>
              <a:off x="686102" y="1022382"/>
              <a:ext cx="6907596" cy="41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예시 </a:t>
              </a:r>
              <a:r>
                <a:rPr lang="en-US" altLang="ko-KR" b="1" dirty="0"/>
                <a:t>(H2O – relax)</a:t>
              </a:r>
              <a:endParaRPr lang="ko-KR" altLang="en-US" b="1" dirty="0"/>
            </a:p>
          </p:txBody>
        </p: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id="{3EBC748D-A860-D0C1-3507-F147C5348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7F5B857-3003-DEB9-7F42-CF78226522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1" t="6829" r="27266"/>
          <a:stretch/>
        </p:blipFill>
        <p:spPr>
          <a:xfrm>
            <a:off x="573859" y="1353919"/>
            <a:ext cx="5147539" cy="543668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C67232B-1F39-34DC-B89F-5BFFA6EB9021}"/>
              </a:ext>
            </a:extLst>
          </p:cNvPr>
          <p:cNvSpPr txBox="1"/>
          <p:nvPr/>
        </p:nvSpPr>
        <p:spPr>
          <a:xfrm>
            <a:off x="6013404" y="1332128"/>
            <a:ext cx="5458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ibrav</a:t>
            </a:r>
            <a:r>
              <a:rPr lang="ko-KR" altLang="en-US" sz="1200" dirty="0"/>
              <a:t> </a:t>
            </a:r>
            <a:r>
              <a:rPr lang="en-US" altLang="ko-KR" sz="1200" dirty="0"/>
              <a:t>=</a:t>
            </a:r>
            <a:r>
              <a:rPr lang="ko-KR" altLang="en-US" sz="1200" dirty="0"/>
              <a:t> </a:t>
            </a:r>
            <a:r>
              <a:rPr lang="en-US" altLang="ko-KR" sz="1200" dirty="0"/>
              <a:t>0</a:t>
            </a:r>
            <a:r>
              <a:rPr lang="ko-KR" altLang="en-US" sz="1200" dirty="0"/>
              <a:t>을 설정하며</a:t>
            </a:r>
            <a:r>
              <a:rPr lang="en-US" altLang="ko-KR" sz="1200" dirty="0"/>
              <a:t>, CELL_PARAMETERS</a:t>
            </a:r>
            <a:r>
              <a:rPr lang="ko-KR" altLang="en-US" sz="1200" dirty="0"/>
              <a:t>를 직접 지정해준 것을 확인할 수 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여기서 </a:t>
            </a:r>
            <a:r>
              <a:rPr lang="en-US" altLang="ko-KR" sz="1200" dirty="0"/>
              <a:t>CELL_PARAMETERS</a:t>
            </a:r>
            <a:r>
              <a:rPr lang="ko-KR" altLang="en-US" sz="1200" dirty="0"/>
              <a:t>의 </a:t>
            </a:r>
            <a:r>
              <a:rPr lang="en-US" altLang="ko-KR" sz="1200" dirty="0" err="1"/>
              <a:t>celldm</a:t>
            </a:r>
            <a:r>
              <a:rPr lang="ko-KR" altLang="en-US" sz="1200" dirty="0"/>
              <a:t>은 </a:t>
            </a:r>
            <a:r>
              <a:rPr lang="en-US" altLang="ko-KR" sz="1200" dirty="0"/>
              <a:t>20</a:t>
            </a:r>
            <a:r>
              <a:rPr lang="ko-KR" altLang="en-US" sz="1200" dirty="0"/>
              <a:t>으로 확인할 수 있으며 </a:t>
            </a:r>
            <a:r>
              <a:rPr lang="en-US" altLang="ko-KR" sz="1200" dirty="0"/>
              <a:t>H2O </a:t>
            </a:r>
            <a:r>
              <a:rPr lang="ko-KR" altLang="en-US" sz="1200" dirty="0"/>
              <a:t>분자간 상호작용을 제거하고 고립된 환경을 만들어주기 위해 충분히 큰 진공층을 설정해준 것을 확인할 수 있다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또한 금속성이 없으므로 </a:t>
            </a:r>
            <a:r>
              <a:rPr lang="en-US" altLang="ko-KR" sz="1200" dirty="0"/>
              <a:t>occupations = ‘fixed＇</a:t>
            </a:r>
            <a:r>
              <a:rPr lang="ko-KR" altLang="en-US" sz="1200" dirty="0"/>
              <a:t>를 설정해준 것을 확인할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180A4D-BE41-68E2-DCC9-50B806050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264" y="2743199"/>
            <a:ext cx="4471063" cy="386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307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7E10E-EF1E-71C2-ACE2-B703AC013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BBF92D0-7305-0028-BCA8-DF31E57B1FDD}"/>
              </a:ext>
            </a:extLst>
          </p:cNvPr>
          <p:cNvGrpSpPr/>
          <p:nvPr/>
        </p:nvGrpSpPr>
        <p:grpSpPr>
          <a:xfrm>
            <a:off x="0" y="-3464"/>
            <a:ext cx="5195402" cy="870127"/>
            <a:chOff x="-1" y="-3464"/>
            <a:chExt cx="7627609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2A8D4EF-3A6F-BA74-7B9B-B2781846A9EB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8AFCB26-8C84-E177-7A13-756065968467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E6950B-FBE8-2BE9-AABA-E47021143121}"/>
                </a:ext>
              </a:extLst>
            </p:cNvPr>
            <p:cNvSpPr/>
            <p:nvPr/>
          </p:nvSpPr>
          <p:spPr>
            <a:xfrm>
              <a:off x="0" y="645719"/>
              <a:ext cx="7627608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33FC24-5E26-B325-E92B-A5CCE86BF20D}"/>
                </a:ext>
              </a:extLst>
            </p:cNvPr>
            <p:cNvSpPr txBox="1"/>
            <p:nvPr/>
          </p:nvSpPr>
          <p:spPr>
            <a:xfrm>
              <a:off x="613609" y="689231"/>
              <a:ext cx="6609583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결정이 아닌 분자</a:t>
              </a:r>
              <a:r>
                <a:rPr lang="en-US" altLang="ko-KR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(Molecule) </a:t>
              </a:r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계산하기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566A70DD-7FEF-92D9-59BC-57BD1D9C6B6A}"/>
              </a:ext>
            </a:extLst>
          </p:cNvPr>
          <p:cNvGrpSpPr/>
          <p:nvPr/>
        </p:nvGrpSpPr>
        <p:grpSpPr>
          <a:xfrm>
            <a:off x="378484" y="984587"/>
            <a:ext cx="7102971" cy="369332"/>
            <a:chOff x="490727" y="1022382"/>
            <a:chExt cx="7102971" cy="41643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431091A-4103-53EF-1587-6E26E70DDBD2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DBD0852-0074-44D7-8E31-0EA4F4C70E4B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F05200A-315B-059D-21DC-C1BA0F436164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7594BEA8-76D3-1C51-6C99-B9EA7A2C6348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98835AF-507C-BFDA-D34E-19BC4582A7A3}"/>
                </a:ext>
              </a:extLst>
            </p:cNvPr>
            <p:cNvSpPr txBox="1"/>
            <p:nvPr/>
          </p:nvSpPr>
          <p:spPr>
            <a:xfrm>
              <a:off x="686102" y="1022382"/>
              <a:ext cx="6907596" cy="416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예시 </a:t>
              </a:r>
              <a:r>
                <a:rPr lang="en-US" altLang="ko-KR" b="1" dirty="0"/>
                <a:t>(H2O – </a:t>
              </a:r>
              <a:r>
                <a:rPr lang="en-US" altLang="ko-KR" b="1" dirty="0" err="1"/>
                <a:t>scf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sp>
        <p:nvSpPr>
          <p:cNvPr id="20" name="Rectangle 1">
            <a:extLst>
              <a:ext uri="{FF2B5EF4-FFF2-40B4-BE49-F238E27FC236}">
                <a16:creationId xmlns:a16="http://schemas.microsoft.com/office/drawing/2014/main" id="{92C999A3-E696-0A14-AF9F-5AB87E7A2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009728-D016-B123-EE2A-39ABE8FEEE22}"/>
              </a:ext>
            </a:extLst>
          </p:cNvPr>
          <p:cNvSpPr txBox="1"/>
          <p:nvPr/>
        </p:nvSpPr>
        <p:spPr>
          <a:xfrm>
            <a:off x="5967222" y="1486998"/>
            <a:ext cx="545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SCF</a:t>
            </a:r>
            <a:r>
              <a:rPr lang="ko-KR" altLang="en-US" sz="1200" dirty="0"/>
              <a:t>를 통해 분자의 전자밀도를 구하는 계산이다</a:t>
            </a:r>
            <a:r>
              <a:rPr lang="en-US" altLang="ko-KR" sz="12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513462-6977-7210-F5F7-37D69AE5FA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3" t="7877" r="28644" b="1"/>
          <a:stretch/>
        </p:blipFill>
        <p:spPr>
          <a:xfrm>
            <a:off x="573859" y="1445447"/>
            <a:ext cx="5267000" cy="52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35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6493B-1800-188F-67D5-EB3024C9B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B4CBE4-DD66-0ACB-388A-F746CF1D3FDA}"/>
              </a:ext>
            </a:extLst>
          </p:cNvPr>
          <p:cNvGrpSpPr/>
          <p:nvPr/>
        </p:nvGrpSpPr>
        <p:grpSpPr>
          <a:xfrm>
            <a:off x="0" y="-3464"/>
            <a:ext cx="5195402" cy="870127"/>
            <a:chOff x="-1" y="-3464"/>
            <a:chExt cx="7627609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C8B123F-9BBE-5B4E-EE6A-C300BF329512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38A5796-F437-62DE-DF3D-2D329275ACF7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C2A87DB-2EF0-2572-29E1-F0D8D2A0287D}"/>
                </a:ext>
              </a:extLst>
            </p:cNvPr>
            <p:cNvSpPr/>
            <p:nvPr/>
          </p:nvSpPr>
          <p:spPr>
            <a:xfrm>
              <a:off x="0" y="645719"/>
              <a:ext cx="7627608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99F3B6A-3F30-797B-6036-CF00654CE863}"/>
                </a:ext>
              </a:extLst>
            </p:cNvPr>
            <p:cNvSpPr txBox="1"/>
            <p:nvPr/>
          </p:nvSpPr>
          <p:spPr>
            <a:xfrm>
              <a:off x="613609" y="689231"/>
              <a:ext cx="6609583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참고 자료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B12714-2306-3F00-8425-BEB442E4F421}"/>
              </a:ext>
            </a:extLst>
          </p:cNvPr>
          <p:cNvSpPr txBox="1"/>
          <p:nvPr/>
        </p:nvSpPr>
        <p:spPr>
          <a:xfrm>
            <a:off x="618836" y="13088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https://www.quantum-espresso.org/Doc/INPUT_PW.html</a:t>
            </a:r>
          </a:p>
        </p:txBody>
      </p:sp>
    </p:spTree>
    <p:extLst>
      <p:ext uri="{BB962C8B-B14F-4D97-AF65-F5344CB8AC3E}">
        <p14:creationId xmlns:p14="http://schemas.microsoft.com/office/powerpoint/2010/main" val="2785281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1437</TotalTime>
  <Words>381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15</cp:revision>
  <dcterms:created xsi:type="dcterms:W3CDTF">2025-01-14T05:07:23Z</dcterms:created>
  <dcterms:modified xsi:type="dcterms:W3CDTF">2025-02-01T06:07:44Z</dcterms:modified>
</cp:coreProperties>
</file>