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2" r:id="rId5"/>
    <p:sldId id="264" r:id="rId6"/>
    <p:sldId id="265" r:id="rId7"/>
    <p:sldId id="266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B070C-B060-4933-9273-B1E85CB6D684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D1AD1-74A1-4E3F-A0B1-7FB9E3797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0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E3E95-E138-73A6-9DF7-AFEF225F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011B6A-457D-FA4B-B029-332D18828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D5780-B075-0741-BCD3-49196C46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C03FF-51C6-3FC0-C77B-57E864C9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7542D-2C4B-B65E-938C-8A8A91FE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99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412CE-6F00-FD37-74BD-C4F3DB6C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C1A81-25A9-C3DF-1616-3DF61398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F6376-8E1D-FC87-4B99-FC7E7C63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6725C-7C7C-3266-2208-C2175ACC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771F3-DBB2-B667-2858-3725E641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6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42A91C-0882-6E86-8F80-FD6874B8B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D4C676-AACF-18C0-156C-75FF860E7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57C29-D8FB-A8B9-4D83-255D2B33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74B07-5E29-F20F-49BF-92812377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536C1-C7EC-61CC-1E7D-71931BB9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BA10D-697C-E8CE-2C8C-A9642983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32650-041F-1041-A54F-018DA10A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B5C60-CDB4-0B74-D14A-9274A097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C44BC-FC84-D6E6-5EC7-D7B779E3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C6D83-BFA4-4EC9-B509-6E89BFC2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1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6CAB6-C205-1151-FEBE-281E2F4F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F4D07-91C7-E2D8-AEB9-7209F68EB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E01E9-DCD4-7C69-AAE8-4C39046F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99C62-9E68-E082-4C41-D4DCAAB2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50E8-6947-5A23-3108-C92E39D2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A9B0-C3FE-E133-CB75-3C485D20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07348-096C-CB7D-1358-B10BD0B4C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C15CB-5DD9-6811-1544-315860D9F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C05D1-C504-99E4-22F6-20F06EEB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FF041-8132-2F27-BA5B-16780CED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58D2E-9DEA-ABF9-34AC-0D88C64E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6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02363-01A3-0A77-509D-4FDEA63E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797951-0ABC-B81D-85F3-A5DC949D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DB7636-E665-55DE-7E9A-5C820BE54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9F6932-4EB7-7DD4-FB82-4C4CA10C1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614E2-BB46-BE38-969A-F1A2171F6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CD2A32-2B29-ADF9-2D30-6CD25C3A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ABAAA0-6917-F07D-6BF0-9E8B09D8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ED6CE3-753B-7A1A-5D1F-D1AF5B5F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8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EC210-7516-E54D-00FE-81D3240A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7340BD-88BD-9BC0-3C6D-1B6D8AB8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8E5F3A-7ADB-5D6B-A63D-841DE7A1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707484-A5DA-CEA3-F3AC-F5E07768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8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491580-5CF3-21DB-09C0-C76ABD9D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52408C-0E09-117C-B369-3B636CEE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1F1DDB-FB13-A61F-6347-5FD7C102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89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D05E6-7054-516A-7E53-F40D46C7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B7B35-2F24-8103-E6AF-29CCA0AA0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0E80F0-8FD3-3261-5713-1B371DFF1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8FB72-D736-F552-AA08-324455AE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09A036-7639-D1DC-D2FF-B4411C77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826AA-7698-D45F-5D6A-E8AA10B1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1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18C65-DFA8-934F-B47C-9793CFE8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084F77-6508-3347-ADD9-E2A01215B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44AD1-6C62-DC7B-B87C-89D18474B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CC3F8-4B47-FE04-2D45-5EE46458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61312-0E82-5B52-C45F-760510A6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84089-0826-4B44-A410-D6A54A18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2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CDB5CB-C8B8-9C16-80FF-F3353463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62BFC-C355-E4E3-BFE3-CABE6303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CF3E1-6009-FAC5-800E-498633E45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261A8-81A1-BA39-28F6-D8D75A47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C95DC5-96A3-C617-A4E2-48F692E19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8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70C11B-145C-3CEC-22DE-12574F546397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62E94F-8D95-5A86-1299-541E416B6FCF}"/>
              </a:ext>
            </a:extLst>
          </p:cNvPr>
          <p:cNvSpPr txBox="1"/>
          <p:nvPr/>
        </p:nvSpPr>
        <p:spPr>
          <a:xfrm>
            <a:off x="954116" y="1659285"/>
            <a:ext cx="11544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Quantum-Espresso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80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입력파일 작성방법</a:t>
            </a:r>
            <a:endParaRPr lang="en-US" altLang="ko-KR" sz="4800" b="1" dirty="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12B398-E5EE-F347-682E-20459529099B}"/>
              </a:ext>
            </a:extLst>
          </p:cNvPr>
          <p:cNvSpPr txBox="1"/>
          <p:nvPr/>
        </p:nvSpPr>
        <p:spPr>
          <a:xfrm>
            <a:off x="998927" y="3830220"/>
            <a:ext cx="599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작성일자 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20250128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B980DB-0F0E-F561-925E-7DE41D765084}"/>
              </a:ext>
            </a:extLst>
          </p:cNvPr>
          <p:cNvSpPr txBox="1"/>
          <p:nvPr/>
        </p:nvSpPr>
        <p:spPr>
          <a:xfrm>
            <a:off x="998927" y="4513133"/>
            <a:ext cx="599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작성자 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안용상</a:t>
            </a:r>
            <a:endParaRPr lang="en-US" altLang="ko-KR" sz="2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56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DE0D1-0FF9-C9F8-AFA9-C81A3E1F7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BE8302-0B9C-EEAD-3BF9-6E4CE2C32F6C}"/>
              </a:ext>
            </a:extLst>
          </p:cNvPr>
          <p:cNvGrpSpPr/>
          <p:nvPr/>
        </p:nvGrpSpPr>
        <p:grpSpPr>
          <a:xfrm>
            <a:off x="0" y="-3464"/>
            <a:ext cx="3417456" cy="870127"/>
            <a:chOff x="-1" y="-3464"/>
            <a:chExt cx="5017324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9D1AF4-327C-60EC-0587-5C05024C9B12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50141D-02FD-2522-DEFB-6C9DCCA97065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8C92230-882D-3F78-9D3C-6DD5A172347F}"/>
                </a:ext>
              </a:extLst>
            </p:cNvPr>
            <p:cNvSpPr/>
            <p:nvPr/>
          </p:nvSpPr>
          <p:spPr>
            <a:xfrm>
              <a:off x="1" y="645719"/>
              <a:ext cx="48768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915593-04C4-CE40-F739-4295965502E4}"/>
                </a:ext>
              </a:extLst>
            </p:cNvPr>
            <p:cNvSpPr txBox="1"/>
            <p:nvPr/>
          </p:nvSpPr>
          <p:spPr>
            <a:xfrm>
              <a:off x="613611" y="689231"/>
              <a:ext cx="4403712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입력 파일의 구성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004A3C-6DBB-7AC8-AD0F-FE1C39A7C5C5}"/>
              </a:ext>
            </a:extLst>
          </p:cNvPr>
          <p:cNvGrpSpPr/>
          <p:nvPr/>
        </p:nvGrpSpPr>
        <p:grpSpPr>
          <a:xfrm>
            <a:off x="378484" y="1223508"/>
            <a:ext cx="3605326" cy="381380"/>
            <a:chOff x="490727" y="1047600"/>
            <a:chExt cx="3605326" cy="38138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45652E8-982F-45A9-2CD9-D9B8209CDBD3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D6A0D58E-A105-B0A4-5394-70CFBD343558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89A2A94D-A251-2675-D723-32D9DC3FB3B7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9F5FCC8A-EFCD-D947-04EE-E370275867AA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D3B52A-1AF7-C3FE-32AF-FADF24F2A1C2}"/>
                </a:ext>
              </a:extLst>
            </p:cNvPr>
            <p:cNvSpPr txBox="1"/>
            <p:nvPr/>
          </p:nvSpPr>
          <p:spPr>
            <a:xfrm>
              <a:off x="686103" y="1053624"/>
              <a:ext cx="3409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Quantum Espresso</a:t>
              </a:r>
              <a:r>
                <a:rPr lang="ko-KR" altLang="en-US" b="1" dirty="0"/>
                <a:t>의 입력 파일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BD0D8D8-8971-5DC5-BD44-A414773532D5}"/>
              </a:ext>
            </a:extLst>
          </p:cNvPr>
          <p:cNvSpPr txBox="1"/>
          <p:nvPr/>
        </p:nvSpPr>
        <p:spPr>
          <a:xfrm>
            <a:off x="573860" y="1598864"/>
            <a:ext cx="49125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Quantum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ESPRESSO(QE)는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밀도범함수이론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(DFT)을 기반으로 하는 전자 구조 계산 프로그램으로, 입력 파일을 통해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물리적 시스템과 계산 방식을 정의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합니다. 본 매뉴얼에서는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pw.x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사용한 SCF(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Self-Consistent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Field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계산을 수행하기 위한 입력 파일 구성 요소를 설명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하겠다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EB8DD6F-560F-4282-2321-691560CDA413}"/>
              </a:ext>
            </a:extLst>
          </p:cNvPr>
          <p:cNvGrpSpPr/>
          <p:nvPr/>
        </p:nvGrpSpPr>
        <p:grpSpPr>
          <a:xfrm>
            <a:off x="6346147" y="1256378"/>
            <a:ext cx="4769483" cy="4043106"/>
            <a:chOff x="378484" y="2383948"/>
            <a:chExt cx="4769483" cy="4043106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64333A6-8F6C-6EAB-57F4-5B4CAE5FBE5E}"/>
                </a:ext>
              </a:extLst>
            </p:cNvPr>
            <p:cNvGrpSpPr/>
            <p:nvPr/>
          </p:nvGrpSpPr>
          <p:grpSpPr>
            <a:xfrm>
              <a:off x="378484" y="2383948"/>
              <a:ext cx="4673574" cy="381380"/>
              <a:chOff x="490727" y="1047600"/>
              <a:chExt cx="4673574" cy="381380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9F905DF2-653E-E2A9-40F4-86E15748EB59}"/>
                  </a:ext>
                </a:extLst>
              </p:cNvPr>
              <p:cNvGrpSpPr/>
              <p:nvPr/>
            </p:nvGrpSpPr>
            <p:grpSpPr>
              <a:xfrm>
                <a:off x="490727" y="1047600"/>
                <a:ext cx="186919" cy="381380"/>
                <a:chOff x="815653" y="1693248"/>
                <a:chExt cx="192991" cy="393769"/>
              </a:xfrm>
            </p:grpSpPr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63837969-E7ED-3645-8932-CEA875297CD1}"/>
                    </a:ext>
                  </a:extLst>
                </p:cNvPr>
                <p:cNvCxnSpPr/>
                <p:nvPr/>
              </p:nvCxnSpPr>
              <p:spPr>
                <a:xfrm>
                  <a:off x="815653" y="1693248"/>
                  <a:ext cx="0" cy="393769"/>
                </a:xfrm>
                <a:prstGeom prst="line">
                  <a:avLst/>
                </a:prstGeom>
                <a:ln w="38100">
                  <a:solidFill>
                    <a:srgbClr val="1A1B1B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68458027-9F6D-DA0D-A036-3ECA3DBA1915}"/>
                    </a:ext>
                  </a:extLst>
                </p:cNvPr>
                <p:cNvCxnSpPr/>
                <p:nvPr/>
              </p:nvCxnSpPr>
              <p:spPr>
                <a:xfrm>
                  <a:off x="908974" y="1693248"/>
                  <a:ext cx="0" cy="393769"/>
                </a:xfrm>
                <a:prstGeom prst="line">
                  <a:avLst/>
                </a:prstGeom>
                <a:ln w="38100">
                  <a:solidFill>
                    <a:srgbClr val="DD5757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F0C79090-6E66-63C1-0887-158207714084}"/>
                    </a:ext>
                  </a:extLst>
                </p:cNvPr>
                <p:cNvCxnSpPr/>
                <p:nvPr/>
              </p:nvCxnSpPr>
              <p:spPr>
                <a:xfrm>
                  <a:off x="1008644" y="1693248"/>
                  <a:ext cx="0" cy="393769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C24798-5AA9-06A9-AFF3-8174CECAFD7D}"/>
                  </a:ext>
                </a:extLst>
              </p:cNvPr>
              <p:cNvSpPr txBox="1"/>
              <p:nvPr/>
            </p:nvSpPr>
            <p:spPr>
              <a:xfrm>
                <a:off x="686102" y="1053624"/>
                <a:ext cx="447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Quantum Espresso</a:t>
                </a:r>
                <a:r>
                  <a:rPr lang="ko-KR" altLang="en-US" b="1" dirty="0"/>
                  <a:t> 입력 파일의 기본 구성</a:t>
                </a:r>
              </a:p>
            </p:txBody>
          </p:sp>
        </p:grp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F25282A-7379-C0A9-CD17-D327C275D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40478"/>
            <a:stretch/>
          </p:blipFill>
          <p:spPr>
            <a:xfrm>
              <a:off x="735785" y="3112543"/>
              <a:ext cx="2116104" cy="330974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1110EF1-33CE-2410-AA96-3404F86AA5CF}"/>
                </a:ext>
              </a:extLst>
            </p:cNvPr>
            <p:cNvSpPr txBox="1"/>
            <p:nvPr/>
          </p:nvSpPr>
          <p:spPr>
            <a:xfrm>
              <a:off x="660764" y="2825853"/>
              <a:ext cx="3236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기본적인 입력 파일 구조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6AEE37C-E365-3C78-B79B-272FB791068E}"/>
                </a:ext>
              </a:extLst>
            </p:cNvPr>
            <p:cNvSpPr/>
            <p:nvPr/>
          </p:nvSpPr>
          <p:spPr>
            <a:xfrm>
              <a:off x="735784" y="3095080"/>
              <a:ext cx="2116104" cy="21833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46B646E-3792-1C94-31E2-9A6B2BFAE8FD}"/>
                </a:ext>
              </a:extLst>
            </p:cNvPr>
            <p:cNvSpPr/>
            <p:nvPr/>
          </p:nvSpPr>
          <p:spPr>
            <a:xfrm>
              <a:off x="735784" y="5300827"/>
              <a:ext cx="2116104" cy="1126227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40EE02A-055A-A75F-1BD4-329AFC8E3F95}"/>
                </a:ext>
              </a:extLst>
            </p:cNvPr>
            <p:cNvSpPr txBox="1"/>
            <p:nvPr/>
          </p:nvSpPr>
          <p:spPr>
            <a:xfrm>
              <a:off x="2926908" y="3152001"/>
              <a:ext cx="222105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err="1"/>
                <a:t>Namelist</a:t>
              </a:r>
              <a:r>
                <a:rPr lang="ko-KR" altLang="en-US" sz="1000" b="1" dirty="0"/>
                <a:t> </a:t>
              </a:r>
              <a:r>
                <a:rPr lang="en-US" altLang="ko-KR" sz="1000" b="1" dirty="0"/>
                <a:t>Block</a:t>
              </a:r>
              <a:r>
                <a:rPr lang="ko-KR" altLang="en-US" sz="1000" b="1" dirty="0"/>
                <a:t> </a:t>
              </a:r>
              <a:r>
                <a:rPr lang="en-US" altLang="ko-KR" sz="1000" b="1" dirty="0"/>
                <a:t>:</a:t>
              </a:r>
              <a:r>
                <a:rPr lang="ko-KR" altLang="en-US" sz="1000" b="1" dirty="0"/>
                <a:t> </a:t>
              </a:r>
              <a:r>
                <a:rPr lang="en-US" altLang="ko-KR" sz="1000" dirty="0"/>
                <a:t>&amp; </a:t>
              </a:r>
              <a:r>
                <a:rPr lang="ko-KR" altLang="en-US" sz="1000" dirty="0"/>
                <a:t>기호로 시작하며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계산에 필요한 주요 설정을 정의하는 블록</a:t>
              </a:r>
              <a:endParaRPr lang="en-US" altLang="ko-KR" sz="1000" dirty="0"/>
            </a:p>
            <a:p>
              <a:endParaRPr lang="en-US" altLang="ko-KR" sz="1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3F3D1D7-3719-A919-688C-C72748A36EE4}"/>
                </a:ext>
              </a:extLst>
            </p:cNvPr>
            <p:cNvSpPr txBox="1"/>
            <p:nvPr/>
          </p:nvSpPr>
          <p:spPr>
            <a:xfrm>
              <a:off x="2926908" y="5309942"/>
              <a:ext cx="2221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Data</a:t>
              </a:r>
              <a:r>
                <a:rPr lang="ko-KR" altLang="en-US" sz="1000" b="1" dirty="0"/>
                <a:t> </a:t>
              </a:r>
              <a:r>
                <a:rPr lang="en-US" altLang="ko-KR" sz="1000" b="1" dirty="0"/>
                <a:t>Block : </a:t>
              </a:r>
              <a:r>
                <a:rPr lang="ko-KR" altLang="en-US" sz="1000" dirty="0"/>
                <a:t>원자 정보 및 </a:t>
              </a:r>
              <a:r>
                <a:rPr lang="en-US" altLang="ko-KR" sz="1000" dirty="0"/>
                <a:t>k-Points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Grid</a:t>
              </a:r>
              <a:r>
                <a:rPr lang="ko-KR" altLang="en-US" sz="1000" dirty="0"/>
                <a:t> 등의 정보를 정의하는 블록</a:t>
              </a:r>
              <a:endParaRPr lang="en-US" altLang="ko-KR" sz="1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C7DFEF8-72F9-8EF7-156F-CA76514DF546}"/>
                </a:ext>
              </a:extLst>
            </p:cNvPr>
            <p:cNvSpPr txBox="1"/>
            <p:nvPr/>
          </p:nvSpPr>
          <p:spPr>
            <a:xfrm>
              <a:off x="1240983" y="3142310"/>
              <a:ext cx="222105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highlight>
                    <a:srgbClr val="00FF00"/>
                  </a:highlight>
                </a:rPr>
                <a:t>계산 유형</a:t>
              </a:r>
              <a:r>
                <a:rPr lang="en-US" altLang="ko-KR" sz="700" dirty="0">
                  <a:highlight>
                    <a:srgbClr val="00FF00"/>
                  </a:highlight>
                </a:rPr>
                <a:t>, </a:t>
              </a:r>
              <a:r>
                <a:rPr lang="ko-KR" altLang="en-US" sz="700" dirty="0">
                  <a:highlight>
                    <a:srgbClr val="00FF00"/>
                  </a:highlight>
                </a:rPr>
                <a:t>출력 설정 등을 정의</a:t>
              </a:r>
              <a:endParaRPr lang="en-US" altLang="ko-KR" sz="700" dirty="0">
                <a:highlight>
                  <a:srgbClr val="00FF00"/>
                </a:highlight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8A29D8-09A6-2C88-6801-DC2DC17F624D}"/>
                </a:ext>
              </a:extLst>
            </p:cNvPr>
            <p:cNvSpPr txBox="1"/>
            <p:nvPr/>
          </p:nvSpPr>
          <p:spPr>
            <a:xfrm>
              <a:off x="1240983" y="3557431"/>
              <a:ext cx="2221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highlight>
                    <a:srgbClr val="00FF00"/>
                  </a:highlight>
                </a:rPr>
                <a:t>격자</a:t>
              </a:r>
              <a:r>
                <a:rPr lang="en-US" altLang="ko-KR" sz="700" dirty="0">
                  <a:highlight>
                    <a:srgbClr val="00FF00"/>
                  </a:highlight>
                </a:rPr>
                <a:t>, </a:t>
              </a:r>
              <a:r>
                <a:rPr lang="ko-KR" altLang="en-US" sz="700" dirty="0">
                  <a:highlight>
                    <a:srgbClr val="00FF00"/>
                  </a:highlight>
                </a:rPr>
                <a:t>전자구조</a:t>
              </a:r>
              <a:r>
                <a:rPr lang="en-US" altLang="ko-KR" sz="700" dirty="0">
                  <a:highlight>
                    <a:srgbClr val="00FF00"/>
                  </a:highlight>
                </a:rPr>
                <a:t>, </a:t>
              </a:r>
              <a:r>
                <a:rPr lang="ko-KR" altLang="en-US" sz="700" dirty="0" err="1">
                  <a:highlight>
                    <a:srgbClr val="00FF00"/>
                  </a:highlight>
                </a:rPr>
                <a:t>퍼듀드</a:t>
              </a:r>
              <a:r>
                <a:rPr lang="en-US" altLang="ko-KR" sz="700" dirty="0">
                  <a:highlight>
                    <a:srgbClr val="00FF00"/>
                  </a:highlight>
                </a:rPr>
                <a:t>-</a:t>
              </a:r>
              <a:r>
                <a:rPr lang="ko-KR" altLang="en-US" sz="700" dirty="0">
                  <a:highlight>
                    <a:srgbClr val="00FF00"/>
                  </a:highlight>
                </a:rPr>
                <a:t>전위 등의 </a:t>
              </a:r>
              <a:endParaRPr lang="en-US" altLang="ko-KR" sz="700" dirty="0">
                <a:highlight>
                  <a:srgbClr val="00FF00"/>
                </a:highlight>
              </a:endParaRPr>
            </a:p>
            <a:p>
              <a:r>
                <a:rPr lang="ko-KR" altLang="en-US" sz="700" dirty="0">
                  <a:highlight>
                    <a:srgbClr val="00FF00"/>
                  </a:highlight>
                </a:rPr>
                <a:t>물리적 시스템 정의</a:t>
              </a:r>
              <a:endParaRPr lang="en-US" altLang="ko-KR" sz="700" dirty="0">
                <a:highlight>
                  <a:srgbClr val="00FF00"/>
                </a:highlight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78152C7-DAAC-F2A9-E3CB-BE2F9AAEDD92}"/>
                </a:ext>
              </a:extLst>
            </p:cNvPr>
            <p:cNvSpPr txBox="1"/>
            <p:nvPr/>
          </p:nvSpPr>
          <p:spPr>
            <a:xfrm>
              <a:off x="1340996" y="3993694"/>
              <a:ext cx="222105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highlight>
                    <a:srgbClr val="00FF00"/>
                  </a:highlight>
                </a:rPr>
                <a:t>전자 상태 및 </a:t>
              </a:r>
              <a:r>
                <a:rPr lang="en-US" altLang="ko-KR" sz="700" dirty="0">
                  <a:highlight>
                    <a:srgbClr val="00FF00"/>
                  </a:highlight>
                </a:rPr>
                <a:t>SCF</a:t>
              </a:r>
              <a:r>
                <a:rPr lang="ko-KR" altLang="en-US" sz="700" dirty="0">
                  <a:highlight>
                    <a:srgbClr val="00FF00"/>
                  </a:highlight>
                </a:rPr>
                <a:t>수렴 조건 설정</a:t>
              </a:r>
              <a:endParaRPr lang="en-US" altLang="ko-KR" sz="700" dirty="0">
                <a:highlight>
                  <a:srgbClr val="00FF00"/>
                </a:highlight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7D6317-AFE9-50E6-9A46-D80C3B8F083D}"/>
                </a:ext>
              </a:extLst>
            </p:cNvPr>
            <p:cNvSpPr txBox="1"/>
            <p:nvPr/>
          </p:nvSpPr>
          <p:spPr>
            <a:xfrm>
              <a:off x="1340996" y="4408801"/>
              <a:ext cx="2221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highlight>
                    <a:srgbClr val="00FF00"/>
                  </a:highlight>
                </a:rPr>
                <a:t>원자 위치 최적화 옵션 설정 </a:t>
              </a:r>
              <a:endParaRPr lang="en-US" altLang="ko-KR" sz="700" dirty="0">
                <a:highlight>
                  <a:srgbClr val="00FF00"/>
                </a:highlight>
              </a:endParaRPr>
            </a:p>
            <a:p>
              <a:r>
                <a:rPr lang="en-US" altLang="ko-KR" sz="700" dirty="0">
                  <a:highlight>
                    <a:srgbClr val="00FF00"/>
                  </a:highlight>
                </a:rPr>
                <a:t>(</a:t>
              </a:r>
              <a:r>
                <a:rPr lang="ko-KR" altLang="en-US" sz="700" dirty="0">
                  <a:highlight>
                    <a:srgbClr val="00FF00"/>
                  </a:highlight>
                </a:rPr>
                <a:t>필요 시</a:t>
              </a:r>
              <a:r>
                <a:rPr lang="en-US" altLang="ko-KR" sz="700" dirty="0">
                  <a:highlight>
                    <a:srgbClr val="00FF00"/>
                  </a:highlight>
                </a:rPr>
                <a:t>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13B78F3-32E3-8A8C-4C73-5ECD79393012}"/>
                </a:ext>
              </a:extLst>
            </p:cNvPr>
            <p:cNvSpPr txBox="1"/>
            <p:nvPr/>
          </p:nvSpPr>
          <p:spPr>
            <a:xfrm>
              <a:off x="1340996" y="4829075"/>
              <a:ext cx="2221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highlight>
                    <a:srgbClr val="00FF00"/>
                  </a:highlight>
                </a:rPr>
                <a:t>셀 최적화 및 격자 조정 옵션 설정 </a:t>
              </a:r>
              <a:endParaRPr lang="en-US" altLang="ko-KR" sz="700" dirty="0">
                <a:highlight>
                  <a:srgbClr val="00FF00"/>
                </a:highlight>
              </a:endParaRPr>
            </a:p>
            <a:p>
              <a:r>
                <a:rPr lang="en-US" altLang="ko-KR" sz="700" dirty="0">
                  <a:highlight>
                    <a:srgbClr val="00FF00"/>
                  </a:highlight>
                </a:rPr>
                <a:t>(</a:t>
              </a:r>
              <a:r>
                <a:rPr lang="ko-KR" altLang="en-US" sz="700" dirty="0">
                  <a:highlight>
                    <a:srgbClr val="00FF00"/>
                  </a:highlight>
                </a:rPr>
                <a:t>필요 시</a:t>
              </a:r>
              <a:r>
                <a:rPr lang="en-US" altLang="ko-KR" sz="700" dirty="0">
                  <a:highlight>
                    <a:srgbClr val="00FF00"/>
                  </a:highlight>
                </a:rPr>
                <a:t>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2EC0123-AC4A-E90A-A489-78FEE15443A5}"/>
                </a:ext>
              </a:extLst>
            </p:cNvPr>
            <p:cNvSpPr txBox="1"/>
            <p:nvPr/>
          </p:nvSpPr>
          <p:spPr>
            <a:xfrm>
              <a:off x="1628439" y="5279691"/>
              <a:ext cx="222105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highlight>
                    <a:srgbClr val="00FF00"/>
                  </a:highlight>
                </a:rPr>
                <a:t>원소 종류 </a:t>
              </a:r>
              <a:r>
                <a:rPr lang="en-US" altLang="ko-KR" sz="700" dirty="0">
                  <a:highlight>
                    <a:srgbClr val="00FF00"/>
                  </a:highlight>
                </a:rPr>
                <a:t>&amp;</a:t>
              </a:r>
              <a:r>
                <a:rPr lang="ko-KR" altLang="en-US" sz="700" dirty="0">
                  <a:highlight>
                    <a:srgbClr val="00FF00"/>
                  </a:highlight>
                </a:rPr>
                <a:t> </a:t>
              </a:r>
              <a:endParaRPr lang="en-US" altLang="ko-KR" sz="700" dirty="0">
                <a:highlight>
                  <a:srgbClr val="00FF00"/>
                </a:highlight>
              </a:endParaRPr>
            </a:p>
            <a:p>
              <a:r>
                <a:rPr lang="ko-KR" altLang="en-US" sz="700" dirty="0" err="1">
                  <a:highlight>
                    <a:srgbClr val="00FF00"/>
                  </a:highlight>
                </a:rPr>
                <a:t>퍼듀드</a:t>
              </a:r>
              <a:r>
                <a:rPr lang="en-US" altLang="ko-KR" sz="700" dirty="0">
                  <a:highlight>
                    <a:srgbClr val="00FF00"/>
                  </a:highlight>
                </a:rPr>
                <a:t>-</a:t>
              </a:r>
              <a:r>
                <a:rPr lang="ko-KR" altLang="en-US" sz="700" dirty="0">
                  <a:highlight>
                    <a:srgbClr val="00FF00"/>
                  </a:highlight>
                </a:rPr>
                <a:t>전위 파일 지정</a:t>
              </a:r>
              <a:endParaRPr lang="en-US" altLang="ko-KR" sz="700" dirty="0">
                <a:highlight>
                  <a:srgbClr val="00FF00"/>
                </a:highlight>
              </a:endParaRPr>
            </a:p>
            <a:p>
              <a:endParaRPr lang="en-US" altLang="ko-KR" sz="700" dirty="0">
                <a:highlight>
                  <a:srgbClr val="00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9D6E245-A903-68E1-8803-EBEE350ADF12}"/>
                </a:ext>
              </a:extLst>
            </p:cNvPr>
            <p:cNvSpPr txBox="1"/>
            <p:nvPr/>
          </p:nvSpPr>
          <p:spPr>
            <a:xfrm>
              <a:off x="1628439" y="5547478"/>
              <a:ext cx="222105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>
                  <a:highlight>
                    <a:srgbClr val="00FF00"/>
                  </a:highlight>
                </a:rPr>
                <a:t>원자의 좌표 정보</a:t>
              </a:r>
              <a:endParaRPr lang="en-US" altLang="ko-KR" sz="700" dirty="0">
                <a:highlight>
                  <a:srgbClr val="00FF00"/>
                </a:highlight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9C9DDBB-B7B2-40A8-EF70-BAA9509A02D0}"/>
                </a:ext>
              </a:extLst>
            </p:cNvPr>
            <p:cNvSpPr txBox="1"/>
            <p:nvPr/>
          </p:nvSpPr>
          <p:spPr>
            <a:xfrm>
              <a:off x="1628439" y="5794129"/>
              <a:ext cx="222105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>
                  <a:highlight>
                    <a:srgbClr val="00FF00"/>
                  </a:highlight>
                </a:rPr>
                <a:t>k-point </a:t>
              </a:r>
              <a:r>
                <a:rPr lang="ko-KR" altLang="en-US" sz="700" dirty="0">
                  <a:highlight>
                    <a:srgbClr val="00FF00"/>
                  </a:highlight>
                </a:rPr>
                <a:t>샘플링 설정</a:t>
              </a:r>
              <a:endParaRPr lang="en-US" altLang="ko-KR" sz="700" dirty="0">
                <a:highlight>
                  <a:srgbClr val="00FF00"/>
                </a:highlight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313095-03A9-D0D8-CD2A-9465A75ADE00}"/>
                </a:ext>
              </a:extLst>
            </p:cNvPr>
            <p:cNvSpPr txBox="1"/>
            <p:nvPr/>
          </p:nvSpPr>
          <p:spPr>
            <a:xfrm>
              <a:off x="1628439" y="6088821"/>
              <a:ext cx="2221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highlight>
                    <a:srgbClr val="00FF00"/>
                  </a:highlight>
                </a:rPr>
                <a:t>Lattice Vector </a:t>
              </a:r>
              <a:r>
                <a:rPr lang="ko-KR" altLang="en-US" sz="700" dirty="0">
                  <a:highlight>
                    <a:srgbClr val="00FF00"/>
                  </a:highlight>
                </a:rPr>
                <a:t>지정 </a:t>
              </a:r>
              <a:endParaRPr lang="en-US" altLang="ko-KR" sz="700" dirty="0">
                <a:highlight>
                  <a:srgbClr val="00FF00"/>
                </a:highlight>
              </a:endParaRPr>
            </a:p>
            <a:p>
              <a:r>
                <a:rPr lang="en-US" altLang="ko-KR" sz="700" dirty="0">
                  <a:highlight>
                    <a:srgbClr val="00FF00"/>
                  </a:highlight>
                </a:rPr>
                <a:t>(</a:t>
              </a:r>
              <a:r>
                <a:rPr lang="ko-KR" altLang="en-US" sz="700" dirty="0">
                  <a:highlight>
                    <a:srgbClr val="00FF00"/>
                  </a:highlight>
                </a:rPr>
                <a:t>필요 시</a:t>
              </a:r>
              <a:r>
                <a:rPr lang="en-US" altLang="ko-KR" sz="700" dirty="0">
                  <a:highlight>
                    <a:srgbClr val="00FF00"/>
                  </a:highlight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40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9C7D7-BA3F-95AC-CF50-ED9BDEFD6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33B65E3C-B825-6F96-2F47-E48993A1074E}"/>
              </a:ext>
            </a:extLst>
          </p:cNvPr>
          <p:cNvGrpSpPr/>
          <p:nvPr/>
        </p:nvGrpSpPr>
        <p:grpSpPr>
          <a:xfrm>
            <a:off x="0" y="-3464"/>
            <a:ext cx="7208646" cy="870127"/>
            <a:chOff x="-1" y="-3464"/>
            <a:chExt cx="10583344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BFF4102-71D8-4F0D-6006-7DB86E579CB1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98F95A-BB7C-B513-D343-941E5D7C826B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4A9262C-30F3-D0EB-4677-1F9D12CAD1B9}"/>
                </a:ext>
              </a:extLst>
            </p:cNvPr>
            <p:cNvSpPr/>
            <p:nvPr/>
          </p:nvSpPr>
          <p:spPr>
            <a:xfrm>
              <a:off x="0" y="645718"/>
              <a:ext cx="10583343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DFF856-B671-E31C-5AF5-3273954313AD}"/>
                </a:ext>
              </a:extLst>
            </p:cNvPr>
            <p:cNvSpPr txBox="1"/>
            <p:nvPr/>
          </p:nvSpPr>
          <p:spPr>
            <a:xfrm>
              <a:off x="613611" y="689231"/>
              <a:ext cx="7794507" cy="54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용어 설명 </a:t>
              </a:r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- Pseudopotential (</a:t>
              </a:r>
              <a:r>
                <a:rPr lang="ko-KR" altLang="en-US" dirty="0" err="1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퍼듀드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 전위</a:t>
              </a:r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)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란</a:t>
              </a:r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?</a:t>
              </a:r>
              <a:endPara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0361A38-7EC4-F853-80EB-126F3A690F63}"/>
              </a:ext>
            </a:extLst>
          </p:cNvPr>
          <p:cNvGrpSpPr/>
          <p:nvPr/>
        </p:nvGrpSpPr>
        <p:grpSpPr>
          <a:xfrm>
            <a:off x="378484" y="1223508"/>
            <a:ext cx="3605326" cy="381380"/>
            <a:chOff x="490727" y="1047600"/>
            <a:chExt cx="3605326" cy="38138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6734806-8620-EF5E-E123-A0DC17ECE8B3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7B959BD4-8C42-B720-5A80-622AB69D38F9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F5C6950A-56EF-A337-121A-AC72678D203A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E808D36F-062D-BBA7-5DC4-8D24C81FC1C1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E53772-8FC1-1A47-40BF-17175FB1DF28}"/>
                </a:ext>
              </a:extLst>
            </p:cNvPr>
            <p:cNvSpPr txBox="1"/>
            <p:nvPr/>
          </p:nvSpPr>
          <p:spPr>
            <a:xfrm>
              <a:off x="686103" y="1053624"/>
              <a:ext cx="3409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 err="1"/>
                <a:t>퍼듀드</a:t>
              </a:r>
              <a:r>
                <a:rPr lang="ko-KR" altLang="en-US" sz="1800" b="1" dirty="0"/>
                <a:t> </a:t>
              </a:r>
              <a:r>
                <a:rPr lang="ko-KR" altLang="en-US" sz="1800" b="1" dirty="0" err="1"/>
                <a:t>전위란</a:t>
              </a:r>
              <a:r>
                <a:rPr lang="en-US" altLang="ko-KR" sz="1800" b="1" dirty="0"/>
                <a:t>?</a:t>
              </a:r>
              <a:endParaRPr lang="ko-KR" altLang="en-US" sz="1800" b="1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09D4ABA-8D74-90E4-B247-C1F59CCC2A1F}"/>
              </a:ext>
            </a:extLst>
          </p:cNvPr>
          <p:cNvSpPr txBox="1"/>
          <p:nvPr/>
        </p:nvSpPr>
        <p:spPr>
          <a:xfrm>
            <a:off x="640934" y="3563158"/>
            <a:ext cx="724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34857F-5275-8DC6-C526-AAC9168633CE}"/>
              </a:ext>
            </a:extLst>
          </p:cNvPr>
          <p:cNvSpPr txBox="1"/>
          <p:nvPr/>
        </p:nvSpPr>
        <p:spPr>
          <a:xfrm>
            <a:off x="640934" y="5719094"/>
            <a:ext cx="724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862E9D-90FA-D6D6-FADE-E4C37670ED43}"/>
              </a:ext>
            </a:extLst>
          </p:cNvPr>
          <p:cNvSpPr txBox="1"/>
          <p:nvPr/>
        </p:nvSpPr>
        <p:spPr>
          <a:xfrm>
            <a:off x="640934" y="3784242"/>
            <a:ext cx="724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CE261B-AC9D-3EAE-697F-871F2943B97E}"/>
              </a:ext>
            </a:extLst>
          </p:cNvPr>
          <p:cNvSpPr txBox="1"/>
          <p:nvPr/>
        </p:nvSpPr>
        <p:spPr>
          <a:xfrm>
            <a:off x="640935" y="1670920"/>
            <a:ext cx="5455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퍼듀드</a:t>
            </a:r>
            <a:r>
              <a:rPr lang="ko-KR" altLang="en-US" sz="1400" dirty="0"/>
              <a:t> 전위</a:t>
            </a:r>
            <a:r>
              <a:rPr lang="en-US" altLang="ko-KR" sz="1400" dirty="0"/>
              <a:t>(Pseudopotential)</a:t>
            </a:r>
            <a:r>
              <a:rPr lang="ko-KR" altLang="en-US" sz="1400" dirty="0"/>
              <a:t>는 전자를 단순화한 효과적인 전위 함수로</a:t>
            </a:r>
            <a:r>
              <a:rPr lang="en-US" altLang="ko-KR" sz="1400" dirty="0"/>
              <a:t>, </a:t>
            </a:r>
            <a:r>
              <a:rPr lang="ko-KR" altLang="en-US" sz="1400" dirty="0"/>
              <a:t>주로 고체 물리학이나 계산 화학에서 사용된다</a:t>
            </a:r>
            <a:r>
              <a:rPr lang="en-US" altLang="ko-KR" sz="1400" dirty="0"/>
              <a:t>. </a:t>
            </a:r>
            <a:r>
              <a:rPr lang="ko-KR" altLang="en-US" sz="1400" dirty="0"/>
              <a:t>원자핵과 전자 사이의 복잡한 상호작용을 효율적으로 계산하기 위해 만들어진 개념이다</a:t>
            </a:r>
            <a:r>
              <a:rPr lang="en-US" altLang="ko-KR" sz="1400" dirty="0"/>
              <a:t>.</a:t>
            </a:r>
            <a:r>
              <a:rPr lang="ko-KR" altLang="en-US" sz="1400" dirty="0"/>
              <a:t> 대부분의 화학적 성질에 큰 영향을 미치지 않는 내각 전자들은 계산에서 명시적으로 고려하지 않고 대신 내각 전자의 효과를 포함한 유효 전위로 대체하며</a:t>
            </a:r>
            <a:r>
              <a:rPr lang="en-US" altLang="ko-KR" sz="1400" dirty="0"/>
              <a:t>, </a:t>
            </a:r>
            <a:r>
              <a:rPr lang="ko-KR" altLang="en-US" sz="1400" dirty="0"/>
              <a:t>화학 결합이나 물리적 성질을 결정하는 외각 전자들만 명시적으로 고려해 집중하게 하면서 상호작용을 단순화하며 계산의 정확성을 유지하게 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일반적으로 </a:t>
            </a:r>
            <a:r>
              <a:rPr lang="ko-KR" altLang="en-US" sz="1400" dirty="0" err="1"/>
              <a:t>평면파</a:t>
            </a:r>
            <a:r>
              <a:rPr lang="ko-KR" altLang="en-US" sz="1400" dirty="0"/>
              <a:t> 기반 계산에 적합하도록 설계되었다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E1D6CF0-D648-4F75-757B-49A1CD488F3D}"/>
              </a:ext>
            </a:extLst>
          </p:cNvPr>
          <p:cNvGrpSpPr/>
          <p:nvPr/>
        </p:nvGrpSpPr>
        <p:grpSpPr>
          <a:xfrm>
            <a:off x="378484" y="3536492"/>
            <a:ext cx="3605326" cy="381380"/>
            <a:chOff x="490727" y="1047600"/>
            <a:chExt cx="3605326" cy="38138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D0B11E5-CAFD-8F6F-BC72-63C373D55D34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AC1AF72-C8EE-378F-1A3B-ECC43EECA3FB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0DF0235-8A3F-DD68-2BBD-EAE4C8B57216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E3ADDC4B-5D37-3051-D0B9-541439DC3CC9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6A9845-9383-3F65-1FA5-702ED06BC295}"/>
                </a:ext>
              </a:extLst>
            </p:cNvPr>
            <p:cNvSpPr txBox="1"/>
            <p:nvPr/>
          </p:nvSpPr>
          <p:spPr>
            <a:xfrm>
              <a:off x="686103" y="1053624"/>
              <a:ext cx="3409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 err="1"/>
                <a:t>퍼듀드</a:t>
              </a:r>
              <a:r>
                <a:rPr lang="ko-KR" altLang="en-US" sz="1800" b="1" dirty="0"/>
                <a:t> 전위의 종류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A075BDF-E002-031F-4968-A0C6AFA20AA8}"/>
              </a:ext>
            </a:extLst>
          </p:cNvPr>
          <p:cNvSpPr txBox="1"/>
          <p:nvPr/>
        </p:nvSpPr>
        <p:spPr>
          <a:xfrm>
            <a:off x="640934" y="4080860"/>
            <a:ext cx="724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초국소</a:t>
            </a:r>
            <a:r>
              <a:rPr lang="ko-KR" altLang="en-US" sz="1400" dirty="0"/>
              <a:t> 전위 </a:t>
            </a:r>
            <a:r>
              <a:rPr lang="en-US" altLang="ko-KR" sz="1400" dirty="0"/>
              <a:t>(Ultrasoft Pseudopotential)</a:t>
            </a:r>
          </a:p>
          <a:p>
            <a:r>
              <a:rPr lang="en-US" altLang="ko-KR" sz="1400" dirty="0"/>
              <a:t>Projector Augmented Wave (PAW) </a:t>
            </a:r>
            <a:r>
              <a:rPr lang="ko-KR" altLang="en-US" sz="1400" dirty="0"/>
              <a:t>등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02AC524-754F-7D7A-4654-7E82FF5541BC}"/>
              </a:ext>
            </a:extLst>
          </p:cNvPr>
          <p:cNvGrpSpPr/>
          <p:nvPr/>
        </p:nvGrpSpPr>
        <p:grpSpPr>
          <a:xfrm>
            <a:off x="378484" y="4873268"/>
            <a:ext cx="3605326" cy="381380"/>
            <a:chOff x="490727" y="1047600"/>
            <a:chExt cx="3605326" cy="38138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B90BF01-7816-4968-1638-A692CF3E02D3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EF96013D-4AD3-D427-716D-10D2B3F3900F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06DDE39B-A30D-29B4-2617-FBE8F84DEB8B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EB5D8D8-20B6-79AE-518B-7BE780552F6A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F4460C-0DBF-51FF-289D-AC679B6DB236}"/>
                </a:ext>
              </a:extLst>
            </p:cNvPr>
            <p:cNvSpPr txBox="1"/>
            <p:nvPr/>
          </p:nvSpPr>
          <p:spPr>
            <a:xfrm>
              <a:off x="686103" y="1053624"/>
              <a:ext cx="3409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 err="1"/>
                <a:t>퍼듀드</a:t>
              </a:r>
              <a:r>
                <a:rPr lang="ko-KR" altLang="en-US" sz="1800" b="1" dirty="0"/>
                <a:t> 전위 이름의 유래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7340C8F-1572-9548-F4AE-E7513E2A9AA1}"/>
              </a:ext>
            </a:extLst>
          </p:cNvPr>
          <p:cNvSpPr txBox="1"/>
          <p:nvPr/>
        </p:nvSpPr>
        <p:spPr>
          <a:xfrm>
            <a:off x="640934" y="5393841"/>
            <a:ext cx="5326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퍼듀드</a:t>
            </a:r>
            <a:r>
              <a:rPr lang="ko-KR" altLang="en-US" sz="1400" dirty="0"/>
              <a:t> 전위라는 용어는 널리 사용되는 </a:t>
            </a:r>
            <a:r>
              <a:rPr lang="en-US" altLang="ko-KR" sz="1400" dirty="0"/>
              <a:t>pseudopotential</a:t>
            </a:r>
            <a:r>
              <a:rPr lang="ko-KR" altLang="en-US" sz="1400" dirty="0"/>
              <a:t>인 </a:t>
            </a:r>
            <a:r>
              <a:rPr lang="en-US" altLang="ko-KR" sz="1400" dirty="0"/>
              <a:t>PBE pseudopotential</a:t>
            </a:r>
            <a:r>
              <a:rPr lang="ko-KR" altLang="en-US" sz="1400" dirty="0"/>
              <a:t>에서 따왔다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Perdew</a:t>
            </a:r>
            <a:r>
              <a:rPr lang="en-US" altLang="ko-KR" sz="1400" dirty="0"/>
              <a:t>-Burke-</a:t>
            </a:r>
            <a:r>
              <a:rPr lang="en-US" altLang="ko-KR" sz="1400" dirty="0" err="1"/>
              <a:t>Ernerhof</a:t>
            </a:r>
            <a:r>
              <a:rPr lang="ko-KR" altLang="en-US" sz="1400" dirty="0"/>
              <a:t>의 약자인 </a:t>
            </a:r>
            <a:r>
              <a:rPr lang="en-US" altLang="ko-KR" sz="1400" dirty="0"/>
              <a:t>PBE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Perdew</a:t>
            </a:r>
            <a:r>
              <a:rPr lang="ko-KR" altLang="en-US" sz="1400" dirty="0"/>
              <a:t>를 따온 것으로 보이며</a:t>
            </a:r>
            <a:r>
              <a:rPr lang="en-US" altLang="ko-KR" sz="1400" dirty="0"/>
              <a:t>, Pseudopotential</a:t>
            </a:r>
            <a:r>
              <a:rPr lang="ko-KR" altLang="en-US" sz="1400" dirty="0"/>
              <a:t>을 지칭하는 말로 쓰인다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80A064-DD16-8191-F93B-7D1352F021F6}"/>
              </a:ext>
            </a:extLst>
          </p:cNvPr>
          <p:cNvSpPr/>
          <p:nvPr/>
        </p:nvSpPr>
        <p:spPr>
          <a:xfrm>
            <a:off x="6163076" y="1205040"/>
            <a:ext cx="5463521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B94EC4-9390-348C-CC29-C0880A1257AC}"/>
              </a:ext>
            </a:extLst>
          </p:cNvPr>
          <p:cNvSpPr txBox="1"/>
          <p:nvPr/>
        </p:nvSpPr>
        <p:spPr>
          <a:xfrm>
            <a:off x="6294246" y="1414198"/>
            <a:ext cx="379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퀀텀</a:t>
            </a:r>
            <a:r>
              <a:rPr lang="ko-KR" altLang="en-US" b="1" dirty="0"/>
              <a:t> 에스프레소에서의 사용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E756E5-64D1-81D3-C695-147BA97C2855}"/>
              </a:ext>
            </a:extLst>
          </p:cNvPr>
          <p:cNvSpPr txBox="1"/>
          <p:nvPr/>
        </p:nvSpPr>
        <p:spPr>
          <a:xfrm>
            <a:off x="6294245" y="1818107"/>
            <a:ext cx="5256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퀀텀</a:t>
            </a:r>
            <a:r>
              <a:rPr lang="ko-KR" altLang="en-US" sz="1600" dirty="0"/>
              <a:t> 에스프레소에서는 다양한 형태의 슈도 </a:t>
            </a:r>
            <a:r>
              <a:rPr lang="ko-KR" altLang="en-US" sz="1600" dirty="0" err="1"/>
              <a:t>포텐셜</a:t>
            </a:r>
            <a:r>
              <a:rPr lang="ko-KR" altLang="en-US" sz="1600" dirty="0"/>
              <a:t> 양식을 지원한다</a:t>
            </a:r>
            <a:r>
              <a:rPr lang="en-US" altLang="ko-KR" sz="1600" dirty="0"/>
              <a:t>. </a:t>
            </a:r>
            <a:r>
              <a:rPr lang="ko-KR" altLang="en-US" sz="1600" dirty="0"/>
              <a:t>보통 </a:t>
            </a:r>
            <a:r>
              <a:rPr lang="en-US" altLang="ko-KR" sz="1600" dirty="0"/>
              <a:t>.UPF </a:t>
            </a:r>
            <a:r>
              <a:rPr lang="ko-KR" altLang="en-US" sz="1600" dirty="0"/>
              <a:t>확장자로 제공되며</a:t>
            </a:r>
            <a:r>
              <a:rPr lang="en-US" altLang="ko-KR" sz="1600" dirty="0"/>
              <a:t>, </a:t>
            </a:r>
            <a:r>
              <a:rPr lang="ko-KR" altLang="en-US" sz="1600" dirty="0"/>
              <a:t>계산에 필요한 원자들의 전위 정보를 포함한다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A81955B5-7069-6DD8-967F-23B92D558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076" y="4873268"/>
            <a:ext cx="5706271" cy="1200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433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261B3-2FE3-A56D-DFD1-96564135D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4CCBAA3-7202-2989-DD00-90C0157A3E1C}"/>
              </a:ext>
            </a:extLst>
          </p:cNvPr>
          <p:cNvGrpSpPr/>
          <p:nvPr/>
        </p:nvGrpSpPr>
        <p:grpSpPr>
          <a:xfrm>
            <a:off x="0" y="-3464"/>
            <a:ext cx="7208646" cy="870127"/>
            <a:chOff x="-1" y="-3464"/>
            <a:chExt cx="10583344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2CE3499-C49B-C021-2E75-5D0F07D96BE9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C286CC-8B72-1AFC-AE2F-17AB1529B437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7CFED6E-4AD0-3AA6-5A7F-7CA299FD8FBA}"/>
                </a:ext>
              </a:extLst>
            </p:cNvPr>
            <p:cNvSpPr/>
            <p:nvPr/>
          </p:nvSpPr>
          <p:spPr>
            <a:xfrm>
              <a:off x="0" y="645718"/>
              <a:ext cx="10583343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2A3B7A-501F-D41E-2A35-1338D3F664DC}"/>
                </a:ext>
              </a:extLst>
            </p:cNvPr>
            <p:cNvSpPr txBox="1"/>
            <p:nvPr/>
          </p:nvSpPr>
          <p:spPr>
            <a:xfrm>
              <a:off x="613611" y="689231"/>
              <a:ext cx="7794507" cy="54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Namelist</a:t>
              </a:r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 Block (1) - &amp;CONTROL block</a:t>
              </a:r>
              <a:endPara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FD8852C-440C-3F1F-44FF-74D01A787234}"/>
              </a:ext>
            </a:extLst>
          </p:cNvPr>
          <p:cNvGrpSpPr/>
          <p:nvPr/>
        </p:nvGrpSpPr>
        <p:grpSpPr>
          <a:xfrm>
            <a:off x="378484" y="1223508"/>
            <a:ext cx="3605326" cy="381380"/>
            <a:chOff x="490727" y="1047600"/>
            <a:chExt cx="3605326" cy="38138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32DA9DB-1023-E9FE-485F-C47AC1F50DAD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9347D951-4388-4560-7CBA-14AB4CDB6A7B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B2294FC2-EAC2-4476-BAEC-DF08A33B94CC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1BF97B5A-FF89-9543-0DF5-7770378713CB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2746A1-C18A-A30C-EA3A-0A1CF082033F}"/>
                </a:ext>
              </a:extLst>
            </p:cNvPr>
            <p:cNvSpPr txBox="1"/>
            <p:nvPr/>
          </p:nvSpPr>
          <p:spPr>
            <a:xfrm>
              <a:off x="686103" y="1053624"/>
              <a:ext cx="3409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&amp;Control Block (</a:t>
              </a:r>
              <a:r>
                <a:rPr lang="ko-KR" altLang="en-US" b="1" dirty="0"/>
                <a:t>계산 제어</a:t>
              </a:r>
              <a:r>
                <a:rPr lang="en-US" altLang="ko-KR" b="1" dirty="0"/>
                <a:t>)</a:t>
              </a:r>
              <a:endParaRPr lang="ko-KR" altLang="en-US" b="1" dirty="0"/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6B377046-1504-CDDA-8E11-A0C3AF5E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27" t="16833" r="32236" b="36535"/>
          <a:stretch/>
        </p:blipFill>
        <p:spPr>
          <a:xfrm>
            <a:off x="608594" y="2365537"/>
            <a:ext cx="4995741" cy="136025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FCD9D76-66AB-A678-2EFC-44E7FCBBECB9}"/>
              </a:ext>
            </a:extLst>
          </p:cNvPr>
          <p:cNvSpPr txBox="1"/>
          <p:nvPr/>
        </p:nvSpPr>
        <p:spPr>
          <a:xfrm>
            <a:off x="468868" y="1609945"/>
            <a:ext cx="62176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퀀텀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에스프레소(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Quantum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ESPRESSO)의 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&amp;CONTROL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블록은 계산의 전반적인 제어 파라미터를 설정하는 곳</a:t>
            </a:r>
            <a:r>
              <a:rPr kumimoji="0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이다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이 블록은 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입력 파일(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*.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)의 첫 번째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섹션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으로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계산 유형, 출력 파일 설정, 데이터 저장 위치,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퍼듀드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전위 파일 경로 등 중요한 정보를 포함</a:t>
            </a:r>
            <a:r>
              <a:rPr kumimoji="0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 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D5C224E-0964-7536-85CE-CFC840E780B8}"/>
              </a:ext>
            </a:extLst>
          </p:cNvPr>
          <p:cNvGrpSpPr/>
          <p:nvPr/>
        </p:nvGrpSpPr>
        <p:grpSpPr>
          <a:xfrm>
            <a:off x="280062" y="3752561"/>
            <a:ext cx="2910308" cy="2637086"/>
            <a:chOff x="573860" y="3752561"/>
            <a:chExt cx="2594809" cy="2351206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288BADF-74CC-3DD6-ABF3-4BED6F388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860" y="3752561"/>
              <a:ext cx="2520000" cy="1570187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5DEA9BFC-16AF-C795-633C-6DEF79C8C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669" y="5359808"/>
              <a:ext cx="2520000" cy="743959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F8766B3-C4FA-7AE2-A30C-9B4C8FE793C5}"/>
              </a:ext>
            </a:extLst>
          </p:cNvPr>
          <p:cNvGrpSpPr/>
          <p:nvPr/>
        </p:nvGrpSpPr>
        <p:grpSpPr>
          <a:xfrm>
            <a:off x="3168668" y="3725789"/>
            <a:ext cx="2872815" cy="2693496"/>
            <a:chOff x="3168669" y="3725789"/>
            <a:chExt cx="2539182" cy="2380688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EB022112-442B-53B9-3666-7F00CA5FD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669" y="3725789"/>
              <a:ext cx="2520000" cy="1168014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8F578021-C61E-F9D2-7E62-57EAA400F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87851" y="4927629"/>
              <a:ext cx="2520000" cy="1178848"/>
            </a:xfrm>
            <a:prstGeom prst="rect">
              <a:avLst/>
            </a:prstGeom>
          </p:spPr>
        </p:pic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D89483C6-66B3-5804-565F-0F84FF133132}"/>
              </a:ext>
            </a:extLst>
          </p:cNvPr>
          <p:cNvGrpSpPr/>
          <p:nvPr/>
        </p:nvGrpSpPr>
        <p:grpSpPr>
          <a:xfrm>
            <a:off x="6162133" y="2240997"/>
            <a:ext cx="3228427" cy="4367282"/>
            <a:chOff x="5795634" y="2240997"/>
            <a:chExt cx="2673012" cy="3615940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94D63612-92BE-6AC9-21C9-D65DC026A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21045" y="2240997"/>
              <a:ext cx="2520000" cy="1087397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50984D0D-C66B-9EEC-49F3-5468948E2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95634" y="3354752"/>
              <a:ext cx="2520000" cy="1209387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F88AED08-E7BB-FC96-5E9D-709FD701C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48646" y="4590497"/>
              <a:ext cx="2520000" cy="1266440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FFAE119-7C75-432E-427C-1CB4BFFB6DED}"/>
              </a:ext>
            </a:extLst>
          </p:cNvPr>
          <p:cNvGrpSpPr/>
          <p:nvPr/>
        </p:nvGrpSpPr>
        <p:grpSpPr>
          <a:xfrm>
            <a:off x="9523431" y="2402381"/>
            <a:ext cx="2411969" cy="4205897"/>
            <a:chOff x="8847118" y="736279"/>
            <a:chExt cx="1800000" cy="313877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4D54FCF2-57EB-9E52-7EA1-216A1DC05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47118" y="736279"/>
              <a:ext cx="1800000" cy="2000666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3D5A4898-7870-5325-ED86-99EAB2C5E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847118" y="2744746"/>
              <a:ext cx="1800000" cy="11303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31F11C-FA9C-F5F6-ED05-17C8890B85DD}"/>
              </a:ext>
            </a:extLst>
          </p:cNvPr>
          <p:cNvSpPr txBox="1"/>
          <p:nvPr/>
        </p:nvSpPr>
        <p:spPr>
          <a:xfrm>
            <a:off x="7411548" y="275365"/>
            <a:ext cx="43625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</a:t>
            </a:r>
            <a:r>
              <a:rPr lang="en-US" altLang="ko-KR" sz="1100" dirty="0" err="1"/>
              <a:t>vc</a:t>
            </a:r>
            <a:r>
              <a:rPr lang="en-US" altLang="ko-KR" sz="1100" dirty="0"/>
              <a:t>-relax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vc</a:t>
            </a:r>
            <a:r>
              <a:rPr lang="ko-KR" altLang="en-US" sz="1100" dirty="0"/>
              <a:t>는 </a:t>
            </a:r>
            <a:r>
              <a:rPr lang="en-US" altLang="ko-KR" sz="1100" dirty="0"/>
              <a:t>variation cell</a:t>
            </a:r>
            <a:r>
              <a:rPr lang="ko-KR" altLang="en-US" sz="1100" dirty="0"/>
              <a:t>의 약자이다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3374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C8AA8-A91B-B4A6-F0FB-73DC09F68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A36AF2C3-5B21-1FBF-D2D3-53A0FF694756}"/>
              </a:ext>
            </a:extLst>
          </p:cNvPr>
          <p:cNvGrpSpPr/>
          <p:nvPr/>
        </p:nvGrpSpPr>
        <p:grpSpPr>
          <a:xfrm>
            <a:off x="0" y="-3464"/>
            <a:ext cx="7208646" cy="870127"/>
            <a:chOff x="-1" y="-3464"/>
            <a:chExt cx="10583344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B595DD9-06B1-E00E-D971-B955DB4772AF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815BA3-3438-DEB7-66CB-4F5E07F180C6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B3FE00-9DB0-E2DB-E078-47C8ABF64947}"/>
                </a:ext>
              </a:extLst>
            </p:cNvPr>
            <p:cNvSpPr/>
            <p:nvPr/>
          </p:nvSpPr>
          <p:spPr>
            <a:xfrm>
              <a:off x="0" y="645718"/>
              <a:ext cx="10583343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736E63-04D3-2E1F-0D0F-4E3306044674}"/>
                </a:ext>
              </a:extLst>
            </p:cNvPr>
            <p:cNvSpPr txBox="1"/>
            <p:nvPr/>
          </p:nvSpPr>
          <p:spPr>
            <a:xfrm>
              <a:off x="613611" y="689231"/>
              <a:ext cx="7794507" cy="54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Namelist</a:t>
              </a:r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 Block (2) - &amp;SYSTEM block</a:t>
              </a:r>
              <a:endPara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CFB6813-2CFD-C4F5-FFCE-22C1F01B8FE5}"/>
              </a:ext>
            </a:extLst>
          </p:cNvPr>
          <p:cNvGrpSpPr/>
          <p:nvPr/>
        </p:nvGrpSpPr>
        <p:grpSpPr>
          <a:xfrm>
            <a:off x="378484" y="1223508"/>
            <a:ext cx="4612616" cy="381380"/>
            <a:chOff x="490727" y="1047600"/>
            <a:chExt cx="4612616" cy="38138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704EF8D-23F4-5DBB-7CF4-DD3B89A3E9B8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A8A71CAD-F58E-47AC-F9C2-11CB85E94F7C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9885238F-ABB6-A792-8D3C-7107B5AE09A4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280BC2C8-DB17-EC07-1405-10BD4E4E6BC5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A4E0A9-FB69-2472-47C2-4D74F0C12ADF}"/>
                </a:ext>
              </a:extLst>
            </p:cNvPr>
            <p:cNvSpPr txBox="1"/>
            <p:nvPr/>
          </p:nvSpPr>
          <p:spPr>
            <a:xfrm>
              <a:off x="686103" y="1053624"/>
              <a:ext cx="4417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SYSTEM block (</a:t>
              </a:r>
              <a:r>
                <a:rPr lang="ko-KR" altLang="en-US" b="1" dirty="0"/>
                <a:t>물리적 시스템 정의</a:t>
              </a:r>
              <a:r>
                <a:rPr lang="en-US" altLang="ko-KR" b="1" dirty="0"/>
                <a:t>)</a:t>
              </a:r>
              <a:endParaRPr lang="ko-KR" altLang="en-US" b="1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F2730A9-4267-B9CC-8609-66FF608A3916}"/>
              </a:ext>
            </a:extLst>
          </p:cNvPr>
          <p:cNvSpPr txBox="1"/>
          <p:nvPr/>
        </p:nvSpPr>
        <p:spPr>
          <a:xfrm>
            <a:off x="468868" y="1609945"/>
            <a:ext cx="62176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&amp;SYSTEM </a:t>
            </a:r>
            <a:r>
              <a:rPr kumimoji="0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블록은 </a:t>
            </a:r>
            <a:r>
              <a:rPr kumimoji="0" lang="ko-KR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퀀텀</a:t>
            </a:r>
            <a:r>
              <a:rPr kumimoji="0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에스프레소에서 계산할 시스템의 물리적 및 계산적 매개변수를 설정하는 부분이다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섹션에서는 격자 구조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원자 수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컷오프 에너지 등 시스템 정의와 관련된 정보를 지정한다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EABB05-9385-D407-B3CA-B838E64DCC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35" t="22645" r="45751"/>
          <a:stretch/>
        </p:blipFill>
        <p:spPr>
          <a:xfrm>
            <a:off x="680285" y="2401436"/>
            <a:ext cx="3497179" cy="14795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07CF1F-4387-5725-F3E6-8580A021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85" y="4162052"/>
            <a:ext cx="2852641" cy="160562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7B5D65C-EA90-D1DB-0930-62D4BAC4B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393" y="2390965"/>
            <a:ext cx="2991198" cy="204167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D62BD2F-2AB1-AEDC-2260-D4D057A19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827" y="4467035"/>
            <a:ext cx="2974897" cy="232286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BE2A21B-2074-92EE-9327-B2AE2B18B5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174" y="1155689"/>
            <a:ext cx="2934145" cy="267740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CED1F77-56B5-E568-503D-63FDCB4BA2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4174" y="3880992"/>
            <a:ext cx="3023799" cy="26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33A03-5365-BE61-EBB5-7D03D0472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D58AF6A4-C8BC-1E14-17C7-3EE289C28DFD}"/>
              </a:ext>
            </a:extLst>
          </p:cNvPr>
          <p:cNvGrpSpPr/>
          <p:nvPr/>
        </p:nvGrpSpPr>
        <p:grpSpPr>
          <a:xfrm>
            <a:off x="0" y="-3464"/>
            <a:ext cx="7208646" cy="870127"/>
            <a:chOff x="-1" y="-3464"/>
            <a:chExt cx="10583344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C9B862-7205-179C-AA87-94E06623E567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0E1C3F-2FAA-EF89-2109-D15AB7428B41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4A4A808-1644-F589-38F4-FA6FE6A78B48}"/>
                </a:ext>
              </a:extLst>
            </p:cNvPr>
            <p:cNvSpPr/>
            <p:nvPr/>
          </p:nvSpPr>
          <p:spPr>
            <a:xfrm>
              <a:off x="0" y="645718"/>
              <a:ext cx="10583343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3C9C29-0FBA-5C36-1F28-0D75E9C9DCB1}"/>
                </a:ext>
              </a:extLst>
            </p:cNvPr>
            <p:cNvSpPr txBox="1"/>
            <p:nvPr/>
          </p:nvSpPr>
          <p:spPr>
            <a:xfrm>
              <a:off x="613611" y="689231"/>
              <a:ext cx="7794507" cy="54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Namelist</a:t>
              </a:r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 Block (3) - &amp;ELECTRON block</a:t>
              </a:r>
              <a:endPara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6C579BE-C616-A2E0-575D-B68037B0B0DA}"/>
              </a:ext>
            </a:extLst>
          </p:cNvPr>
          <p:cNvGrpSpPr/>
          <p:nvPr/>
        </p:nvGrpSpPr>
        <p:grpSpPr>
          <a:xfrm>
            <a:off x="378484" y="1223508"/>
            <a:ext cx="4612616" cy="381380"/>
            <a:chOff x="490727" y="1047600"/>
            <a:chExt cx="4612616" cy="38138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827F478-B629-37E0-61B6-D55FAB227264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D15FB0E-79DF-3D74-80C9-D53ECB2B28E1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A4AC1D9D-0D2C-E4FA-9FE5-AAEAB20975C2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98666D11-C6E5-40BC-E936-E6E42947C7BD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A44DBB-99AF-C6A1-6BB6-6DD1BC089A9F}"/>
                </a:ext>
              </a:extLst>
            </p:cNvPr>
            <p:cNvSpPr txBox="1"/>
            <p:nvPr/>
          </p:nvSpPr>
          <p:spPr>
            <a:xfrm>
              <a:off x="686103" y="1053624"/>
              <a:ext cx="4417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ELECTRON block</a:t>
              </a:r>
              <a:endParaRPr lang="ko-KR" altLang="en-US" b="1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182470A8-5254-74B1-6CE2-76A0C105BB84}"/>
              </a:ext>
            </a:extLst>
          </p:cNvPr>
          <p:cNvSpPr txBox="1"/>
          <p:nvPr/>
        </p:nvSpPr>
        <p:spPr>
          <a:xfrm>
            <a:off x="468868" y="1609945"/>
            <a:ext cx="62176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&amp;ELECTRONS </a:t>
            </a:r>
            <a:r>
              <a:rPr kumimoji="0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블록은 전자 구조 계산의 수렴 조건과 알고리즘을 설정하는 섹션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이는 </a:t>
            </a:r>
            <a:r>
              <a:rPr kumimoji="0" lang="ko-KR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퀀텀</a:t>
            </a:r>
            <a:r>
              <a:rPr kumimoji="0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에스프레소에서 자기 일관 필드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(SCF, Self-Consistent Field) </a:t>
            </a:r>
            <a:r>
              <a:rPr kumimoji="0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계산의 정확도와 속도에 중요한 역할을 한다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FB706F2-0415-0638-9D18-DE74C16C2E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80" t="32581" r="34264" b="2700"/>
          <a:stretch/>
        </p:blipFill>
        <p:spPr>
          <a:xfrm>
            <a:off x="573860" y="2408686"/>
            <a:ext cx="4848372" cy="93890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1CAE678-5248-7C2E-B1C6-3FD99BCC8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51" y="3561691"/>
            <a:ext cx="3742469" cy="306482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31DADAA-787A-24BB-759D-FA7AD372A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220" y="3591133"/>
            <a:ext cx="3834876" cy="310075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75E1CEE-2011-F140-1102-58216FEF1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4096" y="652689"/>
            <a:ext cx="3778405" cy="315722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036047A-D074-0266-598F-062855BCC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7752" y="3885115"/>
            <a:ext cx="3814341" cy="274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5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865D9-F787-4F0D-2ED5-5B99A4F9B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BC8759EA-3541-65D4-1075-CE1A6A5D459F}"/>
              </a:ext>
            </a:extLst>
          </p:cNvPr>
          <p:cNvGrpSpPr/>
          <p:nvPr/>
        </p:nvGrpSpPr>
        <p:grpSpPr>
          <a:xfrm>
            <a:off x="0" y="-3464"/>
            <a:ext cx="7208646" cy="870127"/>
            <a:chOff x="-1" y="-3464"/>
            <a:chExt cx="10583344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871CF25-3C3D-C536-6A46-10DD36F5E3BA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29DAA6-42E0-57DD-9B8A-E40507839542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60E4514-E21B-62CB-1451-915FA7A63C38}"/>
                </a:ext>
              </a:extLst>
            </p:cNvPr>
            <p:cNvSpPr/>
            <p:nvPr/>
          </p:nvSpPr>
          <p:spPr>
            <a:xfrm>
              <a:off x="0" y="645718"/>
              <a:ext cx="10583343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E32B22-44B9-4561-4F76-D842FD4B3E49}"/>
                </a:ext>
              </a:extLst>
            </p:cNvPr>
            <p:cNvSpPr txBox="1"/>
            <p:nvPr/>
          </p:nvSpPr>
          <p:spPr>
            <a:xfrm>
              <a:off x="613611" y="689231"/>
              <a:ext cx="7794507" cy="54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Data Block</a:t>
              </a:r>
              <a:endPara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FF49E05-8A31-9600-979A-ACFE8C238F50}"/>
              </a:ext>
            </a:extLst>
          </p:cNvPr>
          <p:cNvGrpSpPr/>
          <p:nvPr/>
        </p:nvGrpSpPr>
        <p:grpSpPr>
          <a:xfrm>
            <a:off x="378484" y="984628"/>
            <a:ext cx="4612616" cy="381380"/>
            <a:chOff x="490727" y="1047600"/>
            <a:chExt cx="4612616" cy="38138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90C4D01-2A62-FA97-FDB1-EBCB675BFB65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F79F3DB4-FDF5-C41B-2868-21FA40017E47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4A8E52E1-1286-38CD-9918-D504B1551043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10BB0D9F-56D3-AC15-C78B-2072EED61D28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2692E8-B915-4141-6B03-267EB3878F8C}"/>
                </a:ext>
              </a:extLst>
            </p:cNvPr>
            <p:cNvSpPr txBox="1"/>
            <p:nvPr/>
          </p:nvSpPr>
          <p:spPr>
            <a:xfrm>
              <a:off x="686103" y="1053624"/>
              <a:ext cx="4417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Data block</a:t>
              </a:r>
              <a:endParaRPr lang="ko-KR" altLang="en-US" b="1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16CE1495-7DE3-402B-1037-82E0A019E931}"/>
              </a:ext>
            </a:extLst>
          </p:cNvPr>
          <p:cNvSpPr txBox="1"/>
          <p:nvPr/>
        </p:nvSpPr>
        <p:spPr>
          <a:xfrm>
            <a:off x="468868" y="1371065"/>
            <a:ext cx="62176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err="1"/>
              <a:t>퀀텀</a:t>
            </a:r>
            <a:r>
              <a:rPr lang="ko-KR" altLang="en-US" sz="1200" dirty="0"/>
              <a:t> 에스프레소의 입력 파일에서 </a:t>
            </a:r>
            <a:r>
              <a:rPr lang="ko-KR" altLang="en-US" sz="1200" b="1" dirty="0"/>
              <a:t>데이터 블록</a:t>
            </a:r>
            <a:r>
              <a:rPr lang="ko-KR" altLang="en-US" sz="1200" dirty="0"/>
              <a:t>은 계산할 원소</a:t>
            </a:r>
            <a:r>
              <a:rPr lang="en-US" altLang="ko-KR" sz="1200" dirty="0"/>
              <a:t>, </a:t>
            </a:r>
            <a:r>
              <a:rPr lang="ko-KR" altLang="en-US" sz="1200" dirty="0"/>
              <a:t>원자의 위치</a:t>
            </a:r>
            <a:r>
              <a:rPr lang="en-US" altLang="ko-KR" sz="1200" dirty="0"/>
              <a:t>, k-</a:t>
            </a:r>
            <a:r>
              <a:rPr lang="ko-KR" altLang="en-US" sz="1200" dirty="0"/>
              <a:t>점 샘플링 등을 설정하는 중요한 섹션</a:t>
            </a:r>
            <a:endParaRPr kumimoji="0" lang="en-US" altLang="ko-K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CCF8CA2-07B0-9ADB-40A1-95BC0EB7E6C3}"/>
              </a:ext>
            </a:extLst>
          </p:cNvPr>
          <p:cNvGrpSpPr/>
          <p:nvPr/>
        </p:nvGrpSpPr>
        <p:grpSpPr>
          <a:xfrm>
            <a:off x="322696" y="2076449"/>
            <a:ext cx="11158448" cy="4024305"/>
            <a:chOff x="0" y="1703699"/>
            <a:chExt cx="12192000" cy="439705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D656CED-CD85-0716-3578-E5F21EAEC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03699"/>
              <a:ext cx="3960000" cy="412648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2A7DA83-E898-BB47-01E8-4D4E5030B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6000" y="1703699"/>
              <a:ext cx="3960000" cy="3984445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86A179E-9FBC-56EE-7B44-7887FE806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32000" y="1703699"/>
              <a:ext cx="3960000" cy="4397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296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10EDC-85BF-C247-B8E0-29CCB6AFF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B71412DF-D2E6-7626-8087-88D84B7FF7CF}"/>
              </a:ext>
            </a:extLst>
          </p:cNvPr>
          <p:cNvGrpSpPr/>
          <p:nvPr/>
        </p:nvGrpSpPr>
        <p:grpSpPr>
          <a:xfrm>
            <a:off x="0" y="-3464"/>
            <a:ext cx="3417456" cy="870127"/>
            <a:chOff x="-1" y="-3464"/>
            <a:chExt cx="5017324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8DFC276-3FA0-5398-4F9A-FB9C4FC344D9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D3DE84-D030-64DB-F157-914DCF3AF110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00ABC6-13D6-4E23-B8EE-1CFB7CD9FAF5}"/>
                </a:ext>
              </a:extLst>
            </p:cNvPr>
            <p:cNvSpPr/>
            <p:nvPr/>
          </p:nvSpPr>
          <p:spPr>
            <a:xfrm>
              <a:off x="1" y="645719"/>
              <a:ext cx="48768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BDE463-B7FB-B8C2-A9F2-E82FF4768B85}"/>
                </a:ext>
              </a:extLst>
            </p:cNvPr>
            <p:cNvSpPr txBox="1"/>
            <p:nvPr/>
          </p:nvSpPr>
          <p:spPr>
            <a:xfrm>
              <a:off x="613611" y="689231"/>
              <a:ext cx="4403712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참고 자료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55A2AED-1870-7606-08A2-1E52AEDE6902}"/>
              </a:ext>
            </a:extLst>
          </p:cNvPr>
          <p:cNvSpPr txBox="1"/>
          <p:nvPr/>
        </p:nvSpPr>
        <p:spPr>
          <a:xfrm>
            <a:off x="587828" y="1132114"/>
            <a:ext cx="408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93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526</Words>
  <Application>Microsoft Office PowerPoint</Application>
  <PresentationFormat>와이드스크린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 Unicode MS</vt:lpstr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11</cp:revision>
  <dcterms:created xsi:type="dcterms:W3CDTF">2025-01-14T05:07:23Z</dcterms:created>
  <dcterms:modified xsi:type="dcterms:W3CDTF">2025-01-31T07:28:09Z</dcterms:modified>
</cp:coreProperties>
</file>