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Quantum Espresso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Cell Dimensions</a:t>
            </a:r>
            <a:endParaRPr lang="ko-KR" alt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20250131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celldm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(Cell Dimensions)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개념 및 설명 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04A3C-6DBB-7AC8-AD0F-FE1C39A7C5C5}"/>
              </a:ext>
            </a:extLst>
          </p:cNvPr>
          <p:cNvGrpSpPr/>
          <p:nvPr/>
        </p:nvGrpSpPr>
        <p:grpSpPr>
          <a:xfrm>
            <a:off x="378484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5652E8-982F-45A9-2CD9-D9B8209CDB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A0D58E-A105-B0A4-5394-70CFBD34355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9A2A94D-A251-2675-D723-32D9DC3FB3B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F5FCC8A-EFCD-D947-04EE-E370275867A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3B52A-1AF7-C3FE-32AF-FADF24F2A1C2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Cell Dimensions</a:t>
              </a:r>
              <a:r>
                <a:rPr lang="ko-KR" altLang="en-US" b="1" dirty="0"/>
                <a:t>란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B74FEB5-69DA-E096-1B76-176D73FADA8C}"/>
              </a:ext>
            </a:extLst>
          </p:cNvPr>
          <p:cNvSpPr txBox="1"/>
          <p:nvPr/>
        </p:nvSpPr>
        <p:spPr>
          <a:xfrm>
            <a:off x="548956" y="1446173"/>
            <a:ext cx="47939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격자 크기와 관련된 물리적 파라미터를 지정하는 </a:t>
            </a:r>
            <a:r>
              <a:rPr lang="en-US" altLang="ko-KR" sz="1100" dirty="0"/>
              <a:t>Quantum Espresso</a:t>
            </a:r>
            <a:r>
              <a:rPr lang="ko-KR" altLang="en-US" sz="1100" dirty="0"/>
              <a:t>의 변수이다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격자 구조를 정의할 때 필요하며</a:t>
            </a:r>
            <a:r>
              <a:rPr lang="en-US" altLang="ko-KR" sz="1100" dirty="0"/>
              <a:t>, </a:t>
            </a:r>
            <a:r>
              <a:rPr lang="ko-KR" altLang="en-US" sz="1100" dirty="0"/>
              <a:t>격자 상수 </a:t>
            </a:r>
            <a:r>
              <a:rPr lang="en-US" altLang="ko-KR" sz="1100" dirty="0" err="1"/>
              <a:t>celldm</a:t>
            </a:r>
            <a:r>
              <a:rPr lang="en-US" altLang="ko-KR" sz="1100" dirty="0"/>
              <a:t>(1)</a:t>
            </a:r>
            <a:r>
              <a:rPr lang="ko-KR" altLang="en-US" sz="1100" dirty="0"/>
              <a:t>과 격자의 형태 </a:t>
            </a:r>
            <a:r>
              <a:rPr lang="en-US" altLang="ko-KR" sz="1100" dirty="0" err="1"/>
              <a:t>celldm</a:t>
            </a:r>
            <a:r>
              <a:rPr lang="en-US" altLang="ko-KR" sz="1100" dirty="0"/>
              <a:t>(2)~(6)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ko-KR" altLang="en-US" sz="1100" dirty="0"/>
              <a:t>설정하는데 사용된다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1737F-E48D-AB34-A502-0B8CB3F2A969}"/>
              </a:ext>
            </a:extLst>
          </p:cNvPr>
          <p:cNvSpPr txBox="1"/>
          <p:nvPr/>
        </p:nvSpPr>
        <p:spPr>
          <a:xfrm>
            <a:off x="271994" y="2046337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</a:t>
            </a:r>
            <a:r>
              <a:rPr lang="en-US" altLang="ko-KR" sz="1100" b="1" dirty="0" err="1"/>
              <a:t>celldm</a:t>
            </a:r>
            <a:r>
              <a:rPr lang="ko-KR" altLang="en-US" sz="1100" b="1" dirty="0"/>
              <a:t>의 기본 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94F96-E1D5-E4DD-0745-03630728B226}"/>
              </a:ext>
            </a:extLst>
          </p:cNvPr>
          <p:cNvSpPr txBox="1"/>
          <p:nvPr/>
        </p:nvSpPr>
        <p:spPr>
          <a:xfrm>
            <a:off x="417949" y="2307947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073CE70-9EBA-4851-6ABA-FEC5CC0C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30" t="29363" r="68031" b="2084"/>
          <a:stretch/>
        </p:blipFill>
        <p:spPr>
          <a:xfrm>
            <a:off x="498449" y="2307947"/>
            <a:ext cx="2018753" cy="12073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2631AE-E01F-45EF-56EB-02076E97B77F}"/>
              </a:ext>
            </a:extLst>
          </p:cNvPr>
          <p:cNvSpPr txBox="1"/>
          <p:nvPr/>
        </p:nvSpPr>
        <p:spPr>
          <a:xfrm>
            <a:off x="2548694" y="2260885"/>
            <a:ext cx="2597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celldm</a:t>
            </a:r>
            <a:r>
              <a:rPr lang="en-US" altLang="ko-KR" sz="1100" dirty="0"/>
              <a:t>(1) : </a:t>
            </a:r>
            <a:r>
              <a:rPr lang="ko-KR" altLang="en-US" sz="1100" dirty="0"/>
              <a:t>격자 상수 </a:t>
            </a:r>
            <a:r>
              <a:rPr lang="en-US" altLang="ko-KR" sz="1100" dirty="0"/>
              <a:t>a (</a:t>
            </a:r>
            <a:r>
              <a:rPr lang="ko-KR" altLang="en-US" sz="1100" dirty="0"/>
              <a:t>기본 길이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celldm</a:t>
            </a:r>
            <a:r>
              <a:rPr lang="en-US" altLang="ko-KR" sz="1100" dirty="0"/>
              <a:t>(2) : b/c (</a:t>
            </a:r>
            <a:r>
              <a:rPr lang="ko-KR" altLang="en-US" sz="1100" dirty="0"/>
              <a:t>격자의 비율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celldm</a:t>
            </a:r>
            <a:r>
              <a:rPr lang="en-US" altLang="ko-KR" sz="1100" dirty="0"/>
              <a:t>(3) : c/a</a:t>
            </a:r>
          </a:p>
          <a:p>
            <a:r>
              <a:rPr lang="en-US" altLang="ko-KR" sz="1100" dirty="0" err="1"/>
              <a:t>celldm</a:t>
            </a:r>
            <a:r>
              <a:rPr lang="en-US" altLang="ko-KR" sz="1100" dirty="0"/>
              <a:t>(4)~(6) : </a:t>
            </a:r>
            <a:r>
              <a:rPr lang="ko-KR" altLang="en-US" sz="1100" dirty="0"/>
              <a:t>각도 정보 </a:t>
            </a:r>
            <a:r>
              <a:rPr lang="en-US" altLang="ko-KR" sz="1100" dirty="0"/>
              <a:t>(</a:t>
            </a:r>
            <a:r>
              <a:rPr lang="ko-KR" altLang="en-US" sz="1100" dirty="0"/>
              <a:t>코사인 값 사용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181AC0-3A73-C941-149B-32D2415D8DC8}"/>
              </a:ext>
            </a:extLst>
          </p:cNvPr>
          <p:cNvSpPr txBox="1"/>
          <p:nvPr/>
        </p:nvSpPr>
        <p:spPr>
          <a:xfrm>
            <a:off x="271994" y="3566065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</a:t>
            </a:r>
            <a:r>
              <a:rPr lang="en-US" altLang="ko-KR" sz="1100" b="1" dirty="0" err="1"/>
              <a:t>celldm</a:t>
            </a:r>
            <a:r>
              <a:rPr lang="en-US" altLang="ko-KR" sz="1100" b="1" dirty="0"/>
              <a:t>(1) : </a:t>
            </a:r>
            <a:r>
              <a:rPr lang="ko-KR" altLang="en-US" sz="1100" b="1" dirty="0"/>
              <a:t>기본 격자 상수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B6EA42-AEE4-0758-1FFA-5DD194219D98}"/>
              </a:ext>
            </a:extLst>
          </p:cNvPr>
          <p:cNvSpPr txBox="1"/>
          <p:nvPr/>
        </p:nvSpPr>
        <p:spPr>
          <a:xfrm>
            <a:off x="468869" y="3827675"/>
            <a:ext cx="4195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celldm</a:t>
            </a:r>
            <a:r>
              <a:rPr lang="en-US" altLang="ko-KR" sz="1100" dirty="0"/>
              <a:t>(1)</a:t>
            </a:r>
            <a:r>
              <a:rPr lang="ko-KR" altLang="en-US" sz="1100" dirty="0"/>
              <a:t>은 기본 격자 상수 </a:t>
            </a:r>
            <a:r>
              <a:rPr lang="en-US" altLang="ko-KR" sz="1100" dirty="0"/>
              <a:t>a</a:t>
            </a:r>
            <a:r>
              <a:rPr lang="ko-KR" altLang="en-US" sz="1100" dirty="0"/>
              <a:t>를 </a:t>
            </a:r>
            <a:r>
              <a:rPr lang="en-US" altLang="ko-KR" sz="1100" dirty="0" err="1"/>
              <a:t>bohr</a:t>
            </a:r>
            <a:r>
              <a:rPr lang="en-US" altLang="ko-KR" sz="1100" dirty="0"/>
              <a:t> </a:t>
            </a:r>
            <a:r>
              <a:rPr lang="ko-KR" altLang="en-US" sz="1100" dirty="0"/>
              <a:t>단위로 지정한다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[ 1 Bohr </a:t>
            </a:r>
            <a:r>
              <a:rPr lang="ko-KR" altLang="en-US" sz="1100" dirty="0"/>
              <a:t>≈ </a:t>
            </a:r>
            <a:r>
              <a:rPr lang="en-US" altLang="ko-KR" sz="1100" dirty="0"/>
              <a:t>0.529 </a:t>
            </a:r>
            <a:r>
              <a:rPr lang="en-US" altLang="ko-KR" sz="1100" dirty="0" err="1"/>
              <a:t>Ångström</a:t>
            </a:r>
            <a:r>
              <a:rPr lang="en-US" altLang="ko-KR" sz="1100" dirty="0"/>
              <a:t>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3A24F8-AB62-AFA3-8EE8-A8EF49F4E04D}"/>
              </a:ext>
            </a:extLst>
          </p:cNvPr>
          <p:cNvSpPr txBox="1"/>
          <p:nvPr/>
        </p:nvSpPr>
        <p:spPr>
          <a:xfrm>
            <a:off x="271994" y="4291215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</a:t>
            </a:r>
            <a:r>
              <a:rPr lang="en-US" altLang="ko-KR" sz="1100" b="1" dirty="0" err="1"/>
              <a:t>celldm</a:t>
            </a:r>
            <a:r>
              <a:rPr lang="en-US" altLang="ko-KR" sz="1100" b="1" dirty="0"/>
              <a:t>(2), </a:t>
            </a:r>
            <a:r>
              <a:rPr lang="en-US" altLang="ko-KR" sz="1100" b="1" dirty="0" err="1"/>
              <a:t>celldm</a:t>
            </a:r>
            <a:r>
              <a:rPr lang="en-US" altLang="ko-KR" sz="1100" b="1" dirty="0"/>
              <a:t>(3) : </a:t>
            </a:r>
            <a:r>
              <a:rPr lang="ko-KR" altLang="en-US" sz="1100" b="1" dirty="0"/>
              <a:t>격자 비율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9D101E-9E8C-CA4E-CD06-2394FCDA967A}"/>
              </a:ext>
            </a:extLst>
          </p:cNvPr>
          <p:cNvSpPr txBox="1"/>
          <p:nvPr/>
        </p:nvSpPr>
        <p:spPr>
          <a:xfrm>
            <a:off x="468869" y="4552825"/>
            <a:ext cx="41954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celldm</a:t>
            </a:r>
            <a:r>
              <a:rPr lang="en-US" altLang="ko-KR" sz="1100" dirty="0"/>
              <a:t>(2) = b/a </a:t>
            </a:r>
            <a:r>
              <a:rPr lang="ko-KR" altLang="en-US" sz="1100" dirty="0"/>
              <a:t>격자의 </a:t>
            </a:r>
            <a:r>
              <a:rPr lang="en-US" altLang="ko-KR" sz="1100" dirty="0"/>
              <a:t>b</a:t>
            </a:r>
            <a:r>
              <a:rPr lang="ko-KR" altLang="en-US" sz="1100" dirty="0"/>
              <a:t>축 비율</a:t>
            </a:r>
            <a:endParaRPr lang="en-US" altLang="ko-KR" sz="1100" dirty="0"/>
          </a:p>
          <a:p>
            <a:r>
              <a:rPr lang="en-US" altLang="ko-KR" sz="1100" dirty="0" err="1"/>
              <a:t>celldm</a:t>
            </a:r>
            <a:r>
              <a:rPr lang="en-US" altLang="ko-KR" sz="1100" dirty="0"/>
              <a:t>(3) = c/a </a:t>
            </a:r>
            <a:r>
              <a:rPr lang="ko-KR" altLang="en-US" sz="1100" dirty="0"/>
              <a:t>격자의 </a:t>
            </a:r>
            <a:r>
              <a:rPr lang="en-US" altLang="ko-KR" sz="1100" dirty="0"/>
              <a:t>c</a:t>
            </a:r>
            <a:r>
              <a:rPr lang="ko-KR" altLang="en-US" sz="1100" dirty="0"/>
              <a:t>축 비율</a:t>
            </a:r>
            <a:endParaRPr lang="en-US" altLang="ko-KR" sz="1100" dirty="0"/>
          </a:p>
          <a:p>
            <a:r>
              <a:rPr lang="ko-KR" altLang="en-US" sz="1100" dirty="0"/>
              <a:t>일반적으로 육방정계</a:t>
            </a:r>
            <a:r>
              <a:rPr lang="en-US" altLang="ko-KR" sz="1100" dirty="0"/>
              <a:t>, </a:t>
            </a:r>
            <a:r>
              <a:rPr lang="ko-KR" altLang="en-US" sz="1100" dirty="0"/>
              <a:t>사방정계 등 </a:t>
            </a:r>
            <a:r>
              <a:rPr lang="ko-KR" altLang="en-US" sz="1100" dirty="0" err="1"/>
              <a:t>비등방성</a:t>
            </a:r>
            <a:r>
              <a:rPr lang="ko-KR" altLang="en-US" sz="1100" dirty="0"/>
              <a:t> 격자에서 사용</a:t>
            </a: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54F234-16C8-EB92-F317-5AC1EB443D16}"/>
              </a:ext>
            </a:extLst>
          </p:cNvPr>
          <p:cNvSpPr txBox="1"/>
          <p:nvPr/>
        </p:nvSpPr>
        <p:spPr>
          <a:xfrm>
            <a:off x="271994" y="5150217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</a:t>
            </a:r>
            <a:r>
              <a:rPr lang="en-US" altLang="ko-KR" sz="1100" b="1" dirty="0" err="1"/>
              <a:t>celldm</a:t>
            </a:r>
            <a:r>
              <a:rPr lang="en-US" altLang="ko-KR" sz="1100" b="1" dirty="0"/>
              <a:t>(4), </a:t>
            </a:r>
            <a:r>
              <a:rPr lang="en-US" altLang="ko-KR" sz="1100" b="1" dirty="0" err="1"/>
              <a:t>celldm</a:t>
            </a:r>
            <a:r>
              <a:rPr lang="en-US" altLang="ko-KR" sz="1100" b="1" dirty="0"/>
              <a:t>(5), </a:t>
            </a:r>
            <a:r>
              <a:rPr lang="en-US" altLang="ko-KR" sz="1100" b="1" dirty="0" err="1"/>
              <a:t>celldm</a:t>
            </a:r>
            <a:r>
              <a:rPr lang="en-US" altLang="ko-KR" sz="1100" b="1" dirty="0"/>
              <a:t>(6) : </a:t>
            </a:r>
            <a:r>
              <a:rPr lang="ko-KR" altLang="en-US" sz="1100" b="1" dirty="0"/>
              <a:t>격자 각도 </a:t>
            </a:r>
            <a:r>
              <a:rPr lang="en-US" altLang="ko-KR" sz="1100" b="1" dirty="0"/>
              <a:t>(Cosine </a:t>
            </a:r>
            <a:r>
              <a:rPr lang="ko-KR" altLang="en-US" sz="1100" b="1" dirty="0"/>
              <a:t>값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D6E50D-1AFE-31F4-3A0D-43969A0904D0}"/>
              </a:ext>
            </a:extLst>
          </p:cNvPr>
          <p:cNvSpPr txBox="1"/>
          <p:nvPr/>
        </p:nvSpPr>
        <p:spPr>
          <a:xfrm>
            <a:off x="468869" y="5411827"/>
            <a:ext cx="4195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celldm</a:t>
            </a:r>
            <a:r>
              <a:rPr lang="en-US" altLang="ko-KR" sz="1100" dirty="0"/>
              <a:t>(4) = cos(α) (b</a:t>
            </a:r>
            <a:r>
              <a:rPr lang="ko-KR" altLang="en-US" sz="1100" dirty="0"/>
              <a:t>와 </a:t>
            </a:r>
            <a:r>
              <a:rPr lang="en-US" altLang="ko-KR" sz="1100" dirty="0"/>
              <a:t>c </a:t>
            </a:r>
            <a:r>
              <a:rPr lang="ko-KR" altLang="en-US" sz="1100" dirty="0"/>
              <a:t>축 사이의 각도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celldm</a:t>
            </a:r>
            <a:r>
              <a:rPr lang="en-US" altLang="ko-KR" sz="1100" dirty="0"/>
              <a:t>(5) = cos(β) (a</a:t>
            </a:r>
            <a:r>
              <a:rPr lang="ko-KR" altLang="en-US" sz="1100" dirty="0"/>
              <a:t>와 </a:t>
            </a:r>
            <a:r>
              <a:rPr lang="en-US" altLang="ko-KR" sz="1100" dirty="0"/>
              <a:t>c </a:t>
            </a:r>
            <a:r>
              <a:rPr lang="ko-KR" altLang="en-US" sz="1100" dirty="0"/>
              <a:t>축 사이의 각도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celldm</a:t>
            </a:r>
            <a:r>
              <a:rPr lang="en-US" altLang="ko-KR" sz="1100" dirty="0"/>
              <a:t>(6) = cos(γ) (a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축 사이의 각도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일반적으로 삼방정계</a:t>
            </a:r>
            <a:r>
              <a:rPr lang="en-US" altLang="ko-KR" sz="1100" dirty="0"/>
              <a:t>, </a:t>
            </a:r>
            <a:r>
              <a:rPr lang="ko-KR" altLang="en-US" sz="1100" dirty="0"/>
              <a:t>단사정계 등에서 사용</a:t>
            </a:r>
            <a:r>
              <a:rPr lang="en-US" altLang="ko-KR" sz="1100" dirty="0"/>
              <a:t>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F6489A1-49E6-B464-4A20-3D06908CE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04880"/>
              </p:ext>
            </p:extLst>
          </p:nvPr>
        </p:nvGraphicFramePr>
        <p:xfrm>
          <a:off x="5498591" y="953670"/>
          <a:ext cx="62541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4">
                  <a:extLst>
                    <a:ext uri="{9D8B030D-6E8A-4147-A177-3AD203B41FA5}">
                      <a16:colId xmlns:a16="http://schemas.microsoft.com/office/drawing/2014/main" val="1625317217"/>
                    </a:ext>
                  </a:extLst>
                </a:gridCol>
                <a:gridCol w="1705680">
                  <a:extLst>
                    <a:ext uri="{9D8B030D-6E8A-4147-A177-3AD203B41FA5}">
                      <a16:colId xmlns:a16="http://schemas.microsoft.com/office/drawing/2014/main" val="1558873616"/>
                    </a:ext>
                  </a:extLst>
                </a:gridCol>
                <a:gridCol w="3504476">
                  <a:extLst>
                    <a:ext uri="{9D8B030D-6E8A-4147-A177-3AD203B41FA5}">
                      <a16:colId xmlns:a16="http://schemas.microsoft.com/office/drawing/2014/main" val="2457545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ibrav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격자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사용되는 </a:t>
                      </a:r>
                      <a:r>
                        <a:rPr lang="en-US" altLang="ko-KR" sz="1400" b="0" dirty="0" err="1"/>
                        <a:t>celldm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1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단순 입방체 </a:t>
                      </a:r>
                      <a:r>
                        <a:rPr lang="en-US" altLang="ko-KR" sz="1400" b="0" dirty="0"/>
                        <a:t>(SC)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celldm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면심</a:t>
                      </a:r>
                      <a:r>
                        <a:rPr lang="ko-KR" altLang="en-US" sz="1400" b="0" dirty="0"/>
                        <a:t> 입방체 </a:t>
                      </a:r>
                      <a:r>
                        <a:rPr lang="en-US" altLang="ko-KR" sz="1400" b="0" dirty="0"/>
                        <a:t>(FCC)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celldm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9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체심</a:t>
                      </a:r>
                      <a:r>
                        <a:rPr lang="ko-KR" altLang="en-US" sz="1400" b="0" dirty="0"/>
                        <a:t> 입방체 </a:t>
                      </a:r>
                      <a:r>
                        <a:rPr lang="en-US" altLang="ko-KR" sz="1400" b="0" dirty="0"/>
                        <a:t>(BCC)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/>
                        <a:t>celldm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4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단순 사방정계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/>
                        <a:t>celldm</a:t>
                      </a:r>
                      <a:r>
                        <a:rPr lang="en-US" altLang="ko-KR" sz="1400" b="0" dirty="0"/>
                        <a:t>(1)~(3)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4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단순 육방정계</a:t>
                      </a:r>
                      <a:r>
                        <a:rPr lang="en-US" altLang="ko-KR" sz="1400" b="0" dirty="0"/>
                        <a:t> (Hexagonal)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celldm</a:t>
                      </a:r>
                      <a:r>
                        <a:rPr lang="en-US" altLang="ko-KR" sz="1400" b="0" dirty="0"/>
                        <a:t>(1), </a:t>
                      </a:r>
                      <a:r>
                        <a:rPr lang="en-US" altLang="ko-KR" sz="1400" b="0" dirty="0" err="1"/>
                        <a:t>celldm</a:t>
                      </a:r>
                      <a:r>
                        <a:rPr lang="en-US" altLang="ko-KR" sz="1400" b="0" dirty="0"/>
                        <a:t>(3)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8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14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삼방정계 </a:t>
                      </a:r>
                      <a:r>
                        <a:rPr lang="en-US" altLang="ko-KR" sz="1400" b="0" dirty="0"/>
                        <a:t>(Triclinic)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celldm</a:t>
                      </a:r>
                      <a:r>
                        <a:rPr lang="en-US" altLang="ko-KR" sz="1400" b="0" dirty="0"/>
                        <a:t>(1)~(6)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8393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79C7488-D146-482C-D122-B76376BF1911}"/>
              </a:ext>
            </a:extLst>
          </p:cNvPr>
          <p:cNvSpPr txBox="1"/>
          <p:nvPr/>
        </p:nvSpPr>
        <p:spPr>
          <a:xfrm>
            <a:off x="5498591" y="685499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</a:t>
            </a:r>
            <a:r>
              <a:rPr lang="en-US" altLang="ko-KR" sz="1100" b="1" dirty="0" err="1"/>
              <a:t>ibrav</a:t>
            </a:r>
            <a:r>
              <a:rPr lang="ko-KR" altLang="en-US" sz="1100" b="1" dirty="0"/>
              <a:t>에 따른 </a:t>
            </a:r>
            <a:r>
              <a:rPr lang="en-US" altLang="ko-KR" sz="1100" b="1" dirty="0" err="1"/>
              <a:t>celldm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사용법 </a:t>
            </a:r>
          </a:p>
        </p:txBody>
      </p:sp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A2586-09AC-EAB3-6020-156F30A45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2EC5289-FB03-7D4D-9DE2-E83281F2AAE7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4A9689-69F3-AA97-81E6-5BB2648E2FD0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7C4AB2-5C80-9DD9-C58F-299D357AA8D9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B8EC8C-ADD2-B3E5-C890-255397E23B24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67825A-6FF6-411F-DADC-7F7B2B359AEE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celldm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과 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CELL_PARAMETERS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의 차이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E37F67-6DCB-98DC-FA53-836F6F56B15D}"/>
              </a:ext>
            </a:extLst>
          </p:cNvPr>
          <p:cNvSpPr txBox="1"/>
          <p:nvPr/>
        </p:nvSpPr>
        <p:spPr>
          <a:xfrm>
            <a:off x="271994" y="2046337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CELL_PARAMETERS </a:t>
            </a:r>
            <a:r>
              <a:rPr lang="ko-KR" altLang="en-US" sz="1100" b="1" dirty="0"/>
              <a:t>사용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EFC97A-390D-5779-121D-6A843D01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7" y="974447"/>
            <a:ext cx="6839905" cy="971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5DF405-8F87-B582-983E-967AFD57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287"/>
          <a:stretch/>
        </p:blipFill>
        <p:spPr>
          <a:xfrm>
            <a:off x="440324" y="2307946"/>
            <a:ext cx="4823128" cy="14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1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Quantum Espresso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의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ibrav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값 및 격자 종류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04A3C-6DBB-7AC8-AD0F-FE1C39A7C5C5}"/>
              </a:ext>
            </a:extLst>
          </p:cNvPr>
          <p:cNvGrpSpPr/>
          <p:nvPr/>
        </p:nvGrpSpPr>
        <p:grpSpPr>
          <a:xfrm>
            <a:off x="378484" y="927462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5652E8-982F-45A9-2CD9-D9B8209CDB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A0D58E-A105-B0A4-5394-70CFBD34355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9A2A94D-A251-2675-D723-32D9DC3FB3B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F5FCC8A-EFCD-D947-04EE-E370275867A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3B52A-1AF7-C3FE-32AF-FADF24F2A1C2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ibrav</a:t>
              </a:r>
              <a:r>
                <a:rPr lang="ko-KR" altLang="en-US" b="1" dirty="0"/>
                <a:t> 값과 격자 구조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B74FEB5-69DA-E096-1B76-176D73FADA8C}"/>
              </a:ext>
            </a:extLst>
          </p:cNvPr>
          <p:cNvSpPr txBox="1"/>
          <p:nvPr/>
        </p:nvSpPr>
        <p:spPr>
          <a:xfrm>
            <a:off x="548956" y="1307947"/>
            <a:ext cx="479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ibrav</a:t>
            </a:r>
            <a:r>
              <a:rPr lang="ko-KR" altLang="en-US" sz="900" dirty="0"/>
              <a:t>는 </a:t>
            </a:r>
            <a:r>
              <a:rPr lang="ko-KR" altLang="en-US" sz="900" dirty="0" err="1"/>
              <a:t>브라베</a:t>
            </a:r>
            <a:r>
              <a:rPr lang="ko-KR" altLang="en-US" sz="900" dirty="0"/>
              <a:t> 격자</a:t>
            </a:r>
            <a:r>
              <a:rPr lang="en-US" altLang="ko-KR" sz="900" dirty="0"/>
              <a:t>(BCC, FCC </a:t>
            </a:r>
            <a:r>
              <a:rPr lang="ko-KR" altLang="en-US" sz="900" dirty="0"/>
              <a:t>등</a:t>
            </a:r>
            <a:r>
              <a:rPr lang="en-US" altLang="ko-KR" sz="900" dirty="0"/>
              <a:t>) </a:t>
            </a:r>
            <a:r>
              <a:rPr lang="ko-KR" altLang="en-US" sz="900" dirty="0"/>
              <a:t>유형을 지정하는 변수 </a:t>
            </a:r>
            <a:endParaRPr lang="en-US" altLang="ko-KR" sz="900" dirty="0"/>
          </a:p>
          <a:p>
            <a:r>
              <a:rPr lang="ko-KR" altLang="en-US" sz="900" dirty="0" err="1"/>
              <a:t>퀀텀</a:t>
            </a:r>
            <a:r>
              <a:rPr lang="ko-KR" altLang="en-US" sz="900" dirty="0"/>
              <a:t> 에스프레소에서 격자를 정의할 때</a:t>
            </a:r>
            <a:r>
              <a:rPr lang="en-US" altLang="ko-KR" sz="900" dirty="0"/>
              <a:t>, </a:t>
            </a:r>
            <a:r>
              <a:rPr lang="en-US" altLang="ko-KR" sz="900" dirty="0" err="1"/>
              <a:t>ibrav</a:t>
            </a:r>
            <a:r>
              <a:rPr lang="en-US" altLang="ko-KR" sz="900" dirty="0"/>
              <a:t> </a:t>
            </a:r>
            <a:r>
              <a:rPr lang="ko-KR" altLang="en-US" sz="900" dirty="0"/>
              <a:t>값을 설정하면 자동으로 격자 벡터를 계산할 수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75645-8C2E-E366-582B-7B87EEA04D29}"/>
              </a:ext>
            </a:extLst>
          </p:cNvPr>
          <p:cNvSpPr txBox="1"/>
          <p:nvPr/>
        </p:nvSpPr>
        <p:spPr>
          <a:xfrm>
            <a:off x="417949" y="1689327"/>
            <a:ext cx="5303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📜 </a:t>
            </a:r>
            <a:r>
              <a:rPr lang="en-US" altLang="ko-KR" sz="1400" b="1" dirty="0" err="1"/>
              <a:t>ibrav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값과 격자 구조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9F04221-A069-1ECC-E2CB-D484C8F5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8" y="1997104"/>
            <a:ext cx="5780983" cy="4654817"/>
          </a:xfrm>
          <a:prstGeom prst="rect">
            <a:avLst/>
          </a:prstGeom>
        </p:spPr>
      </p:pic>
      <p:pic>
        <p:nvPicPr>
          <p:cNvPr id="1030" name="Picture 6" descr="Unit Cells">
            <a:extLst>
              <a:ext uri="{FF2B5EF4-FFF2-40B4-BE49-F238E27FC236}">
                <a16:creationId xmlns:a16="http://schemas.microsoft.com/office/drawing/2014/main" id="{CD0DA413-701A-F540-7AA1-04886252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522" y="927462"/>
            <a:ext cx="44767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4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397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10</cp:revision>
  <dcterms:created xsi:type="dcterms:W3CDTF">2025-01-14T05:07:23Z</dcterms:created>
  <dcterms:modified xsi:type="dcterms:W3CDTF">2025-01-31T08:07:04Z</dcterms:modified>
</cp:coreProperties>
</file>