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021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070C-B060-4933-9273-B1E85CB6D684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1AD1-74A1-4E3F-A0B1-7FB9E3797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0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3E95-E138-73A6-9DF7-AFEF225F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11B6A-457D-FA4B-B029-332D1882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5780-B075-0741-BCD3-49196C46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C03FF-51C6-3FC0-C77B-57E864C9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7542D-2C4B-B65E-938C-8A8A91FE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412CE-6F00-FD37-74BD-C4F3DB6C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C1A81-25A9-C3DF-1616-3DF61398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F6376-8E1D-FC87-4B99-FC7E7C63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6725C-7C7C-3266-2208-C2175ACC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771F3-DBB2-B667-2858-3725E64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6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42A91C-0882-6E86-8F80-FD6874B8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4C676-AACF-18C0-156C-75FF860E7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7C29-D8FB-A8B9-4D83-255D2B33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74B07-5E29-F20F-49BF-9281237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536C1-C7EC-61CC-1E7D-71931BB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BA10D-697C-E8CE-2C8C-A964298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2650-041F-1041-A54F-018DA10A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5C60-CDB4-0B74-D14A-9274A097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44BC-FC84-D6E6-5EC7-D7B779E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6D83-BFA4-4EC9-B509-6E89BFC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1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CAB6-C205-1151-FEBE-281E2F4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F4D07-91C7-E2D8-AEB9-7209F68E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E01E9-DCD4-7C69-AAE8-4C39046F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9C62-9E68-E082-4C41-D4DCAAB2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50E8-6947-5A23-3108-C92E39D2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A9B0-C3FE-E133-CB75-3C485D20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07348-096C-CB7D-1358-B10BD0B4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15CB-5DD9-6811-1544-315860D9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05D1-C504-99E4-22F6-20F06EEB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FF041-8132-2F27-BA5B-16780CE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58D2E-9DEA-ABF9-34AC-0D88C64E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2363-01A3-0A77-509D-4FDEA63E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7951-0ABC-B81D-85F3-A5DC949D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B7636-E665-55DE-7E9A-5C820BE5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F6932-4EB7-7DD4-FB82-4C4CA10C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614E2-BB46-BE38-969A-F1A2171F6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D2A32-2B29-ADF9-2D30-6CD25C3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BAAA0-6917-F07D-6BF0-9E8B09D8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D6CE3-753B-7A1A-5D1F-D1AF5B5F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C210-7516-E54D-00FE-81D3240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340BD-88BD-9BC0-3C6D-1B6D8AB8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E5F3A-7ADB-5D6B-A63D-841DE7A1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07484-A5DA-CEA3-F3AC-F5E07768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91580-5CF3-21DB-09C0-C76ABD9D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52408C-0E09-117C-B369-3B636CEE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F1DDB-FB13-A61F-6347-5FD7C102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05E6-7054-516A-7E53-F40D46C7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B7B35-2F24-8103-E6AF-29CCA0AA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E80F0-8FD3-3261-5713-1B371DFF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8FB72-D736-F552-AA08-324455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9A036-7639-D1DC-D2FF-B4411C77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826AA-7698-D45F-5D6A-E8AA10B1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1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8C65-DFA8-934F-B47C-9793CFE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084F77-6508-3347-ADD9-E2A01215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44AD1-6C62-DC7B-B87C-89D18474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CC3F8-4B47-FE04-2D45-5EE46458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61312-0E82-5B52-C45F-760510A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84089-0826-4B44-A410-D6A54A18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DB5CB-C8B8-9C16-80FF-F3353463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62BFC-C355-E4E3-BFE3-CABE6303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F3E1-6009-FAC5-800E-498633E45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261A8-81A1-BA39-28F6-D8D75A47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5DC5-96A3-C617-A4E2-48F692E1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70C11B-145C-3CEC-22DE-12574F546397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62E94F-8D95-5A86-1299-541E416B6FCF}"/>
              </a:ext>
            </a:extLst>
          </p:cNvPr>
          <p:cNvSpPr txBox="1"/>
          <p:nvPr/>
        </p:nvSpPr>
        <p:spPr>
          <a:xfrm>
            <a:off x="954116" y="1659285"/>
            <a:ext cx="115443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Quantum Espresso calculation 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relax and </a:t>
            </a:r>
            <a:r>
              <a:rPr lang="en-US" altLang="ko-KR" sz="4400" b="1" dirty="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vc</a:t>
            </a:r>
            <a:r>
              <a:rPr lang="en-US" altLang="ko-KR" sz="44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-relax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2B398-E5EE-F347-682E-20459529099B}"/>
              </a:ext>
            </a:extLst>
          </p:cNvPr>
          <p:cNvSpPr txBox="1"/>
          <p:nvPr/>
        </p:nvSpPr>
        <p:spPr>
          <a:xfrm>
            <a:off x="998927" y="3830220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작성일자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20250131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B980DB-0F0E-F561-925E-7DE41D765084}"/>
              </a:ext>
            </a:extLst>
          </p:cNvPr>
          <p:cNvSpPr txBox="1"/>
          <p:nvPr/>
        </p:nvSpPr>
        <p:spPr>
          <a:xfrm>
            <a:off x="998927" y="4513133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안용상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5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DE0D1-0FF9-C9F8-AFA9-C81A3E1F7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BE8302-0B9C-EEAD-3BF9-6E4CE2C32F6C}"/>
              </a:ext>
            </a:extLst>
          </p:cNvPr>
          <p:cNvGrpSpPr/>
          <p:nvPr/>
        </p:nvGrpSpPr>
        <p:grpSpPr>
          <a:xfrm>
            <a:off x="0" y="-3464"/>
            <a:ext cx="5195402" cy="870127"/>
            <a:chOff x="-1" y="-3464"/>
            <a:chExt cx="7627609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9D1AF4-327C-60EC-0587-5C05024C9B12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0141D-02FD-2522-DEFB-6C9DCCA97065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C92230-882D-3F78-9D3C-6DD5A172347F}"/>
                </a:ext>
              </a:extLst>
            </p:cNvPr>
            <p:cNvSpPr/>
            <p:nvPr/>
          </p:nvSpPr>
          <p:spPr>
            <a:xfrm>
              <a:off x="0" y="645719"/>
              <a:ext cx="7627608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915593-04C4-CE40-F739-4295965502E4}"/>
                </a:ext>
              </a:extLst>
            </p:cNvPr>
            <p:cNvSpPr txBox="1"/>
            <p:nvPr/>
          </p:nvSpPr>
          <p:spPr>
            <a:xfrm>
              <a:off x="613609" y="689231"/>
              <a:ext cx="6609583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relax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와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vc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-relax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004A3C-6DBB-7AC8-AD0F-FE1C39A7C5C5}"/>
              </a:ext>
            </a:extLst>
          </p:cNvPr>
          <p:cNvGrpSpPr/>
          <p:nvPr/>
        </p:nvGrpSpPr>
        <p:grpSpPr>
          <a:xfrm>
            <a:off x="378484" y="1998343"/>
            <a:ext cx="3605326" cy="369332"/>
            <a:chOff x="490727" y="1022382"/>
            <a:chExt cx="3605326" cy="41643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45652E8-982F-45A9-2CD9-D9B8209CDBD3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6A0D58E-A105-B0A4-5394-70CFBD343558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9A2A94D-A251-2675-D723-32D9DC3FB3B7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9F5FCC8A-EFCD-D947-04EE-E370275867AA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3B52A-1AF7-C3FE-32AF-FADF24F2A1C2}"/>
                </a:ext>
              </a:extLst>
            </p:cNvPr>
            <p:cNvSpPr txBox="1"/>
            <p:nvPr/>
          </p:nvSpPr>
          <p:spPr>
            <a:xfrm>
              <a:off x="686103" y="1022382"/>
              <a:ext cx="3409950" cy="41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QE </a:t>
              </a:r>
              <a:r>
                <a:rPr lang="ko-KR" altLang="en-US" b="1" dirty="0"/>
                <a:t>구조 최적화의 두 가지 계산 방법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5A9B178D-326D-41D7-2D10-E6F8DFCC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7" y="3079975"/>
            <a:ext cx="10878065" cy="974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440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8EE0E-7DE6-4369-1983-109A6F848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5B97233-EF47-0FB6-52AB-ECD9A14C979B}"/>
              </a:ext>
            </a:extLst>
          </p:cNvPr>
          <p:cNvGrpSpPr/>
          <p:nvPr/>
        </p:nvGrpSpPr>
        <p:grpSpPr>
          <a:xfrm>
            <a:off x="0" y="-3464"/>
            <a:ext cx="5195402" cy="870127"/>
            <a:chOff x="-1" y="-3464"/>
            <a:chExt cx="7627609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4019335-D850-751C-AAB9-2A448D841BED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02FC00-2BB2-1E73-23BE-F0A6BBF58376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96CAFDE-B2D2-7607-BAB7-6CAFD1DE2E0A}"/>
                </a:ext>
              </a:extLst>
            </p:cNvPr>
            <p:cNvSpPr/>
            <p:nvPr/>
          </p:nvSpPr>
          <p:spPr>
            <a:xfrm>
              <a:off x="0" y="645719"/>
              <a:ext cx="7627608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EAE3D0-495C-9CC0-31E7-1A2F7C0E4085}"/>
                </a:ext>
              </a:extLst>
            </p:cNvPr>
            <p:cNvSpPr txBox="1"/>
            <p:nvPr/>
          </p:nvSpPr>
          <p:spPr>
            <a:xfrm>
              <a:off x="613609" y="689231"/>
              <a:ext cx="6609583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relax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와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vc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-relax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4171A6A-6C58-BF97-E28C-7B5D1D4C7C02}"/>
              </a:ext>
            </a:extLst>
          </p:cNvPr>
          <p:cNvSpPr txBox="1"/>
          <p:nvPr/>
        </p:nvSpPr>
        <p:spPr>
          <a:xfrm>
            <a:off x="401501" y="1342044"/>
            <a:ext cx="47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1) relax (</a:t>
            </a:r>
            <a:r>
              <a:rPr lang="ko-KR" altLang="en-US" sz="1400" b="1" dirty="0"/>
              <a:t>원자 위치 최적화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7AAD2C-54FF-AEFD-D847-9356D9AFBE3F}"/>
              </a:ext>
            </a:extLst>
          </p:cNvPr>
          <p:cNvSpPr txBox="1"/>
          <p:nvPr/>
        </p:nvSpPr>
        <p:spPr>
          <a:xfrm>
            <a:off x="468869" y="1662353"/>
            <a:ext cx="499905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격자 크기</a:t>
            </a:r>
            <a:r>
              <a:rPr lang="en-US" altLang="ko-KR" sz="1050" dirty="0"/>
              <a:t>(CELL_PARAMETERS)</a:t>
            </a:r>
            <a:r>
              <a:rPr lang="ko-KR" altLang="en-US" sz="1050" dirty="0"/>
              <a:t>는 고정되고</a:t>
            </a:r>
            <a:r>
              <a:rPr lang="en-US" altLang="ko-KR" sz="1050" dirty="0"/>
              <a:t>, </a:t>
            </a:r>
            <a:r>
              <a:rPr lang="ko-KR" altLang="en-US" sz="1050" dirty="0"/>
              <a:t>원자 위치만 최적화한다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내부 원자가 힘</a:t>
            </a:r>
            <a:r>
              <a:rPr lang="en-US" altLang="ko-KR" sz="1050" dirty="0"/>
              <a:t>(</a:t>
            </a:r>
            <a:r>
              <a:rPr lang="en-US" altLang="ko-KR" sz="1050" dirty="0" err="1"/>
              <a:t>tprnfor</a:t>
            </a:r>
            <a:r>
              <a:rPr lang="ko-KR" altLang="en-US" sz="1050" dirty="0"/>
              <a:t> </a:t>
            </a:r>
            <a:r>
              <a:rPr lang="en-US" altLang="ko-KR" sz="1050" dirty="0"/>
              <a:t>= .true.)</a:t>
            </a:r>
            <a:r>
              <a:rPr lang="ko-KR" altLang="en-US" sz="1050" dirty="0"/>
              <a:t>을 받지 않을 때까지 원자 위치를 변경하여 최소 에너지 상태를 찾는다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* </a:t>
            </a:r>
            <a:r>
              <a:rPr lang="ko-KR" altLang="en-US" sz="1050" dirty="0"/>
              <a:t>격자 크기나 형태는 유지되므로</a:t>
            </a:r>
            <a:r>
              <a:rPr lang="en-US" altLang="ko-KR" sz="1050" dirty="0"/>
              <a:t>, </a:t>
            </a:r>
            <a:r>
              <a:rPr lang="ko-KR" altLang="en-US" sz="1050" dirty="0"/>
              <a:t>고정된 셀 내에서 최적의 원자 배열을 찾는 경우 적합하다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627F3C4-F5DC-4FF5-25E4-6EFAC041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356" r="42122"/>
          <a:stretch/>
        </p:blipFill>
        <p:spPr>
          <a:xfrm>
            <a:off x="6213033" y="1537503"/>
            <a:ext cx="5293132" cy="429581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58148F1-CC1A-53E4-8925-BD0DE74E891D}"/>
              </a:ext>
            </a:extLst>
          </p:cNvPr>
          <p:cNvSpPr txBox="1"/>
          <p:nvPr/>
        </p:nvSpPr>
        <p:spPr>
          <a:xfrm>
            <a:off x="6096000" y="1275893"/>
            <a:ext cx="4793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 relax</a:t>
            </a:r>
            <a:r>
              <a:rPr lang="ko-KR" altLang="en-US" sz="1100" b="1" dirty="0"/>
              <a:t>계산 예시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B1F1DD-C3E8-B5D2-6EC3-1654283B823E}"/>
              </a:ext>
            </a:extLst>
          </p:cNvPr>
          <p:cNvSpPr/>
          <p:nvPr/>
        </p:nvSpPr>
        <p:spPr>
          <a:xfrm>
            <a:off x="7038109" y="2447636"/>
            <a:ext cx="2872509" cy="360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7FF659-BE46-239A-01A3-3377CE325A81}"/>
              </a:ext>
            </a:extLst>
          </p:cNvPr>
          <p:cNvSpPr txBox="1"/>
          <p:nvPr/>
        </p:nvSpPr>
        <p:spPr>
          <a:xfrm>
            <a:off x="468869" y="2419996"/>
            <a:ext cx="49990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기본적으로 압력</a:t>
            </a:r>
            <a:r>
              <a:rPr lang="en-US" altLang="ko-KR" sz="1050" dirty="0"/>
              <a:t>(</a:t>
            </a:r>
            <a:r>
              <a:rPr lang="ko-KR" altLang="en-US" sz="1050" dirty="0"/>
              <a:t>외부 압력</a:t>
            </a:r>
            <a:r>
              <a:rPr lang="en-US" altLang="ko-KR" sz="1050" dirty="0"/>
              <a:t>)</a:t>
            </a:r>
            <a:r>
              <a:rPr lang="ko-KR" altLang="en-US" sz="1050" dirty="0"/>
              <a:t>은 </a:t>
            </a:r>
            <a:r>
              <a:rPr lang="en-US" altLang="ko-KR" sz="1050" dirty="0"/>
              <a:t>0Gpa (</a:t>
            </a:r>
            <a:r>
              <a:rPr lang="ko-KR" altLang="en-US" sz="1050" dirty="0"/>
              <a:t>진공 상태</a:t>
            </a:r>
            <a:r>
              <a:rPr lang="en-US" altLang="ko-KR" sz="1050" dirty="0"/>
              <a:t>)</a:t>
            </a:r>
            <a:r>
              <a:rPr lang="ko-KR" altLang="en-US" sz="1050" dirty="0"/>
              <a:t>로 가정된다</a:t>
            </a:r>
            <a:r>
              <a:rPr lang="en-US" altLang="ko-KR" sz="1050" dirty="0"/>
              <a:t>. </a:t>
            </a:r>
            <a:r>
              <a:rPr lang="ko-KR" altLang="en-US" sz="1050" dirty="0"/>
              <a:t>즉</a:t>
            </a:r>
            <a:r>
              <a:rPr lang="en-US" altLang="ko-KR" sz="1050" dirty="0"/>
              <a:t>, </a:t>
            </a:r>
            <a:r>
              <a:rPr lang="ko-KR" altLang="en-US" sz="1050" dirty="0"/>
              <a:t>외부 압력이 없는 상태에서 원자 배치를 최적화한다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28E3B-60B4-EC3C-DD4D-9C4439D03E1D}"/>
              </a:ext>
            </a:extLst>
          </p:cNvPr>
          <p:cNvSpPr txBox="1"/>
          <p:nvPr/>
        </p:nvSpPr>
        <p:spPr>
          <a:xfrm>
            <a:off x="468869" y="2835494"/>
            <a:ext cx="49990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rgbClr val="FF0000"/>
                </a:solidFill>
              </a:rPr>
              <a:t>tstress</a:t>
            </a:r>
            <a:r>
              <a:rPr lang="ko-KR" altLang="en-US" sz="1050" dirty="0">
                <a:solidFill>
                  <a:srgbClr val="FF0000"/>
                </a:solidFill>
              </a:rPr>
              <a:t>는 디폴트로 </a:t>
            </a:r>
            <a:r>
              <a:rPr lang="en-US" altLang="ko-KR" sz="1050" dirty="0">
                <a:solidFill>
                  <a:srgbClr val="FF0000"/>
                </a:solidFill>
              </a:rPr>
              <a:t>false</a:t>
            </a:r>
            <a:r>
              <a:rPr lang="ko-KR" altLang="en-US" sz="1050" dirty="0">
                <a:solidFill>
                  <a:srgbClr val="FF0000"/>
                </a:solidFill>
              </a:rPr>
              <a:t>가 되어있다</a:t>
            </a:r>
            <a:r>
              <a:rPr lang="en-US" altLang="ko-KR" sz="1050" dirty="0">
                <a:solidFill>
                  <a:srgbClr val="FF0000"/>
                </a:solidFill>
              </a:rPr>
              <a:t>. </a:t>
            </a:r>
            <a:r>
              <a:rPr lang="ko-KR" altLang="en-US" sz="1050" dirty="0">
                <a:solidFill>
                  <a:srgbClr val="FF0000"/>
                </a:solidFill>
              </a:rPr>
              <a:t>하지만 </a:t>
            </a:r>
            <a:r>
              <a:rPr lang="en-US" altLang="ko-KR" sz="1050" dirty="0">
                <a:solidFill>
                  <a:srgbClr val="FF0000"/>
                </a:solidFill>
              </a:rPr>
              <a:t>TRUE</a:t>
            </a:r>
            <a:r>
              <a:rPr lang="ko-KR" altLang="en-US" sz="1050" dirty="0">
                <a:solidFill>
                  <a:srgbClr val="FF0000"/>
                </a:solidFill>
              </a:rPr>
              <a:t>로 바꿔주면서 출력에서 최종 수렴된 내부 압력을 확인해볼 수 있다</a:t>
            </a:r>
            <a:r>
              <a:rPr lang="en-US" altLang="ko-KR" sz="1050" dirty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6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4172B-50F5-BC1D-1D5B-93C5C162E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F6F6A80-3379-6A52-09A3-18E0DFF62B19}"/>
              </a:ext>
            </a:extLst>
          </p:cNvPr>
          <p:cNvGrpSpPr/>
          <p:nvPr/>
        </p:nvGrpSpPr>
        <p:grpSpPr>
          <a:xfrm>
            <a:off x="0" y="-3464"/>
            <a:ext cx="5195402" cy="870127"/>
            <a:chOff x="-1" y="-3464"/>
            <a:chExt cx="7627609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6348332-6567-9D68-172E-B54B88AB597B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5BB850-CB74-ED7C-1A19-B078B87A4292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CDFD61-2828-7D95-20AA-623E67CF52FB}"/>
                </a:ext>
              </a:extLst>
            </p:cNvPr>
            <p:cNvSpPr/>
            <p:nvPr/>
          </p:nvSpPr>
          <p:spPr>
            <a:xfrm>
              <a:off x="0" y="645719"/>
              <a:ext cx="7627608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CD537C-7373-4595-C2D3-BB946A9EA191}"/>
                </a:ext>
              </a:extLst>
            </p:cNvPr>
            <p:cNvSpPr txBox="1"/>
            <p:nvPr/>
          </p:nvSpPr>
          <p:spPr>
            <a:xfrm>
              <a:off x="613609" y="689231"/>
              <a:ext cx="6609583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relax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와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vc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-relax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77C2DFC-9BC2-E358-726A-F873604824FD}"/>
              </a:ext>
            </a:extLst>
          </p:cNvPr>
          <p:cNvSpPr txBox="1"/>
          <p:nvPr/>
        </p:nvSpPr>
        <p:spPr>
          <a:xfrm>
            <a:off x="401501" y="1511941"/>
            <a:ext cx="47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2) </a:t>
            </a:r>
            <a:r>
              <a:rPr lang="en-US" altLang="ko-KR" sz="1400" b="1" dirty="0" err="1"/>
              <a:t>vc</a:t>
            </a:r>
            <a:r>
              <a:rPr lang="en-US" altLang="ko-KR" sz="1400" b="1" dirty="0"/>
              <a:t>-relax (</a:t>
            </a:r>
            <a:r>
              <a:rPr lang="ko-KR" altLang="en-US" sz="1400" b="1" dirty="0"/>
              <a:t>원자 위치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격자 최적화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D9BE6-8F1B-A7BE-7397-F7FA82236E1F}"/>
              </a:ext>
            </a:extLst>
          </p:cNvPr>
          <p:cNvSpPr txBox="1"/>
          <p:nvPr/>
        </p:nvSpPr>
        <p:spPr>
          <a:xfrm>
            <a:off x="468869" y="1933843"/>
            <a:ext cx="4999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원자의 </a:t>
            </a:r>
            <a:r>
              <a:rPr lang="ko-KR" altLang="en-US" sz="1050" dirty="0" err="1"/>
              <a:t>위치뿐만</a:t>
            </a:r>
            <a:r>
              <a:rPr lang="ko-KR" altLang="en-US" sz="1050" dirty="0"/>
              <a:t> 아니라 격자 크기와 모양도 재조정한다</a:t>
            </a:r>
            <a:r>
              <a:rPr lang="en-US" altLang="ko-KR" sz="1050" dirty="0"/>
              <a:t>. (</a:t>
            </a:r>
            <a:r>
              <a:rPr lang="ko-KR" altLang="en-US" sz="1050" dirty="0"/>
              <a:t>최적화</a:t>
            </a:r>
            <a:r>
              <a:rPr lang="en-US" altLang="ko-KR" sz="1050" dirty="0"/>
              <a:t>)</a:t>
            </a:r>
          </a:p>
          <a:p>
            <a:r>
              <a:rPr lang="ko-KR" altLang="en-US" sz="1050" dirty="0" err="1"/>
              <a:t>응력텐서</a:t>
            </a:r>
            <a:r>
              <a:rPr lang="ko-KR" altLang="en-US" sz="1050" dirty="0"/>
              <a:t> </a:t>
            </a:r>
            <a:r>
              <a:rPr lang="en-US" altLang="ko-KR" sz="1050" dirty="0" err="1"/>
              <a:t>tstress</a:t>
            </a:r>
            <a:r>
              <a:rPr lang="en-US" altLang="ko-KR" sz="1050" dirty="0"/>
              <a:t> = TRUE</a:t>
            </a:r>
            <a:r>
              <a:rPr lang="ko-KR" altLang="en-US" sz="1050" dirty="0"/>
              <a:t>로 설정해 계산하며 이를 통해 내부 압력을 고려한다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물질이 특정 압력에서 어떻게 변하는지 예측하는데 사용된다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계산 비용은 </a:t>
            </a:r>
            <a:r>
              <a:rPr lang="en-US" altLang="ko-KR" sz="1050" dirty="0"/>
              <a:t>relax</a:t>
            </a:r>
            <a:r>
              <a:rPr lang="ko-KR" altLang="en-US" sz="1050" dirty="0"/>
              <a:t>보다 높다</a:t>
            </a:r>
            <a:endParaRPr lang="en-US" altLang="ko-KR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8051B8-64C0-24B3-C57B-6A7CBAD300A6}"/>
              </a:ext>
            </a:extLst>
          </p:cNvPr>
          <p:cNvSpPr txBox="1"/>
          <p:nvPr/>
        </p:nvSpPr>
        <p:spPr>
          <a:xfrm>
            <a:off x="6096000" y="1275893"/>
            <a:ext cx="4793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 </a:t>
            </a:r>
            <a:r>
              <a:rPr lang="en-US" altLang="ko-KR" sz="1100" b="1" dirty="0" err="1"/>
              <a:t>vc</a:t>
            </a:r>
            <a:r>
              <a:rPr lang="en-US" altLang="ko-KR" sz="1100" b="1" dirty="0"/>
              <a:t>-relax</a:t>
            </a:r>
            <a:r>
              <a:rPr lang="ko-KR" altLang="en-US" sz="1100" b="1" dirty="0"/>
              <a:t>계산 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B59F88-C614-B0F4-4BDE-FCBBAE1CE53E}"/>
              </a:ext>
            </a:extLst>
          </p:cNvPr>
          <p:cNvSpPr txBox="1"/>
          <p:nvPr/>
        </p:nvSpPr>
        <p:spPr>
          <a:xfrm>
            <a:off x="468869" y="2743441"/>
            <a:ext cx="4999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사용 예시</a:t>
            </a:r>
            <a:endParaRPr lang="en-US" altLang="ko-KR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압력에 따른 구조 변화 연구 </a:t>
            </a:r>
            <a:r>
              <a:rPr lang="en-US" altLang="ko-KR" sz="1050" dirty="0"/>
              <a:t>(ex : </a:t>
            </a:r>
            <a:r>
              <a:rPr lang="ko-KR" altLang="en-US" sz="1050" dirty="0"/>
              <a:t>고압 물질 실험</a:t>
            </a:r>
            <a:r>
              <a:rPr lang="en-US" altLang="ko-KR" sz="105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셀 크기 최적화가 필요한 경우 </a:t>
            </a:r>
            <a:r>
              <a:rPr lang="en-US" altLang="ko-KR" sz="1050" dirty="0"/>
              <a:t>(ex : </a:t>
            </a:r>
            <a:r>
              <a:rPr lang="ko-KR" altLang="en-US" sz="1050" dirty="0"/>
              <a:t>결정 구조</a:t>
            </a:r>
            <a:r>
              <a:rPr lang="en-US" altLang="ko-KR" sz="1050" dirty="0"/>
              <a:t>, </a:t>
            </a:r>
            <a:r>
              <a:rPr lang="ko-KR" altLang="en-US" sz="1050" dirty="0"/>
              <a:t>신소재 설계</a:t>
            </a:r>
            <a:r>
              <a:rPr lang="en-US" altLang="ko-KR" sz="105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격자 상수가 알려지지 않은 새로운 구조 예측</a:t>
            </a:r>
            <a:endParaRPr lang="en-US" altLang="ko-KR" sz="10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3D6215-C88F-EA06-1114-02F731F4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535" r="33169"/>
          <a:stretch/>
        </p:blipFill>
        <p:spPr>
          <a:xfrm>
            <a:off x="6156398" y="1557218"/>
            <a:ext cx="5634101" cy="473646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E12F0C-EDF6-72D8-C1EF-C014CC8E3D85}"/>
              </a:ext>
            </a:extLst>
          </p:cNvPr>
          <p:cNvSpPr/>
          <p:nvPr/>
        </p:nvSpPr>
        <p:spPr>
          <a:xfrm>
            <a:off x="6908800" y="2289283"/>
            <a:ext cx="2872509" cy="360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9A1F35-ECF1-1EF4-F0A2-15251092B75C}"/>
              </a:ext>
            </a:extLst>
          </p:cNvPr>
          <p:cNvSpPr txBox="1"/>
          <p:nvPr/>
        </p:nvSpPr>
        <p:spPr>
          <a:xfrm>
            <a:off x="468869" y="3509953"/>
            <a:ext cx="4999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rgbClr val="FF0000"/>
                </a:solidFill>
              </a:rPr>
              <a:t>vc</a:t>
            </a:r>
            <a:r>
              <a:rPr lang="en-US" altLang="ko-KR" sz="1050" dirty="0">
                <a:solidFill>
                  <a:srgbClr val="FF0000"/>
                </a:solidFill>
              </a:rPr>
              <a:t>-relax</a:t>
            </a:r>
            <a:r>
              <a:rPr lang="ko-KR" altLang="en-US" sz="1050" dirty="0">
                <a:solidFill>
                  <a:srgbClr val="FF0000"/>
                </a:solidFill>
              </a:rPr>
              <a:t>는 특정 압력을 지정해서 구조 최적화를 할 수 있는 계산이다</a:t>
            </a:r>
            <a:r>
              <a:rPr lang="en-US" altLang="ko-KR" sz="105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DD65C2-6696-2166-E824-1B50B79537F9}"/>
              </a:ext>
            </a:extLst>
          </p:cNvPr>
          <p:cNvSpPr txBox="1"/>
          <p:nvPr/>
        </p:nvSpPr>
        <p:spPr>
          <a:xfrm>
            <a:off x="468869" y="3925451"/>
            <a:ext cx="4999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&amp;CELL</a:t>
            </a:r>
            <a:r>
              <a:rPr lang="ko-KR" altLang="en-US" sz="1050" dirty="0"/>
              <a:t> </a:t>
            </a:r>
            <a:r>
              <a:rPr lang="en-US" altLang="ko-KR" sz="1050" dirty="0" err="1"/>
              <a:t>namelist</a:t>
            </a:r>
            <a:r>
              <a:rPr lang="ko-KR" altLang="en-US" sz="1050" dirty="0"/>
              <a:t>를 사용해서 </a:t>
            </a:r>
            <a:r>
              <a:rPr lang="en-US" altLang="ko-KR" sz="1050" dirty="0"/>
              <a:t>press</a:t>
            </a:r>
            <a:r>
              <a:rPr lang="ko-KR" altLang="en-US" sz="1050" dirty="0"/>
              <a:t>를 지정한다</a:t>
            </a:r>
            <a:r>
              <a:rPr lang="en-US" altLang="ko-KR" sz="1050" dirty="0"/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16D33F-6FDA-0D0C-2EE6-BCE72DC975D9}"/>
              </a:ext>
            </a:extLst>
          </p:cNvPr>
          <p:cNvSpPr/>
          <p:nvPr/>
        </p:nvSpPr>
        <p:spPr>
          <a:xfrm>
            <a:off x="8848725" y="5791200"/>
            <a:ext cx="2305050" cy="161925"/>
          </a:xfrm>
          <a:prstGeom prst="rect">
            <a:avLst/>
          </a:prstGeom>
          <a:solidFill>
            <a:srgbClr val="0C10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9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98057-73B2-D60C-CAFE-2FA6CB748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EF3350-20D5-5105-EBE9-BDD1C0BD3EBE}"/>
              </a:ext>
            </a:extLst>
          </p:cNvPr>
          <p:cNvGrpSpPr/>
          <p:nvPr/>
        </p:nvGrpSpPr>
        <p:grpSpPr>
          <a:xfrm>
            <a:off x="0" y="-3464"/>
            <a:ext cx="5195402" cy="870127"/>
            <a:chOff x="-1" y="-3464"/>
            <a:chExt cx="7627609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4F8B2D0-8275-2AE2-064C-6561149EA56D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EBD738-EB42-1641-CABD-42792E19D1C0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316B999-EC76-3692-FB32-0F9DDC1AFBAA}"/>
                </a:ext>
              </a:extLst>
            </p:cNvPr>
            <p:cNvSpPr/>
            <p:nvPr/>
          </p:nvSpPr>
          <p:spPr>
            <a:xfrm>
              <a:off x="0" y="645719"/>
              <a:ext cx="7627608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A1E883-D165-27B9-BCC0-A1742379BAB6}"/>
                </a:ext>
              </a:extLst>
            </p:cNvPr>
            <p:cNvSpPr txBox="1"/>
            <p:nvPr/>
          </p:nvSpPr>
          <p:spPr>
            <a:xfrm>
              <a:off x="613609" y="689231"/>
              <a:ext cx="6609583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relax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와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vc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-relax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5A34317-EC12-4AE5-4B91-1D41AF3D0645}"/>
              </a:ext>
            </a:extLst>
          </p:cNvPr>
          <p:cNvGrpSpPr/>
          <p:nvPr/>
        </p:nvGrpSpPr>
        <p:grpSpPr>
          <a:xfrm>
            <a:off x="1096941" y="2783134"/>
            <a:ext cx="8214419" cy="2093665"/>
            <a:chOff x="655395" y="3874675"/>
            <a:chExt cx="7611537" cy="19400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5A1FAED-49F9-09F4-8B06-69DE7BF16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684" y="4766783"/>
              <a:ext cx="7582958" cy="104789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85DF0D5-47FD-86E8-86DD-DE0CCE52B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95" y="3874675"/>
              <a:ext cx="7611537" cy="847843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3AF33A-E9B8-D859-2AF9-806A45308C75}"/>
              </a:ext>
            </a:extLst>
          </p:cNvPr>
          <p:cNvSpPr txBox="1"/>
          <p:nvPr/>
        </p:nvSpPr>
        <p:spPr>
          <a:xfrm>
            <a:off x="991949" y="1662499"/>
            <a:ext cx="9371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관련 </a:t>
            </a:r>
            <a:r>
              <a:rPr lang="en-US" altLang="ko-KR" b="1" dirty="0">
                <a:solidFill>
                  <a:srgbClr val="FF0000"/>
                </a:solidFill>
              </a:rPr>
              <a:t>input </a:t>
            </a:r>
            <a:r>
              <a:rPr lang="ko-KR" altLang="en-US" b="1" dirty="0">
                <a:solidFill>
                  <a:srgbClr val="FF0000"/>
                </a:solidFill>
              </a:rPr>
              <a:t>파라미터 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tprnfor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tstress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sz="1400" dirty="0" err="1"/>
              <a:t>tprnfor</a:t>
            </a:r>
            <a:r>
              <a:rPr lang="ko-KR" altLang="en-US" sz="1400" dirty="0"/>
              <a:t>는 </a:t>
            </a:r>
            <a:r>
              <a:rPr lang="en-US" altLang="ko-KR" sz="1400" dirty="0"/>
              <a:t>force</a:t>
            </a:r>
            <a:r>
              <a:rPr lang="ko-KR" altLang="en-US" sz="1400" dirty="0"/>
              <a:t>를 측정하는 것이며</a:t>
            </a:r>
            <a:r>
              <a:rPr lang="en-US" altLang="ko-KR" sz="1400" dirty="0"/>
              <a:t>, relax</a:t>
            </a:r>
            <a:r>
              <a:rPr lang="ko-KR" altLang="en-US" sz="1400" dirty="0"/>
              <a:t>계산을 할 경우 자동으로 </a:t>
            </a:r>
            <a:r>
              <a:rPr lang="en-US" altLang="ko-KR" sz="1400" dirty="0"/>
              <a:t>True</a:t>
            </a:r>
            <a:r>
              <a:rPr lang="ko-KR" altLang="en-US" sz="1400" dirty="0"/>
              <a:t> 값이 할당된다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tstress</a:t>
            </a:r>
            <a:r>
              <a:rPr lang="ko-KR" altLang="en-US" sz="1400" dirty="0"/>
              <a:t>는 </a:t>
            </a:r>
            <a:r>
              <a:rPr lang="en-US" altLang="ko-KR" sz="1400" dirty="0"/>
              <a:t>stress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응력텐서를</a:t>
            </a:r>
            <a:r>
              <a:rPr lang="ko-KR" altLang="en-US" sz="1400" dirty="0"/>
              <a:t> 측정하는 것이며</a:t>
            </a:r>
            <a:r>
              <a:rPr lang="en-US" altLang="ko-KR" sz="1400" dirty="0"/>
              <a:t>, relax</a:t>
            </a:r>
            <a:r>
              <a:rPr lang="ko-KR" altLang="en-US" sz="1400" dirty="0"/>
              <a:t>계산시에는 </a:t>
            </a:r>
            <a:r>
              <a:rPr lang="ko-KR" altLang="en-US" sz="1400" dirty="0" err="1"/>
              <a:t>필요없고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vc</a:t>
            </a:r>
            <a:r>
              <a:rPr lang="en-US" altLang="ko-KR" sz="1400" dirty="0"/>
              <a:t>-relax</a:t>
            </a:r>
            <a:r>
              <a:rPr lang="ko-KR" altLang="en-US" sz="1400" dirty="0" err="1"/>
              <a:t>계산시</a:t>
            </a:r>
            <a:r>
              <a:rPr lang="ko-KR" altLang="en-US" sz="1400" dirty="0"/>
              <a:t> 필요하다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경우도 자동으로 </a:t>
            </a:r>
            <a:r>
              <a:rPr lang="en-US" altLang="ko-KR" sz="1400" dirty="0"/>
              <a:t>TRUE</a:t>
            </a:r>
            <a:r>
              <a:rPr lang="ko-KR" altLang="en-US" sz="1400" dirty="0"/>
              <a:t>로 값이 할당되므로 </a:t>
            </a:r>
            <a:r>
              <a:rPr lang="ko-KR" altLang="en-US" sz="1400" dirty="0" err="1"/>
              <a:t>건드릴건</a:t>
            </a:r>
            <a:r>
              <a:rPr lang="ko-KR" altLang="en-US" sz="1400" dirty="0"/>
              <a:t> 없다</a:t>
            </a:r>
            <a:r>
              <a:rPr lang="en-US" altLang="ko-KR" sz="1400" dirty="0"/>
              <a:t>. (</a:t>
            </a:r>
            <a:r>
              <a:rPr lang="ko-KR" altLang="en-US" sz="1400" dirty="0"/>
              <a:t>그래도 인풋 파일에 명시해두면 좋음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643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C6D3-8F14-1102-6497-1D869F4DB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0E41F02-0567-D0E4-16C5-6487A6274A0E}"/>
              </a:ext>
            </a:extLst>
          </p:cNvPr>
          <p:cNvGrpSpPr/>
          <p:nvPr/>
        </p:nvGrpSpPr>
        <p:grpSpPr>
          <a:xfrm>
            <a:off x="0" y="-3464"/>
            <a:ext cx="5195402" cy="870127"/>
            <a:chOff x="-1" y="-3464"/>
            <a:chExt cx="7627609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C0F7321-07CC-7760-517B-6487A36620DF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0D8D7C-D510-E799-6248-96A339A4370E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86724C7-485C-B3BA-0CA4-684986B7BCE2}"/>
                </a:ext>
              </a:extLst>
            </p:cNvPr>
            <p:cNvSpPr/>
            <p:nvPr/>
          </p:nvSpPr>
          <p:spPr>
            <a:xfrm>
              <a:off x="0" y="645719"/>
              <a:ext cx="7627608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F78109-7619-D2C3-2909-0DF0F827E843}"/>
                </a:ext>
              </a:extLst>
            </p:cNvPr>
            <p:cNvSpPr txBox="1"/>
            <p:nvPr/>
          </p:nvSpPr>
          <p:spPr>
            <a:xfrm>
              <a:off x="613609" y="689231"/>
              <a:ext cx="6609583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relax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와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vc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-relax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01377A-73B7-750F-9317-707A28A8FE71}"/>
              </a:ext>
            </a:extLst>
          </p:cNvPr>
          <p:cNvGrpSpPr/>
          <p:nvPr/>
        </p:nvGrpSpPr>
        <p:grpSpPr>
          <a:xfrm>
            <a:off x="378484" y="1043321"/>
            <a:ext cx="3605326" cy="369332"/>
            <a:chOff x="490727" y="1022382"/>
            <a:chExt cx="3605326" cy="41643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72CBCE3-EFFA-2AB5-1687-6021017DEB34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663BF7B-FFF1-356C-2059-4AD3CEE72D12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B32D6CAD-1C03-2636-7742-152C6D7112AA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F6E12C46-BB3D-2444-AF09-126D15B0CA72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8898B0-58BE-75CB-30B2-EECEF2B8D056}"/>
                </a:ext>
              </a:extLst>
            </p:cNvPr>
            <p:cNvSpPr txBox="1"/>
            <p:nvPr/>
          </p:nvSpPr>
          <p:spPr>
            <a:xfrm>
              <a:off x="686103" y="1022382"/>
              <a:ext cx="3409950" cy="41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언제 무엇을 </a:t>
              </a:r>
              <a:r>
                <a:rPr lang="ko-KR" altLang="en-US" b="1" dirty="0" err="1"/>
                <a:t>써야하는가</a:t>
              </a:r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45FD2AE-EF36-68CA-39AA-158C63C4FEAB}"/>
              </a:ext>
            </a:extLst>
          </p:cNvPr>
          <p:cNvSpPr txBox="1"/>
          <p:nvPr/>
        </p:nvSpPr>
        <p:spPr>
          <a:xfrm>
            <a:off x="565403" y="4350766"/>
            <a:ext cx="4793901" cy="2091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추가 고려 사항</a:t>
            </a:r>
            <a:endParaRPr lang="en-US" altLang="ko-KR" sz="1600" b="1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dirty="0"/>
              <a:t>압력을 조절하려면</a:t>
            </a:r>
            <a:r>
              <a:rPr lang="en-US" altLang="ko-KR" sz="1200" dirty="0"/>
              <a:t>?</a:t>
            </a:r>
            <a:br>
              <a:rPr lang="en-US" altLang="ko-KR" sz="1200" dirty="0"/>
            </a:br>
            <a:r>
              <a:rPr lang="en-US" altLang="ko-KR" sz="1200" dirty="0"/>
              <a:t>press = 0.0; </a:t>
            </a:r>
            <a:r>
              <a:rPr lang="ko-KR" altLang="en-US" sz="1200" dirty="0"/>
              <a:t>자유롭게 최적화</a:t>
            </a:r>
            <a:br>
              <a:rPr lang="en-US" altLang="ko-KR" sz="1200" dirty="0"/>
            </a:br>
            <a:r>
              <a:rPr lang="en-US" altLang="ko-KR" sz="1200" dirty="0"/>
              <a:t>press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10.0;</a:t>
            </a:r>
            <a:r>
              <a:rPr lang="ko-KR" altLang="en-US" sz="1200" dirty="0"/>
              <a:t> </a:t>
            </a:r>
            <a:r>
              <a:rPr lang="en-US" altLang="ko-KR" sz="1200" dirty="0"/>
              <a:t>10Gpa</a:t>
            </a:r>
            <a:r>
              <a:rPr lang="ko-KR" altLang="en-US" sz="1200" dirty="0"/>
              <a:t> 압력 적용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dirty="0"/>
              <a:t>격자의 자유도 조정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cell_dofree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all;</a:t>
            </a:r>
            <a:r>
              <a:rPr lang="ko-KR" altLang="en-US" sz="1200" dirty="0"/>
              <a:t> 모든 격자 벡터 최적화</a:t>
            </a:r>
            <a:br>
              <a:rPr lang="en-US" altLang="ko-KR" sz="1200" dirty="0"/>
            </a:br>
            <a:r>
              <a:rPr lang="en-US" altLang="ko-KR" sz="1200" dirty="0"/>
              <a:t>shape; …</a:t>
            </a:r>
            <a:r>
              <a:rPr lang="ko-KR" altLang="en-US" sz="1200" dirty="0"/>
              <a:t>등등</a:t>
            </a:r>
            <a:endParaRPr lang="en-US" altLang="ko-KR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4861A4E-0676-9AB9-C2E6-4899B310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60" y="1589311"/>
            <a:ext cx="5610225" cy="2733675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0D5852C2-816E-A5E5-77E5-2F727291B367}"/>
              </a:ext>
            </a:extLst>
          </p:cNvPr>
          <p:cNvGrpSpPr/>
          <p:nvPr/>
        </p:nvGrpSpPr>
        <p:grpSpPr>
          <a:xfrm>
            <a:off x="3983810" y="4594197"/>
            <a:ext cx="3692933" cy="802372"/>
            <a:chOff x="724957" y="5562560"/>
            <a:chExt cx="5269443" cy="114490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4344950-647F-6B3D-C569-9AED777A0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958" y="5562560"/>
              <a:ext cx="4671374" cy="47425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3282CF-F642-C050-A8A4-D9634EA9E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957" y="6066139"/>
              <a:ext cx="5269443" cy="641325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0D29EA-2E9F-9FEE-0B59-C33CE41360BF}"/>
              </a:ext>
            </a:extLst>
          </p:cNvPr>
          <p:cNvGrpSpPr/>
          <p:nvPr/>
        </p:nvGrpSpPr>
        <p:grpSpPr>
          <a:xfrm>
            <a:off x="8004350" y="187608"/>
            <a:ext cx="3809166" cy="6482783"/>
            <a:chOff x="3131886" y="1"/>
            <a:chExt cx="4320000" cy="735216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881C38F-B3DA-C5A2-CF83-5C13FC0E4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1886" y="1"/>
              <a:ext cx="4320000" cy="4997541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6064251-7E2E-8BB7-7F63-C939BB7B1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1886" y="5045634"/>
              <a:ext cx="4320000" cy="230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827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6493B-1800-188F-67D5-EB3024C9B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B4CBE4-DD66-0ACB-388A-F746CF1D3FDA}"/>
              </a:ext>
            </a:extLst>
          </p:cNvPr>
          <p:cNvGrpSpPr/>
          <p:nvPr/>
        </p:nvGrpSpPr>
        <p:grpSpPr>
          <a:xfrm>
            <a:off x="0" y="-3464"/>
            <a:ext cx="5195402" cy="870127"/>
            <a:chOff x="-1" y="-3464"/>
            <a:chExt cx="7627609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C8B123F-9BBE-5B4E-EE6A-C300BF329512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8A5796-F437-62DE-DF3D-2D329275ACF7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C2A87DB-2EF0-2572-29E1-F0D8D2A0287D}"/>
                </a:ext>
              </a:extLst>
            </p:cNvPr>
            <p:cNvSpPr/>
            <p:nvPr/>
          </p:nvSpPr>
          <p:spPr>
            <a:xfrm>
              <a:off x="0" y="645719"/>
              <a:ext cx="7627608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9F3B6A-3F30-797B-6036-CF00654CE863}"/>
                </a:ext>
              </a:extLst>
            </p:cNvPr>
            <p:cNvSpPr txBox="1"/>
            <p:nvPr/>
          </p:nvSpPr>
          <p:spPr>
            <a:xfrm>
              <a:off x="613609" y="689231"/>
              <a:ext cx="6609583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참고 자료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B12714-2306-3F00-8425-BEB442E4F421}"/>
              </a:ext>
            </a:extLst>
          </p:cNvPr>
          <p:cNvSpPr txBox="1"/>
          <p:nvPr/>
        </p:nvSpPr>
        <p:spPr>
          <a:xfrm>
            <a:off x="618836" y="13088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https://www.quantum-espresso.org/Doc/INPUT_PW.html</a:t>
            </a:r>
          </a:p>
        </p:txBody>
      </p:sp>
    </p:spTree>
    <p:extLst>
      <p:ext uri="{BB962C8B-B14F-4D97-AF65-F5344CB8AC3E}">
        <p14:creationId xmlns:p14="http://schemas.microsoft.com/office/powerpoint/2010/main" val="278528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375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12</cp:revision>
  <dcterms:created xsi:type="dcterms:W3CDTF">2025-01-14T05:07:23Z</dcterms:created>
  <dcterms:modified xsi:type="dcterms:W3CDTF">2025-01-31T08:33:28Z</dcterms:modified>
</cp:coreProperties>
</file>