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3925" autoAdjust="0"/>
  </p:normalViewPr>
  <p:slideViewPr>
    <p:cSldViewPr snapToGrid="0" showGuides="1">
      <p:cViewPr>
        <p:scale>
          <a:sx n="100" d="100"/>
          <a:sy n="100" d="100"/>
        </p:scale>
        <p:origin x="-48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A125F-E17C-CF8F-817F-7C057E4A3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5B8D96-1D17-A895-6645-8FE2F20AB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D5AC8-50FF-9EBF-3042-4902C1EE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BC35E-402B-7454-5FE8-68CE7A26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D0B0D-EF49-68BF-C72D-5F852157E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ECF7D-CF82-CAA0-2A45-CE95285E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E229E6-5806-BA43-C66A-2B28B4DCD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383C2E-6472-5409-5A39-F4A17310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7882B2-59BB-1A6D-100A-3367456BF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67ECA1-8CCA-A8AC-C1FD-6F3B5DB7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85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0CE553-C89F-4442-5C3B-76C26398A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3B41BB-7511-EA5A-B66C-A7D3C1D50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3A163-6418-2FF8-EE5B-A16562794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2C490-B835-0B94-2B31-089F0F7F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2CE549-0B46-E14E-F524-708C786D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49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6D8B8-3A6D-698D-D58E-225F9AF8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6E6BF8-4130-C3E3-0220-CD3FCF91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EF5E5-47C9-6FCE-B72B-E5D2BDB7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7AEE6E-B573-6AE1-C348-7A983C0F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7CF12F-87D7-00F7-E5F2-CE2406EAE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52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00C2B-5A48-6E95-28E0-87A7F2080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4DD92-4C76-9E94-237C-313722489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7EAF5-7E56-2634-4F45-6035E3DF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A2221-8E37-E763-DE33-B9A6FA08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9DEF8-1335-4AD5-C730-D7420932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07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8B619-B22C-6A5F-0600-0DF606B2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24D222-4A36-037D-1EF0-846D268B5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4942AD-D088-2693-4E06-9CF257E63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59773-390D-0B20-1DAE-080FC34D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57E1C8-D867-5897-8D3D-13C74141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98B1FA-4B5C-3C57-4836-50970C3E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15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C838B-74DE-3FA0-ED1D-DCEB5FE0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EB4E49-EF42-47B3-C500-42DD91B0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D28837-8EE9-6D9F-C36D-64B820B92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1A470E-DB64-14C8-CBD6-76E77CF06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D0ECDF-58C6-ADDA-9D83-A10FA9222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DA3C5C-C3AC-DB28-EA6F-0F19CE29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9D99A0-35DF-0E21-A7EB-60FAAA64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4A017E-21E4-BD48-88DC-22515C2A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5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DFD1C-808A-122E-F99E-8C0054A1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41D038-5E2C-E261-6ADE-F86259FE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50E536-AE2A-D6A9-8209-A4AB8E7D9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A01343-1AA3-0AC6-CCDE-1B7FC6E7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6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4320DE-D1BC-152F-08DF-D469D821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67D025-A259-0299-3A91-5FDB8AEF3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19C80-35B6-BA9D-D0C1-769C1ADB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13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C8D9F-BE11-9B7C-014C-F19D404F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7DC35-2B02-4C31-2E4C-186E03480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330892-ABE2-5D36-168B-D4D28CCCF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6A47CA-1B39-B661-4529-EA44D28FE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70EC32-2ECF-0EAC-D625-A700FD0F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64D431-B20D-EA51-FFDF-069FB799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7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DD58D-DB18-9CF3-1AA2-859B38C1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F00749-D125-4534-569A-36B19E7CC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B2DE28-3814-7E92-D0D8-543AE9F30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B29262-E5B8-B070-1BC6-594CB319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28EAD-5C7D-51EC-D14E-5C0EFEC9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9B4C9-A42D-70D4-CB50-D9CA003E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58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12EA5F-DBD0-5448-A908-CBCDBED4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70B38-58B9-65FD-1F2A-435E8179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38087-FCBF-9D59-3058-6EC8FB849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E4A0E-EE6E-4C5D-87C2-3647FBA97D96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94B9F-BBEA-07EE-F4DA-80547532C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23378-5B71-4381-79EA-C991F2820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B74BE-2C6F-49F4-8C26-007FEFEA7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8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169433217310784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nfona.pl/resource/bwmeta1.element.elsevier-0319ad11-715b-3917-90fd-2fe5b0de723d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sciencedirect.com/science/article/pii/S2210271X1300289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061FB2-2021-2E48-B231-B2DE6C135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57" y="75732"/>
            <a:ext cx="2000644" cy="1189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11F6B1-69E3-E9D3-1F27-67B12B5F0E1F}"/>
              </a:ext>
            </a:extLst>
          </p:cNvPr>
          <p:cNvSpPr txBox="1"/>
          <p:nvPr/>
        </p:nvSpPr>
        <p:spPr>
          <a:xfrm>
            <a:off x="247257" y="1265304"/>
            <a:ext cx="6096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투영 </a:t>
            </a:r>
            <a:r>
              <a:rPr lang="ko-KR" altLang="ko-KR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증강파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(projector augmented wave, PAW)</a:t>
            </a:r>
            <a:r>
              <a:rPr lang="en-US" altLang="ko-KR" sz="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방법이 사용</a:t>
            </a:r>
            <a:b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상호작용을 설명하기 위한 교환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-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상관 함수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(exchange–correlation functional)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GGA-PBE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설정되었다</a:t>
            </a:r>
            <a:b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12Å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진공 간격을 포함하는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층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Al(111) </a:t>
            </a:r>
            <a:r>
              <a:rPr lang="ko-KR" altLang="en-US" sz="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슬래브에서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수행</a:t>
            </a:r>
            <a:b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흡착체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(adsorbates)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와 상위 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개 표면층은 자유롭게 이동할 수 있도록 설정하였으며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하위 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개 층은 고정</a:t>
            </a:r>
            <a:b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전자 반복 계산의 수렴 기준은 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Normal(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블록 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Davidson) 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알고리즘을 사용하여 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10⁻⁵ eV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로 설정</a:t>
            </a:r>
            <a:b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주기적 경계 조건을 설정하여 무한 주기적 시스템을 구현</a:t>
            </a:r>
            <a:b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O₂ 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관련 모든 계산은 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O₂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8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삼중항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(triplet) 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상태를 적절히 설명하기 위해 스핀 </a:t>
            </a:r>
            <a:r>
              <a:rPr lang="ko-KR" altLang="en-US" sz="8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편극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(spin polarization)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과 함께 수행</a:t>
            </a:r>
            <a:b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비국소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8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반데르발스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8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vdW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8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분산력을</a:t>
            </a:r>
            <a:r>
              <a:rPr lang="ko-KR" altLang="en-US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포함</a:t>
            </a:r>
            <a:endParaRPr lang="en-US" altLang="ko-KR" sz="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슬래브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모델 계산에는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(4×4×1) </a:t>
            </a:r>
            <a:r>
              <a:rPr lang="en-US" altLang="ko-KR" sz="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Monkhorst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–Pack 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격자를 사용</a:t>
            </a:r>
            <a:b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모든 계산은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520 eV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컷오프 에너지를 사용하여 수행되었다 </a:t>
            </a:r>
            <a:b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TSS 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계산은 일반 정밀도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(normal precision)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520 eV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ko-KR" altLang="en-US" sz="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평면파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컷오프 에너지를 사용하여 수행</a:t>
            </a:r>
            <a:b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전자 반복 계산의 수렴 기준은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10⁻⁵ eV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로 설정</a:t>
            </a:r>
            <a:b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Normal(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블록 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Davidson) 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알고리즘과 역공간 투영 연산자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(reciprocal space projection operators)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사용하였다</a:t>
            </a:r>
            <a:b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H₂O 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해리의 전이 상태 계산에서는 </a:t>
            </a:r>
            <a:r>
              <a:rPr lang="en-US" altLang="ko-KR" sz="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vdW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800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분산력</a:t>
            </a:r>
            <a:r>
              <a:rPr lang="ko-KR" altLang="en-US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보정이 고려</a:t>
            </a:r>
            <a:endParaRPr lang="en-US" altLang="ko-KR" sz="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E13134-0862-500B-2980-DF40B8488E0F}"/>
              </a:ext>
            </a:extLst>
          </p:cNvPr>
          <p:cNvSpPr txBox="1"/>
          <p:nvPr/>
        </p:nvSpPr>
        <p:spPr>
          <a:xfrm>
            <a:off x="0" y="3198168"/>
            <a:ext cx="60960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https://pubs.rsc.org/en/content/articlehtml/2016/ra/c6ra08958e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0B0DA80-A6A6-5255-29AE-863CC1C26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06" y="3533662"/>
            <a:ext cx="2910294" cy="8097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B69953-75A1-CB21-A476-55F6E70BB27F}"/>
              </a:ext>
            </a:extLst>
          </p:cNvPr>
          <p:cNvSpPr txBox="1"/>
          <p:nvPr/>
        </p:nvSpPr>
        <p:spPr>
          <a:xfrm>
            <a:off x="247257" y="4361795"/>
            <a:ext cx="609600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일반화된 기울기 근사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(GGA)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함수형 중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Perdew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와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Wang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이 개발한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PW91 [23]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함수형을 사용하였다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흡착 에너지 및 밀도 상태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(DOS)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계산은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CASTEP [24]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패키지를 이용하여 수행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계산은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310 eV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의 컷오프 에너지와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4×4×1 k-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점 샘플링 그리드를 사용하여 수행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Au(111)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표면의 격자 상수는 실험값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[25]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을 참고하여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4.08 Å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로 설정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Au(111)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표면에서의 흡착을 모델링하기 위해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층 두께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(16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개의 금 원자로 구성된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초셀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(2×2)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표면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단위셀을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슬래브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모델은 주기적으로 반복되었으며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슬래브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간 거리는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15 Å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의 진공 영역을 두어 상호작용을 방지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한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초셀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(supercell)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당 한 개의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H₂O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분자만을 흡착시키고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한쪽 면에서만 흡착이 이루어지도록 설정하여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흡착종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간의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측방향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상호작용을 최소화하였다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이로 인해 흡착율은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1/4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단일층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(ML, monolayer)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로 설정됨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). 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기하학적 최적화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(geometry optimization)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는 흡착종과 상위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개의 금속층의 모든 자유도를 고려하여 수행되었다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반응 에너지 장벽과 흡착종의 신축 진동수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(stretch frequencies)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계산은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DMol³ [26,27]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소프트웨어를 이용하여 수행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극성화 함수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(polarization function)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가 포함된 이중 수치 품질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(DNP, Double Numerical plus Polarization)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기저 집합을 사용하였으며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이는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Gauss-type 6-31G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수준과 대응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계산 성능 향상을 위해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0.005 Hartree(Ha) (1Ha = 27.2114 eV)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의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Fermi smearing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을 적용하였다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에너지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그래디언트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(gradient),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변위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(displacement)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수렴 기준은 각각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2×10⁻⁵ Ha, 4×10⁻³ Ha/Å, 5×10⁻³ Å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로 설정되었으며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대부분의 최적화된 구조에서 최대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그래디언트는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4×10⁻³ Ha/Å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이하로 유지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k-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점 샘플링은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3×3×1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로 설정되었다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표면 변환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surfacetransformation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의 전이 상태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(TS)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는 선형 동기화 천이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(LST, Linear Synchronous Transit)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계산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이차 동기화 천이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(QST, Quadratic Synchronous Transit)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계산 및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공액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그래디언트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(conjugate gradient)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정밀화 방법을 조합하여 위치를 결정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hlinkClick r:id="rId4"/>
              </a:rPr>
              <a:t>https://www.sciencedirect.com/science/article/pii/S2210271X13002892</a:t>
            </a:r>
            <a:r>
              <a:rPr lang="en-US" altLang="ko-KR" sz="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5180CD-D53F-15A8-F68D-E167AD7EA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2253673" cy="8780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54C697-0C6A-0378-9F81-F51716A74A1A}"/>
              </a:ext>
            </a:extLst>
          </p:cNvPr>
          <p:cNvSpPr txBox="1"/>
          <p:nvPr/>
        </p:nvSpPr>
        <p:spPr>
          <a:xfrm>
            <a:off x="6096000" y="89644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스핀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편극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(Spin-polarized)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밀도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범함수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이론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(DFT)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계산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Perdew, Burke, </a:t>
            </a:r>
            <a:r>
              <a:rPr lang="en-US" altLang="ko-KR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Ernzerhof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(GGA-PBE)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범함수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[42]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를 사용하여 기술하였으며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Kohn-Sham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방정식을 해결하기 위해 투영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증강파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(Projector Augmented Wave, PAW)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방법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평면파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(PW)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컷오프 에너지는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400 eV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FCC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벌크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코발트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fcc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-bulk cobalt)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에 대해 계산된 격자 상수는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3.548 Å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로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이는 실험값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3.544 Å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과 잘 일치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표면 모델링을 위해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층 두께의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Co(100)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및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Co(110)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표면 모델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그리고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4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층 두께의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Co(111)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표면 모델을 사용</a:t>
            </a:r>
            <a:b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p(2×2)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단위셀이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적용되었다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또한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반복되는 </a:t>
            </a:r>
            <a:r>
              <a:rPr lang="ko-KR" altLang="en-US" sz="800" dirty="0" err="1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슬래브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사이의 진공층을 약 </a:t>
            </a:r>
            <a:r>
              <a:rPr lang="en-US" altLang="ko-KR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14 Å</a:t>
            </a:r>
            <a:r>
              <a:rPr lang="ko-KR" altLang="en-US" sz="800" dirty="0">
                <a:effectLst/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로 설정하여 표면 간의 인공적인 상호작용을 방지</a:t>
            </a:r>
            <a:b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최상위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3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개 금속 원자층은 완전히 자유롭게 최적화되었으며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최종 원자당 힘이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0.025 eV/Å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이하로 수렴될 때까지 최적화를 수행하였다</a:t>
            </a:r>
            <a:b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브릴루앙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영역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(Brillouin-zone, BZ)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적분을 위해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Co(100)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및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Co(111)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표면에는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5×5×1 </a:t>
            </a:r>
            <a:r>
              <a:rPr lang="en-US" altLang="ko-KR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Monkhorst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-Pack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격자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Co(110)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표면에는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5×7×1 k-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격자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[45]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가 사용되었다</a:t>
            </a:r>
            <a:b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계산의 정확성을 검증하기 위해 더 많은 층 수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더 조밀한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k-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격자 및 더 높은 컷오프 에너지를 적용한 추가 계산을 수행하였으며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총 에너지 변동이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50 </a:t>
            </a:r>
            <a:r>
              <a:rPr lang="en-US" altLang="ko-KR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meV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이하로 나타나 수렴되었음을 확인하였다</a:t>
            </a:r>
            <a:b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전이 상태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(Transition State, TS) Climbing Image Nudged Elastic Band(CI-NEB)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방법을 사용하여 진행되었다</a:t>
            </a:r>
            <a:b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전이 상태 탐색의 수렴 기준은 원자당 힘이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0.1 eV/Å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이하일 때로 설정하였다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  <a:hlinkClick r:id="rId6"/>
              </a:rPr>
              <a:t>https://www.infona.pl/resource/bwmeta1.element.elsevier-0319ad11-715b-3917-90fd-2fe5b0de723d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b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884FE07-A149-B3E4-B37E-A9462BEC1E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0095" y="3499816"/>
            <a:ext cx="1458934" cy="73282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ED50B9-CDF1-345D-18E1-1B34BC6866E4}"/>
              </a:ext>
            </a:extLst>
          </p:cNvPr>
          <p:cNvSpPr txBox="1"/>
          <p:nvPr/>
        </p:nvSpPr>
        <p:spPr>
          <a:xfrm>
            <a:off x="7445829" y="3429000"/>
            <a:ext cx="460846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DFT(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밀도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범함수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이론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계산은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CASTEP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코드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[23]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를 사용하여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Materials Studio 6.0[24]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에서 수행되었다</a:t>
            </a:r>
            <a:endParaRPr lang="en-US" altLang="ko-KR" sz="800" dirty="0">
              <a:highlight>
                <a:srgbClr val="FFFF00"/>
              </a:highlight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계산은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DFT[26]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및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평면파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울트라소프트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의사 퍼텐셜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(ultrasoft pseudopotential)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방법</a:t>
            </a:r>
            <a:endParaRPr lang="en-US" altLang="ko-KR" sz="800" dirty="0">
              <a:highlight>
                <a:srgbClr val="FFFF00"/>
              </a:highlight>
              <a:ea typeface="맑은 고딕" panose="020B0503020000020004" pitchFamily="50" charset="-127"/>
              <a:cs typeface="Times New Roman" panose="02020603050405020304" pitchFamily="18" charset="0"/>
              <a:hlinkClick r:id="rId8"/>
            </a:endParaRPr>
          </a:p>
          <a:p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Perdew-Burke-</a:t>
            </a:r>
            <a:r>
              <a:rPr lang="en-US" altLang="ko-KR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Ernzerhof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(PBE)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함수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[28]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를 기반으로 하는 **일반화된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그래디언트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근사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(GGA </a:t>
            </a:r>
          </a:p>
          <a:p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평면파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기저 세트는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380 eV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의 에너지 컷오프를 사용하여 절단되었으며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, Brillouin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영역 샘플링은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카올리나이트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벌크에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대해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(4 × 2 × 3) k-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점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,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카올리나이트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(001)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표면 모델에 대해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(2 × 2 × 1) k-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점을 적용하였다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[29].</a:t>
            </a:r>
          </a:p>
          <a:p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[Zn(H₂O)₆]²⁺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수용액 내 종을 최적화하기 위해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10 × 10 × 10 Å³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주기적 상자와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(1 × 1 × 1) k-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점 샘플링 그리드를 사용하였다</a:t>
            </a:r>
            <a:endParaRPr lang="en-US" altLang="ko-KR" sz="800" dirty="0">
              <a:highlight>
                <a:srgbClr val="FFFF00"/>
              </a:highlight>
              <a:ea typeface="맑은 고딕" panose="020B0503020000020004" pitchFamily="50" charset="-127"/>
              <a:cs typeface="Times New Roman" panose="02020603050405020304" pitchFamily="18" charset="0"/>
              <a:hlinkClick r:id="rId8"/>
            </a:endParaRPr>
          </a:p>
          <a:p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Zn(II)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흡착을 위해 한 층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(1-layer)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두께의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(2 × 1)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표면 단위 셀을 사용하였다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.</a:t>
            </a:r>
          </a:p>
          <a:p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슬래브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(slab)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는 **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6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개의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원자층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("H-O-Al-O-Si-O")**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으로 구성되었으며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,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카올리나이트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(001)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표면을 노출시켰다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그림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1). </a:t>
            </a:r>
          </a:p>
          <a:p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인접한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슬래브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간 간격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(z-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방향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)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은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15 Å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로 설정되었다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.</a:t>
            </a:r>
          </a:p>
          <a:p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기하학적 최적화를 위해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슬래브의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하부 두 개의 원자층을 고정하는 원자 제약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(atom constraint)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방법이 </a:t>
            </a:r>
          </a:p>
          <a:p>
            <a:endParaRPr lang="en-US" altLang="ko-KR" sz="800" dirty="0">
              <a:highlight>
                <a:srgbClr val="FFFF00"/>
              </a:highlight>
              <a:ea typeface="맑은 고딕" panose="020B0503020000020004" pitchFamily="50" charset="-127"/>
              <a:cs typeface="Times New Roman" panose="02020603050405020304" pitchFamily="18" charset="0"/>
              <a:hlinkClick r:id="rId8"/>
            </a:endParaRPr>
          </a:p>
          <a:p>
            <a:endParaRPr lang="en-US" altLang="ko-KR" sz="800" dirty="0">
              <a:highlight>
                <a:srgbClr val="FFFF00"/>
              </a:highlight>
              <a:ea typeface="맑은 고딕" panose="020B0503020000020004" pitchFamily="50" charset="-127"/>
              <a:cs typeface="Times New Roman" panose="02020603050405020304" pitchFamily="18" charset="0"/>
              <a:hlinkClick r:id="rId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702FB-4239-F4F3-73E6-C8C48FF5C191}"/>
              </a:ext>
            </a:extLst>
          </p:cNvPr>
          <p:cNvSpPr txBox="1"/>
          <p:nvPr/>
        </p:nvSpPr>
        <p:spPr>
          <a:xfrm>
            <a:off x="6233706" y="5165440"/>
            <a:ext cx="571103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800" dirty="0">
              <a:highlight>
                <a:srgbClr val="FFFF00"/>
              </a:highlight>
              <a:ea typeface="맑은 고딕" panose="020B0503020000020004" pitchFamily="50" charset="-127"/>
              <a:cs typeface="Times New Roman" panose="02020603050405020304" pitchFamily="18" charset="0"/>
              <a:hlinkClick r:id="rId8"/>
            </a:endParaRPr>
          </a:p>
          <a:p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Materials Studio 6.0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의 </a:t>
            </a:r>
            <a:r>
              <a:rPr lang="en-US" altLang="ko-KR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Forcite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모듈을 사용하여 수행되었으며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, Universal force field[30]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를 적용하였다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.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용액 내 물 분자는 단일 점 전하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(SPC, Single Point Charge)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모델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[31]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을 사용하여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모델링되었다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.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카올리나이트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-Zn-H₂O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시스템은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MD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시뮬레이션 전에 에너지 최소화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(geometry optimization)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를 통해 기하학적으로 최적화되었다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. •	NPT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앙상블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: 200 </a:t>
            </a:r>
            <a:r>
              <a:rPr lang="en-US" altLang="ko-KR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ps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, Berendsen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압력 조절기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</a:t>
            </a:r>
            <a:r>
              <a:rPr lang="en-US" altLang="ko-KR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barostat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)(0.1 MPa)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및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Nose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온도 조절기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(thermostat)(298 K)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적용</a:t>
            </a:r>
          </a:p>
          <a:p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•	NVT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앙상블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: 298 K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에서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300 </a:t>
            </a:r>
            <a:r>
              <a:rPr lang="en-US" altLang="ko-KR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ps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추가 진행</a:t>
            </a:r>
          </a:p>
          <a:p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•	**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속도 </a:t>
            </a:r>
            <a:r>
              <a:rPr lang="en-US" altLang="ko-KR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Verlet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알고리즘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(velocity </a:t>
            </a:r>
            <a:r>
              <a:rPr lang="en-US" altLang="ko-KR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Verlet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algorithm)**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을 사용한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1 fs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의 시간 스텝 적용</a:t>
            </a:r>
          </a:p>
          <a:p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•	20 fs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간격으로 궤적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(trajectory)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프레임 출력 장거리 전자 상호작용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(long-range electronic interactions)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은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Ewald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합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(sum)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방법을 사용하여 계산되었다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.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원자의 전하는 **전하 평형 방법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(charge equilibration method)**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을 사용하여 할당되었다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[33].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주기적 경계 조건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(periodic boundary condition)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은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3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차원으로 적용되었으며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,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카올리나이트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 </a:t>
            </a:r>
            <a:r>
              <a:rPr lang="ko-KR" altLang="en-US" sz="800" dirty="0" err="1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초격자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(supercell), 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물 분자 및 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Zn(II)</a:t>
            </a:r>
            <a:r>
              <a:rPr lang="ko-KR" altLang="en-US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를 포함한 모든 원자는 자유롭게 이동할 수 있도록 설정되었다</a:t>
            </a: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.</a:t>
            </a:r>
          </a:p>
          <a:p>
            <a:endParaRPr lang="en-US" altLang="ko-KR" sz="800" dirty="0">
              <a:highlight>
                <a:srgbClr val="FFFF00"/>
              </a:highlight>
              <a:ea typeface="맑은 고딕" panose="020B0503020000020004" pitchFamily="50" charset="-127"/>
              <a:cs typeface="Times New Roman" panose="02020603050405020304" pitchFamily="18" charset="0"/>
              <a:hlinkClick r:id="rId8"/>
            </a:endParaRPr>
          </a:p>
          <a:p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  <a:hlinkClick r:id="rId8"/>
              </a:rPr>
              <a:t>https://www.sciencedirect.com/science/article/pii/S0169433217310784</a:t>
            </a:r>
            <a:r>
              <a:rPr lang="en-US" altLang="ko-KR" sz="8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b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en-US" altLang="ko-KR" sz="800" dirty="0">
                <a:highlight>
                  <a:srgbClr val="FFFF00"/>
                </a:highlight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91964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1285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</cp:revision>
  <dcterms:created xsi:type="dcterms:W3CDTF">2025-03-08T10:45:35Z</dcterms:created>
  <dcterms:modified xsi:type="dcterms:W3CDTF">2025-03-10T01:41:18Z</dcterms:modified>
</cp:coreProperties>
</file>