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55BD1-9F55-B647-335B-F210478F7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9B2261-3DB4-57A1-833A-764306081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65D57-CD49-F315-429E-216D6CF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D235D-3A81-1487-BF05-9D0FE84A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DDB63-E7B7-69F0-F549-BB6CAB5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4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8F06-910F-687E-6530-A7A47B8E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54C79-1BE4-D9AC-54AC-CE6D6B444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7F822-C4E4-87AC-4CF8-60B42E1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FC893-6C77-CB95-19E8-7BE2DF60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28DCF-A997-4B94-7F2E-AE557BD1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82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57D9E4-3E8A-8000-D257-EBB29E850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6C86CE-8A5E-F7AB-9D49-AA824326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B40A98-CD87-AE85-C7BC-EF91363A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473B4-DE15-63BC-31ED-973ACBF5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27535-0031-193E-9A36-6BEFBD2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63AEF-438C-B845-2D4D-30EA4C58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DBBF2-70B4-EFA8-1483-6F9E7913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CB10-D3F7-24B4-3393-DE31C34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11A82-1C42-21BB-EE6A-BEEA320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B3A65-92CA-5606-B3CE-680D4AC4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D090B-8FF3-DC67-047D-7189C00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1FB91-6C42-038F-6ED3-D9192637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3E051-27A9-27DF-4E7B-4B6B29E5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6A89E-8B1A-906C-A02B-0CD68C3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D61349-0863-8828-9AAB-95126B3B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57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2CCC0-F41C-E6CF-077D-CB5BB803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D0CD9-0D88-8CF6-F92C-1D0DFB30A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5367A-0AA4-F06B-3B4C-8FD1AFB7F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41498-F4FE-A74B-E703-4C6A9199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E5F02-CA8C-D8BA-585A-A5B1E4CB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DCDC6-7893-1369-4A6A-08EFECFE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CA07B-5922-C646-3375-361B9019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EA7D5-A290-73D6-7E6E-47AC3826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77274-773B-5738-FA83-B5F7614AA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486557-D5F5-10FC-509D-C9E85C286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E663DE-2522-1AC8-B811-65E62E723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81D1E-9404-67F9-69AA-3F8EB04C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500447-8CEA-E094-BD9A-2F08B916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5DB86-8D7C-0D25-C787-50056814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0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769FE-A321-D19B-BCF2-6B0BDADD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54C41-8839-7D09-43E3-5B6BF4D6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D54248-FDF6-9CA6-883F-0C09BBED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6D4986-2F8C-C138-BC15-1D5CFF36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6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E421CA-C156-8F63-20E3-9234EDF8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BC74FF-6A9B-1E64-324D-680FB6FF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92CB9F-E988-A1D6-FB1D-A5F6446A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51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5FE0-4D81-A1EF-B70C-AA4E85CD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C1D70-C441-883A-5957-3E03006A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123D7-D6AC-CDB8-19AC-C310718F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D47A8-1F8D-CF2E-33C1-683EECF4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7302F-94D5-AEAF-B5B2-4E6D413C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9AFAC-584A-0F09-5DFF-06B2D9FB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5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8CB4E-938E-661C-15D4-518D7678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29A9E-94C5-79F9-3EA7-77B41871F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47C47-2CD2-1116-4C7A-38E0A8D4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61DDB-6E07-B5E9-59A5-AADB71BE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10985-CA13-C5FC-5E89-467A56E7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3E941-3640-E815-274E-034EEA7D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51FB8-F97D-F16D-1951-9FB940E5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7094F-0332-D556-6161-42DB7FD1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4D2F2-1E84-231C-13A0-2022194B3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E314D-7DC6-4BCA-965E-EAE0152A544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B7AE0-9A8D-BE63-CC86-7D15E1D7D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E36ED4-282E-E9E5-8949-A98BCB132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F1B84-5DE7-4660-B823-1B8189052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1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1ADFCF-E773-0825-6FC6-41D15127928E}"/>
              </a:ext>
            </a:extLst>
          </p:cNvPr>
          <p:cNvSpPr/>
          <p:nvPr/>
        </p:nvSpPr>
        <p:spPr>
          <a:xfrm>
            <a:off x="553720" y="502920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분자 동역학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뉴턴 제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법칙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21D49A-1FE3-1148-7576-2AC61EBBC83D}"/>
              </a:ext>
            </a:extLst>
          </p:cNvPr>
          <p:cNvSpPr/>
          <p:nvPr/>
        </p:nvSpPr>
        <p:spPr>
          <a:xfrm>
            <a:off x="6096000" y="502920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몬테카를로 </a:t>
            </a:r>
            <a:r>
              <a:rPr lang="en-US" altLang="ko-KR" sz="1400" b="1" dirty="0"/>
              <a:t>GCMC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FAC7F-7087-9E60-BBA9-8B51EE89C7F4}"/>
              </a:ext>
            </a:extLst>
          </p:cNvPr>
          <p:cNvSpPr/>
          <p:nvPr/>
        </p:nvSpPr>
        <p:spPr>
          <a:xfrm>
            <a:off x="553720" y="112014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GROMACS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E3157-7B04-B4D1-2933-837E0AB9F021}"/>
              </a:ext>
            </a:extLst>
          </p:cNvPr>
          <p:cNvSpPr/>
          <p:nvPr/>
        </p:nvSpPr>
        <p:spPr>
          <a:xfrm>
            <a:off x="6096000" y="112014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7881A-C801-59FB-F738-A26D09270570}"/>
              </a:ext>
            </a:extLst>
          </p:cNvPr>
          <p:cNvSpPr/>
          <p:nvPr/>
        </p:nvSpPr>
        <p:spPr>
          <a:xfrm>
            <a:off x="553720" y="161544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LAMMPS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92914E-3AA0-7D58-6E6F-4BDDE5E13854}"/>
              </a:ext>
            </a:extLst>
          </p:cNvPr>
          <p:cNvSpPr/>
          <p:nvPr/>
        </p:nvSpPr>
        <p:spPr>
          <a:xfrm>
            <a:off x="6096000" y="95631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RASPA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6542C9-9D51-BB36-AD53-CF1B566AA8B0}"/>
              </a:ext>
            </a:extLst>
          </p:cNvPr>
          <p:cNvSpPr/>
          <p:nvPr/>
        </p:nvSpPr>
        <p:spPr>
          <a:xfrm>
            <a:off x="8907992" y="502920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DFT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6F0BFE-DCEA-E74E-5F31-E8159CA1CEE1}"/>
              </a:ext>
            </a:extLst>
          </p:cNvPr>
          <p:cNvSpPr/>
          <p:nvPr/>
        </p:nvSpPr>
        <p:spPr>
          <a:xfrm>
            <a:off x="8907992" y="112014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orca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1F5E91-9CEC-8182-AA80-FB1A93466AF6}"/>
              </a:ext>
            </a:extLst>
          </p:cNvPr>
          <p:cNvSpPr/>
          <p:nvPr/>
        </p:nvSpPr>
        <p:spPr>
          <a:xfrm>
            <a:off x="8907992" y="153543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quantum espresso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13BA06-B077-CB50-E1FF-CDEA0782BBAB}"/>
              </a:ext>
            </a:extLst>
          </p:cNvPr>
          <p:cNvSpPr/>
          <p:nvPr/>
        </p:nvSpPr>
        <p:spPr>
          <a:xfrm>
            <a:off x="8907992" y="193929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cp2k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2C6314-5A88-FBA8-269F-54D3FCAA6A9D}"/>
              </a:ext>
            </a:extLst>
          </p:cNvPr>
          <p:cNvSpPr/>
          <p:nvPr/>
        </p:nvSpPr>
        <p:spPr>
          <a:xfrm>
            <a:off x="8907992" y="234315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gaussian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D77B3A-C9F1-06A9-5703-5F43F6FF559C}"/>
              </a:ext>
            </a:extLst>
          </p:cNvPr>
          <p:cNvSpPr/>
          <p:nvPr/>
        </p:nvSpPr>
        <p:spPr>
          <a:xfrm>
            <a:off x="553720" y="211074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NAMD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F1B4D2-95FB-2AB2-7A46-620D30D78776}"/>
              </a:ext>
            </a:extLst>
          </p:cNvPr>
          <p:cNvSpPr/>
          <p:nvPr/>
        </p:nvSpPr>
        <p:spPr>
          <a:xfrm>
            <a:off x="553720" y="262128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AMBER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154335-696D-6589-727A-C27424AFED99}"/>
              </a:ext>
            </a:extLst>
          </p:cNvPr>
          <p:cNvSpPr/>
          <p:nvPr/>
        </p:nvSpPr>
        <p:spPr>
          <a:xfrm>
            <a:off x="553720" y="302514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CHARMM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70AD29-4486-7D09-6E7A-A575EAC49D3D}"/>
              </a:ext>
            </a:extLst>
          </p:cNvPr>
          <p:cNvSpPr/>
          <p:nvPr/>
        </p:nvSpPr>
        <p:spPr>
          <a:xfrm>
            <a:off x="3324860" y="502920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양자역학 기반 </a:t>
            </a:r>
            <a:r>
              <a:rPr lang="en-US" altLang="ko-KR" sz="1400" b="1" dirty="0"/>
              <a:t>MD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FC245-7E6F-2CBA-08D8-6DE490DB7173}"/>
              </a:ext>
            </a:extLst>
          </p:cNvPr>
          <p:cNvSpPr/>
          <p:nvPr/>
        </p:nvSpPr>
        <p:spPr>
          <a:xfrm>
            <a:off x="3324860" y="112014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VASP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3DACF6-731C-0A48-351A-D373DDEFEC42}"/>
              </a:ext>
            </a:extLst>
          </p:cNvPr>
          <p:cNvSpPr/>
          <p:nvPr/>
        </p:nvSpPr>
        <p:spPr>
          <a:xfrm>
            <a:off x="3324860" y="153543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CP2K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4A9AF5-C2EB-E51F-16CA-0BA742D30372}"/>
              </a:ext>
            </a:extLst>
          </p:cNvPr>
          <p:cNvSpPr/>
          <p:nvPr/>
        </p:nvSpPr>
        <p:spPr>
          <a:xfrm>
            <a:off x="3324860" y="199263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Quantum ESPRESSO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160F5B-C603-2BEC-EF45-6E879F77D26A}"/>
              </a:ext>
            </a:extLst>
          </p:cNvPr>
          <p:cNvSpPr/>
          <p:nvPr/>
        </p:nvSpPr>
        <p:spPr>
          <a:xfrm>
            <a:off x="553720" y="3489960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/>
              <a:t>coarse-grained MD</a:t>
            </a:r>
            <a:endParaRPr lang="ko-KR" altLang="en-US" sz="14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DD975B-903B-C53F-C68F-6AF1ECBFFE0C}"/>
              </a:ext>
            </a:extLst>
          </p:cNvPr>
          <p:cNvSpPr/>
          <p:nvPr/>
        </p:nvSpPr>
        <p:spPr>
          <a:xfrm>
            <a:off x="553720" y="410718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HOOMD-blue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A46ED2-FC75-2D82-263B-474B02BEF9A8}"/>
              </a:ext>
            </a:extLst>
          </p:cNvPr>
          <p:cNvSpPr/>
          <p:nvPr/>
        </p:nvSpPr>
        <p:spPr>
          <a:xfrm>
            <a:off x="553720" y="460248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DESMOND (D. E. Shaw)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DF276-CEC4-1EB9-838C-6C2816371EA2}"/>
              </a:ext>
            </a:extLst>
          </p:cNvPr>
          <p:cNvSpPr/>
          <p:nvPr/>
        </p:nvSpPr>
        <p:spPr>
          <a:xfrm>
            <a:off x="553720" y="509778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OpenMM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292405-2CDF-0C4B-AE61-B6DEC6BF12E9}"/>
              </a:ext>
            </a:extLst>
          </p:cNvPr>
          <p:cNvSpPr/>
          <p:nvPr/>
        </p:nvSpPr>
        <p:spPr>
          <a:xfrm>
            <a:off x="6096000" y="1474470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Music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0DEC7A-3DAE-3099-E8A6-70C1CC3D475B}"/>
              </a:ext>
            </a:extLst>
          </p:cNvPr>
          <p:cNvSpPr/>
          <p:nvPr/>
        </p:nvSpPr>
        <p:spPr>
          <a:xfrm>
            <a:off x="3365712" y="3511551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양자역학 기반 </a:t>
            </a:r>
            <a:r>
              <a:rPr lang="en-US" altLang="ko-KR" sz="1400" b="1" dirty="0"/>
              <a:t>MD</a:t>
            </a:r>
            <a:endParaRPr lang="ko-KR" altLang="en-US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D0BDFB-881C-3E8B-E285-F55D6BE09949}"/>
              </a:ext>
            </a:extLst>
          </p:cNvPr>
          <p:cNvSpPr/>
          <p:nvPr/>
        </p:nvSpPr>
        <p:spPr>
          <a:xfrm>
            <a:off x="3365712" y="4128771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VASP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107FEF-B682-59C5-A717-126C95353E96}"/>
              </a:ext>
            </a:extLst>
          </p:cNvPr>
          <p:cNvSpPr/>
          <p:nvPr/>
        </p:nvSpPr>
        <p:spPr>
          <a:xfrm>
            <a:off x="6177704" y="3511551"/>
            <a:ext cx="3004396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준양자역학</a:t>
            </a:r>
            <a:r>
              <a:rPr lang="en-US" altLang="ko-KR" sz="1400" b="1" dirty="0"/>
              <a:t>(semiempirical)</a:t>
            </a:r>
            <a:r>
              <a:rPr lang="ko-KR" altLang="en-US" sz="1400" dirty="0"/>
              <a:t> 방법</a:t>
            </a:r>
            <a:endParaRPr lang="ko-KR" altLang="en-US" sz="1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0D6C419-4A8C-1298-D24E-122806D9B56B}"/>
              </a:ext>
            </a:extLst>
          </p:cNvPr>
          <p:cNvSpPr/>
          <p:nvPr/>
        </p:nvSpPr>
        <p:spPr>
          <a:xfrm>
            <a:off x="6314758" y="4128771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GFN-</a:t>
            </a:r>
            <a:r>
              <a:rPr lang="en-US" altLang="ko-KR" sz="1400" b="1" dirty="0" err="1">
                <a:solidFill>
                  <a:schemeClr val="tx1"/>
                </a:solidFill>
              </a:rPr>
              <a:t>xTB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50402F-5710-C982-D18C-549F1B7AEBC0}"/>
              </a:ext>
            </a:extLst>
          </p:cNvPr>
          <p:cNvSpPr/>
          <p:nvPr/>
        </p:nvSpPr>
        <p:spPr>
          <a:xfrm>
            <a:off x="6314758" y="4679952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CREST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9DBF7-9CBB-FAB9-DAF3-FD44EB016499}"/>
              </a:ext>
            </a:extLst>
          </p:cNvPr>
          <p:cNvSpPr/>
          <p:nvPr/>
        </p:nvSpPr>
        <p:spPr>
          <a:xfrm>
            <a:off x="6314758" y="5124452"/>
            <a:ext cx="2730288" cy="403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xtb</a:t>
            </a:r>
            <a:r>
              <a:rPr lang="en-US" altLang="ko-KR" sz="1400" b="1" dirty="0">
                <a:solidFill>
                  <a:schemeClr val="tx1"/>
                </a:solidFill>
              </a:rPr>
              <a:t> python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04EBC-DAFA-1AF8-31B1-CF03F9812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DC43B7-400D-06F6-158B-E20FAD68EB96}"/>
              </a:ext>
            </a:extLst>
          </p:cNvPr>
          <p:cNvSpPr/>
          <p:nvPr/>
        </p:nvSpPr>
        <p:spPr>
          <a:xfrm>
            <a:off x="553720" y="502920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시각화 프로그램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6F13B-7599-B51E-0790-912F7F02C9D2}"/>
              </a:ext>
            </a:extLst>
          </p:cNvPr>
          <p:cNvSpPr/>
          <p:nvPr/>
        </p:nvSpPr>
        <p:spPr>
          <a:xfrm>
            <a:off x="553720" y="956310"/>
            <a:ext cx="2730288" cy="421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iboview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Avogadro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ovito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vesta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pymol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chimera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vmd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jmol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burai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xcrysden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Molden</a:t>
            </a:r>
          </a:p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B15FA2-1BCE-4583-0250-2DA32E6B51FD}"/>
              </a:ext>
            </a:extLst>
          </p:cNvPr>
          <p:cNvSpPr/>
          <p:nvPr/>
        </p:nvSpPr>
        <p:spPr>
          <a:xfrm>
            <a:off x="5798820" y="502920"/>
            <a:ext cx="2730288" cy="403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/>
              <a:t>기타 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51AE4B-612B-1275-0B21-AFD123A0CE09}"/>
              </a:ext>
            </a:extLst>
          </p:cNvPr>
          <p:cNvSpPr/>
          <p:nvPr/>
        </p:nvSpPr>
        <p:spPr>
          <a:xfrm>
            <a:off x="5798820" y="956310"/>
            <a:ext cx="2730288" cy="42125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chemeClr val="tx1"/>
                </a:solidFill>
              </a:rPr>
              <a:t>chargemol.x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pp.x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orca_plot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janpa</a:t>
            </a:r>
            <a:r>
              <a:rPr lang="en-US" altLang="ko-KR" sz="1400" b="1" dirty="0">
                <a:solidFill>
                  <a:schemeClr val="tx1"/>
                </a:solidFill>
              </a:rPr>
              <a:t> software</a:t>
            </a: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packmol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 err="1">
                <a:solidFill>
                  <a:schemeClr val="tx1"/>
                </a:solidFill>
              </a:rPr>
              <a:t>Multiwfn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NBO</a:t>
            </a:r>
          </a:p>
          <a:p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4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87691CF-C40C-3EBF-7AC3-F90AC22C5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17866"/>
              </p:ext>
            </p:extLst>
          </p:nvPr>
        </p:nvGraphicFramePr>
        <p:xfrm>
          <a:off x="781859" y="591080"/>
          <a:ext cx="10425081" cy="4382028"/>
        </p:xfrm>
        <a:graphic>
          <a:graphicData uri="http://schemas.openxmlformats.org/drawingml/2006/table">
            <a:tbl>
              <a:tblPr/>
              <a:tblGrid>
                <a:gridCol w="3475027">
                  <a:extLst>
                    <a:ext uri="{9D8B030D-6E8A-4147-A177-3AD203B41FA5}">
                      <a16:colId xmlns:a16="http://schemas.microsoft.com/office/drawing/2014/main" val="3544039069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2700984512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114157772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프로그램명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특징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비고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296587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US" sz="1800" b="1"/>
                        <a:t>PM6, PM7 (MOPAC)</a:t>
                      </a:r>
                      <a:endParaRPr lang="en-US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오랜 역사의 준양자역학 </a:t>
                      </a:r>
                      <a:r>
                        <a:rPr lang="en-US" altLang="ko-KR" sz="1800"/>
                        <a:t>(semiempirical) </a:t>
                      </a:r>
                      <a:r>
                        <a:rPr lang="ko-KR" altLang="en-US" sz="1800"/>
                        <a:t>방법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널리 사용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반응성 연구 가능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685176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US" sz="1800" b="1"/>
                        <a:t>DFTB+</a:t>
                      </a:r>
                      <a:endParaRPr lang="en-US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Density Functional Tight Binding (DFTB) </a:t>
                      </a:r>
                      <a:r>
                        <a:rPr lang="ko-KR" altLang="en-US" sz="1800"/>
                        <a:t>기반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빠른 계산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많은 시스템 적용 가능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4267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1"/>
                        <a:t>AM1, MNDO</a:t>
                      </a:r>
                      <a:endParaRPr lang="en-US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초기 준양자역학 모델들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역사적 의미 큼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정확도는 낮음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45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1"/>
                        <a:t>SCC-DFTB</a:t>
                      </a:r>
                      <a:endParaRPr lang="en-US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Self-Consistent Charge DFTB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전하 분포 반영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중간 정확도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9438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1"/>
                        <a:t>xTB (</a:t>
                      </a:r>
                      <a:r>
                        <a:rPr lang="ko-KR" altLang="en-US" sz="1800" b="1"/>
                        <a:t>다양한 버전</a:t>
                      </a:r>
                      <a:r>
                        <a:rPr lang="en-US" altLang="ko-KR" sz="1800" b="1"/>
                        <a:t>)</a:t>
                      </a:r>
                      <a:endParaRPr lang="ko-KR" altLang="en-US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GFN-xTB </a:t>
                      </a:r>
                      <a:r>
                        <a:rPr lang="ko-KR" altLang="en-US" sz="1800"/>
                        <a:t>시리즈 포함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/>
                        <a:t>Grimme </a:t>
                      </a:r>
                      <a:r>
                        <a:rPr lang="ko-KR" altLang="en-US" sz="1800"/>
                        <a:t>그룹 개발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최신 버전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669442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US" sz="1800" b="1"/>
                        <a:t>GFN2-xTB</a:t>
                      </a:r>
                      <a:endParaRPr lang="en-US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/>
                        <a:t>GFN-xTB</a:t>
                      </a:r>
                      <a:r>
                        <a:rPr lang="ko-KR" altLang="en-US" sz="1800"/>
                        <a:t>의 최신 버전</a:t>
                      </a:r>
                      <a:r>
                        <a:rPr lang="en-US" altLang="ko-KR" sz="1800"/>
                        <a:t>, </a:t>
                      </a:r>
                      <a:r>
                        <a:rPr lang="ko-KR" altLang="en-US" sz="1800"/>
                        <a:t>정확도 개선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/>
                        <a:t>비공유 상호작용까지 향상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42308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US" sz="1800" b="1" dirty="0"/>
                        <a:t>Semiempirical Methods in Gaussian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PM6, PM7 </a:t>
                      </a:r>
                      <a:r>
                        <a:rPr lang="ko-KR" altLang="en-US" sz="1800"/>
                        <a:t>등 포함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/>
                        <a:t>Gaussian </a:t>
                      </a:r>
                      <a:r>
                        <a:rPr lang="ko-KR" altLang="en-US" sz="1800"/>
                        <a:t>프로그램 내 구현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928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US" sz="1800" b="1" dirty="0"/>
                        <a:t>TURBOMOLE’s DFTB</a:t>
                      </a:r>
                      <a:endParaRPr lang="en-US" sz="18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DFTB </a:t>
                      </a:r>
                      <a:r>
                        <a:rPr lang="ko-KR" altLang="en-US" sz="1800"/>
                        <a:t>방법 제공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대형 시스템에 강점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662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AD97D9-8223-95D9-E7B4-51CB0F3F8912}"/>
              </a:ext>
            </a:extLst>
          </p:cNvPr>
          <p:cNvSpPr txBox="1"/>
          <p:nvPr/>
        </p:nvSpPr>
        <p:spPr>
          <a:xfrm>
            <a:off x="685800" y="5461000"/>
            <a:ext cx="10248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/>
              <a:t>CREST</a:t>
            </a:r>
            <a:r>
              <a:rPr lang="ko-KR" altLang="en-US" b="1" dirty="0"/>
              <a:t>는 무엇인가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CREST</a:t>
            </a:r>
            <a:r>
              <a:rPr lang="ko-KR" altLang="en-US" dirty="0"/>
              <a:t>는 </a:t>
            </a:r>
            <a:r>
              <a:rPr lang="en-US" altLang="ko-KR" b="1" dirty="0"/>
              <a:t>Conformer-Rotamer Ensemble Sampling Tool</a:t>
            </a:r>
            <a:r>
              <a:rPr lang="ko-KR" altLang="en-US" dirty="0"/>
              <a:t>의 약자로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GFN-</a:t>
            </a:r>
            <a:r>
              <a:rPr lang="en-US" altLang="ko-KR" dirty="0" err="1"/>
              <a:t>xTB</a:t>
            </a:r>
            <a:r>
              <a:rPr lang="ko-KR" altLang="en-US" dirty="0"/>
              <a:t>와 같은 준양자역학 방법을 활용해 분자의 입체 이성질체</a:t>
            </a:r>
            <a:r>
              <a:rPr lang="en-US" altLang="ko-KR" dirty="0"/>
              <a:t>(conformer)</a:t>
            </a:r>
            <a:r>
              <a:rPr lang="ko-KR" altLang="en-US" dirty="0"/>
              <a:t>와 회전 이성질체</a:t>
            </a:r>
            <a:r>
              <a:rPr lang="en-US" altLang="ko-KR" dirty="0"/>
              <a:t>(rotamer)</a:t>
            </a:r>
            <a:r>
              <a:rPr lang="ko-KR" altLang="en-US" dirty="0"/>
              <a:t>를 효과적으로 탐색하는 도구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43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227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2025-05-21T06:45:41Z</dcterms:created>
  <dcterms:modified xsi:type="dcterms:W3CDTF">2025-05-21T15:30:23Z</dcterms:modified>
</cp:coreProperties>
</file>