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7" autoAdjust="0"/>
  </p:normalViewPr>
  <p:slideViewPr>
    <p:cSldViewPr snapToGrid="0">
      <p:cViewPr varScale="1">
        <p:scale>
          <a:sx n="101" d="100"/>
          <a:sy n="101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B070C-B060-4933-9273-B1E85CB6D684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D1AD1-74A1-4E3F-A0B1-7FB9E3797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0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E3E95-E138-73A6-9DF7-AFEF225F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011B6A-457D-FA4B-B029-332D18828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5780-B075-0741-BCD3-49196C46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C03FF-51C6-3FC0-C77B-57E864C9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7542D-2C4B-B65E-938C-8A8A91FE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9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412CE-6F00-FD37-74BD-C4F3DB6C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C1A81-25A9-C3DF-1616-3DF61398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F6376-8E1D-FC87-4B99-FC7E7C63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6725C-7C7C-3266-2208-C2175ACC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771F3-DBB2-B667-2858-3725E641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6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42A91C-0882-6E86-8F80-FD6874B8B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4C676-AACF-18C0-156C-75FF860E7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57C29-D8FB-A8B9-4D83-255D2B33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74B07-5E29-F20F-49BF-92812377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536C1-C7EC-61CC-1E7D-71931BB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BA10D-697C-E8CE-2C8C-A964298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32650-041F-1041-A54F-018DA10A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B5C60-CDB4-0B74-D14A-9274A097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C44BC-FC84-D6E6-5EC7-D7B779E3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C6D83-BFA4-4EC9-B509-6E89BFC2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1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6CAB6-C205-1151-FEBE-281E2F4F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F4D07-91C7-E2D8-AEB9-7209F68E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E01E9-DCD4-7C69-AAE8-4C39046F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99C62-9E68-E082-4C41-D4DCAAB2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50E8-6947-5A23-3108-C92E39D2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A9B0-C3FE-E133-CB75-3C485D20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07348-096C-CB7D-1358-B10BD0B4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C15CB-5DD9-6811-1544-315860D9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05D1-C504-99E4-22F6-20F06EEB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FF041-8132-2F27-BA5B-16780CED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58D2E-9DEA-ABF9-34AC-0D88C64E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6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02363-01A3-0A77-509D-4FDEA63E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797951-0ABC-B81D-85F3-A5DC949D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B7636-E665-55DE-7E9A-5C820BE54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9F6932-4EB7-7DD4-FB82-4C4CA10C1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614E2-BB46-BE38-969A-F1A2171F6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CD2A32-2B29-ADF9-2D30-6CD25C3A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BAAA0-6917-F07D-6BF0-9E8B09D8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ED6CE3-753B-7A1A-5D1F-D1AF5B5F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EC210-7516-E54D-00FE-81D3240A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340BD-88BD-9BC0-3C6D-1B6D8AB8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8E5F3A-7ADB-5D6B-A63D-841DE7A1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707484-A5DA-CEA3-F3AC-F5E07768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8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491580-5CF3-21DB-09C0-C76ABD9D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52408C-0E09-117C-B369-3B636CEE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F1DDB-FB13-A61F-6347-5FD7C102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9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D05E6-7054-516A-7E53-F40D46C7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B7B35-2F24-8103-E6AF-29CCA0AA0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0E80F0-8FD3-3261-5713-1B371DFF1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8FB72-D736-F552-AA08-324455AE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9A036-7639-D1DC-D2FF-B4411C77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826AA-7698-D45F-5D6A-E8AA10B1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1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18C65-DFA8-934F-B47C-9793CFE8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084F77-6508-3347-ADD9-E2A01215B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44AD1-6C62-DC7B-B87C-89D18474B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CC3F8-4B47-FE04-2D45-5EE46458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61312-0E82-5B52-C45F-760510A6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84089-0826-4B44-A410-D6A54A18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2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DB5CB-C8B8-9C16-80FF-F3353463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62BFC-C355-E4E3-BFE3-CABE6303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CF3E1-6009-FAC5-800E-498633E45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A2048-70EE-420E-85FF-AE32E3BD764E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261A8-81A1-BA39-28F6-D8D75A47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95DC5-96A3-C617-A4E2-48F692E19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8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70C11B-145C-3CEC-22DE-12574F546397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6E15CE-0015-86EA-0CF6-CE2771CAA8A8}"/>
              </a:ext>
            </a:extLst>
          </p:cNvPr>
          <p:cNvSpPr txBox="1"/>
          <p:nvPr/>
        </p:nvSpPr>
        <p:spPr>
          <a:xfrm>
            <a:off x="998927" y="3087880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부제목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sz="24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htop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명령어</a:t>
            </a:r>
            <a:endParaRPr lang="en-US" altLang="ko-KR" sz="2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62E94F-8D95-5A86-1299-541E416B6FCF}"/>
              </a:ext>
            </a:extLst>
          </p:cNvPr>
          <p:cNvSpPr txBox="1"/>
          <p:nvPr/>
        </p:nvSpPr>
        <p:spPr>
          <a:xfrm>
            <a:off x="954116" y="1659285"/>
            <a:ext cx="11544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800" b="1" dirty="0" err="1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htop</a:t>
            </a:r>
            <a:r>
              <a:rPr lang="en-US" altLang="ko-KR" sz="48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en-US" sz="48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보는 방법</a:t>
            </a:r>
            <a:endParaRPr lang="ko-KR" altLang="en-US" sz="3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12B398-E5EE-F347-682E-20459529099B}"/>
              </a:ext>
            </a:extLst>
          </p:cNvPr>
          <p:cNvSpPr txBox="1"/>
          <p:nvPr/>
        </p:nvSpPr>
        <p:spPr>
          <a:xfrm>
            <a:off x="998927" y="3830220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작성일자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2025 01 21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B980DB-0F0E-F561-925E-7DE41D765084}"/>
              </a:ext>
            </a:extLst>
          </p:cNvPr>
          <p:cNvSpPr txBox="1"/>
          <p:nvPr/>
        </p:nvSpPr>
        <p:spPr>
          <a:xfrm>
            <a:off x="998927" y="4513133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안용상</a:t>
            </a:r>
            <a:endParaRPr lang="en-US" altLang="ko-KR" sz="2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56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64F49-2CCA-165B-59C6-F165D9FE0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F84A3D9-7199-DC96-48AC-A40D01F8523B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C8B6894-1E9F-56CB-4F17-097883443A80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464F98-FCD5-278E-008E-0C7AF433AFCA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F1E7727-82F5-E8EB-8937-2EC06E5E524E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35C0E0-C7FA-B700-766C-4FAD9EB9575F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htop</a:t>
              </a:r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EAE29AD0-2ED2-1FB9-469A-883C0FFCB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4527" y="10001343"/>
            <a:ext cx="12192000" cy="1638113"/>
          </a:xfrm>
          <a:prstGeom prst="rect">
            <a:avLst/>
          </a:prstGeom>
        </p:spPr>
      </p:pic>
      <p:pic>
        <p:nvPicPr>
          <p:cNvPr id="1026" name="Picture 2" descr="업로드한 이미지">
            <a:extLst>
              <a:ext uri="{FF2B5EF4-FFF2-40B4-BE49-F238E27FC236}">
                <a16:creationId xmlns:a16="http://schemas.microsoft.com/office/drawing/2014/main" id="{89442A7B-E989-7093-91F2-E812338EA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2214431"/>
            <a:ext cx="7200000" cy="40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6087CFB-556A-15D0-A12D-55BD600E80E2}"/>
              </a:ext>
            </a:extLst>
          </p:cNvPr>
          <p:cNvGrpSpPr/>
          <p:nvPr/>
        </p:nvGrpSpPr>
        <p:grpSpPr>
          <a:xfrm>
            <a:off x="1323975" y="1308842"/>
            <a:ext cx="4066772" cy="707886"/>
            <a:chOff x="742950" y="1308842"/>
            <a:chExt cx="4066772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AFD7624-1F13-327B-F080-913198C6FFAB}"/>
                </a:ext>
              </a:extLst>
            </p:cNvPr>
            <p:cNvSpPr txBox="1"/>
            <p:nvPr/>
          </p:nvSpPr>
          <p:spPr>
            <a:xfrm>
              <a:off x="845505" y="1308842"/>
              <a:ext cx="396421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htop</a:t>
              </a:r>
              <a:r>
                <a:rPr kumimoji="0" lang="ko-KR" altLang="ko-KR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은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리눅스 및 유닉스 계열 운영 체제에서 </a:t>
              </a:r>
              <a:r>
                <a:rPr kumimoji="0" lang="ko-KR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실시간 시스템 모니터링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및 </a:t>
              </a:r>
              <a:r>
                <a:rPr kumimoji="0" lang="ko-KR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프로세스 관리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를 위한 도구다. CPU, 메모리, </a:t>
              </a:r>
              <a:r>
                <a:rPr kumimoji="0" lang="ko-KR" altLang="ko-KR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스왑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사용량, 개별 프로세스 상태 등을 시각적으로 보여준다. 직관적인 인터페이스와 상호작용이 가능하다는 점에서 </a:t>
              </a:r>
              <a:r>
                <a:rPr kumimoji="0" lang="ko-KR" altLang="ko-KR" sz="10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top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명령의 개선된 버전으로 많이 사용된다. </a:t>
              </a:r>
              <a:endPara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D111A0A-13EC-3F3D-A2CB-1E87BAA67227}"/>
                </a:ext>
              </a:extLst>
            </p:cNvPr>
            <p:cNvSpPr/>
            <p:nvPr/>
          </p:nvSpPr>
          <p:spPr>
            <a:xfrm>
              <a:off x="742950" y="1308842"/>
              <a:ext cx="66675" cy="707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56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DE0D1-0FF9-C9F8-AFA9-C81A3E1F7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BE8302-0B9C-EEAD-3BF9-6E4CE2C32F6C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9D1AF4-327C-60EC-0587-5C05024C9B12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50141D-02FD-2522-DEFB-6C9DCCA97065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8C92230-882D-3F78-9D3C-6DD5A172347F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915593-04C4-CE40-F739-4295965502E4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htop</a:t>
              </a:r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4547E888-F3F6-678F-F268-C7E8D19D2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788" y="-1843266"/>
            <a:ext cx="12192000" cy="16381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4EA549-F47C-05F0-4CE3-555D2B6287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051"/>
          <a:stretch/>
        </p:blipFill>
        <p:spPr>
          <a:xfrm>
            <a:off x="1456881" y="2492578"/>
            <a:ext cx="10461560" cy="119019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8EE217-64D2-A598-57F6-55042FA78820}"/>
              </a:ext>
            </a:extLst>
          </p:cNvPr>
          <p:cNvSpPr/>
          <p:nvPr/>
        </p:nvSpPr>
        <p:spPr>
          <a:xfrm>
            <a:off x="1607728" y="2531907"/>
            <a:ext cx="86887" cy="847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F7F5FEF-76D5-9854-11C2-09B9F4272483}"/>
              </a:ext>
            </a:extLst>
          </p:cNvPr>
          <p:cNvCxnSpPr>
            <a:cxnSpLocks/>
            <a:stCxn id="11" idx="1"/>
            <a:endCxn id="20" idx="2"/>
          </p:cNvCxnSpPr>
          <p:nvPr/>
        </p:nvCxnSpPr>
        <p:spPr>
          <a:xfrm flipH="1" flipV="1">
            <a:off x="628226" y="2776990"/>
            <a:ext cx="979502" cy="1788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3940DF-00C4-CCE7-3387-5CB19969F053}"/>
              </a:ext>
            </a:extLst>
          </p:cNvPr>
          <p:cNvSpPr txBox="1"/>
          <p:nvPr/>
        </p:nvSpPr>
        <p:spPr>
          <a:xfrm>
            <a:off x="101417" y="2438436"/>
            <a:ext cx="1053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CPU </a:t>
            </a:r>
            <a:r>
              <a:rPr lang="ko-KR" altLang="en-US" sz="1600" b="1" dirty="0"/>
              <a:t>번호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C9CAA3F-5B0A-881A-FCBC-444A55167B95}"/>
              </a:ext>
            </a:extLst>
          </p:cNvPr>
          <p:cNvSpPr/>
          <p:nvPr/>
        </p:nvSpPr>
        <p:spPr>
          <a:xfrm>
            <a:off x="1758575" y="2506246"/>
            <a:ext cx="2332286" cy="873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1374F82-03EF-EF96-9D04-08019A5A524F}"/>
              </a:ext>
            </a:extLst>
          </p:cNvPr>
          <p:cNvCxnSpPr>
            <a:cxnSpLocks/>
            <a:stCxn id="34" idx="0"/>
            <a:endCxn id="36" idx="2"/>
          </p:cNvCxnSpPr>
          <p:nvPr/>
        </p:nvCxnSpPr>
        <p:spPr>
          <a:xfrm flipV="1">
            <a:off x="2924718" y="2400146"/>
            <a:ext cx="0" cy="106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C4B809-1213-9456-DBFE-76671300E81C}"/>
              </a:ext>
            </a:extLst>
          </p:cNvPr>
          <p:cNvSpPr txBox="1"/>
          <p:nvPr/>
        </p:nvSpPr>
        <p:spPr>
          <a:xfrm>
            <a:off x="1732324" y="1646093"/>
            <a:ext cx="238478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CPU </a:t>
            </a:r>
            <a:r>
              <a:rPr lang="ko-KR" altLang="en-US" sz="1600" b="1" dirty="0"/>
              <a:t>사용량</a:t>
            </a:r>
            <a:endParaRPr lang="en-US" altLang="ko-KR" sz="1600" b="1" dirty="0"/>
          </a:p>
          <a:p>
            <a:r>
              <a:rPr lang="ko-KR" altLang="en-US" sz="900" dirty="0" err="1">
                <a:solidFill>
                  <a:schemeClr val="accent6">
                    <a:lumMod val="50000"/>
                  </a:schemeClr>
                </a:solidFill>
              </a:rPr>
              <a:t>초록게이지</a:t>
            </a:r>
            <a:r>
              <a:rPr lang="ko-KR" altLang="en-US" sz="9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accent6">
                    <a:lumMod val="50000"/>
                  </a:schemeClr>
                </a:solidFill>
              </a:rPr>
              <a:t>사용자 작업 </a:t>
            </a:r>
            <a:r>
              <a:rPr lang="en-US" altLang="ko-KR" sz="900" dirty="0">
                <a:solidFill>
                  <a:schemeClr val="accent6">
                    <a:lumMod val="50000"/>
                  </a:schemeClr>
                </a:solidFill>
              </a:rPr>
              <a:t>(user</a:t>
            </a:r>
            <a:r>
              <a:rPr lang="ko-KR" altLang="en-US" sz="900" dirty="0">
                <a:solidFill>
                  <a:schemeClr val="accent6">
                    <a:lumMod val="50000"/>
                  </a:schemeClr>
                </a:solidFill>
              </a:rPr>
              <a:t>가 실행한 프로그램</a:t>
            </a:r>
            <a:r>
              <a:rPr lang="en-US" altLang="ko-KR" sz="9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900" dirty="0" err="1">
                <a:solidFill>
                  <a:srgbClr val="FF0000"/>
                </a:solidFill>
              </a:rPr>
              <a:t>빨강게이지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: </a:t>
            </a:r>
            <a:r>
              <a:rPr lang="ko-KR" altLang="en-US" sz="900" dirty="0">
                <a:solidFill>
                  <a:srgbClr val="FF0000"/>
                </a:solidFill>
              </a:rPr>
              <a:t>시스템 </a:t>
            </a:r>
            <a:r>
              <a:rPr lang="en-US" altLang="ko-KR" sz="900" dirty="0">
                <a:solidFill>
                  <a:srgbClr val="FF0000"/>
                </a:solidFill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</a:rPr>
              <a:t>os</a:t>
            </a:r>
            <a:r>
              <a:rPr lang="en-US" altLang="ko-KR" sz="900" dirty="0">
                <a:solidFill>
                  <a:srgbClr val="FF0000"/>
                </a:solidFill>
              </a:rPr>
              <a:t> kernel </a:t>
            </a:r>
            <a:r>
              <a:rPr lang="ko-KR" altLang="en-US" sz="900" dirty="0">
                <a:solidFill>
                  <a:srgbClr val="FF0000"/>
                </a:solidFill>
              </a:rPr>
              <a:t>시스템 작업</a:t>
            </a:r>
            <a:r>
              <a:rPr lang="en-US" altLang="ko-KR" sz="900" dirty="0">
                <a:solidFill>
                  <a:srgbClr val="FF0000"/>
                </a:solidFill>
              </a:rPr>
              <a:t>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CE2196-955D-A224-3FB9-EA1720752615}"/>
              </a:ext>
            </a:extLst>
          </p:cNvPr>
          <p:cNvSpPr/>
          <p:nvPr/>
        </p:nvSpPr>
        <p:spPr>
          <a:xfrm>
            <a:off x="1712290" y="3389035"/>
            <a:ext cx="4987004" cy="120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73ED3F0-DF90-81A2-A899-DB1D585CDF23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flipH="1">
            <a:off x="4117112" y="3509912"/>
            <a:ext cx="88680" cy="3577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8E2BEE6-597C-4770-96FB-1C06F177DFE4}"/>
              </a:ext>
            </a:extLst>
          </p:cNvPr>
          <p:cNvSpPr txBox="1"/>
          <p:nvPr/>
        </p:nvSpPr>
        <p:spPr>
          <a:xfrm>
            <a:off x="2721245" y="3867639"/>
            <a:ext cx="279173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메모리 사용량</a:t>
            </a:r>
            <a:endParaRPr lang="en-US" altLang="ko-KR" sz="1400" b="1" dirty="0"/>
          </a:p>
          <a:p>
            <a:r>
              <a:rPr lang="ko-KR" altLang="en-US" sz="900" dirty="0"/>
              <a:t>초록색 </a:t>
            </a:r>
            <a:r>
              <a:rPr lang="en-US" altLang="ko-KR" sz="900" dirty="0"/>
              <a:t>: </a:t>
            </a:r>
            <a:r>
              <a:rPr lang="ko-KR" altLang="en-US" sz="900" dirty="0"/>
              <a:t>사용중인 메모리 </a:t>
            </a:r>
            <a:r>
              <a:rPr lang="en-US" altLang="ko-KR" sz="900" dirty="0"/>
              <a:t>(</a:t>
            </a:r>
            <a:r>
              <a:rPr lang="ko-KR" altLang="en-US" sz="900" dirty="0"/>
              <a:t>실제 사용하는 물리 메모리 양 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분홍색 </a:t>
            </a:r>
            <a:r>
              <a:rPr lang="en-US" altLang="ko-KR" sz="900" dirty="0"/>
              <a:t>: </a:t>
            </a:r>
            <a:r>
              <a:rPr lang="ko-KR" altLang="en-US" sz="900" dirty="0"/>
              <a:t>버퍼 </a:t>
            </a:r>
            <a:r>
              <a:rPr lang="en-US" altLang="ko-KR" sz="900" dirty="0"/>
              <a:t>(</a:t>
            </a:r>
            <a:r>
              <a:rPr lang="ko-KR" altLang="en-US" sz="900" dirty="0"/>
              <a:t>디스크 </a:t>
            </a:r>
            <a:r>
              <a:rPr lang="en-US" altLang="ko-KR" sz="900" dirty="0"/>
              <a:t>IO </a:t>
            </a:r>
            <a:r>
              <a:rPr lang="ko-KR" altLang="en-US" sz="900" dirty="0"/>
              <a:t>성능 향상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빨간색 </a:t>
            </a:r>
            <a:r>
              <a:rPr lang="en-US" altLang="ko-KR" sz="900" dirty="0"/>
              <a:t>: </a:t>
            </a:r>
            <a:r>
              <a:rPr lang="ko-KR" altLang="en-US" sz="900" dirty="0"/>
              <a:t>캐시 </a:t>
            </a:r>
            <a:r>
              <a:rPr lang="en-US" altLang="ko-KR" sz="900" dirty="0"/>
              <a:t>(</a:t>
            </a:r>
            <a:r>
              <a:rPr lang="ko-KR" altLang="en-US" sz="900" dirty="0"/>
              <a:t>디스크 </a:t>
            </a:r>
            <a:r>
              <a:rPr lang="en-US" altLang="ko-KR" sz="900" dirty="0"/>
              <a:t>IO </a:t>
            </a:r>
            <a:r>
              <a:rPr lang="ko-KR" altLang="en-US" sz="900" dirty="0"/>
              <a:t>성능 향상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노란색 </a:t>
            </a:r>
            <a:r>
              <a:rPr lang="en-US" altLang="ko-KR" sz="900" dirty="0"/>
              <a:t>: </a:t>
            </a:r>
            <a:r>
              <a:rPr lang="ko-KR" altLang="en-US" sz="900" dirty="0"/>
              <a:t>커널 예약 메모리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327C106-6CB1-C540-8BC7-4CBB35E7BEFB}"/>
              </a:ext>
            </a:extLst>
          </p:cNvPr>
          <p:cNvSpPr/>
          <p:nvPr/>
        </p:nvSpPr>
        <p:spPr>
          <a:xfrm>
            <a:off x="6655851" y="3379737"/>
            <a:ext cx="2184517" cy="303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BA8C811-DBF4-E5D8-E2E4-4E382D36C3E8}"/>
              </a:ext>
            </a:extLst>
          </p:cNvPr>
          <p:cNvCxnSpPr>
            <a:cxnSpLocks/>
            <a:stCxn id="85" idx="2"/>
            <a:endCxn id="87" idx="0"/>
          </p:cNvCxnSpPr>
          <p:nvPr/>
        </p:nvCxnSpPr>
        <p:spPr>
          <a:xfrm>
            <a:off x="7748110" y="3682776"/>
            <a:ext cx="2743" cy="2861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DF6FD46-C491-EE20-BC20-5BF3177900EC}"/>
              </a:ext>
            </a:extLst>
          </p:cNvPr>
          <p:cNvSpPr txBox="1"/>
          <p:nvPr/>
        </p:nvSpPr>
        <p:spPr>
          <a:xfrm>
            <a:off x="6097502" y="3968917"/>
            <a:ext cx="3306702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Line 1</a:t>
            </a:r>
          </a:p>
          <a:p>
            <a:r>
              <a:rPr lang="en-US" altLang="ko-KR" sz="800" dirty="0"/>
              <a:t>Tasks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/>
              <a:t>현재 실행 중인 프로세스의 총 개수</a:t>
            </a:r>
            <a:endParaRPr lang="en-US" altLang="ko-KR" sz="800" dirty="0"/>
          </a:p>
          <a:p>
            <a:r>
              <a:rPr lang="en-US" altLang="ko-KR" sz="800" dirty="0" err="1"/>
              <a:t>thr</a:t>
            </a:r>
            <a:r>
              <a:rPr lang="en-US" altLang="ko-KR" sz="800" dirty="0"/>
              <a:t> : </a:t>
            </a:r>
            <a:r>
              <a:rPr lang="ko-KR" altLang="en-US" sz="800" dirty="0"/>
              <a:t>현재 실행 중인 모든 작업의 쓰레드 총 수</a:t>
            </a:r>
            <a:endParaRPr lang="en-US" altLang="ko-KR" sz="800" dirty="0"/>
          </a:p>
          <a:p>
            <a:r>
              <a:rPr lang="en-US" altLang="ko-KR" sz="800" dirty="0" err="1"/>
              <a:t>kthr</a:t>
            </a:r>
            <a:r>
              <a:rPr lang="en-US" altLang="ko-KR" sz="800" dirty="0"/>
              <a:t> : </a:t>
            </a:r>
            <a:r>
              <a:rPr lang="ko-KR" altLang="en-US" sz="800" dirty="0"/>
              <a:t>커널 쓰레드의 수를 나타냄 </a:t>
            </a:r>
            <a:r>
              <a:rPr lang="en-US" altLang="ko-KR" sz="800" dirty="0"/>
              <a:t>(device drive, I/O</a:t>
            </a:r>
            <a:r>
              <a:rPr lang="ko-KR" altLang="en-US" sz="800" dirty="0"/>
              <a:t>등 처리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running : </a:t>
            </a:r>
            <a:r>
              <a:rPr lang="ko-KR" altLang="en-US" sz="800" dirty="0"/>
              <a:t>현재 실제로 실행중인 작업 수 </a:t>
            </a:r>
            <a:r>
              <a:rPr lang="en-US" altLang="ko-KR" sz="800" dirty="0"/>
              <a:t>(</a:t>
            </a:r>
            <a:r>
              <a:rPr lang="ko-KR" altLang="en-US" sz="800" dirty="0"/>
              <a:t>나머지는 </a:t>
            </a:r>
            <a:r>
              <a:rPr lang="en-US" altLang="ko-KR" sz="800" dirty="0"/>
              <a:t>idle</a:t>
            </a:r>
            <a:r>
              <a:rPr lang="ko-KR" altLang="en-US" sz="800" dirty="0"/>
              <a:t>이거나 </a:t>
            </a:r>
            <a:r>
              <a:rPr lang="en-US" altLang="ko-KR" sz="800" dirty="0"/>
              <a:t>I/O</a:t>
            </a:r>
            <a:r>
              <a:rPr lang="ko-KR" altLang="en-US" sz="800" dirty="0"/>
              <a:t>중</a:t>
            </a:r>
            <a:r>
              <a:rPr lang="en-US" altLang="ko-KR" sz="800" dirty="0"/>
              <a:t>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E62CEC9-B5B0-6FE8-257E-8D703A58DC43}"/>
              </a:ext>
            </a:extLst>
          </p:cNvPr>
          <p:cNvSpPr txBox="1"/>
          <p:nvPr/>
        </p:nvSpPr>
        <p:spPr>
          <a:xfrm>
            <a:off x="6097502" y="4733270"/>
            <a:ext cx="3306702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Line 2</a:t>
            </a:r>
          </a:p>
          <a:p>
            <a:r>
              <a:rPr lang="en-US" altLang="ko-KR" sz="800" dirty="0"/>
              <a:t>Load</a:t>
            </a:r>
            <a:r>
              <a:rPr lang="ko-KR" altLang="en-US" sz="800" dirty="0"/>
              <a:t> </a:t>
            </a:r>
            <a:r>
              <a:rPr lang="en-US" altLang="ko-KR" sz="800" dirty="0"/>
              <a:t>Average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/>
              <a:t>시스템 </a:t>
            </a:r>
            <a:r>
              <a:rPr lang="en-US" altLang="ko-KR" sz="800" dirty="0"/>
              <a:t>CPU</a:t>
            </a:r>
            <a:r>
              <a:rPr lang="ko-KR" altLang="en-US" sz="800" dirty="0"/>
              <a:t>부하를 나타내는 값</a:t>
            </a:r>
            <a:r>
              <a:rPr lang="en-US" altLang="ko-KR" sz="800" dirty="0"/>
              <a:t>. </a:t>
            </a:r>
            <a:r>
              <a:rPr lang="ko-KR" altLang="en-US" sz="800" dirty="0"/>
              <a:t>각각 </a:t>
            </a:r>
            <a:r>
              <a:rPr lang="en-US" altLang="ko-KR" sz="800" dirty="0"/>
              <a:t>1</a:t>
            </a:r>
            <a:r>
              <a:rPr lang="ko-KR" altLang="en-US" sz="800" dirty="0"/>
              <a:t>분</a:t>
            </a:r>
            <a:r>
              <a:rPr lang="en-US" altLang="ko-KR" sz="800" dirty="0"/>
              <a:t>, 5</a:t>
            </a:r>
            <a:r>
              <a:rPr lang="ko-KR" altLang="en-US" sz="800" dirty="0"/>
              <a:t>분</a:t>
            </a:r>
            <a:r>
              <a:rPr lang="en-US" altLang="ko-KR" sz="800" dirty="0"/>
              <a:t>, 15</a:t>
            </a:r>
            <a:r>
              <a:rPr lang="ko-KR" altLang="en-US" sz="800" dirty="0"/>
              <a:t>분 간의 평균 부하를 의미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숫자가 높을수록 더 많은 작업이  </a:t>
            </a:r>
            <a:r>
              <a:rPr lang="en-US" altLang="ko-KR" sz="800" dirty="0"/>
              <a:t>CPU</a:t>
            </a:r>
            <a:r>
              <a:rPr lang="ko-KR" altLang="en-US" sz="800" dirty="0"/>
              <a:t>를 사용하고 있음을 나타냄</a:t>
            </a:r>
            <a:endParaRPr lang="en-US" altLang="ko-KR" sz="800" dirty="0"/>
          </a:p>
          <a:p>
            <a:r>
              <a:rPr lang="ko-KR" altLang="en-US" sz="800" dirty="0"/>
              <a:t>로드 평균값은 시스템의 논리코어 수와 비교해 판단</a:t>
            </a:r>
            <a:r>
              <a:rPr lang="en-US" altLang="ko-KR" sz="800" dirty="0"/>
              <a:t> (</a:t>
            </a:r>
            <a:r>
              <a:rPr lang="ko-KR" altLang="en-US" sz="800" dirty="0"/>
              <a:t>위 시스템은 </a:t>
            </a:r>
            <a:r>
              <a:rPr lang="en-US" altLang="ko-KR" sz="800" dirty="0"/>
              <a:t>36</a:t>
            </a:r>
            <a:r>
              <a:rPr lang="ko-KR" altLang="en-US" sz="800" dirty="0"/>
              <a:t>개 코어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1</a:t>
            </a:r>
            <a:r>
              <a:rPr lang="ko-KR" altLang="en-US" sz="800" dirty="0"/>
              <a:t>분 로드 평균은 </a:t>
            </a:r>
            <a:r>
              <a:rPr lang="en-US" altLang="ko-KR" sz="800" dirty="0"/>
              <a:t>34.65</a:t>
            </a:r>
            <a:r>
              <a:rPr lang="ko-KR" altLang="en-US" sz="800" dirty="0"/>
              <a:t>로 거의 가득 차게 사용중인 상태</a:t>
            </a:r>
            <a:endParaRPr lang="en-US" altLang="ko-KR" sz="800" dirty="0"/>
          </a:p>
          <a:p>
            <a:r>
              <a:rPr lang="en-US" altLang="ko-KR" sz="800" dirty="0"/>
              <a:t>5</a:t>
            </a:r>
            <a:r>
              <a:rPr lang="ko-KR" altLang="en-US" sz="800" dirty="0"/>
              <a:t>분</a:t>
            </a:r>
            <a:r>
              <a:rPr lang="en-US" altLang="ko-KR" sz="800" dirty="0"/>
              <a:t>, 15</a:t>
            </a:r>
            <a:r>
              <a:rPr lang="ko-KR" altLang="en-US" sz="800" dirty="0"/>
              <a:t>분은 감소하는 경향을 보여 </a:t>
            </a:r>
            <a:r>
              <a:rPr lang="en-US" altLang="ko-KR" sz="800" dirty="0"/>
              <a:t>CPU </a:t>
            </a:r>
            <a:r>
              <a:rPr lang="ko-KR" altLang="en-US" sz="800" dirty="0"/>
              <a:t>사용량이 급 늘어난 상태임을 반영</a:t>
            </a:r>
            <a:endParaRPr lang="en-US" altLang="ko-KR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AA7783A-504F-F3F5-7BAD-26409BCC6976}"/>
              </a:ext>
            </a:extLst>
          </p:cNvPr>
          <p:cNvSpPr txBox="1"/>
          <p:nvPr/>
        </p:nvSpPr>
        <p:spPr>
          <a:xfrm>
            <a:off x="6097502" y="5938633"/>
            <a:ext cx="3306702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Line 3</a:t>
            </a:r>
          </a:p>
          <a:p>
            <a:r>
              <a:rPr lang="ko-KR" altLang="en-US" sz="800" dirty="0"/>
              <a:t>시스템이 재부팅 없이 가동된 시간</a:t>
            </a:r>
            <a:r>
              <a:rPr lang="en-US" altLang="ko-KR" sz="800" dirty="0"/>
              <a:t>. </a:t>
            </a:r>
            <a:r>
              <a:rPr lang="ko-KR" altLang="en-US" sz="800" dirty="0"/>
              <a:t>현재 시스템은 </a:t>
            </a:r>
            <a:r>
              <a:rPr lang="en-US" altLang="ko-KR" sz="800" dirty="0"/>
              <a:t>68</a:t>
            </a:r>
            <a:r>
              <a:rPr lang="ko-KR" altLang="en-US" sz="800" dirty="0"/>
              <a:t>일 </a:t>
            </a:r>
            <a:r>
              <a:rPr lang="en-US" altLang="ko-KR" sz="800" dirty="0"/>
              <a:t>22</a:t>
            </a:r>
            <a:r>
              <a:rPr lang="ko-KR" altLang="en-US" sz="800" dirty="0"/>
              <a:t>시간 </a:t>
            </a:r>
            <a:r>
              <a:rPr lang="en-US" altLang="ko-KR" sz="800" dirty="0"/>
              <a:t>52</a:t>
            </a:r>
            <a:r>
              <a:rPr lang="ko-KR" altLang="en-US" sz="800" dirty="0"/>
              <a:t>분 </a:t>
            </a:r>
            <a:r>
              <a:rPr lang="en-US" altLang="ko-KR" sz="800" dirty="0"/>
              <a:t>29</a:t>
            </a:r>
            <a:r>
              <a:rPr lang="ko-KR" altLang="en-US" sz="800" dirty="0"/>
              <a:t>초 동안 계속 실행 중임을 의미</a:t>
            </a:r>
            <a:r>
              <a:rPr lang="en-US" altLang="ko-KR" sz="800" dirty="0"/>
              <a:t>. </a:t>
            </a:r>
          </a:p>
          <a:p>
            <a:endParaRPr lang="en-US" altLang="ko-KR" sz="8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EA5F434-8378-E5CC-931F-B26C200BA5BF}"/>
              </a:ext>
            </a:extLst>
          </p:cNvPr>
          <p:cNvGrpSpPr/>
          <p:nvPr/>
        </p:nvGrpSpPr>
        <p:grpSpPr>
          <a:xfrm>
            <a:off x="490727" y="1065688"/>
            <a:ext cx="3605326" cy="381380"/>
            <a:chOff x="490727" y="1047600"/>
            <a:chExt cx="3605326" cy="38138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F69A4EF-1850-97D7-9969-FB12C360CC0F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8DE8AF2B-FFA7-F9B7-9D1E-07D8F8187021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88529308-9F50-A04B-804C-513A5845F507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B01D349-15AC-8228-0E30-425B384E6F78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36B6FD-C171-FE45-856E-85478C09DDA8}"/>
                </a:ext>
              </a:extLst>
            </p:cNvPr>
            <p:cNvSpPr txBox="1"/>
            <p:nvPr/>
          </p:nvSpPr>
          <p:spPr>
            <a:xfrm>
              <a:off x="686103" y="1053624"/>
              <a:ext cx="3409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시스템 리소스 상태 </a:t>
              </a:r>
              <a:r>
                <a:rPr lang="en-US" altLang="ko-KR" b="1" dirty="0"/>
                <a:t>(</a:t>
              </a:r>
              <a:r>
                <a:rPr lang="ko-KR" altLang="en-US" b="1" dirty="0"/>
                <a:t>상단 부분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1440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3E08F-15BD-CFFD-B017-8C75D317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46AFEBBC-2A3A-81EA-8A31-4EEC340FCCD8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D497005-1872-E631-B17D-07096C940071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CCF879-28F1-6A94-FB84-26CE59390FAE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0B94CB0-FEEB-5717-E039-B26AED3DCCEA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3A346F-4DCE-B819-3534-A17BD22CEC1E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htop</a:t>
              </a:r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CB0FBACF-3AC0-8CB5-7C10-B11A8955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788" y="-1843266"/>
            <a:ext cx="12192000" cy="1638113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63EEB0F-7937-FD0D-3C82-055A75E9F1E0}"/>
              </a:ext>
            </a:extLst>
          </p:cNvPr>
          <p:cNvGrpSpPr/>
          <p:nvPr/>
        </p:nvGrpSpPr>
        <p:grpSpPr>
          <a:xfrm>
            <a:off x="490727" y="1065688"/>
            <a:ext cx="3605326" cy="381380"/>
            <a:chOff x="490727" y="1047600"/>
            <a:chExt cx="3605326" cy="3813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81E3BD9-AE88-83DE-EA38-3B08FE5EFDAF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1DABA424-F132-2B1B-EE4A-98C47E44FCD1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9BB8B1E-53AC-AF1D-89E4-BCDB7EB42940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66389338-35CD-2D74-FB58-8838BB70115B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928C37-8BDB-826B-F1E4-AD41EF5E4424}"/>
                </a:ext>
              </a:extLst>
            </p:cNvPr>
            <p:cNvSpPr txBox="1"/>
            <p:nvPr/>
          </p:nvSpPr>
          <p:spPr>
            <a:xfrm>
              <a:off x="686103" y="1053624"/>
              <a:ext cx="3409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프로세스 목록 </a:t>
              </a:r>
              <a:r>
                <a:rPr lang="en-US" altLang="ko-KR" b="1" dirty="0"/>
                <a:t>(</a:t>
              </a:r>
              <a:r>
                <a:rPr lang="ko-KR" altLang="en-US" b="1" dirty="0"/>
                <a:t>하단 부분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840794D7-58ED-9805-0D76-389B3D0E273D}"/>
              </a:ext>
            </a:extLst>
          </p:cNvPr>
          <p:cNvGrpSpPr/>
          <p:nvPr/>
        </p:nvGrpSpPr>
        <p:grpSpPr>
          <a:xfrm>
            <a:off x="671497" y="1129929"/>
            <a:ext cx="10329671" cy="5613570"/>
            <a:chOff x="742958" y="1593129"/>
            <a:chExt cx="8826193" cy="4796518"/>
          </a:xfrm>
        </p:grpSpPr>
        <p:pic>
          <p:nvPicPr>
            <p:cNvPr id="2" name="Picture 2" descr="업로드한 이미지">
              <a:extLst>
                <a:ext uri="{FF2B5EF4-FFF2-40B4-BE49-F238E27FC236}">
                  <a16:creationId xmlns:a16="http://schemas.microsoft.com/office/drawing/2014/main" id="{6FAC0A67-4391-8F1A-335C-CEC0A8D322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68"/>
            <a:stretch/>
          </p:blipFill>
          <p:spPr bwMode="auto">
            <a:xfrm>
              <a:off x="2369151" y="3391915"/>
              <a:ext cx="7200000" cy="2997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FE97FD2-24A2-A52B-B862-0588634B0204}"/>
                </a:ext>
              </a:extLst>
            </p:cNvPr>
            <p:cNvSpPr/>
            <p:nvPr/>
          </p:nvSpPr>
          <p:spPr>
            <a:xfrm>
              <a:off x="2484074" y="3391915"/>
              <a:ext cx="189641" cy="1399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BB4743D-AD64-BD71-89D4-713B0B3172DB}"/>
                </a:ext>
              </a:extLst>
            </p:cNvPr>
            <p:cNvCxnSpPr>
              <a:cxnSpLocks/>
              <a:stCxn id="16" idx="0"/>
              <a:endCxn id="22" idx="2"/>
            </p:cNvCxnSpPr>
            <p:nvPr/>
          </p:nvCxnSpPr>
          <p:spPr>
            <a:xfrm flipH="1" flipV="1">
              <a:off x="1200158" y="3223770"/>
              <a:ext cx="1378736" cy="1681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3E485E-3054-9CAD-54CF-2F5B36E644D6}"/>
                </a:ext>
              </a:extLst>
            </p:cNvPr>
            <p:cNvSpPr txBox="1"/>
            <p:nvPr/>
          </p:nvSpPr>
          <p:spPr>
            <a:xfrm>
              <a:off x="742958" y="3039684"/>
              <a:ext cx="914400" cy="184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PID : Process ID</a:t>
              </a:r>
              <a:endParaRPr lang="ko-KR" altLang="en-US" sz="8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6846764-56F8-CBF8-B3BC-23EBBDC8E173}"/>
                </a:ext>
              </a:extLst>
            </p:cNvPr>
            <p:cNvSpPr/>
            <p:nvPr/>
          </p:nvSpPr>
          <p:spPr>
            <a:xfrm>
              <a:off x="2685188" y="3391915"/>
              <a:ext cx="229466" cy="1399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D64D818-5B0F-7AAB-5864-C2B7BFD9C628}"/>
                </a:ext>
              </a:extLst>
            </p:cNvPr>
            <p:cNvCxnSpPr>
              <a:cxnSpLocks/>
              <a:stCxn id="25" idx="0"/>
              <a:endCxn id="27" idx="2"/>
            </p:cNvCxnSpPr>
            <p:nvPr/>
          </p:nvCxnSpPr>
          <p:spPr>
            <a:xfrm flipH="1" flipV="1">
              <a:off x="1634918" y="2904529"/>
              <a:ext cx="1165003" cy="4873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CF969D-EC17-F575-E26C-A39ECB27363E}"/>
                </a:ext>
              </a:extLst>
            </p:cNvPr>
            <p:cNvSpPr txBox="1"/>
            <p:nvPr/>
          </p:nvSpPr>
          <p:spPr>
            <a:xfrm>
              <a:off x="1291416" y="2588953"/>
              <a:ext cx="687003" cy="31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USER : </a:t>
              </a:r>
            </a:p>
            <a:p>
              <a:pPr algn="ctr"/>
              <a:r>
                <a:rPr lang="ko-KR" altLang="en-US" sz="600" dirty="0"/>
                <a:t>프로세스를 실행한 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사용자 계정 명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F3E2E02-B4CE-AF92-75BE-3B9AC5D59ABA}"/>
                </a:ext>
              </a:extLst>
            </p:cNvPr>
            <p:cNvSpPr/>
            <p:nvPr/>
          </p:nvSpPr>
          <p:spPr>
            <a:xfrm>
              <a:off x="3143374" y="3391915"/>
              <a:ext cx="172401" cy="1399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94EB7ED-EB93-4EE2-5813-628628F41F5D}"/>
                </a:ext>
              </a:extLst>
            </p:cNvPr>
            <p:cNvCxnSpPr>
              <a:cxnSpLocks/>
              <a:stCxn id="33" idx="0"/>
              <a:endCxn id="38" idx="2"/>
            </p:cNvCxnSpPr>
            <p:nvPr/>
          </p:nvCxnSpPr>
          <p:spPr>
            <a:xfrm flipH="1" flipV="1">
              <a:off x="1997125" y="2618231"/>
              <a:ext cx="1232449" cy="7736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36009F-072E-FF52-8957-30F4DC8856B8}"/>
                </a:ext>
              </a:extLst>
            </p:cNvPr>
            <p:cNvSpPr txBox="1"/>
            <p:nvPr/>
          </p:nvSpPr>
          <p:spPr>
            <a:xfrm>
              <a:off x="1653623" y="2381549"/>
              <a:ext cx="687003" cy="236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PRI : Priority</a:t>
              </a:r>
            </a:p>
            <a:p>
              <a:pPr algn="ctr"/>
              <a:r>
                <a:rPr lang="en-US" altLang="ko-KR" sz="600" dirty="0"/>
                <a:t>Process </a:t>
              </a:r>
              <a:r>
                <a:rPr lang="ko-KR" altLang="en-US" sz="600" dirty="0"/>
                <a:t>우선순위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EC2ADF2-9A11-E54A-21CF-7B1F9847430D}"/>
                </a:ext>
              </a:extLst>
            </p:cNvPr>
            <p:cNvSpPr/>
            <p:nvPr/>
          </p:nvSpPr>
          <p:spPr>
            <a:xfrm>
              <a:off x="3339796" y="3391915"/>
              <a:ext cx="172401" cy="1399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1264061-E466-C8C6-989F-1A1B296D1EF9}"/>
                </a:ext>
              </a:extLst>
            </p:cNvPr>
            <p:cNvCxnSpPr>
              <a:cxnSpLocks/>
              <a:stCxn id="40" idx="0"/>
              <a:endCxn id="42" idx="2"/>
            </p:cNvCxnSpPr>
            <p:nvPr/>
          </p:nvCxnSpPr>
          <p:spPr>
            <a:xfrm flipH="1" flipV="1">
              <a:off x="2499905" y="2804541"/>
              <a:ext cx="926092" cy="5873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ADF7D72-6F46-E316-8AC3-846AAF441CED}"/>
                </a:ext>
              </a:extLst>
            </p:cNvPr>
            <p:cNvSpPr/>
            <p:nvPr/>
          </p:nvSpPr>
          <p:spPr>
            <a:xfrm>
              <a:off x="3533874" y="3391915"/>
              <a:ext cx="233264" cy="1399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3BEC8D9-27C7-6FE5-6764-BA42E7775F94}"/>
                </a:ext>
              </a:extLst>
            </p:cNvPr>
            <p:cNvCxnSpPr>
              <a:cxnSpLocks/>
              <a:stCxn id="49" idx="0"/>
              <a:endCxn id="51" idx="2"/>
            </p:cNvCxnSpPr>
            <p:nvPr/>
          </p:nvCxnSpPr>
          <p:spPr>
            <a:xfrm flipH="1" flipV="1">
              <a:off x="2578894" y="2465155"/>
              <a:ext cx="1071613" cy="926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B7B82A-EAAE-2FB9-4DA3-3099C624CE3A}"/>
                </a:ext>
              </a:extLst>
            </p:cNvPr>
            <p:cNvSpPr txBox="1"/>
            <p:nvPr/>
          </p:nvSpPr>
          <p:spPr>
            <a:xfrm>
              <a:off x="2235392" y="2070685"/>
              <a:ext cx="687003" cy="394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VIRT </a:t>
              </a:r>
            </a:p>
            <a:p>
              <a:pPr algn="ctr"/>
              <a:r>
                <a:rPr lang="en-US" altLang="ko-KR" sz="600" dirty="0"/>
                <a:t>(Virtual Memory)</a:t>
              </a:r>
            </a:p>
            <a:p>
              <a:pPr algn="ctr"/>
              <a:r>
                <a:rPr lang="ko-KR" altLang="en-US" sz="600" dirty="0"/>
                <a:t>프로세스가 사용하는 가상 메모리</a:t>
              </a:r>
              <a:endParaRPr lang="en-US" altLang="ko-KR" sz="60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0FB12EC-0F21-11C6-368B-C4279252D7A2}"/>
                </a:ext>
              </a:extLst>
            </p:cNvPr>
            <p:cNvSpPr/>
            <p:nvPr/>
          </p:nvSpPr>
          <p:spPr>
            <a:xfrm>
              <a:off x="3821146" y="3391915"/>
              <a:ext cx="172401" cy="1399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D59DD58-8DAC-9777-B66A-0CF6A02C81D3}"/>
                </a:ext>
              </a:extLst>
            </p:cNvPr>
            <p:cNvCxnSpPr>
              <a:cxnSpLocks/>
              <a:stCxn id="59" idx="0"/>
              <a:endCxn id="62" idx="2"/>
            </p:cNvCxnSpPr>
            <p:nvPr/>
          </p:nvCxnSpPr>
          <p:spPr>
            <a:xfrm flipH="1" flipV="1">
              <a:off x="3255272" y="2668354"/>
              <a:ext cx="652074" cy="7235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F05FE4B-C435-D5C6-EFD4-6546DD832705}"/>
                </a:ext>
              </a:extLst>
            </p:cNvPr>
            <p:cNvSpPr txBox="1"/>
            <p:nvPr/>
          </p:nvSpPr>
          <p:spPr>
            <a:xfrm>
              <a:off x="2877421" y="2273884"/>
              <a:ext cx="755703" cy="394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RES </a:t>
              </a:r>
            </a:p>
            <a:p>
              <a:pPr algn="ctr"/>
              <a:r>
                <a:rPr lang="en-US" altLang="ko-KR" sz="600" dirty="0"/>
                <a:t>(Resident Memory)</a:t>
              </a:r>
            </a:p>
            <a:p>
              <a:pPr algn="ctr"/>
              <a:r>
                <a:rPr lang="ko-KR" altLang="en-US" sz="600" dirty="0"/>
                <a:t>프로세스가 사용하는 실제 메모리</a:t>
              </a:r>
              <a:endParaRPr lang="en-US" altLang="ko-KR" sz="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4025C6-E01A-FD62-9B60-351930138EA4}"/>
                </a:ext>
              </a:extLst>
            </p:cNvPr>
            <p:cNvSpPr txBox="1"/>
            <p:nvPr/>
          </p:nvSpPr>
          <p:spPr>
            <a:xfrm>
              <a:off x="2156403" y="2488965"/>
              <a:ext cx="687003" cy="31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NI : Nice Value</a:t>
              </a:r>
            </a:p>
            <a:p>
              <a:pPr algn="ctr"/>
              <a:r>
                <a:rPr lang="ko-KR" altLang="en-US" sz="600" dirty="0"/>
                <a:t>프로세스의 스케줄링 우선순위</a:t>
              </a:r>
              <a:endParaRPr lang="en-US" altLang="ko-KR" sz="6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1F14C5E-227D-B82F-43E7-336EE58D7C02}"/>
                </a:ext>
              </a:extLst>
            </p:cNvPr>
            <p:cNvSpPr/>
            <p:nvPr/>
          </p:nvSpPr>
          <p:spPr>
            <a:xfrm>
              <a:off x="4087984" y="3391915"/>
              <a:ext cx="142480" cy="1399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40BB421-C61A-3866-335B-7FDB79A3D361}"/>
                </a:ext>
              </a:extLst>
            </p:cNvPr>
            <p:cNvCxnSpPr>
              <a:cxnSpLocks/>
              <a:stCxn id="66" idx="0"/>
              <a:endCxn id="68" idx="2"/>
            </p:cNvCxnSpPr>
            <p:nvPr/>
          </p:nvCxnSpPr>
          <p:spPr>
            <a:xfrm flipH="1" flipV="1">
              <a:off x="3455704" y="2264196"/>
              <a:ext cx="703520" cy="11277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FA67011-2E58-D7C1-5ADB-F790E3B99494}"/>
                </a:ext>
              </a:extLst>
            </p:cNvPr>
            <p:cNvSpPr txBox="1"/>
            <p:nvPr/>
          </p:nvSpPr>
          <p:spPr>
            <a:xfrm>
              <a:off x="3040068" y="1948620"/>
              <a:ext cx="831273" cy="31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SHR (Shared Memory):</a:t>
              </a:r>
            </a:p>
            <a:p>
              <a:pPr algn="ctr"/>
              <a:r>
                <a:rPr lang="ko-KR" altLang="en-US" sz="600" dirty="0"/>
                <a:t>프로세스가 다른 프로세스와 공유하는 메모리 크기</a:t>
              </a:r>
              <a:r>
                <a:rPr lang="en-US" altLang="ko-KR" sz="600" dirty="0"/>
                <a:t>.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2D36191-BB48-1A4C-BDCA-980A090455EA}"/>
                </a:ext>
              </a:extLst>
            </p:cNvPr>
            <p:cNvSpPr/>
            <p:nvPr/>
          </p:nvSpPr>
          <p:spPr>
            <a:xfrm>
              <a:off x="4230743" y="3391915"/>
              <a:ext cx="142480" cy="1399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82A6C200-2387-D783-A818-A49EB36AC509}"/>
                </a:ext>
              </a:extLst>
            </p:cNvPr>
            <p:cNvCxnSpPr>
              <a:cxnSpLocks/>
              <a:stCxn id="71" idx="0"/>
              <a:endCxn id="75" idx="2"/>
            </p:cNvCxnSpPr>
            <p:nvPr/>
          </p:nvCxnSpPr>
          <p:spPr>
            <a:xfrm flipV="1">
              <a:off x="4301983" y="2180754"/>
              <a:ext cx="379161" cy="12111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713CA44-B045-DA01-ADDF-5D73592D966C}"/>
                </a:ext>
              </a:extLst>
            </p:cNvPr>
            <p:cNvSpPr/>
            <p:nvPr/>
          </p:nvSpPr>
          <p:spPr>
            <a:xfrm>
              <a:off x="3908021" y="1593129"/>
              <a:ext cx="1546245" cy="587625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</a:t>
              </a:r>
              <a:r>
                <a:rPr kumimoji="0" lang="ko-KR" altLang="ko-KR" sz="7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(State)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  <a:r>
                <a:rPr kumimoji="0" lang="en-US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프로세스의 현재 상태.</a:t>
              </a:r>
              <a:endParaRPr kumimoji="0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   </a:t>
              </a:r>
              <a:r>
                <a:rPr kumimoji="0" lang="ko-KR" altLang="ko-KR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R</a:t>
              </a:r>
              <a:r>
                <a:rPr kumimoji="0" lang="ko-KR" altLang="ko-KR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: 실행 중(</a:t>
              </a:r>
              <a:r>
                <a:rPr kumimoji="0" lang="ko-KR" altLang="ko-KR" sz="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Running</a:t>
              </a:r>
              <a:r>
                <a:rPr kumimoji="0" lang="ko-KR" altLang="ko-KR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).</a:t>
              </a:r>
              <a:endPara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   </a:t>
              </a:r>
              <a:r>
                <a:rPr kumimoji="0" lang="ko-KR" altLang="ko-KR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S</a:t>
              </a:r>
              <a:r>
                <a:rPr kumimoji="0" lang="ko-KR" altLang="ko-KR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: 대기 상태(</a:t>
              </a:r>
              <a:r>
                <a:rPr kumimoji="0" lang="ko-KR" altLang="ko-KR" sz="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Sleeping</a:t>
              </a:r>
              <a:r>
                <a:rPr kumimoji="0" lang="ko-KR" altLang="ko-KR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).</a:t>
              </a:r>
              <a:endPara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   </a:t>
              </a:r>
              <a:r>
                <a:rPr kumimoji="0" lang="ko-KR" altLang="ko-KR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D</a:t>
              </a:r>
              <a:r>
                <a:rPr kumimoji="0" lang="ko-KR" altLang="ko-KR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: 디스크 </a:t>
              </a:r>
              <a:r>
                <a:rPr kumimoji="0" lang="ko-KR" altLang="ko-KR" sz="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</a:t>
              </a:r>
              <a:r>
                <a:rPr kumimoji="0" lang="ko-KR" altLang="ko-KR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/</a:t>
              </a:r>
              <a:r>
                <a:rPr kumimoji="0" lang="ko-KR" altLang="ko-KR" sz="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O</a:t>
              </a:r>
              <a:r>
                <a:rPr kumimoji="0" lang="ko-KR" altLang="ko-KR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대기(</a:t>
              </a:r>
              <a:r>
                <a:rPr kumimoji="0" lang="ko-KR" altLang="ko-KR" sz="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Uninterruptible</a:t>
              </a:r>
              <a:r>
                <a:rPr kumimoji="0" lang="ko-KR" altLang="ko-KR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r>
                <a:rPr kumimoji="0" lang="ko-KR" altLang="ko-KR" sz="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Sleep</a:t>
              </a:r>
              <a:r>
                <a:rPr kumimoji="0" lang="ko-KR" altLang="ko-KR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).</a:t>
              </a:r>
              <a:endPara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   </a:t>
              </a:r>
              <a:r>
                <a:rPr kumimoji="0" lang="ko-KR" altLang="ko-KR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Z</a:t>
              </a:r>
              <a:r>
                <a:rPr kumimoji="0" lang="ko-KR" altLang="ko-KR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: 좀비 상태(</a:t>
              </a:r>
              <a:r>
                <a:rPr kumimoji="0" lang="ko-KR" altLang="ko-KR" sz="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Zombie</a:t>
              </a: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).</a:t>
              </a:r>
              <a:endParaRPr kumimoji="0" lang="ko-KR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03B8BE7-D603-1B31-A836-CEE54D73E2A8}"/>
                </a:ext>
              </a:extLst>
            </p:cNvPr>
            <p:cNvSpPr/>
            <p:nvPr/>
          </p:nvSpPr>
          <p:spPr>
            <a:xfrm>
              <a:off x="4369681" y="3391915"/>
              <a:ext cx="208605" cy="1399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482F9778-C04C-11A1-127C-43B2217B01A9}"/>
                </a:ext>
              </a:extLst>
            </p:cNvPr>
            <p:cNvCxnSpPr>
              <a:cxnSpLocks/>
              <a:stCxn id="90" idx="0"/>
              <a:endCxn id="92" idx="2"/>
            </p:cNvCxnSpPr>
            <p:nvPr/>
          </p:nvCxnSpPr>
          <p:spPr>
            <a:xfrm flipV="1">
              <a:off x="4473984" y="2481376"/>
              <a:ext cx="564646" cy="91053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274B2C5-AD3F-51AB-E2EB-EB9FC7E775DE}"/>
                </a:ext>
              </a:extLst>
            </p:cNvPr>
            <p:cNvSpPr txBox="1"/>
            <p:nvPr/>
          </p:nvSpPr>
          <p:spPr>
            <a:xfrm>
              <a:off x="4622993" y="2165800"/>
              <a:ext cx="831273" cy="31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%CPU:</a:t>
              </a:r>
            </a:p>
            <a:p>
              <a:r>
                <a:rPr lang="ko-KR" altLang="en-US" sz="600" dirty="0"/>
                <a:t>프로세스가 사용하는 </a:t>
              </a:r>
              <a:r>
                <a:rPr lang="en-US" altLang="ko-KR" sz="600" dirty="0"/>
                <a:t>CPU </a:t>
              </a:r>
              <a:r>
                <a:rPr lang="ko-KR" altLang="en-US" sz="600" dirty="0"/>
                <a:t>사용률</a:t>
              </a:r>
              <a:r>
                <a:rPr lang="en-US" altLang="ko-KR" sz="600" dirty="0"/>
                <a:t>.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D4D8D07-DFE9-C1BF-C765-BFC5BEC6EE4D}"/>
                </a:ext>
              </a:extLst>
            </p:cNvPr>
            <p:cNvSpPr/>
            <p:nvPr/>
          </p:nvSpPr>
          <p:spPr>
            <a:xfrm>
              <a:off x="4580749" y="3391915"/>
              <a:ext cx="208605" cy="1399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6D6599D-77BD-8A55-1436-C328F27BBBAE}"/>
                </a:ext>
              </a:extLst>
            </p:cNvPr>
            <p:cNvCxnSpPr>
              <a:cxnSpLocks/>
              <a:stCxn id="93" idx="0"/>
              <a:endCxn id="97" idx="2"/>
            </p:cNvCxnSpPr>
            <p:nvPr/>
          </p:nvCxnSpPr>
          <p:spPr>
            <a:xfrm flipV="1">
              <a:off x="4685052" y="2691275"/>
              <a:ext cx="865137" cy="7006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E50E12E-A309-C63B-C28D-C65F5373BC73}"/>
                </a:ext>
              </a:extLst>
            </p:cNvPr>
            <p:cNvSpPr txBox="1"/>
            <p:nvPr/>
          </p:nvSpPr>
          <p:spPr>
            <a:xfrm>
              <a:off x="5134553" y="2375699"/>
              <a:ext cx="831273" cy="31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%MEM:</a:t>
              </a:r>
            </a:p>
            <a:p>
              <a:r>
                <a:rPr lang="ko-KR" altLang="en-US" sz="600" dirty="0"/>
                <a:t>프로세스가 사용하는 물리적 메모리의 비율</a:t>
              </a:r>
              <a:r>
                <a:rPr lang="en-US" altLang="ko-KR" sz="600" dirty="0"/>
                <a:t>.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5F1DE733-A5BF-A00E-B531-A5F14AE1D924}"/>
                </a:ext>
              </a:extLst>
            </p:cNvPr>
            <p:cNvSpPr/>
            <p:nvPr/>
          </p:nvSpPr>
          <p:spPr>
            <a:xfrm>
              <a:off x="4860688" y="3391915"/>
              <a:ext cx="277654" cy="1399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5965AD91-80C6-5009-6E2A-EF56A27172CE}"/>
                </a:ext>
              </a:extLst>
            </p:cNvPr>
            <p:cNvCxnSpPr>
              <a:cxnSpLocks/>
              <a:stCxn id="98" idx="0"/>
              <a:endCxn id="100" idx="2"/>
            </p:cNvCxnSpPr>
            <p:nvPr/>
          </p:nvCxnSpPr>
          <p:spPr>
            <a:xfrm flipV="1">
              <a:off x="4999514" y="2838174"/>
              <a:ext cx="1223335" cy="5537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BB4862C-B230-6FEE-F7FE-3FA3358E7DED}"/>
                </a:ext>
              </a:extLst>
            </p:cNvPr>
            <p:cNvSpPr txBox="1"/>
            <p:nvPr/>
          </p:nvSpPr>
          <p:spPr>
            <a:xfrm>
              <a:off x="5807213" y="2522598"/>
              <a:ext cx="831273" cy="31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TIME+:</a:t>
              </a:r>
            </a:p>
            <a:p>
              <a:r>
                <a:rPr lang="ko-KR" altLang="en-US" sz="600" dirty="0"/>
                <a:t>프로세스가 시작된 이후 </a:t>
              </a:r>
              <a:r>
                <a:rPr lang="en-US" altLang="ko-KR" sz="600" dirty="0"/>
                <a:t>CPU</a:t>
              </a:r>
              <a:r>
                <a:rPr lang="ko-KR" altLang="en-US" sz="600" dirty="0"/>
                <a:t>를 사용한 누적 시간</a:t>
              </a:r>
              <a:r>
                <a:rPr lang="en-US" altLang="ko-KR" sz="600" dirty="0"/>
                <a:t>.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EA85CC8-0B35-ECDF-C7D4-6324DD92D18C}"/>
                </a:ext>
              </a:extLst>
            </p:cNvPr>
            <p:cNvSpPr/>
            <p:nvPr/>
          </p:nvSpPr>
          <p:spPr>
            <a:xfrm>
              <a:off x="5150684" y="3391915"/>
              <a:ext cx="369557" cy="1399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70F5A15A-7EEE-BEA7-EDFB-E8A08AD4ECA6}"/>
                </a:ext>
              </a:extLst>
            </p:cNvPr>
            <p:cNvCxnSpPr>
              <a:cxnSpLocks/>
              <a:stCxn id="101" idx="0"/>
              <a:endCxn id="103" idx="2"/>
            </p:cNvCxnSpPr>
            <p:nvPr/>
          </p:nvCxnSpPr>
          <p:spPr>
            <a:xfrm flipV="1">
              <a:off x="5335462" y="3308238"/>
              <a:ext cx="1179376" cy="836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78287B7-FE1B-9CC1-9412-9017603B7156}"/>
                </a:ext>
              </a:extLst>
            </p:cNvPr>
            <p:cNvSpPr txBox="1"/>
            <p:nvPr/>
          </p:nvSpPr>
          <p:spPr>
            <a:xfrm>
              <a:off x="6064872" y="2992662"/>
              <a:ext cx="899932" cy="31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COMMAND:</a:t>
              </a:r>
            </a:p>
            <a:p>
              <a:r>
                <a:rPr lang="ko-KR" altLang="en-US" sz="600" dirty="0"/>
                <a:t>실행 중인 프로세스의 명령어 경로 및 옵션</a:t>
              </a:r>
              <a:r>
                <a:rPr lang="en-US" altLang="ko-KR" sz="6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961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421</Words>
  <Application>Microsoft Office PowerPoint</Application>
  <PresentationFormat>와이드스크린</PresentationFormat>
  <Paragraphs>65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 Unicode MS</vt:lpstr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10</cp:revision>
  <dcterms:created xsi:type="dcterms:W3CDTF">2025-01-14T05:07:23Z</dcterms:created>
  <dcterms:modified xsi:type="dcterms:W3CDTF">2025-01-21T05:24:12Z</dcterms:modified>
</cp:coreProperties>
</file>