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10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074-BA44-4B76-A1C0-580A96450F34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867-D43D-4EE6-AAC8-09C6DEAFE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99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074-BA44-4B76-A1C0-580A96450F34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867-D43D-4EE6-AAC8-09C6DEAFE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44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074-BA44-4B76-A1C0-580A96450F34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867-D43D-4EE6-AAC8-09C6DEAFE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074-BA44-4B76-A1C0-580A96450F34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867-D43D-4EE6-AAC8-09C6DEAFE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074-BA44-4B76-A1C0-580A96450F34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867-D43D-4EE6-AAC8-09C6DEAFE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45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074-BA44-4B76-A1C0-580A96450F34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867-D43D-4EE6-AAC8-09C6DEAFE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7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074-BA44-4B76-A1C0-580A96450F34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867-D43D-4EE6-AAC8-09C6DEAFE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3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074-BA44-4B76-A1C0-580A96450F34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867-D43D-4EE6-AAC8-09C6DEAFE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8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074-BA44-4B76-A1C0-580A96450F34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867-D43D-4EE6-AAC8-09C6DEAFE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0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074-BA44-4B76-A1C0-580A96450F34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867-D43D-4EE6-AAC8-09C6DEAFE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6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D6074-BA44-4B76-A1C0-580A96450F34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0867-D43D-4EE6-AAC8-09C6DEAFE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76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5D6074-BA44-4B76-A1C0-580A96450F34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960867-D43D-4EE6-AAC8-09C6DEAFEB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3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BEE742-AA12-FE56-EB37-FBC52F6184BB}"/>
              </a:ext>
            </a:extLst>
          </p:cNvPr>
          <p:cNvSpPr txBox="1"/>
          <p:nvPr/>
        </p:nvSpPr>
        <p:spPr>
          <a:xfrm>
            <a:off x="-2" y="0"/>
            <a:ext cx="425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새로운 계정 만들기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B4D56-7E43-C0C0-8EFA-DCF07D266CFE}"/>
              </a:ext>
            </a:extLst>
          </p:cNvPr>
          <p:cNvSpPr txBox="1"/>
          <p:nvPr/>
        </p:nvSpPr>
        <p:spPr>
          <a:xfrm>
            <a:off x="307292" y="3703665"/>
            <a:ext cx="46711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그럼 </a:t>
            </a:r>
            <a:r>
              <a:rPr lang="en-US" altLang="ko-KR" sz="1200" dirty="0"/>
              <a:t>root</a:t>
            </a:r>
            <a:r>
              <a:rPr lang="ko-KR" altLang="en-US" sz="1200" dirty="0"/>
              <a:t>계정에 접근하는 방법은</a:t>
            </a:r>
            <a:r>
              <a:rPr lang="en-US" altLang="ko-KR" sz="12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3A2AE-4729-34C1-17A2-E446F6C98110}"/>
              </a:ext>
            </a:extLst>
          </p:cNvPr>
          <p:cNvSpPr txBox="1"/>
          <p:nvPr/>
        </p:nvSpPr>
        <p:spPr>
          <a:xfrm>
            <a:off x="234765" y="3980664"/>
            <a:ext cx="5865224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Local</a:t>
            </a:r>
            <a:r>
              <a:rPr lang="ko-KR" altLang="en-US" sz="1200" dirty="0"/>
              <a:t>에서 </a:t>
            </a:r>
            <a:r>
              <a:rPr lang="en-US" altLang="ko-KR" sz="1200" dirty="0"/>
              <a:t>root</a:t>
            </a:r>
            <a:r>
              <a:rPr lang="ko-KR" altLang="en-US" sz="1200" dirty="0"/>
              <a:t>로 직접 접근하지 않고</a:t>
            </a:r>
            <a:r>
              <a:rPr lang="en-US" altLang="ko-KR" sz="1200" dirty="0"/>
              <a:t>, </a:t>
            </a:r>
            <a:r>
              <a:rPr lang="ko-KR" altLang="en-US" sz="1200" dirty="0"/>
              <a:t>먼저 루트가 아닌 사용자의 계정</a:t>
            </a:r>
            <a:r>
              <a:rPr lang="en-US" altLang="ko-KR" sz="1200" dirty="0"/>
              <a:t>(</a:t>
            </a:r>
            <a:r>
              <a:rPr lang="ko-KR" altLang="en-US" sz="1200" dirty="0"/>
              <a:t>이미 만들어져 있어야 함</a:t>
            </a:r>
            <a:r>
              <a:rPr lang="en-US" altLang="ko-KR" sz="1200" dirty="0"/>
              <a:t>)</a:t>
            </a:r>
            <a:r>
              <a:rPr lang="ko-KR" altLang="en-US" sz="1200" dirty="0"/>
              <a:t>으로 접속한다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해당 계정에서                                                          명령을 </a:t>
            </a:r>
            <a:r>
              <a:rPr lang="ko-KR" altLang="en-US" sz="1200" dirty="0" err="1"/>
              <a:t>한뒤에</a:t>
            </a:r>
            <a:r>
              <a:rPr lang="ko-KR" altLang="en-US" sz="1200" dirty="0"/>
              <a:t> </a:t>
            </a:r>
            <a:r>
              <a:rPr lang="en-US" altLang="ko-KR" sz="1200" dirty="0"/>
              <a:t>root</a:t>
            </a:r>
            <a:r>
              <a:rPr lang="ko-KR" altLang="en-US" sz="1200" dirty="0"/>
              <a:t>비밀번호를 입력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이렇게 하면 </a:t>
            </a:r>
            <a:r>
              <a:rPr lang="en-US" altLang="ko-KR" sz="1200" dirty="0"/>
              <a:t>root</a:t>
            </a:r>
            <a:r>
              <a:rPr lang="ko-KR" altLang="en-US" sz="1200" dirty="0"/>
              <a:t>로 접근이 가능하다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4361B-8D57-F17A-B310-7A0F1B4F2FC9}"/>
              </a:ext>
            </a:extLst>
          </p:cNvPr>
          <p:cNvSpPr txBox="1"/>
          <p:nvPr/>
        </p:nvSpPr>
        <p:spPr>
          <a:xfrm>
            <a:off x="307292" y="1635563"/>
            <a:ext cx="46711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외부 </a:t>
            </a:r>
            <a:r>
              <a:rPr lang="en-US" altLang="ko-KR" sz="1200" dirty="0"/>
              <a:t>Local </a:t>
            </a:r>
            <a:r>
              <a:rPr lang="ko-KR" altLang="en-US" sz="1200" dirty="0"/>
              <a:t>컴퓨터에서 서버로 접근할 때</a:t>
            </a:r>
            <a:r>
              <a:rPr lang="en-US" altLang="ko-KR" sz="1200" dirty="0"/>
              <a:t>, root</a:t>
            </a:r>
            <a:r>
              <a:rPr lang="ko-KR" altLang="en-US" sz="1200" dirty="0"/>
              <a:t>로 직접 </a:t>
            </a:r>
            <a:r>
              <a:rPr lang="en-US" altLang="ko-KR" sz="1200" dirty="0"/>
              <a:t>Access</a:t>
            </a:r>
            <a:r>
              <a:rPr lang="ko-KR" altLang="en-US" sz="1200" dirty="0"/>
              <a:t>를 하면 </a:t>
            </a:r>
            <a:r>
              <a:rPr lang="en-US" altLang="ko-KR" sz="1200" dirty="0"/>
              <a:t>Permission Denied</a:t>
            </a:r>
            <a:r>
              <a:rPr lang="ko-KR" altLang="en-US" sz="1200" dirty="0"/>
              <a:t>가 발생하는 이유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FFFDF-A648-D56A-8698-5789580E0B72}"/>
              </a:ext>
            </a:extLst>
          </p:cNvPr>
          <p:cNvSpPr txBox="1"/>
          <p:nvPr/>
        </p:nvSpPr>
        <p:spPr>
          <a:xfrm>
            <a:off x="234765" y="2145085"/>
            <a:ext cx="586522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보안상의 이슈로 직접 </a:t>
            </a:r>
            <a:r>
              <a:rPr lang="en-US" altLang="ko-KR" sz="1200" dirty="0"/>
              <a:t>Root </a:t>
            </a:r>
            <a:r>
              <a:rPr lang="ko-KR" altLang="en-US" sz="1200" dirty="0"/>
              <a:t>접속을 </a:t>
            </a:r>
            <a:r>
              <a:rPr lang="ko-KR" altLang="en-US" sz="1200" dirty="0" err="1"/>
              <a:t>막기때문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관련 설정은 </a:t>
            </a:r>
            <a:r>
              <a:rPr lang="en-US" altLang="ko-KR" sz="1200" dirty="0"/>
              <a:t>/</a:t>
            </a:r>
            <a:r>
              <a:rPr lang="en-US" altLang="ko-KR" sz="1200" dirty="0" err="1"/>
              <a:t>etc</a:t>
            </a:r>
            <a:r>
              <a:rPr lang="en-US" altLang="ko-KR" sz="1200" dirty="0"/>
              <a:t>/ssh/</a:t>
            </a:r>
            <a:r>
              <a:rPr lang="en-US" altLang="ko-KR" sz="1200" dirty="0" err="1"/>
              <a:t>sshd_config</a:t>
            </a:r>
            <a:r>
              <a:rPr lang="en-US" altLang="ko-KR" sz="1200" dirty="0"/>
              <a:t> </a:t>
            </a:r>
            <a:r>
              <a:rPr lang="ko-KR" altLang="en-US" sz="1200" dirty="0"/>
              <a:t>파일에서 확인이 가능하다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루트로 직접 접속한다는 의미는                                                                          처럼 한다는 뜻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70A27E-BA63-694A-DE72-BC5092CAE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86" y="2779496"/>
            <a:ext cx="1841866" cy="5876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31FC82-8479-36CF-CA33-E92602452EDF}"/>
              </a:ext>
            </a:extLst>
          </p:cNvPr>
          <p:cNvSpPr txBox="1"/>
          <p:nvPr/>
        </p:nvSpPr>
        <p:spPr>
          <a:xfrm>
            <a:off x="2226852" y="2750145"/>
            <a:ext cx="333429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파일 내부를 보면 </a:t>
            </a:r>
            <a:r>
              <a:rPr lang="en-US" altLang="ko-KR" sz="1200" dirty="0" err="1"/>
              <a:t>PermitRootLogin</a:t>
            </a:r>
            <a:r>
              <a:rPr lang="ko-KR" altLang="en-US" sz="1200" dirty="0"/>
              <a:t>이 </a:t>
            </a:r>
            <a:r>
              <a:rPr lang="en-US" altLang="ko-KR" sz="1200" dirty="0"/>
              <a:t>no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설정되어있는</a:t>
            </a:r>
            <a:r>
              <a:rPr lang="ko-KR" altLang="en-US" sz="1200" dirty="0"/>
              <a:t> 것을 확인할 수 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보안 이유이니 </a:t>
            </a:r>
            <a:r>
              <a:rPr lang="en-US" altLang="ko-KR" sz="1200" dirty="0"/>
              <a:t>no</a:t>
            </a:r>
            <a:r>
              <a:rPr lang="ko-KR" altLang="en-US" sz="1200" dirty="0"/>
              <a:t>로 둔다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DFBFE42-B71B-D262-6B6E-09530FC7D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243" y="2565627"/>
            <a:ext cx="2762636" cy="181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6DE3776-3D75-93B0-BE57-A3636CD5E27E}"/>
              </a:ext>
            </a:extLst>
          </p:cNvPr>
          <p:cNvSpPr txBox="1"/>
          <p:nvPr/>
        </p:nvSpPr>
        <p:spPr>
          <a:xfrm>
            <a:off x="2530940" y="5822501"/>
            <a:ext cx="25173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* </a:t>
            </a:r>
            <a:r>
              <a:rPr lang="ko-KR" altLang="en-US" sz="900" dirty="0"/>
              <a:t>좌측 사진의 명령어를 통해 </a:t>
            </a:r>
            <a:r>
              <a:rPr lang="en-US" altLang="ko-KR" sz="900" dirty="0"/>
              <a:t>root</a:t>
            </a:r>
            <a:r>
              <a:rPr lang="ko-KR" altLang="en-US" sz="900" dirty="0"/>
              <a:t>상태에서 유저를 생성한다</a:t>
            </a:r>
            <a:r>
              <a:rPr lang="en-US" altLang="ko-KR" sz="900" dirty="0"/>
              <a:t>. </a:t>
            </a:r>
          </a:p>
          <a:p>
            <a:r>
              <a:rPr lang="en-US" altLang="ko-KR" sz="900" dirty="0"/>
              <a:t>* /home </a:t>
            </a:r>
            <a:r>
              <a:rPr lang="ko-KR" altLang="en-US" sz="900" dirty="0"/>
              <a:t>디렉토리에 해당 유저의 폴더가 생기면 유저가 </a:t>
            </a:r>
            <a:r>
              <a:rPr lang="ko-KR" altLang="en-US" sz="900" dirty="0" err="1"/>
              <a:t>생성된것임</a:t>
            </a:r>
            <a:endParaRPr lang="ko-KR" altLang="en-US" sz="9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9C8674E-7D74-42DF-B234-DC45AB216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52" y="4398368"/>
            <a:ext cx="2019582" cy="190527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F62595D4-2E5C-7D41-3216-06278BD1A588}"/>
              </a:ext>
            </a:extLst>
          </p:cNvPr>
          <p:cNvGrpSpPr/>
          <p:nvPr/>
        </p:nvGrpSpPr>
        <p:grpSpPr>
          <a:xfrm>
            <a:off x="395832" y="4606717"/>
            <a:ext cx="2779168" cy="480253"/>
            <a:chOff x="209004" y="3497399"/>
            <a:chExt cx="3362794" cy="58110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FE6DACC-9238-01F5-7A19-1EFC9C93E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9004" y="3497399"/>
              <a:ext cx="3362794" cy="58110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FF075F-209E-4248-88E6-04561D507A74}"/>
                </a:ext>
              </a:extLst>
            </p:cNvPr>
            <p:cNvSpPr txBox="1"/>
            <p:nvPr/>
          </p:nvSpPr>
          <p:spPr>
            <a:xfrm>
              <a:off x="995051" y="3649341"/>
              <a:ext cx="17653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FFFF00"/>
                  </a:highlight>
                </a:rPr>
                <a:t>2024dnftkseo@)@$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3B6D550-A161-A3C9-C07A-E185E9C20103}"/>
              </a:ext>
            </a:extLst>
          </p:cNvPr>
          <p:cNvSpPr txBox="1"/>
          <p:nvPr/>
        </p:nvSpPr>
        <p:spPr>
          <a:xfrm>
            <a:off x="307292" y="855883"/>
            <a:ext cx="46711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Root</a:t>
            </a:r>
            <a:r>
              <a:rPr lang="ko-KR" altLang="en-US" sz="1200" dirty="0"/>
              <a:t> 접근해야 하는 이유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9E6378-1FA4-16DA-BE78-AF74902E6CB2}"/>
              </a:ext>
            </a:extLst>
          </p:cNvPr>
          <p:cNvSpPr txBox="1"/>
          <p:nvPr/>
        </p:nvSpPr>
        <p:spPr>
          <a:xfrm>
            <a:off x="234765" y="1142648"/>
            <a:ext cx="467116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새로운 사람의 접근 계정을 만들기 위해서 </a:t>
            </a:r>
            <a:r>
              <a:rPr lang="en-US" altLang="ko-KR" sz="1200" dirty="0"/>
              <a:t>Root</a:t>
            </a:r>
            <a:r>
              <a:rPr lang="ko-KR" altLang="en-US" sz="1200" dirty="0"/>
              <a:t>권한이 필요하기 때문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1884A1-640C-FF10-4E96-9B139B54E590}"/>
              </a:ext>
            </a:extLst>
          </p:cNvPr>
          <p:cNvSpPr txBox="1"/>
          <p:nvPr/>
        </p:nvSpPr>
        <p:spPr>
          <a:xfrm>
            <a:off x="307292" y="5477041"/>
            <a:ext cx="46711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root</a:t>
            </a:r>
            <a:r>
              <a:rPr lang="ko-KR" altLang="en-US" sz="1200" dirty="0"/>
              <a:t>계정에 접근하고 계정을 생성하는 법</a:t>
            </a:r>
            <a:endParaRPr lang="en-US" altLang="ko-KR" sz="12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4F39051-716F-2035-CFAD-CDED1B027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765" y="5800131"/>
            <a:ext cx="2185861" cy="760901"/>
          </a:xfrm>
          <a:prstGeom prst="rect">
            <a:avLst/>
          </a:prstGeom>
        </p:spPr>
      </p:pic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8BB2572-23AB-1D07-4188-777437C4E2E9}"/>
              </a:ext>
            </a:extLst>
          </p:cNvPr>
          <p:cNvGrpSpPr/>
          <p:nvPr/>
        </p:nvGrpSpPr>
        <p:grpSpPr>
          <a:xfrm>
            <a:off x="384986" y="6112951"/>
            <a:ext cx="5954864" cy="1005228"/>
            <a:chOff x="180352" y="5578330"/>
            <a:chExt cx="6413498" cy="1082649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46CE7D5A-0FB7-CB72-E5C4-A79717A1E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0352" y="6198021"/>
              <a:ext cx="6413498" cy="462958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1AA44BA-672E-A710-FD69-1A1FB5532330}"/>
                </a:ext>
              </a:extLst>
            </p:cNvPr>
            <p:cNvSpPr/>
            <p:nvPr/>
          </p:nvSpPr>
          <p:spPr>
            <a:xfrm>
              <a:off x="5746750" y="6406335"/>
              <a:ext cx="673100" cy="1569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6098092-E99B-7B54-06D2-43F6480EA7C3}"/>
                </a:ext>
              </a:extLst>
            </p:cNvPr>
            <p:cNvCxnSpPr>
              <a:endCxn id="45" idx="0"/>
            </p:cNvCxnSpPr>
            <p:nvPr/>
          </p:nvCxnSpPr>
          <p:spPr>
            <a:xfrm flipH="1">
              <a:off x="6083300" y="5809640"/>
              <a:ext cx="12700" cy="5966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87F7630-4E65-B6A0-57F4-8D8F98C3B6FA}"/>
                </a:ext>
              </a:extLst>
            </p:cNvPr>
            <p:cNvSpPr txBox="1"/>
            <p:nvPr/>
          </p:nvSpPr>
          <p:spPr>
            <a:xfrm>
              <a:off x="5626100" y="5578330"/>
              <a:ext cx="9144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계정 생성 확인</a:t>
              </a:r>
              <a:r>
                <a:rPr lang="en-US" altLang="ko-KR" sz="1000" b="1" dirty="0"/>
                <a:t>!</a:t>
              </a:r>
              <a:endParaRPr lang="ko-KR" altLang="en-US" sz="10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2553C06-C598-E8A5-CAD7-77ADFB98BB2C}"/>
              </a:ext>
            </a:extLst>
          </p:cNvPr>
          <p:cNvSpPr txBox="1"/>
          <p:nvPr/>
        </p:nvSpPr>
        <p:spPr>
          <a:xfrm>
            <a:off x="307292" y="7323713"/>
            <a:ext cx="467116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/>
              <a:t>요약</a:t>
            </a:r>
            <a:endParaRPr lang="en-US" altLang="ko-KR" sz="1200" dirty="0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6D578662-F264-96FE-E3CA-4BC2F0BEBC70}"/>
              </a:ext>
            </a:extLst>
          </p:cNvPr>
          <p:cNvGrpSpPr/>
          <p:nvPr/>
        </p:nvGrpSpPr>
        <p:grpSpPr>
          <a:xfrm>
            <a:off x="534492" y="7709669"/>
            <a:ext cx="3594671" cy="2391594"/>
            <a:chOff x="534492" y="7252469"/>
            <a:chExt cx="3594671" cy="2391594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8759117-3B72-0FA6-C2DB-1A8D735C262A}"/>
                </a:ext>
              </a:extLst>
            </p:cNvPr>
            <p:cNvSpPr/>
            <p:nvPr/>
          </p:nvSpPr>
          <p:spPr>
            <a:xfrm>
              <a:off x="2804168" y="7868186"/>
              <a:ext cx="612520" cy="3624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Root</a:t>
              </a:r>
              <a:endParaRPr lang="ko-KR" altLang="en-US" sz="900" b="1" dirty="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91E06FBC-CB4D-E47E-DBD3-DEE061717DC5}"/>
                </a:ext>
              </a:extLst>
            </p:cNvPr>
            <p:cNvCxnSpPr>
              <a:cxnSpLocks/>
            </p:cNvCxnSpPr>
            <p:nvPr/>
          </p:nvCxnSpPr>
          <p:spPr>
            <a:xfrm>
              <a:off x="2046338" y="7349046"/>
              <a:ext cx="0" cy="2295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435B60E-220A-7855-EE00-B225C90D84D6}"/>
                </a:ext>
              </a:extLst>
            </p:cNvPr>
            <p:cNvCxnSpPr>
              <a:cxnSpLocks/>
            </p:cNvCxnSpPr>
            <p:nvPr/>
          </p:nvCxnSpPr>
          <p:spPr>
            <a:xfrm>
              <a:off x="534492" y="7562160"/>
              <a:ext cx="317809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AFB0FA09-3F71-4683-4270-81BFE9AB14D1}"/>
                </a:ext>
              </a:extLst>
            </p:cNvPr>
            <p:cNvGrpSpPr/>
            <p:nvPr/>
          </p:nvGrpSpPr>
          <p:grpSpPr>
            <a:xfrm>
              <a:off x="832011" y="7252469"/>
              <a:ext cx="2707885" cy="523220"/>
              <a:chOff x="1053066" y="7300550"/>
              <a:chExt cx="2252986" cy="523220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C4B54CD-0FD6-AE89-F0D8-4033B0D731D2}"/>
                  </a:ext>
                </a:extLst>
              </p:cNvPr>
              <p:cNvSpPr txBox="1"/>
              <p:nvPr/>
            </p:nvSpPr>
            <p:spPr>
              <a:xfrm>
                <a:off x="1053066" y="7300550"/>
                <a:ext cx="63910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1" dirty="0"/>
                  <a:t>Local</a:t>
                </a:r>
                <a:endParaRPr lang="ko-KR" altLang="en-US" sz="1400" b="1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F310A76-9AF4-8EC3-CE5E-94229E981F4D}"/>
                  </a:ext>
                </a:extLst>
              </p:cNvPr>
              <p:cNvSpPr txBox="1"/>
              <p:nvPr/>
            </p:nvSpPr>
            <p:spPr>
              <a:xfrm>
                <a:off x="2666943" y="7300550"/>
                <a:ext cx="63910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1" dirty="0"/>
                  <a:t>Server</a:t>
                </a:r>
                <a:endParaRPr lang="ko-KR" altLang="en-US" sz="1400" b="1" dirty="0"/>
              </a:p>
            </p:txBody>
          </p:sp>
        </p:grp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9F6ABB9-FC57-FBE6-35A0-782B97FA5DC6}"/>
                </a:ext>
              </a:extLst>
            </p:cNvPr>
            <p:cNvCxnSpPr>
              <a:cxnSpLocks/>
              <a:stCxn id="54" idx="4"/>
              <a:endCxn id="75" idx="0"/>
            </p:cNvCxnSpPr>
            <p:nvPr/>
          </p:nvCxnSpPr>
          <p:spPr>
            <a:xfrm flipH="1">
              <a:off x="2454446" y="8230652"/>
              <a:ext cx="655982" cy="61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96FCBD3-4B72-A2EC-C9AC-09552364DFC5}"/>
                </a:ext>
              </a:extLst>
            </p:cNvPr>
            <p:cNvCxnSpPr>
              <a:cxnSpLocks/>
              <a:stCxn id="54" idx="4"/>
              <a:endCxn id="72" idx="0"/>
            </p:cNvCxnSpPr>
            <p:nvPr/>
          </p:nvCxnSpPr>
          <p:spPr>
            <a:xfrm>
              <a:off x="3110428" y="8230652"/>
              <a:ext cx="5180" cy="61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0109C3AB-281C-F363-8ECA-9BC14044FD10}"/>
                </a:ext>
              </a:extLst>
            </p:cNvPr>
            <p:cNvCxnSpPr>
              <a:cxnSpLocks/>
              <a:stCxn id="54" idx="4"/>
              <a:endCxn id="78" idx="0"/>
            </p:cNvCxnSpPr>
            <p:nvPr/>
          </p:nvCxnSpPr>
          <p:spPr>
            <a:xfrm>
              <a:off x="3110428" y="8230652"/>
              <a:ext cx="717655" cy="61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D7423C23-FD05-81FE-6283-06B03F45A406}"/>
                </a:ext>
              </a:extLst>
            </p:cNvPr>
            <p:cNvSpPr/>
            <p:nvPr/>
          </p:nvSpPr>
          <p:spPr>
            <a:xfrm>
              <a:off x="2814527" y="8849712"/>
              <a:ext cx="602161" cy="30003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/>
                <a:t>기존계정</a:t>
              </a:r>
              <a:r>
                <a:rPr lang="en-US" altLang="ko-KR" sz="700" b="1" dirty="0"/>
                <a:t>2</a:t>
              </a:r>
              <a:endParaRPr lang="ko-KR" altLang="en-US" sz="700" b="1" dirty="0"/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3413B497-F8F5-FB68-6698-098E3470CE4D}"/>
                </a:ext>
              </a:extLst>
            </p:cNvPr>
            <p:cNvSpPr/>
            <p:nvPr/>
          </p:nvSpPr>
          <p:spPr>
            <a:xfrm>
              <a:off x="2153365" y="8849712"/>
              <a:ext cx="602161" cy="30003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/>
                <a:t>기존계정</a:t>
              </a:r>
              <a:r>
                <a:rPr lang="en-US" altLang="ko-KR" sz="700" b="1" dirty="0"/>
                <a:t>1</a:t>
              </a:r>
              <a:endParaRPr lang="ko-KR" altLang="en-US" sz="700" b="1" dirty="0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7F490B8-3F5D-6535-4364-445453F85BD2}"/>
                </a:ext>
              </a:extLst>
            </p:cNvPr>
            <p:cNvSpPr/>
            <p:nvPr/>
          </p:nvSpPr>
          <p:spPr>
            <a:xfrm>
              <a:off x="3527002" y="8849712"/>
              <a:ext cx="602161" cy="30003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b="1" dirty="0"/>
                <a:t>기존계정</a:t>
              </a:r>
              <a:r>
                <a:rPr lang="en-US" altLang="ko-KR" sz="700" b="1" dirty="0"/>
                <a:t>3…</a:t>
              </a:r>
              <a:endParaRPr lang="ko-KR" altLang="en-US" sz="700" b="1" dirty="0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8853C70-E327-7EB9-76AF-62C0518C0A40}"/>
                </a:ext>
              </a:extLst>
            </p:cNvPr>
            <p:cNvSpPr/>
            <p:nvPr/>
          </p:nvSpPr>
          <p:spPr>
            <a:xfrm>
              <a:off x="605785" y="8133488"/>
              <a:ext cx="1096405" cy="3624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Local Computer</a:t>
              </a:r>
              <a:endParaRPr lang="ko-KR" altLang="en-US" sz="900" b="1" dirty="0"/>
            </a:p>
          </p:txBody>
        </p:sp>
        <p:cxnSp>
          <p:nvCxnSpPr>
            <p:cNvPr id="88" name="연결선: 꺾임 87">
              <a:extLst>
                <a:ext uri="{FF2B5EF4-FFF2-40B4-BE49-F238E27FC236}">
                  <a16:creationId xmlns:a16="http://schemas.microsoft.com/office/drawing/2014/main" id="{B0B2D6C7-5A34-73AC-69D7-24A42E6EC602}"/>
                </a:ext>
              </a:extLst>
            </p:cNvPr>
            <p:cNvCxnSpPr>
              <a:cxnSpLocks/>
              <a:stCxn id="86" idx="0"/>
              <a:endCxn id="54" idx="1"/>
            </p:cNvCxnSpPr>
            <p:nvPr/>
          </p:nvCxnSpPr>
          <p:spPr>
            <a:xfrm rot="5400000" flipH="1" flipV="1">
              <a:off x="1917818" y="7157438"/>
              <a:ext cx="212220" cy="1739881"/>
            </a:xfrm>
            <a:prstGeom prst="bentConnector3">
              <a:avLst>
                <a:gd name="adj1" fmla="val 214777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ADFB84E-82CB-20C5-D269-0AB525099B9D}"/>
                </a:ext>
              </a:extLst>
            </p:cNvPr>
            <p:cNvSpPr txBox="1"/>
            <p:nvPr/>
          </p:nvSpPr>
          <p:spPr>
            <a:xfrm>
              <a:off x="1130708" y="7652278"/>
              <a:ext cx="18312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rgbClr val="FF0000"/>
                  </a:solidFill>
                </a:rPr>
                <a:t>직접접속 </a:t>
              </a:r>
              <a:r>
                <a:rPr lang="en-US" altLang="ko-KR" sz="800" b="1" dirty="0">
                  <a:solidFill>
                    <a:srgbClr val="FF0000"/>
                  </a:solidFill>
                </a:rPr>
                <a:t>&gt; Permission Denied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E7FE1259-49A3-20E8-A07F-99A30A3FB756}"/>
                </a:ext>
              </a:extLst>
            </p:cNvPr>
            <p:cNvCxnSpPr>
              <a:cxnSpLocks/>
              <a:stCxn id="86" idx="4"/>
              <a:endCxn id="72" idx="2"/>
            </p:cNvCxnSpPr>
            <p:nvPr/>
          </p:nvCxnSpPr>
          <p:spPr>
            <a:xfrm rot="16200000" flipH="1">
              <a:off x="1807901" y="7842041"/>
              <a:ext cx="653795" cy="1961620"/>
            </a:xfrm>
            <a:prstGeom prst="bentConnector3">
              <a:avLst>
                <a:gd name="adj1" fmla="val 134965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57B9C487-775B-5FFE-4311-7314C944F327}"/>
                </a:ext>
              </a:extLst>
            </p:cNvPr>
            <p:cNvCxnSpPr>
              <a:stCxn id="72" idx="0"/>
              <a:endCxn id="54" idx="4"/>
            </p:cNvCxnSpPr>
            <p:nvPr/>
          </p:nvCxnSpPr>
          <p:spPr>
            <a:xfrm rot="16200000" flipV="1">
              <a:off x="2803488" y="8537592"/>
              <a:ext cx="619060" cy="5180"/>
            </a:xfrm>
            <a:prstGeom prst="bent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55F274B-8F50-CDAF-50C3-34C51DDDB87F}"/>
                </a:ext>
              </a:extLst>
            </p:cNvPr>
            <p:cNvSpPr txBox="1"/>
            <p:nvPr/>
          </p:nvSpPr>
          <p:spPr>
            <a:xfrm>
              <a:off x="722317" y="9181462"/>
              <a:ext cx="183125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기존 계정으로 접속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440BF7C-2B53-1ACF-0A54-58A7173B148D}"/>
                </a:ext>
              </a:extLst>
            </p:cNvPr>
            <p:cNvSpPr txBox="1"/>
            <p:nvPr/>
          </p:nvSpPr>
          <p:spPr>
            <a:xfrm>
              <a:off x="3057074" y="8536677"/>
              <a:ext cx="891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 err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su</a:t>
              </a:r>
              <a:r>
                <a:rPr lang="en-US" altLang="ko-KR" sz="7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ko-KR" altLang="en-US" sz="7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명령어로</a:t>
              </a:r>
              <a:endParaRPr lang="en-US" altLang="ko-KR" sz="700" b="1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  <a:p>
              <a:r>
                <a:rPr lang="en-US" altLang="ko-KR" sz="7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root</a:t>
              </a:r>
              <a:r>
                <a:rPr lang="ko-KR" altLang="en-US" sz="700" b="1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로 권한상승</a:t>
              </a: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F360F6C7-980B-520B-7D7C-2C285CB22890}"/>
              </a:ext>
            </a:extLst>
          </p:cNvPr>
          <p:cNvSpPr txBox="1"/>
          <p:nvPr/>
        </p:nvSpPr>
        <p:spPr>
          <a:xfrm>
            <a:off x="234765" y="380544"/>
            <a:ext cx="339997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highlight>
                  <a:srgbClr val="FFFF00"/>
                </a:highlight>
              </a:rPr>
              <a:t>상황 설명 </a:t>
            </a:r>
            <a:r>
              <a:rPr lang="en-US" altLang="ko-KR" sz="1200" b="1" dirty="0">
                <a:highlight>
                  <a:srgbClr val="FFFF00"/>
                </a:highlight>
              </a:rPr>
              <a:t>: </a:t>
            </a:r>
            <a:r>
              <a:rPr lang="ko-KR" altLang="en-US" sz="1200" b="1" dirty="0">
                <a:highlight>
                  <a:srgbClr val="FFFF00"/>
                </a:highlight>
              </a:rPr>
              <a:t>새로운 사람의 접근 계정을 </a:t>
            </a:r>
            <a:r>
              <a:rPr lang="ko-KR" altLang="en-US" sz="1200" b="1" dirty="0" err="1">
                <a:highlight>
                  <a:srgbClr val="FFFF00"/>
                </a:highlight>
              </a:rPr>
              <a:t>만들어야한다</a:t>
            </a:r>
            <a:r>
              <a:rPr lang="en-US" altLang="ko-KR" sz="1200" b="1" dirty="0">
                <a:highlight>
                  <a:srgbClr val="FFFF00"/>
                </a:highlight>
              </a:rPr>
              <a:t>.</a:t>
            </a:r>
            <a:endParaRPr lang="ko-KR" altLang="en-US" sz="1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616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F34934-6E45-D72B-5C9E-7944CDBF5ECC}"/>
              </a:ext>
            </a:extLst>
          </p:cNvPr>
          <p:cNvSpPr txBox="1"/>
          <p:nvPr/>
        </p:nvSpPr>
        <p:spPr>
          <a:xfrm>
            <a:off x="342900" y="422847"/>
            <a:ext cx="589026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revert"/>
              </a:rPr>
              <a:t>su</a:t>
            </a:r>
            <a:endParaRPr lang="en-US" altLang="ko-KR" sz="1400" b="0" i="0" dirty="0">
              <a:solidFill>
                <a:srgbClr val="333333"/>
              </a:solidFill>
              <a:effectLst/>
              <a:latin typeface="rever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revert"/>
              </a:rPr>
              <a:t>ssh </a:t>
            </a:r>
            <a:r>
              <a:rPr lang="en-US" altLang="ko-KR" sz="1400" dirty="0">
                <a:solidFill>
                  <a:srgbClr val="333333"/>
                </a:solidFill>
                <a:latin typeface="revert"/>
              </a:rPr>
              <a:t>ga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revert"/>
              </a:rPr>
              <a:t>(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revert"/>
              </a:rPr>
              <a:t>숫자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revert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revert"/>
              </a:rPr>
              <a:t>vim /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revert"/>
              </a:rPr>
              <a:t>etc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revert"/>
              </a:rPr>
              <a:t>/passwd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revert"/>
              </a:rPr>
              <a:t>(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revert"/>
              </a:rPr>
              <a:t>유저이름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revert"/>
              </a:rPr>
              <a:t>):x:(n):(n+1)::/home/&lt;username&gt;:/bin/bash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revert"/>
              </a:rPr>
              <a:t>마지막에 추가</a:t>
            </a:r>
            <a:endParaRPr lang="ko-KR" altLang="en-US" sz="1400" b="0" i="0" dirty="0">
              <a:effectLst/>
              <a:latin typeface="rever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revert"/>
              </a:rPr>
              <a:t>vim /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revert"/>
              </a:rPr>
              <a:t>etc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revert"/>
              </a:rPr>
              <a:t>/group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revert"/>
              </a:rPr>
              <a:t>(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revert"/>
              </a:rPr>
              <a:t>유저이름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revert"/>
              </a:rPr>
              <a:t>):x:(n+1):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666666"/>
                </a:solidFill>
                <a:effectLst/>
                <a:latin typeface="revert"/>
              </a:rPr>
              <a:t>마지막에 추가 </a:t>
            </a:r>
            <a:endParaRPr lang="ko-KR" altLang="en-US" sz="1400" b="0" i="0" dirty="0">
              <a:effectLst/>
              <a:latin typeface="rever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revert"/>
              </a:rPr>
              <a:t>chmod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revert"/>
              </a:rPr>
              <a:t> +w /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revert"/>
              </a:rPr>
              <a:t>etc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revert"/>
              </a:rPr>
              <a:t>/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revert"/>
              </a:rPr>
              <a:t>sudoers</a:t>
            </a:r>
            <a:endParaRPr lang="en-US" altLang="ko-KR" sz="1400" b="0" i="0" dirty="0">
              <a:solidFill>
                <a:srgbClr val="333333"/>
              </a:solidFill>
              <a:effectLst/>
              <a:latin typeface="rever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revert"/>
              </a:rPr>
              <a:t>vim /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revert"/>
              </a:rPr>
              <a:t>etc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revert"/>
              </a:rPr>
              <a:t>/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revert"/>
              </a:rPr>
              <a:t>sudoers</a:t>
            </a:r>
            <a:endParaRPr lang="en-US" altLang="ko-KR" sz="1400" b="0" i="0" dirty="0">
              <a:solidFill>
                <a:srgbClr val="333333"/>
              </a:solidFill>
              <a:effectLst/>
              <a:latin typeface="revert"/>
            </a:endParaRP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revert"/>
              </a:rPr>
              <a:t>(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revert"/>
              </a:rPr>
              <a:t>유저이름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revert"/>
              </a:rPr>
              <a:t>)      ALL=(ALL)       ALL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666666"/>
                </a:solidFill>
                <a:effectLst/>
                <a:latin typeface="revert"/>
              </a:rPr>
              <a:t>## Allow root to run any commands anywhere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revert"/>
              </a:rPr>
              <a:t>밑에 추가 </a:t>
            </a:r>
            <a:endParaRPr lang="ko-KR" altLang="en-US" sz="1400" b="0" i="0" dirty="0">
              <a:effectLst/>
              <a:latin typeface="rever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revert"/>
              </a:rPr>
              <a:t>chmod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revert"/>
              </a:rPr>
              <a:t> -w /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revert"/>
              </a:rPr>
              <a:t>etc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revert"/>
              </a:rPr>
              <a:t>/</a:t>
            </a:r>
            <a:r>
              <a:rPr lang="en-US" altLang="ko-KR" sz="1400" b="0" i="0" dirty="0" err="1">
                <a:solidFill>
                  <a:srgbClr val="333333"/>
                </a:solidFill>
                <a:effectLst/>
                <a:latin typeface="revert"/>
              </a:rPr>
              <a:t>sudoers</a:t>
            </a:r>
            <a:endParaRPr lang="en-US" altLang="ko-KR" sz="1400" b="0" i="0" dirty="0">
              <a:solidFill>
                <a:srgbClr val="333333"/>
              </a:solidFill>
              <a:effectLst/>
              <a:latin typeface="rever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revert"/>
              </a:rPr>
              <a:t>passwd (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revert"/>
              </a:rPr>
              <a:t>유저이름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revert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4F6C7-E57A-976C-6660-B933F703564E}"/>
              </a:ext>
            </a:extLst>
          </p:cNvPr>
          <p:cNvSpPr txBox="1"/>
          <p:nvPr/>
        </p:nvSpPr>
        <p:spPr>
          <a:xfrm>
            <a:off x="-2" y="0"/>
            <a:ext cx="630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ga00 </a:t>
            </a:r>
            <a:r>
              <a:rPr lang="ko-KR" altLang="en-US" b="1" dirty="0"/>
              <a:t>뿐만 아니라 다른 </a:t>
            </a:r>
            <a:r>
              <a:rPr lang="en-US" altLang="ko-KR" b="1" dirty="0"/>
              <a:t>ga[xx]</a:t>
            </a:r>
            <a:r>
              <a:rPr lang="ko-KR" altLang="en-US" b="1" dirty="0"/>
              <a:t>클러스터에도 유저 </a:t>
            </a:r>
            <a:r>
              <a:rPr lang="ko-KR" altLang="en-US" b="1" dirty="0" err="1"/>
              <a:t>등록하는법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8646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291</Words>
  <Application>Microsoft Office PowerPoint</Application>
  <PresentationFormat>A4 용지(210x297mm)</PresentationFormat>
  <Paragraphs>49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Pretendard</vt:lpstr>
      <vt:lpstr>Pretendard Black</vt:lpstr>
      <vt:lpstr>revert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3</cp:revision>
  <dcterms:created xsi:type="dcterms:W3CDTF">2025-01-08T06:03:34Z</dcterms:created>
  <dcterms:modified xsi:type="dcterms:W3CDTF">2025-01-21T04:45:17Z</dcterms:modified>
</cp:coreProperties>
</file>