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FC3D0-595C-12D5-E1A3-A0E6CD010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234D0F-5290-379C-E7DB-345F40E8D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3EAC4-98C0-D9EF-9970-93167C19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7A1A-9F19-4B4C-9158-2B525B61387B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F56D55-779C-FA1B-69EC-F4F3108E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3F8B2-9FED-3D1F-98B2-08BF171C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47B1-DB01-47CA-B056-37DF7E87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01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274FD-4178-84C4-5D2F-A2440030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F28D22-9338-4B0A-6CA6-BCE549B52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C4CDCF-71E6-DE6C-9443-78C22523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7A1A-9F19-4B4C-9158-2B525B61387B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09158-0651-6B83-B567-0774EC25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B9C59C-D5BB-554D-90A3-BC8D86D4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47B1-DB01-47CA-B056-37DF7E87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90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1343BA-174A-2EC2-2CA8-313067468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10E322-914A-458D-293A-2F5A69815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895E2-7F81-D9A7-EF78-B3041AA3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7A1A-9F19-4B4C-9158-2B525B61387B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CAB24-9FC0-A435-82E3-86045CF7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A5E95-E7A5-7992-8297-EDEEE7B4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47B1-DB01-47CA-B056-37DF7E87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52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66F72-F4A8-70B9-B929-272A2D68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5E71B-E5E8-B0EF-FDAD-BD5D2DBE8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032FE-8764-2064-15BA-15CA567A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7A1A-9F19-4B4C-9158-2B525B61387B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4AEA4-7B9D-3AEE-15A2-769B49C4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4D6404-97F6-D77D-8114-78032376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47B1-DB01-47CA-B056-37DF7E87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0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CA888-B746-49CD-7E69-DDC507E7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2ECA30-1D78-E24C-D840-2A3734E19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F0330D-0F7B-217B-B288-CDF01524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7A1A-9F19-4B4C-9158-2B525B61387B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FC513-4BF8-0136-C63A-DFBF260B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8B704-36C4-A51B-7813-75A64ADE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47B1-DB01-47CA-B056-37DF7E87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95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C2455-156B-1821-847F-72AC6F4D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A6351-2B78-6879-A6D4-9D08C943C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B5E054-4A69-38E8-8927-5286FAB64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BD1382-F033-B99C-0953-2B1C6619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7A1A-9F19-4B4C-9158-2B525B61387B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37E529-6798-C8BF-88B6-D5446E59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F58FDA-9EFA-619D-ECCE-7CAE71C1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47B1-DB01-47CA-B056-37DF7E87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78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ED45B-AF59-54AA-9086-D559B955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C8B7C8-50ED-B566-18CD-846E40B99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32D524-F277-3C83-1828-49953404D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59143F-C3FD-0873-09C1-5E87C8244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0F27C5-4FFC-8DBD-3832-205CE1840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353A64-4343-46BA-F1CA-071948BE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7A1A-9F19-4B4C-9158-2B525B61387B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679AA3-1617-159A-C363-E6C909A9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CDF5B4-FB76-CD67-8CF3-E0620E28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47B1-DB01-47CA-B056-37DF7E87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6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378E8-6EA5-EB79-B9BC-41F375C4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23C395-69B9-4757-B85F-56A144E0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7A1A-9F19-4B4C-9158-2B525B61387B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FBEAD1-6DD4-2B0A-B246-744C1487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CF0612-480B-473B-BEEB-D4F71839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47B1-DB01-47CA-B056-37DF7E87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5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E72225-9432-1AF4-4F31-C7D4EEC0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7A1A-9F19-4B4C-9158-2B525B61387B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920D6B-3460-9EC1-0E1B-75FEC571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2A41FD-C6B8-DB7F-D385-47CD279E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47B1-DB01-47CA-B056-37DF7E87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4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794DA-E81D-AA81-9E3C-DD81C99B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B7DCD-2F0C-B3FC-6184-98391D4B8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05D11F-C140-B480-BA31-5B57AD0BF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9A02B7-5047-6662-2F51-AFA64AED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7A1A-9F19-4B4C-9158-2B525B61387B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0FA2A2-1AD9-E6A0-6D2C-5E25B7BF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1318AD-D273-886A-C17B-DA6599DC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47B1-DB01-47CA-B056-37DF7E87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36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22023-A80E-5111-1B20-26EDD5C4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6D4EF-9958-F15D-6492-555A1D901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F5D909-5B7F-CEE8-8E34-F0DE517AF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403B81-F253-7674-7531-0FE0CC44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7A1A-9F19-4B4C-9158-2B525B61387B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828E2-91BE-DAF7-9AF4-685094AC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F7C429-2DD3-6B85-EEE9-D73C5C0D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47B1-DB01-47CA-B056-37DF7E87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6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C17A5F-6153-8688-1E9A-218AB3CE8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C1C3E9-0D46-A26A-486D-D06A554D9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863C6-C2DC-1AFE-0416-06295B98A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07A1A-9F19-4B4C-9158-2B525B61387B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3901C-5B96-DFD5-2E30-DC6801F99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73116-0A1C-7D22-5843-1D57E1FCF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8947B1-DB01-47CA-B056-37DF7E875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72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C7DCB7-E64E-5764-8D18-E4EA7389A549}"/>
              </a:ext>
            </a:extLst>
          </p:cNvPr>
          <p:cNvSpPr/>
          <p:nvPr/>
        </p:nvSpPr>
        <p:spPr>
          <a:xfrm>
            <a:off x="0" y="645719"/>
            <a:ext cx="7267069" cy="628289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D9BBAE-0ED0-E69A-B41A-878C1781097F}"/>
              </a:ext>
            </a:extLst>
          </p:cNvPr>
          <p:cNvSpPr/>
          <p:nvPr/>
        </p:nvSpPr>
        <p:spPr>
          <a:xfrm>
            <a:off x="-1" y="-3464"/>
            <a:ext cx="613611" cy="1277472"/>
          </a:xfrm>
          <a:prstGeom prst="rect">
            <a:avLst/>
          </a:prstGeom>
          <a:solidFill>
            <a:schemeClr val="bg2">
              <a:lumMod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86E8F-DB5F-10A9-2D3F-BC79E593F2B0}"/>
              </a:ext>
            </a:extLst>
          </p:cNvPr>
          <p:cNvSpPr txBox="1"/>
          <p:nvPr/>
        </p:nvSpPr>
        <p:spPr>
          <a:xfrm>
            <a:off x="613610" y="689233"/>
            <a:ext cx="7267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오버뷰</a:t>
            </a:r>
            <a:endParaRPr lang="ko-KR" altLang="en-US" sz="3200" dirty="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45DBE-B932-1CEF-94AB-D88127458B90}"/>
              </a:ext>
            </a:extLst>
          </p:cNvPr>
          <p:cNvSpPr txBox="1"/>
          <p:nvPr/>
        </p:nvSpPr>
        <p:spPr>
          <a:xfrm>
            <a:off x="613610" y="169726"/>
            <a:ext cx="357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8CC7A76-F714-AB9F-6E38-5C7C83EF5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15" y="1642813"/>
            <a:ext cx="8202170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5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C7DCB7-E64E-5764-8D18-E4EA7389A549}"/>
              </a:ext>
            </a:extLst>
          </p:cNvPr>
          <p:cNvSpPr/>
          <p:nvPr/>
        </p:nvSpPr>
        <p:spPr>
          <a:xfrm>
            <a:off x="0" y="645719"/>
            <a:ext cx="7267069" cy="628289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D9BBAE-0ED0-E69A-B41A-878C1781097F}"/>
              </a:ext>
            </a:extLst>
          </p:cNvPr>
          <p:cNvSpPr/>
          <p:nvPr/>
        </p:nvSpPr>
        <p:spPr>
          <a:xfrm>
            <a:off x="-1" y="-3464"/>
            <a:ext cx="613611" cy="1277472"/>
          </a:xfrm>
          <a:prstGeom prst="rect">
            <a:avLst/>
          </a:prstGeom>
          <a:solidFill>
            <a:schemeClr val="bg2">
              <a:lumMod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86E8F-DB5F-10A9-2D3F-BC79E593F2B0}"/>
              </a:ext>
            </a:extLst>
          </p:cNvPr>
          <p:cNvSpPr txBox="1"/>
          <p:nvPr/>
        </p:nvSpPr>
        <p:spPr>
          <a:xfrm>
            <a:off x="613610" y="689233"/>
            <a:ext cx="925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감마분포 </a:t>
            </a:r>
            <a:r>
              <a:rPr lang="en-US" altLang="ko-KR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지수분포에서 적률생성함수로 유도</a:t>
            </a:r>
            <a:r>
              <a:rPr lang="en-US" altLang="ko-KR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)</a:t>
            </a:r>
            <a:endParaRPr lang="ko-KR" altLang="en-US" sz="2800" dirty="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45DBE-B932-1CEF-94AB-D88127458B90}"/>
              </a:ext>
            </a:extLst>
          </p:cNvPr>
          <p:cNvSpPr txBox="1"/>
          <p:nvPr/>
        </p:nvSpPr>
        <p:spPr>
          <a:xfrm>
            <a:off x="613610" y="169726"/>
            <a:ext cx="357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3DCEFD-0894-3AAF-3CD8-5681187C55F4}"/>
              </a:ext>
            </a:extLst>
          </p:cNvPr>
          <p:cNvSpPr txBox="1"/>
          <p:nvPr/>
        </p:nvSpPr>
        <p:spPr>
          <a:xfrm>
            <a:off x="6272463" y="1660477"/>
            <a:ext cx="6352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4.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감마 분포의 적률 생성 함수와 비교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D4EAB24D-802D-B01C-E9AF-0E0CAD39E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547" y="2052978"/>
            <a:ext cx="5715798" cy="2353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959771-95AF-D6FD-A6BD-86403F58609D}"/>
              </a:ext>
            </a:extLst>
          </p:cNvPr>
          <p:cNvSpPr txBox="1"/>
          <p:nvPr/>
        </p:nvSpPr>
        <p:spPr>
          <a:xfrm>
            <a:off x="171655" y="1600025"/>
            <a:ext cx="6312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3.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감마 분포의 모멘트 생성 함수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(Moment Generating Function, MGF)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1B1B76-DD98-8209-5F9F-F9964DD02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60" y="2269525"/>
            <a:ext cx="5820587" cy="44678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BDC603-CDF9-5548-4872-4770E054F800}"/>
              </a:ext>
            </a:extLst>
          </p:cNvPr>
          <p:cNvSpPr txBox="1"/>
          <p:nvPr/>
        </p:nvSpPr>
        <p:spPr>
          <a:xfrm>
            <a:off x="6272463" y="4622399"/>
            <a:ext cx="49890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따라서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지수 분포를 따르는 독립적인 확률 변수들의 합에 대한 확률 분포가 감마 분포임이 증명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적률생성함수로 바꿔서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곱한것이므로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176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C7DCB7-E64E-5764-8D18-E4EA7389A549}"/>
              </a:ext>
            </a:extLst>
          </p:cNvPr>
          <p:cNvSpPr/>
          <p:nvPr/>
        </p:nvSpPr>
        <p:spPr>
          <a:xfrm>
            <a:off x="0" y="645719"/>
            <a:ext cx="7267069" cy="628289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D9BBAE-0ED0-E69A-B41A-878C1781097F}"/>
              </a:ext>
            </a:extLst>
          </p:cNvPr>
          <p:cNvSpPr/>
          <p:nvPr/>
        </p:nvSpPr>
        <p:spPr>
          <a:xfrm>
            <a:off x="-1" y="-3464"/>
            <a:ext cx="613611" cy="1277472"/>
          </a:xfrm>
          <a:prstGeom prst="rect">
            <a:avLst/>
          </a:prstGeom>
          <a:solidFill>
            <a:schemeClr val="bg2">
              <a:lumMod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86E8F-DB5F-10A9-2D3F-BC79E593F2B0}"/>
              </a:ext>
            </a:extLst>
          </p:cNvPr>
          <p:cNvSpPr txBox="1"/>
          <p:nvPr/>
        </p:nvSpPr>
        <p:spPr>
          <a:xfrm>
            <a:off x="613610" y="689233"/>
            <a:ext cx="925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카이제곱</a:t>
            </a:r>
            <a:r>
              <a:rPr lang="ko-KR" altLang="en-US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분포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45DBE-B932-1CEF-94AB-D88127458B90}"/>
              </a:ext>
            </a:extLst>
          </p:cNvPr>
          <p:cNvSpPr txBox="1"/>
          <p:nvPr/>
        </p:nvSpPr>
        <p:spPr>
          <a:xfrm>
            <a:off x="613610" y="169726"/>
            <a:ext cx="357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59771-95AF-D6FD-A6BD-86403F58609D}"/>
              </a:ext>
            </a:extLst>
          </p:cNvPr>
          <p:cNvSpPr txBox="1"/>
          <p:nvPr/>
        </p:nvSpPr>
        <p:spPr>
          <a:xfrm>
            <a:off x="171655" y="1600025"/>
            <a:ext cx="6312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카이제곱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분포는 감마분포의 특수한형태이다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418F39-4437-5C0E-6EA8-EE3F6D30F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67" y="1923190"/>
            <a:ext cx="4553585" cy="17718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E19785-0E2F-624C-41BF-8D3302301E18}"/>
              </a:ext>
            </a:extLst>
          </p:cNvPr>
          <p:cNvSpPr txBox="1"/>
          <p:nvPr/>
        </p:nvSpPr>
        <p:spPr>
          <a:xfrm>
            <a:off x="171655" y="3845920"/>
            <a:ext cx="6312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확률변수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X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카이제곱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분포를 따르면 다음과 같이 표현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07AEF61-FA64-C45D-1CE4-2370F3D24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19" y="4366085"/>
            <a:ext cx="3248478" cy="6763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CA49F3-674C-C914-8E20-0BF44A904A8D}"/>
              </a:ext>
            </a:extLst>
          </p:cNvPr>
          <p:cNvSpPr txBox="1"/>
          <p:nvPr/>
        </p:nvSpPr>
        <p:spPr>
          <a:xfrm>
            <a:off x="5754264" y="1567486"/>
            <a:ext cx="6312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카이제곱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분포는 감마분포의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 = v/2,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베타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= 2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일떄의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분포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624EC84-ECAD-38FE-C23B-59B18E00C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139" y="2146268"/>
            <a:ext cx="4258269" cy="288647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34DB442-93FF-ADBB-1037-A06CB48C2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397" y="5090815"/>
            <a:ext cx="5896798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4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C7DCB7-E64E-5764-8D18-E4EA7389A549}"/>
              </a:ext>
            </a:extLst>
          </p:cNvPr>
          <p:cNvSpPr/>
          <p:nvPr/>
        </p:nvSpPr>
        <p:spPr>
          <a:xfrm>
            <a:off x="0" y="645719"/>
            <a:ext cx="7267069" cy="628289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D9BBAE-0ED0-E69A-B41A-878C1781097F}"/>
              </a:ext>
            </a:extLst>
          </p:cNvPr>
          <p:cNvSpPr/>
          <p:nvPr/>
        </p:nvSpPr>
        <p:spPr>
          <a:xfrm>
            <a:off x="-1" y="-3464"/>
            <a:ext cx="613611" cy="1277472"/>
          </a:xfrm>
          <a:prstGeom prst="rect">
            <a:avLst/>
          </a:prstGeom>
          <a:solidFill>
            <a:schemeClr val="bg2">
              <a:lumMod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86E8F-DB5F-10A9-2D3F-BC79E593F2B0}"/>
              </a:ext>
            </a:extLst>
          </p:cNvPr>
          <p:cNvSpPr txBox="1"/>
          <p:nvPr/>
        </p:nvSpPr>
        <p:spPr>
          <a:xfrm>
            <a:off x="613610" y="689233"/>
            <a:ext cx="925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카이제곱</a:t>
            </a:r>
            <a:r>
              <a:rPr lang="ko-KR" altLang="en-US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분포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45DBE-B932-1CEF-94AB-D88127458B90}"/>
              </a:ext>
            </a:extLst>
          </p:cNvPr>
          <p:cNvSpPr txBox="1"/>
          <p:nvPr/>
        </p:nvSpPr>
        <p:spPr>
          <a:xfrm>
            <a:off x="613610" y="169726"/>
            <a:ext cx="357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E19785-0E2F-624C-41BF-8D3302301E18}"/>
              </a:ext>
            </a:extLst>
          </p:cNvPr>
          <p:cNvSpPr txBox="1"/>
          <p:nvPr/>
        </p:nvSpPr>
        <p:spPr>
          <a:xfrm>
            <a:off x="306804" y="1738525"/>
            <a:ext cx="6312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카이제곱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분포의 확률밀도함수를 그래프로 나타내면 다음과 같다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E574EE-9C74-B6E7-3FBC-68911DE8C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73" y="2438628"/>
            <a:ext cx="5763429" cy="39057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D1C55B-1319-0730-20EA-ACE810A63225}"/>
              </a:ext>
            </a:extLst>
          </p:cNvPr>
          <p:cNvSpPr txBox="1"/>
          <p:nvPr/>
        </p:nvSpPr>
        <p:spPr>
          <a:xfrm>
            <a:off x="6186236" y="1738525"/>
            <a:ext cx="6312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확률변수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X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자유도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v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카이제곱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분포를 따르면 그 확률은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6D3DA74-FFDB-9F69-97D1-94C85752D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566" y="2273599"/>
            <a:ext cx="1752845" cy="42868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504EBE1-6B0B-6C4F-03A9-6F203E0AF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931" y="2849373"/>
            <a:ext cx="4897177" cy="378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99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C7DCB7-E64E-5764-8D18-E4EA7389A549}"/>
              </a:ext>
            </a:extLst>
          </p:cNvPr>
          <p:cNvSpPr/>
          <p:nvPr/>
        </p:nvSpPr>
        <p:spPr>
          <a:xfrm>
            <a:off x="0" y="645719"/>
            <a:ext cx="7267069" cy="628289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D9BBAE-0ED0-E69A-B41A-878C1781097F}"/>
              </a:ext>
            </a:extLst>
          </p:cNvPr>
          <p:cNvSpPr/>
          <p:nvPr/>
        </p:nvSpPr>
        <p:spPr>
          <a:xfrm>
            <a:off x="-1" y="-3464"/>
            <a:ext cx="613611" cy="1277472"/>
          </a:xfrm>
          <a:prstGeom prst="rect">
            <a:avLst/>
          </a:prstGeom>
          <a:solidFill>
            <a:schemeClr val="bg2">
              <a:lumMod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86E8F-DB5F-10A9-2D3F-BC79E593F2B0}"/>
              </a:ext>
            </a:extLst>
          </p:cNvPr>
          <p:cNvSpPr txBox="1"/>
          <p:nvPr/>
        </p:nvSpPr>
        <p:spPr>
          <a:xfrm>
            <a:off x="613610" y="689233"/>
            <a:ext cx="925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카이제곱</a:t>
            </a:r>
            <a:r>
              <a:rPr lang="ko-KR" altLang="en-US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분포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45DBE-B932-1CEF-94AB-D88127458B90}"/>
              </a:ext>
            </a:extLst>
          </p:cNvPr>
          <p:cNvSpPr txBox="1"/>
          <p:nvPr/>
        </p:nvSpPr>
        <p:spPr>
          <a:xfrm>
            <a:off x="613610" y="169726"/>
            <a:ext cx="357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E19785-0E2F-624C-41BF-8D3302301E18}"/>
              </a:ext>
            </a:extLst>
          </p:cNvPr>
          <p:cNvSpPr txBox="1"/>
          <p:nvPr/>
        </p:nvSpPr>
        <p:spPr>
          <a:xfrm>
            <a:off x="306804" y="1738525"/>
            <a:ext cx="63125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감마 분포의 </a:t>
            </a:r>
            <a:r>
              <a:rPr lang="ko-KR" altLang="en-US" b="1" dirty="0"/>
              <a:t>모양 </a:t>
            </a:r>
            <a:r>
              <a:rPr lang="ko-KR" altLang="en-US" b="1" dirty="0" err="1"/>
              <a:t>모수</a:t>
            </a:r>
            <a:r>
              <a:rPr lang="ko-KR" altLang="en-US" dirty="0"/>
              <a:t> </a:t>
            </a:r>
            <a:r>
              <a:rPr lang="en-US" altLang="ko-KR" dirty="0"/>
              <a:t>α=k2\alpha = \frac{k}{2}α=2k​</a:t>
            </a:r>
            <a:r>
              <a:rPr lang="ko-KR" altLang="en-US" dirty="0"/>
              <a:t>와 </a:t>
            </a:r>
            <a:r>
              <a:rPr lang="ko-KR" altLang="en-US" b="1" dirty="0"/>
              <a:t>척도 </a:t>
            </a:r>
            <a:r>
              <a:rPr lang="ko-KR" altLang="en-US" b="1" dirty="0" err="1"/>
              <a:t>모수</a:t>
            </a:r>
            <a:r>
              <a:rPr lang="ko-KR" altLang="en-US" dirty="0"/>
              <a:t> </a:t>
            </a:r>
            <a:r>
              <a:rPr lang="en-US" altLang="ko-KR" dirty="0"/>
              <a:t>β=2\beta = 2β=2</a:t>
            </a:r>
            <a:r>
              <a:rPr lang="ko-KR" altLang="en-US" dirty="0"/>
              <a:t>로 설정했을 때</a:t>
            </a:r>
            <a:r>
              <a:rPr lang="en-US" altLang="ko-KR" dirty="0"/>
              <a:t>, </a:t>
            </a:r>
            <a:r>
              <a:rPr lang="ko-KR" altLang="en-US" b="1" dirty="0"/>
              <a:t>표준 정규 분포를 따르는 독립적인 확률 변수들의 제곱의 합</a:t>
            </a:r>
            <a:r>
              <a:rPr lang="ko-KR" altLang="en-US" dirty="0"/>
              <a:t>이 </a:t>
            </a:r>
            <a:r>
              <a:rPr lang="ko-KR" altLang="en-US" dirty="0" err="1"/>
              <a:t>카이제곱</a:t>
            </a:r>
            <a:r>
              <a:rPr lang="ko-KR" altLang="en-US" dirty="0"/>
              <a:t> 분포를 따르기 때문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0B21A8-6B2F-ABC3-C700-254AD969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58" y="3403371"/>
            <a:ext cx="5830114" cy="2372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097BF9-800A-EA2E-9F3F-8D383CCA53FB}"/>
              </a:ext>
            </a:extLst>
          </p:cNvPr>
          <p:cNvSpPr txBox="1"/>
          <p:nvPr/>
        </p:nvSpPr>
        <p:spPr>
          <a:xfrm>
            <a:off x="6555553" y="1738525"/>
            <a:ext cx="5216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카이제곱분포는</a:t>
            </a:r>
            <a:r>
              <a:rPr lang="ko-KR" altLang="en-US" dirty="0"/>
              <a:t> </a:t>
            </a:r>
            <a:r>
              <a:rPr lang="en-US" altLang="ko-KR" dirty="0"/>
              <a:t>F-</a:t>
            </a:r>
            <a:r>
              <a:rPr lang="ko-KR" altLang="en-US" dirty="0"/>
              <a:t>분포</a:t>
            </a:r>
            <a:r>
              <a:rPr lang="en-US" altLang="ko-KR" dirty="0"/>
              <a:t>, t-</a:t>
            </a:r>
            <a:r>
              <a:rPr lang="ko-KR" altLang="en-US" dirty="0"/>
              <a:t>분포의 기초가 되기때문에 중요하다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AA25D81-13B3-C85E-9951-B85FAAA60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940" y="2613822"/>
            <a:ext cx="5449060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C7DCB7-E64E-5764-8D18-E4EA7389A549}"/>
              </a:ext>
            </a:extLst>
          </p:cNvPr>
          <p:cNvSpPr/>
          <p:nvPr/>
        </p:nvSpPr>
        <p:spPr>
          <a:xfrm>
            <a:off x="0" y="645719"/>
            <a:ext cx="7267069" cy="628289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D9BBAE-0ED0-E69A-B41A-878C1781097F}"/>
              </a:ext>
            </a:extLst>
          </p:cNvPr>
          <p:cNvSpPr/>
          <p:nvPr/>
        </p:nvSpPr>
        <p:spPr>
          <a:xfrm>
            <a:off x="-1" y="-3464"/>
            <a:ext cx="613611" cy="1277472"/>
          </a:xfrm>
          <a:prstGeom prst="rect">
            <a:avLst/>
          </a:prstGeom>
          <a:solidFill>
            <a:schemeClr val="bg2">
              <a:lumMod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86E8F-DB5F-10A9-2D3F-BC79E593F2B0}"/>
              </a:ext>
            </a:extLst>
          </p:cNvPr>
          <p:cNvSpPr txBox="1"/>
          <p:nvPr/>
        </p:nvSpPr>
        <p:spPr>
          <a:xfrm>
            <a:off x="613610" y="689233"/>
            <a:ext cx="925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t</a:t>
            </a:r>
            <a:r>
              <a:rPr lang="ko-KR" altLang="en-US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분포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45DBE-B932-1CEF-94AB-D88127458B90}"/>
              </a:ext>
            </a:extLst>
          </p:cNvPr>
          <p:cNvSpPr txBox="1"/>
          <p:nvPr/>
        </p:nvSpPr>
        <p:spPr>
          <a:xfrm>
            <a:off x="613610" y="169726"/>
            <a:ext cx="357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70249A-8BC1-5234-33A7-C1397D0AF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40" y="1447198"/>
            <a:ext cx="6363588" cy="20862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F208A1-909E-ACF2-5812-30C94BF86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27" y="3706654"/>
            <a:ext cx="4067743" cy="45821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B54F6E-3C0E-0BDF-4895-A2B6C902D015}"/>
              </a:ext>
            </a:extLst>
          </p:cNvPr>
          <p:cNvSpPr txBox="1"/>
          <p:nvPr/>
        </p:nvSpPr>
        <p:spPr>
          <a:xfrm>
            <a:off x="4434170" y="845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https://blog.naver.com/mykepzzang/220853827288</a:t>
            </a:r>
          </a:p>
        </p:txBody>
      </p:sp>
    </p:spTree>
    <p:extLst>
      <p:ext uri="{BB962C8B-B14F-4D97-AF65-F5344CB8AC3E}">
        <p14:creationId xmlns:p14="http://schemas.microsoft.com/office/powerpoint/2010/main" val="1831310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C7DCB7-E64E-5764-8D18-E4EA7389A549}"/>
              </a:ext>
            </a:extLst>
          </p:cNvPr>
          <p:cNvSpPr/>
          <p:nvPr/>
        </p:nvSpPr>
        <p:spPr>
          <a:xfrm>
            <a:off x="0" y="645719"/>
            <a:ext cx="7267069" cy="628289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D9BBAE-0ED0-E69A-B41A-878C1781097F}"/>
              </a:ext>
            </a:extLst>
          </p:cNvPr>
          <p:cNvSpPr/>
          <p:nvPr/>
        </p:nvSpPr>
        <p:spPr>
          <a:xfrm>
            <a:off x="-1" y="-3464"/>
            <a:ext cx="613611" cy="1277472"/>
          </a:xfrm>
          <a:prstGeom prst="rect">
            <a:avLst/>
          </a:prstGeom>
          <a:solidFill>
            <a:schemeClr val="bg2">
              <a:lumMod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86E8F-DB5F-10A9-2D3F-BC79E593F2B0}"/>
              </a:ext>
            </a:extLst>
          </p:cNvPr>
          <p:cNvSpPr txBox="1"/>
          <p:nvPr/>
        </p:nvSpPr>
        <p:spPr>
          <a:xfrm>
            <a:off x="613610" y="689233"/>
            <a:ext cx="925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t</a:t>
            </a:r>
            <a:r>
              <a:rPr lang="ko-KR" altLang="en-US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분포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45DBE-B932-1CEF-94AB-D88127458B90}"/>
              </a:ext>
            </a:extLst>
          </p:cNvPr>
          <p:cNvSpPr txBox="1"/>
          <p:nvPr/>
        </p:nvSpPr>
        <p:spPr>
          <a:xfrm>
            <a:off x="613610" y="169726"/>
            <a:ext cx="357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B54F6E-3C0E-0BDF-4895-A2B6C902D015}"/>
              </a:ext>
            </a:extLst>
          </p:cNvPr>
          <p:cNvSpPr txBox="1"/>
          <p:nvPr/>
        </p:nvSpPr>
        <p:spPr>
          <a:xfrm>
            <a:off x="4434170" y="845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https://blog.naver.com/mykepzzang/220853827288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4F8EB7-B933-950B-EA61-E4404FB5C157}"/>
              </a:ext>
            </a:extLst>
          </p:cNvPr>
          <p:cNvSpPr txBox="1"/>
          <p:nvPr/>
        </p:nvSpPr>
        <p:spPr>
          <a:xfrm>
            <a:off x="313353" y="146583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t-</a:t>
            </a:r>
            <a:r>
              <a:rPr lang="ko-KR" altLang="en-US" b="1" dirty="0"/>
              <a:t>분포</a:t>
            </a:r>
            <a:r>
              <a:rPr lang="ko-KR" altLang="en-US" dirty="0"/>
              <a:t>는 표본 크기가 작거나 모집단의 분산을 모를 때 사용하는 확률 분포로</a:t>
            </a:r>
            <a:r>
              <a:rPr lang="en-US" altLang="ko-KR" dirty="0"/>
              <a:t>, </a:t>
            </a:r>
            <a:r>
              <a:rPr lang="ko-KR" altLang="en-US" dirty="0"/>
              <a:t>정규 분포와 유사하지만 꼬리가 두껍습니다</a:t>
            </a:r>
            <a:r>
              <a:rPr lang="en-US" altLang="ko-KR" dirty="0"/>
              <a:t>. </a:t>
            </a:r>
            <a:r>
              <a:rPr lang="ko-KR" altLang="en-US" dirty="0"/>
              <a:t>이는 작은 표본에서 극단적인 값이 나올 확률이 더 높음을 반영합니다</a:t>
            </a:r>
            <a:r>
              <a:rPr lang="en-US" altLang="ko-KR" dirty="0"/>
              <a:t>. t-</a:t>
            </a:r>
            <a:r>
              <a:rPr lang="ko-KR" altLang="en-US" dirty="0"/>
              <a:t>분포는 다양한 통계적 추론과 검정에서 중요한 역할을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B90AA7-4198-5BB1-F4E1-6E0761E42B6E}"/>
              </a:ext>
            </a:extLst>
          </p:cNvPr>
          <p:cNvSpPr txBox="1"/>
          <p:nvPr/>
        </p:nvSpPr>
        <p:spPr>
          <a:xfrm>
            <a:off x="425646" y="3197303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꼬리가 두꺼움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정규 분포보다 꼬리가 두껍다는 것은 극단적인 값이 나올 확률이 더 높다는 의미입니다. 이는 표본 크기가 작을 때 평균에 대한 불확실성이 크기 때문에 발생합니다.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자유도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자유도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ν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nuν가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커질수록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-분포는 정규 분포에 가까워집니다. 표본 크기가 충분히 클 때(자유도가 30 이상일 때)는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-분포가 사실상 정규 분포와 동일하게 됩니다.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30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이상이되면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거의 정규분포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모집단 분산을 모를 때 사용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모집단의 분산을 모를 때, 표본 분산으로 모분산을 추정하고 그 불확실성을 반영하는 데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-분포가 사용됩니다.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D21B5-5B73-7FD4-9CCD-D821E0F69A51}"/>
              </a:ext>
            </a:extLst>
          </p:cNvPr>
          <p:cNvSpPr txBox="1"/>
          <p:nvPr/>
        </p:nvSpPr>
        <p:spPr>
          <a:xfrm>
            <a:off x="6409353" y="1923191"/>
            <a:ext cx="63205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t-</a:t>
            </a:r>
            <a:r>
              <a:rPr lang="ko-KR" altLang="en-US" b="1" dirty="0"/>
              <a:t>분포와 </a:t>
            </a:r>
            <a:r>
              <a:rPr lang="en-US" altLang="ko-KR" b="1" dirty="0"/>
              <a:t>z-</a:t>
            </a:r>
            <a:r>
              <a:rPr lang="ko-KR" altLang="en-US" b="1" dirty="0"/>
              <a:t>분포의 비교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**</a:t>
            </a:r>
            <a:r>
              <a:rPr lang="en-US" altLang="ko-KR" dirty="0"/>
              <a:t>z-</a:t>
            </a:r>
            <a:r>
              <a:rPr lang="ko-KR" altLang="en-US" dirty="0"/>
              <a:t>분포</a:t>
            </a:r>
            <a:r>
              <a:rPr lang="en-US" altLang="ko-KR" dirty="0"/>
              <a:t>(</a:t>
            </a:r>
            <a:r>
              <a:rPr lang="ko-KR" altLang="en-US" dirty="0"/>
              <a:t>표준 정규 분포</a:t>
            </a:r>
            <a:r>
              <a:rPr lang="en-US" altLang="ko-KR" dirty="0"/>
              <a:t>)**</a:t>
            </a:r>
            <a:r>
              <a:rPr lang="ko-KR" altLang="en-US" dirty="0"/>
              <a:t>는 모집단 분산을 알고 있거나 표본 크기가 큰 경우에 사용됩니다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t-</a:t>
            </a:r>
            <a:r>
              <a:rPr lang="ko-KR" altLang="en-US" b="1" dirty="0"/>
              <a:t>분포</a:t>
            </a:r>
            <a:r>
              <a:rPr lang="ko-KR" altLang="en-US" dirty="0"/>
              <a:t>는 표본 크기가 작고</a:t>
            </a:r>
            <a:r>
              <a:rPr lang="en-US" altLang="ko-KR" dirty="0"/>
              <a:t>, </a:t>
            </a:r>
            <a:r>
              <a:rPr lang="ko-KR" altLang="en-US" dirty="0"/>
              <a:t>모집단 분산을 모를 때 사용되며</a:t>
            </a:r>
            <a:r>
              <a:rPr lang="en-US" altLang="ko-KR" dirty="0"/>
              <a:t>, </a:t>
            </a:r>
            <a:r>
              <a:rPr lang="ko-KR" altLang="en-US" dirty="0"/>
              <a:t>표본에서 추정된 분산을 사용해 평균에 대한 신뢰 구간을 계산합니다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598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C7DCB7-E64E-5764-8D18-E4EA7389A549}"/>
              </a:ext>
            </a:extLst>
          </p:cNvPr>
          <p:cNvSpPr/>
          <p:nvPr/>
        </p:nvSpPr>
        <p:spPr>
          <a:xfrm>
            <a:off x="0" y="645719"/>
            <a:ext cx="7267069" cy="628289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D9BBAE-0ED0-E69A-B41A-878C1781097F}"/>
              </a:ext>
            </a:extLst>
          </p:cNvPr>
          <p:cNvSpPr/>
          <p:nvPr/>
        </p:nvSpPr>
        <p:spPr>
          <a:xfrm>
            <a:off x="-1" y="-3464"/>
            <a:ext cx="613611" cy="1277472"/>
          </a:xfrm>
          <a:prstGeom prst="rect">
            <a:avLst/>
          </a:prstGeom>
          <a:solidFill>
            <a:schemeClr val="bg2">
              <a:lumMod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86E8F-DB5F-10A9-2D3F-BC79E593F2B0}"/>
              </a:ext>
            </a:extLst>
          </p:cNvPr>
          <p:cNvSpPr txBox="1"/>
          <p:nvPr/>
        </p:nvSpPr>
        <p:spPr>
          <a:xfrm>
            <a:off x="613610" y="689233"/>
            <a:ext cx="925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t</a:t>
            </a:r>
            <a:r>
              <a:rPr lang="ko-KR" altLang="en-US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분포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45DBE-B932-1CEF-94AB-D88127458B90}"/>
              </a:ext>
            </a:extLst>
          </p:cNvPr>
          <p:cNvSpPr txBox="1"/>
          <p:nvPr/>
        </p:nvSpPr>
        <p:spPr>
          <a:xfrm>
            <a:off x="613610" y="169726"/>
            <a:ext cx="357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B54F6E-3C0E-0BDF-4895-A2B6C902D015}"/>
              </a:ext>
            </a:extLst>
          </p:cNvPr>
          <p:cNvSpPr txBox="1"/>
          <p:nvPr/>
        </p:nvSpPr>
        <p:spPr>
          <a:xfrm>
            <a:off x="4434170" y="845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https://blog.naver.com/mykepzzang/220853827288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FFA8E9-F215-0876-6A7F-E3840565CE7F}"/>
              </a:ext>
            </a:extLst>
          </p:cNvPr>
          <p:cNvSpPr txBox="1"/>
          <p:nvPr/>
        </p:nvSpPr>
        <p:spPr>
          <a:xfrm>
            <a:off x="370968" y="1509352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작은 표본에서 평균에 대한 추론</a:t>
            </a:r>
          </a:p>
          <a:p>
            <a:r>
              <a:rPr lang="ko-KR" altLang="en-US" b="1" dirty="0"/>
              <a:t>예시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한 대학의 학생들이 시험에서 평균적으로 </a:t>
            </a:r>
            <a:r>
              <a:rPr lang="en-US" altLang="ko-KR" dirty="0"/>
              <a:t>70</a:t>
            </a:r>
            <a:r>
              <a:rPr lang="ko-KR" altLang="en-US" dirty="0"/>
              <a:t>점을 받는지 여부를 추론하고 싶습니다</a:t>
            </a:r>
            <a:r>
              <a:rPr lang="en-US" altLang="ko-KR" dirty="0"/>
              <a:t>. </a:t>
            </a:r>
            <a:r>
              <a:rPr lang="ko-KR" altLang="en-US" dirty="0"/>
              <a:t>전체 학생의 시험 점수 데이터를 구하지 못한 상황에서</a:t>
            </a:r>
            <a:r>
              <a:rPr lang="en-US" altLang="ko-KR" dirty="0"/>
              <a:t>, 20</a:t>
            </a:r>
            <a:r>
              <a:rPr lang="ko-KR" altLang="en-US" dirty="0"/>
              <a:t>명의 학생을 샘플로 뽑아 그들의 시험 점수를 분석하고자 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방법</a:t>
            </a:r>
            <a:r>
              <a:rPr lang="en-US" altLang="ko-KR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표본 크기 </a:t>
            </a:r>
            <a:r>
              <a:rPr lang="en-US" altLang="ko-KR" dirty="0"/>
              <a:t>n=20n = 20n=20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ko-KR" altLang="en-US" dirty="0"/>
              <a:t>표본 평균과 표본 표준편차를 구한 뒤</a:t>
            </a:r>
            <a:r>
              <a:rPr lang="en-US" altLang="ko-KR" dirty="0"/>
              <a:t>, </a:t>
            </a:r>
            <a:r>
              <a:rPr lang="en-US" altLang="ko-KR" b="1" dirty="0"/>
              <a:t>t-</a:t>
            </a:r>
            <a:r>
              <a:rPr lang="ko-KR" altLang="en-US" b="1" dirty="0"/>
              <a:t>분포</a:t>
            </a:r>
            <a:r>
              <a:rPr lang="ko-KR" altLang="en-US" dirty="0"/>
              <a:t>를 사용하여 모집단 평균에 대한 신뢰 구간을 계산할 수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n&lt;30n &lt; 30n&lt;30</a:t>
            </a:r>
            <a:r>
              <a:rPr lang="ko-KR" altLang="en-US" dirty="0"/>
              <a:t>이므로 </a:t>
            </a:r>
            <a:r>
              <a:rPr lang="en-US" altLang="ko-KR" dirty="0"/>
              <a:t>t-</a:t>
            </a:r>
            <a:r>
              <a:rPr lang="ko-KR" altLang="en-US" dirty="0"/>
              <a:t>분포를 사용해 모집단 평균에 대한 추정과 신뢰 구간을 계산합니다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303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C7DCB7-E64E-5764-8D18-E4EA7389A549}"/>
              </a:ext>
            </a:extLst>
          </p:cNvPr>
          <p:cNvSpPr/>
          <p:nvPr/>
        </p:nvSpPr>
        <p:spPr>
          <a:xfrm>
            <a:off x="0" y="645719"/>
            <a:ext cx="7267069" cy="628289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D9BBAE-0ED0-E69A-B41A-878C1781097F}"/>
              </a:ext>
            </a:extLst>
          </p:cNvPr>
          <p:cNvSpPr/>
          <p:nvPr/>
        </p:nvSpPr>
        <p:spPr>
          <a:xfrm>
            <a:off x="-1" y="-3464"/>
            <a:ext cx="613611" cy="1277472"/>
          </a:xfrm>
          <a:prstGeom prst="rect">
            <a:avLst/>
          </a:prstGeom>
          <a:solidFill>
            <a:schemeClr val="bg2">
              <a:lumMod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86E8F-DB5F-10A9-2D3F-BC79E593F2B0}"/>
              </a:ext>
            </a:extLst>
          </p:cNvPr>
          <p:cNvSpPr txBox="1"/>
          <p:nvPr/>
        </p:nvSpPr>
        <p:spPr>
          <a:xfrm>
            <a:off x="613610" y="689233"/>
            <a:ext cx="7267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이항 분포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45DBE-B932-1CEF-94AB-D88127458B90}"/>
              </a:ext>
            </a:extLst>
          </p:cNvPr>
          <p:cNvSpPr txBox="1"/>
          <p:nvPr/>
        </p:nvSpPr>
        <p:spPr>
          <a:xfrm>
            <a:off x="613610" y="169726"/>
            <a:ext cx="357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233AD-249D-C6AF-2FC3-12086E6318F5}"/>
              </a:ext>
            </a:extLst>
          </p:cNvPr>
          <p:cNvSpPr txBox="1"/>
          <p:nvPr/>
        </p:nvSpPr>
        <p:spPr>
          <a:xfrm>
            <a:off x="846218" y="1804737"/>
            <a:ext cx="557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이항분포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p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라는 확률로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일어나는 사건을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 시행할 때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k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 일어날 확률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E38A4F2-3D5A-EC26-B9BF-195D29A68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2" y="2594273"/>
            <a:ext cx="2591162" cy="514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A8A779-65B4-F3F2-82F2-7F8D15C8D393}"/>
              </a:ext>
            </a:extLst>
          </p:cNvPr>
          <p:cNvSpPr txBox="1"/>
          <p:nvPr/>
        </p:nvSpPr>
        <p:spPr>
          <a:xfrm>
            <a:off x="1459828" y="3108695"/>
            <a:ext cx="557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K = 0,1,2,3…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2FE2CEA-6012-288E-7A71-EA6F7B5C4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828" y="3535495"/>
            <a:ext cx="1590897" cy="6001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E73721D-4E27-5B50-D829-00BA8458C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243" y="1785585"/>
            <a:ext cx="4358574" cy="38989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9F86F3-980B-3F64-FE85-72547C0F72CA}"/>
              </a:ext>
            </a:extLst>
          </p:cNvPr>
          <p:cNvSpPr txBox="1"/>
          <p:nvPr/>
        </p:nvSpPr>
        <p:spPr>
          <a:xfrm>
            <a:off x="998618" y="4620216"/>
            <a:ext cx="557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베르누이 시행이란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? </a:t>
            </a:r>
          </a:p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두가지 결과만 가지는 실험을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 반복해서 두가지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결과중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한 결과가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k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 나타날 확률을 구하는 것</a:t>
            </a:r>
          </a:p>
        </p:txBody>
      </p:sp>
    </p:spTree>
    <p:extLst>
      <p:ext uri="{BB962C8B-B14F-4D97-AF65-F5344CB8AC3E}">
        <p14:creationId xmlns:p14="http://schemas.microsoft.com/office/powerpoint/2010/main" val="241650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C7DCB7-E64E-5764-8D18-E4EA7389A549}"/>
              </a:ext>
            </a:extLst>
          </p:cNvPr>
          <p:cNvSpPr/>
          <p:nvPr/>
        </p:nvSpPr>
        <p:spPr>
          <a:xfrm>
            <a:off x="0" y="645719"/>
            <a:ext cx="7267069" cy="628289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D9BBAE-0ED0-E69A-B41A-878C1781097F}"/>
              </a:ext>
            </a:extLst>
          </p:cNvPr>
          <p:cNvSpPr/>
          <p:nvPr/>
        </p:nvSpPr>
        <p:spPr>
          <a:xfrm>
            <a:off x="-1" y="-3464"/>
            <a:ext cx="613611" cy="1277472"/>
          </a:xfrm>
          <a:prstGeom prst="rect">
            <a:avLst/>
          </a:prstGeom>
          <a:solidFill>
            <a:schemeClr val="bg2">
              <a:lumMod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86E8F-DB5F-10A9-2D3F-BC79E593F2B0}"/>
              </a:ext>
            </a:extLst>
          </p:cNvPr>
          <p:cNvSpPr txBox="1"/>
          <p:nvPr/>
        </p:nvSpPr>
        <p:spPr>
          <a:xfrm>
            <a:off x="613610" y="689233"/>
            <a:ext cx="7267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포아송</a:t>
            </a:r>
            <a:r>
              <a:rPr lang="ko-KR" altLang="en-US" sz="32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분포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45DBE-B932-1CEF-94AB-D88127458B90}"/>
              </a:ext>
            </a:extLst>
          </p:cNvPr>
          <p:cNvSpPr txBox="1"/>
          <p:nvPr/>
        </p:nvSpPr>
        <p:spPr>
          <a:xfrm>
            <a:off x="613610" y="169726"/>
            <a:ext cx="357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233AD-249D-C6AF-2FC3-12086E6318F5}"/>
              </a:ext>
            </a:extLst>
          </p:cNvPr>
          <p:cNvSpPr txBox="1"/>
          <p:nvPr/>
        </p:nvSpPr>
        <p:spPr>
          <a:xfrm>
            <a:off x="846218" y="1772653"/>
            <a:ext cx="557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 시간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공간에서 평균적으로 사건이 일어나는 횟수를 알고 있고 이를 람다라고 할 때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해당 단위시간 범위 내에서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 일어날 확률을 나타내는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대한 확률분포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E8261A-E8A1-7035-3776-F35664932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103" y="2819315"/>
            <a:ext cx="1657581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9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C7DCB7-E64E-5764-8D18-E4EA7389A549}"/>
              </a:ext>
            </a:extLst>
          </p:cNvPr>
          <p:cNvSpPr/>
          <p:nvPr/>
        </p:nvSpPr>
        <p:spPr>
          <a:xfrm>
            <a:off x="0" y="645719"/>
            <a:ext cx="7267069" cy="628289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D9BBAE-0ED0-E69A-B41A-878C1781097F}"/>
              </a:ext>
            </a:extLst>
          </p:cNvPr>
          <p:cNvSpPr/>
          <p:nvPr/>
        </p:nvSpPr>
        <p:spPr>
          <a:xfrm>
            <a:off x="-1" y="-3464"/>
            <a:ext cx="613611" cy="1277472"/>
          </a:xfrm>
          <a:prstGeom prst="rect">
            <a:avLst/>
          </a:prstGeom>
          <a:solidFill>
            <a:schemeClr val="bg2">
              <a:lumMod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86E8F-DB5F-10A9-2D3F-BC79E593F2B0}"/>
              </a:ext>
            </a:extLst>
          </p:cNvPr>
          <p:cNvSpPr txBox="1"/>
          <p:nvPr/>
        </p:nvSpPr>
        <p:spPr>
          <a:xfrm>
            <a:off x="613610" y="689233"/>
            <a:ext cx="7267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이항 분포에서 </a:t>
            </a:r>
            <a:r>
              <a:rPr lang="ko-KR" altLang="en-US" sz="3200" dirty="0" err="1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포아송</a:t>
            </a:r>
            <a:r>
              <a:rPr lang="ko-KR" altLang="en-US" sz="32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분포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45DBE-B932-1CEF-94AB-D88127458B90}"/>
              </a:ext>
            </a:extLst>
          </p:cNvPr>
          <p:cNvSpPr txBox="1"/>
          <p:nvPr/>
        </p:nvSpPr>
        <p:spPr>
          <a:xfrm>
            <a:off x="613610" y="169726"/>
            <a:ext cx="357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233AD-249D-C6AF-2FC3-12086E6318F5}"/>
              </a:ext>
            </a:extLst>
          </p:cNvPr>
          <p:cNvSpPr txBox="1"/>
          <p:nvPr/>
        </p:nvSpPr>
        <p:spPr>
          <a:xfrm>
            <a:off x="613610" y="2190541"/>
            <a:ext cx="557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포아송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분포는 이항 분포에서 유도할 수 있다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6B4229-DA63-A3BD-0AC7-8610529A1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58" y="2658412"/>
            <a:ext cx="2705478" cy="4001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94C641-C4FC-B731-606E-C074C7ABB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78" y="3058518"/>
            <a:ext cx="4496427" cy="16766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A6AEAFA-04F7-5197-730D-F485A2524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536" y="1915358"/>
            <a:ext cx="4048690" cy="22863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FBFD5A6-8BC2-82DA-8CE7-8077AD159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8389" y="4735152"/>
            <a:ext cx="2343477" cy="5906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BC6D99-4A12-628B-B05E-558CFA11D5A7}"/>
              </a:ext>
            </a:extLst>
          </p:cNvPr>
          <p:cNvSpPr txBox="1"/>
          <p:nvPr/>
        </p:nvSpPr>
        <p:spPr>
          <a:xfrm>
            <a:off x="613610" y="5880225"/>
            <a:ext cx="557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다시 말해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포아송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분포는 수 많은 사건 중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즉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,n→∞)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특정한 사건이 발생할 확률이 매우 적은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즉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p→0)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확률변수가 갖는 분포임을 알 수 있다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D76E35-8082-244C-94C4-DF251C8C1542}"/>
              </a:ext>
            </a:extLst>
          </p:cNvPr>
          <p:cNvSpPr txBox="1"/>
          <p:nvPr/>
        </p:nvSpPr>
        <p:spPr>
          <a:xfrm>
            <a:off x="613610" y="1436490"/>
            <a:ext cx="557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매우 큰 경우 이항 분포의 값은 계산하기 어려워진다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왜냐하면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계산할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팩토리얼이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매우 커지기 때문이다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05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C7DCB7-E64E-5764-8D18-E4EA7389A549}"/>
              </a:ext>
            </a:extLst>
          </p:cNvPr>
          <p:cNvSpPr/>
          <p:nvPr/>
        </p:nvSpPr>
        <p:spPr>
          <a:xfrm>
            <a:off x="0" y="645719"/>
            <a:ext cx="7267069" cy="628289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D9BBAE-0ED0-E69A-B41A-878C1781097F}"/>
              </a:ext>
            </a:extLst>
          </p:cNvPr>
          <p:cNvSpPr/>
          <p:nvPr/>
        </p:nvSpPr>
        <p:spPr>
          <a:xfrm>
            <a:off x="-1" y="-3464"/>
            <a:ext cx="613611" cy="1277472"/>
          </a:xfrm>
          <a:prstGeom prst="rect">
            <a:avLst/>
          </a:prstGeom>
          <a:solidFill>
            <a:schemeClr val="bg2">
              <a:lumMod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86E8F-DB5F-10A9-2D3F-BC79E593F2B0}"/>
              </a:ext>
            </a:extLst>
          </p:cNvPr>
          <p:cNvSpPr txBox="1"/>
          <p:nvPr/>
        </p:nvSpPr>
        <p:spPr>
          <a:xfrm>
            <a:off x="613610" y="689233"/>
            <a:ext cx="7267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err="1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포아송</a:t>
            </a:r>
            <a:r>
              <a:rPr lang="ko-KR" altLang="en-US" sz="32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분포 예제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45DBE-B932-1CEF-94AB-D88127458B90}"/>
              </a:ext>
            </a:extLst>
          </p:cNvPr>
          <p:cNvSpPr txBox="1"/>
          <p:nvPr/>
        </p:nvSpPr>
        <p:spPr>
          <a:xfrm>
            <a:off x="613610" y="169726"/>
            <a:ext cx="357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DDFCA47-6DE1-A66E-0FE0-448672520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27" y="3070191"/>
            <a:ext cx="5631413" cy="35350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91B437-9FB3-23FD-7742-7C016C8D076B}"/>
              </a:ext>
            </a:extLst>
          </p:cNvPr>
          <p:cNvSpPr txBox="1"/>
          <p:nvPr/>
        </p:nvSpPr>
        <p:spPr>
          <a:xfrm>
            <a:off x="8284613" y="2218047"/>
            <a:ext cx="336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평균적으로 일어나는 횟수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람다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확률을 알아보고자 하는 횟수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k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2D3605F-7487-585D-0ACF-813CEB11D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97" y="1561850"/>
            <a:ext cx="5033388" cy="15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8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C7DCB7-E64E-5764-8D18-E4EA7389A549}"/>
              </a:ext>
            </a:extLst>
          </p:cNvPr>
          <p:cNvSpPr/>
          <p:nvPr/>
        </p:nvSpPr>
        <p:spPr>
          <a:xfrm>
            <a:off x="0" y="645719"/>
            <a:ext cx="7267069" cy="628289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D9BBAE-0ED0-E69A-B41A-878C1781097F}"/>
              </a:ext>
            </a:extLst>
          </p:cNvPr>
          <p:cNvSpPr/>
          <p:nvPr/>
        </p:nvSpPr>
        <p:spPr>
          <a:xfrm>
            <a:off x="-1" y="-3464"/>
            <a:ext cx="613611" cy="1277472"/>
          </a:xfrm>
          <a:prstGeom prst="rect">
            <a:avLst/>
          </a:prstGeom>
          <a:solidFill>
            <a:schemeClr val="bg2">
              <a:lumMod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86E8F-DB5F-10A9-2D3F-BC79E593F2B0}"/>
              </a:ext>
            </a:extLst>
          </p:cNvPr>
          <p:cNvSpPr txBox="1"/>
          <p:nvPr/>
        </p:nvSpPr>
        <p:spPr>
          <a:xfrm>
            <a:off x="613610" y="689233"/>
            <a:ext cx="7267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err="1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포아송</a:t>
            </a:r>
            <a:r>
              <a:rPr lang="ko-KR" altLang="en-US" sz="32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분포 예제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45DBE-B932-1CEF-94AB-D88127458B90}"/>
              </a:ext>
            </a:extLst>
          </p:cNvPr>
          <p:cNvSpPr txBox="1"/>
          <p:nvPr/>
        </p:nvSpPr>
        <p:spPr>
          <a:xfrm>
            <a:off x="613610" y="169726"/>
            <a:ext cx="357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91B437-9FB3-23FD-7742-7C016C8D076B}"/>
              </a:ext>
            </a:extLst>
          </p:cNvPr>
          <p:cNvSpPr txBox="1"/>
          <p:nvPr/>
        </p:nvSpPr>
        <p:spPr>
          <a:xfrm>
            <a:off x="8284613" y="2218047"/>
            <a:ext cx="336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평균적으로 일어나는 횟수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람다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확률을 알아보고자 하는 횟수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k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3159AA-E1C3-85EE-86BC-BE5ADEA9D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04" y="1923191"/>
            <a:ext cx="7573874" cy="401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5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C7DCB7-E64E-5764-8D18-E4EA7389A549}"/>
              </a:ext>
            </a:extLst>
          </p:cNvPr>
          <p:cNvSpPr/>
          <p:nvPr/>
        </p:nvSpPr>
        <p:spPr>
          <a:xfrm>
            <a:off x="0" y="645719"/>
            <a:ext cx="7267069" cy="628289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D9BBAE-0ED0-E69A-B41A-878C1781097F}"/>
              </a:ext>
            </a:extLst>
          </p:cNvPr>
          <p:cNvSpPr/>
          <p:nvPr/>
        </p:nvSpPr>
        <p:spPr>
          <a:xfrm>
            <a:off x="-1" y="-3464"/>
            <a:ext cx="613611" cy="1277472"/>
          </a:xfrm>
          <a:prstGeom prst="rect">
            <a:avLst/>
          </a:prstGeom>
          <a:solidFill>
            <a:schemeClr val="bg2">
              <a:lumMod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86E8F-DB5F-10A9-2D3F-BC79E593F2B0}"/>
              </a:ext>
            </a:extLst>
          </p:cNvPr>
          <p:cNvSpPr txBox="1"/>
          <p:nvPr/>
        </p:nvSpPr>
        <p:spPr>
          <a:xfrm>
            <a:off x="613610" y="689233"/>
            <a:ext cx="7267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지수분포 </a:t>
            </a:r>
            <a:r>
              <a:rPr lang="en-US" altLang="ko-KR" sz="32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Exponential Distribution</a:t>
            </a:r>
            <a:endParaRPr lang="ko-KR" altLang="en-US" sz="3200" dirty="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45DBE-B932-1CEF-94AB-D88127458B90}"/>
              </a:ext>
            </a:extLst>
          </p:cNvPr>
          <p:cNvSpPr txBox="1"/>
          <p:nvPr/>
        </p:nvSpPr>
        <p:spPr>
          <a:xfrm>
            <a:off x="613610" y="169726"/>
            <a:ext cx="357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25376-65E4-52B9-C047-BC900158CFEC}"/>
              </a:ext>
            </a:extLst>
          </p:cNvPr>
          <p:cNvSpPr txBox="1"/>
          <p:nvPr/>
        </p:nvSpPr>
        <p:spPr>
          <a:xfrm>
            <a:off x="719890" y="1600025"/>
            <a:ext cx="65471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포아송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분포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 시간에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k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 발생하는 확률을 구하는 것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반대로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alpha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 발생할 때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t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시간이 발생할 확률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EFFB42-DF31-0B83-519B-F0C6101AC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46" y="2477188"/>
            <a:ext cx="2343477" cy="5906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39C774-D6C9-A0F7-65AE-45B5F5BD6CAD}"/>
              </a:ext>
            </a:extLst>
          </p:cNvPr>
          <p:cNvSpPr txBox="1"/>
          <p:nvPr/>
        </p:nvSpPr>
        <p:spPr>
          <a:xfrm>
            <a:off x="613610" y="3199719"/>
            <a:ext cx="6547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 시간에서 평균 발생 횟수가 람다일 때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시간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구간을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확장한다고 하자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</a:p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그러면 구간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당 평균 람다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*t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사건이 발생할 것이다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그러면 다음과 같이 나타낸다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E963318-2023-276A-453B-333E9ECA9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83" y="4340832"/>
            <a:ext cx="1686160" cy="5048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E9545D-EF40-AD17-ACA5-7928EB94F187}"/>
              </a:ext>
            </a:extLst>
          </p:cNvPr>
          <p:cNvSpPr txBox="1"/>
          <p:nvPr/>
        </p:nvSpPr>
        <p:spPr>
          <a:xfrm>
            <a:off x="613610" y="4919421"/>
            <a:ext cx="6547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이때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x = 0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넣음으로써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구간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동안 한번도 일어나지 않을 확률을 구한다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7FD68C1-7F1E-3752-E9BE-14BF9F398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03" y="5321164"/>
            <a:ext cx="2257740" cy="5048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92C547-5EE3-4D06-2D33-D30505F020B4}"/>
              </a:ext>
            </a:extLst>
          </p:cNvPr>
          <p:cNvSpPr txBox="1"/>
          <p:nvPr/>
        </p:nvSpPr>
        <p:spPr>
          <a:xfrm>
            <a:off x="719890" y="5826059"/>
            <a:ext cx="639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때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이것은 구간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동안 사건이 일어나지 않을 확률이기도 하지만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사건이 아닌 시간에 초점을 맞춰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최초 발생까지의 대기시간이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될 확률과 같은 의미이다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A68E579-04C6-A7DF-D39A-46F8D87F9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9330" y="2181872"/>
            <a:ext cx="714475" cy="2953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2EB7B38-F69C-D4FE-D71C-51FC1E057227}"/>
              </a:ext>
            </a:extLst>
          </p:cNvPr>
          <p:cNvSpPr txBox="1"/>
          <p:nvPr/>
        </p:nvSpPr>
        <p:spPr>
          <a:xfrm>
            <a:off x="7466567" y="2711410"/>
            <a:ext cx="4471812" cy="3457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정리하자면 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구간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동안 사건이 일어나지 않을 확률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최초 발생까지의 대기시간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)T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보다 클 확률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P(T&gt;t)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P(T&gt;t) = e</a:t>
            </a:r>
            <a:r>
              <a:rPr lang="en-US" altLang="ko-KR" sz="1600" baseline="30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r>
              <a:rPr lang="ko-KR" altLang="en-US" sz="1600" baseline="30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람다</a:t>
            </a:r>
            <a:r>
              <a:rPr lang="en-US" altLang="ko-KR" sz="1600" baseline="30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*t</a:t>
            </a:r>
          </a:p>
          <a:p>
            <a:endParaRPr lang="en-US" altLang="ko-KR" sz="1600" baseline="30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구간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동안 사건이 적어도 한 번 일어날 확률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최초 발생까지의 대기시간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)T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보다 작을 확률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수식으로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p(T&lt;=t)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P(T&lt;=t) = 1-e</a:t>
            </a:r>
            <a:r>
              <a:rPr lang="en-US" altLang="ko-KR" sz="1600" baseline="30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r>
              <a:rPr lang="ko-KR" altLang="en-US" sz="1600" baseline="30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람다</a:t>
            </a:r>
            <a:r>
              <a:rPr lang="en-US" altLang="ko-KR" sz="1600" baseline="30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*t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이때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p(T&lt;=t)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CDF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이므로 이를 미분함으로써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Exponential distribution PDF =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람다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*e</a:t>
            </a:r>
            <a:r>
              <a:rPr lang="en-US" altLang="ko-KR" sz="1600" baseline="30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r>
              <a:rPr lang="ko-KR" altLang="en-US" sz="1600" baseline="30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람다</a:t>
            </a:r>
            <a:r>
              <a:rPr lang="en-US" altLang="ko-KR" sz="1600" baseline="30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*t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얻을 수 있다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이는 대기시간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확률을 의미한다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5F5810-C04D-65AC-929F-EC430D75ED9D}"/>
              </a:ext>
            </a:extLst>
          </p:cNvPr>
          <p:cNvSpPr txBox="1"/>
          <p:nvPr/>
        </p:nvSpPr>
        <p:spPr>
          <a:xfrm>
            <a:off x="6817894" y="1606563"/>
            <a:ext cx="53901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이를 이용해서 구간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동안 적어도 한번 일어날 확률을 다음과 같이 구할 수 있다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424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C7DCB7-E64E-5764-8D18-E4EA7389A549}"/>
              </a:ext>
            </a:extLst>
          </p:cNvPr>
          <p:cNvSpPr/>
          <p:nvPr/>
        </p:nvSpPr>
        <p:spPr>
          <a:xfrm>
            <a:off x="0" y="645719"/>
            <a:ext cx="7267069" cy="628289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D9BBAE-0ED0-E69A-B41A-878C1781097F}"/>
              </a:ext>
            </a:extLst>
          </p:cNvPr>
          <p:cNvSpPr/>
          <p:nvPr/>
        </p:nvSpPr>
        <p:spPr>
          <a:xfrm>
            <a:off x="-1" y="-3464"/>
            <a:ext cx="613611" cy="1277472"/>
          </a:xfrm>
          <a:prstGeom prst="rect">
            <a:avLst/>
          </a:prstGeom>
          <a:solidFill>
            <a:schemeClr val="bg2">
              <a:lumMod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86E8F-DB5F-10A9-2D3F-BC79E593F2B0}"/>
              </a:ext>
            </a:extLst>
          </p:cNvPr>
          <p:cNvSpPr txBox="1"/>
          <p:nvPr/>
        </p:nvSpPr>
        <p:spPr>
          <a:xfrm>
            <a:off x="613610" y="689233"/>
            <a:ext cx="7267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감마분포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45DBE-B932-1CEF-94AB-D88127458B90}"/>
              </a:ext>
            </a:extLst>
          </p:cNvPr>
          <p:cNvSpPr txBox="1"/>
          <p:nvPr/>
        </p:nvSpPr>
        <p:spPr>
          <a:xfrm>
            <a:off x="613610" y="169726"/>
            <a:ext cx="357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25376-65E4-52B9-C047-BC900158CFEC}"/>
              </a:ext>
            </a:extLst>
          </p:cNvPr>
          <p:cNvSpPr txBox="1"/>
          <p:nvPr/>
        </p:nvSpPr>
        <p:spPr>
          <a:xfrm>
            <a:off x="809563" y="1295024"/>
            <a:ext cx="65471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정규분포로 해결할 수 없는 문제를 풀기위한 분포 중 하나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감마분포는 결론부터 말하면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지수분포를 한번의 사건이 일어나는 것이 아닌 여러 번의 사건까지도 일반화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한것이며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a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번의 사건이 일어날 때 까지의 시간에 대한 확률분포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독립적인 확률변수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X1, X2 … Xa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지수분포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Exp(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람다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따르면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확률변수들의 합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X1 + X2 … + Xa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Gamma(a,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람다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따른다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</a:p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먼저 감마함수를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알아야함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감마함수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팩토리얼개념을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자연수범위에서 복소수범위까지 일반화한 함수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일반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팩토리얼보다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복잡한 식으로 구성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E4EBBD-E00C-66EC-9F76-CBE52446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13" y="3554693"/>
            <a:ext cx="5077534" cy="12098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3775EB-D766-0A95-F1CB-4262CB67DD8B}"/>
              </a:ext>
            </a:extLst>
          </p:cNvPr>
          <p:cNvSpPr txBox="1"/>
          <p:nvPr/>
        </p:nvSpPr>
        <p:spPr>
          <a:xfrm>
            <a:off x="719890" y="4617523"/>
            <a:ext cx="6547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이때 감마함수는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알파값에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대한 함수이지만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감마함수 내에 존재하는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x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초점을 맞춰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x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확률변수로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두게되면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감마분포로의 첫걸음을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내딜수있다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9D561C-42A6-3805-029E-E6ACB4D91B63}"/>
              </a:ext>
            </a:extLst>
          </p:cNvPr>
          <p:cNvSpPr txBox="1"/>
          <p:nvPr/>
        </p:nvSpPr>
        <p:spPr>
          <a:xfrm>
            <a:off x="719890" y="5295914"/>
            <a:ext cx="6547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감마함수를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x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관점에서 보면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x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대해서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0~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무한까지 적분하는 꼴이다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이때 이를 확률밀도함수로 보면 적분이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이되어야한다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따라서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x</a:t>
            </a:r>
            <a:r>
              <a:rPr lang="en-US" altLang="ko-KR" sz="1600" baseline="30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a-1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 e</a:t>
            </a:r>
            <a:r>
              <a:rPr lang="en-US" altLang="ko-KR" sz="1600" baseline="30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-x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적분값을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나눠준 것이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pdf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되며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다음과 같다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7F2A517-FD4D-22B7-62A1-407D57334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208" y="6094643"/>
            <a:ext cx="2343477" cy="53347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0EE3640-CE73-026F-2B0E-A652C8E7BCE4}"/>
              </a:ext>
            </a:extLst>
          </p:cNvPr>
          <p:cNvSpPr txBox="1"/>
          <p:nvPr/>
        </p:nvSpPr>
        <p:spPr>
          <a:xfrm>
            <a:off x="7164762" y="1554492"/>
            <a:ext cx="4918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더 엄밀한 감마분포의 확률밀도함수는 다음과 같다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F10404A-E181-B4A0-68B5-613BD89A1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722" y="1895928"/>
            <a:ext cx="3923388" cy="279137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0205012-6FFA-289D-4FD6-5B4DB96C115C}"/>
              </a:ext>
            </a:extLst>
          </p:cNvPr>
          <p:cNvSpPr txBox="1"/>
          <p:nvPr/>
        </p:nvSpPr>
        <p:spPr>
          <a:xfrm>
            <a:off x="7164762" y="4642421"/>
            <a:ext cx="49189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감마분포의 의미는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 사건이 일어날 때 까지 걸리는 시간에 대한 연속 확률 분포이다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즉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 사건이 벌어진다 가정할 때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특정 시간이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걸릴것에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대한 확률을 나타낸다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750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C7DCB7-E64E-5764-8D18-E4EA7389A549}"/>
              </a:ext>
            </a:extLst>
          </p:cNvPr>
          <p:cNvSpPr/>
          <p:nvPr/>
        </p:nvSpPr>
        <p:spPr>
          <a:xfrm>
            <a:off x="0" y="645719"/>
            <a:ext cx="7267069" cy="628289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D9BBAE-0ED0-E69A-B41A-878C1781097F}"/>
              </a:ext>
            </a:extLst>
          </p:cNvPr>
          <p:cNvSpPr/>
          <p:nvPr/>
        </p:nvSpPr>
        <p:spPr>
          <a:xfrm>
            <a:off x="-1" y="-3464"/>
            <a:ext cx="613611" cy="1277472"/>
          </a:xfrm>
          <a:prstGeom prst="rect">
            <a:avLst/>
          </a:prstGeom>
          <a:solidFill>
            <a:schemeClr val="bg2">
              <a:lumMod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86E8F-DB5F-10A9-2D3F-BC79E593F2B0}"/>
              </a:ext>
            </a:extLst>
          </p:cNvPr>
          <p:cNvSpPr txBox="1"/>
          <p:nvPr/>
        </p:nvSpPr>
        <p:spPr>
          <a:xfrm>
            <a:off x="613610" y="689233"/>
            <a:ext cx="925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감마분포 </a:t>
            </a:r>
            <a:r>
              <a:rPr lang="en-US" altLang="ko-KR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지수분포에서 적률생성함수로 유도</a:t>
            </a:r>
            <a:r>
              <a:rPr lang="en-US" altLang="ko-KR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)</a:t>
            </a:r>
            <a:endParaRPr lang="ko-KR" altLang="en-US" sz="2800" dirty="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45DBE-B932-1CEF-94AB-D88127458B90}"/>
              </a:ext>
            </a:extLst>
          </p:cNvPr>
          <p:cNvSpPr txBox="1"/>
          <p:nvPr/>
        </p:nvSpPr>
        <p:spPr>
          <a:xfrm>
            <a:off x="613610" y="169726"/>
            <a:ext cx="357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222329-29CF-5545-6F35-44995FD754FB}"/>
              </a:ext>
            </a:extLst>
          </p:cNvPr>
          <p:cNvSpPr txBox="1"/>
          <p:nvPr/>
        </p:nvSpPr>
        <p:spPr>
          <a:xfrm>
            <a:off x="288758" y="133076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지수 분포의 적률 생성 함수 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(MGF)</a:t>
            </a:r>
          </a:p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지수 분포를 따르는 확률 변수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XXX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**적률 생성 함수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(MGF)**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다음과 같이 정의됩니다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E1805F50-2F78-16E7-E481-AF8BA28D6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72" y="2345618"/>
            <a:ext cx="1638529" cy="32389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F8CD27D-6BC3-7B2D-956A-D30E05075766}"/>
              </a:ext>
            </a:extLst>
          </p:cNvPr>
          <p:cNvSpPr txBox="1"/>
          <p:nvPr/>
        </p:nvSpPr>
        <p:spPr>
          <a:xfrm>
            <a:off x="368969" y="2780171"/>
            <a:ext cx="64569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지수 분포의 확률 밀도 함수는 </a:t>
            </a:r>
            <a:r>
              <a:rPr lang="en-US" altLang="ko-KR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fX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(x)=</a:t>
            </a:r>
            <a:r>
              <a:rPr lang="en-US" altLang="ko-KR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λe−λxf_X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(x) = \lambda e^{-\lambda x}</a:t>
            </a:r>
            <a:r>
              <a:rPr lang="en-US" altLang="ko-KR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fX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​(x)=</a:t>
            </a:r>
            <a:r>
              <a:rPr lang="en-US" altLang="ko-KR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λe−λx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이므로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MGF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다음과 같이 계산됩니다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2165CF22-F9FE-0627-DEEC-5B38C9C36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22" y="3633836"/>
            <a:ext cx="5525271" cy="310558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620105E-4A77-65DE-E9DA-18ABCD444E65}"/>
              </a:ext>
            </a:extLst>
          </p:cNvPr>
          <p:cNvSpPr txBox="1"/>
          <p:nvPr/>
        </p:nvSpPr>
        <p:spPr>
          <a:xfrm>
            <a:off x="6609347" y="12883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지수 분포를 따르는 독립 확률 변수들의 합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93C12384-2A7A-EB2B-375C-E0A162225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915" y="1671996"/>
            <a:ext cx="5696745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6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1147</Words>
  <Application>Microsoft Office PowerPoint</Application>
  <PresentationFormat>와이드스크린</PresentationFormat>
  <Paragraphs>113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Pretendard</vt:lpstr>
      <vt:lpstr>Pretendard Black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1</cp:revision>
  <dcterms:created xsi:type="dcterms:W3CDTF">2024-09-28T13:18:11Z</dcterms:created>
  <dcterms:modified xsi:type="dcterms:W3CDTF">2024-09-28T15:09:15Z</dcterms:modified>
</cp:coreProperties>
</file>