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1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7:22:33.622"/>
    </inkml:context>
    <inkml:brush xml:id="br0">
      <inkml:brushProperty name="width" value="0.07938" units="cm"/>
      <inkml:brushProperty name="height" value="0.07938" units="cm"/>
      <inkml:brushProperty name="color" value="#E85E61"/>
    </inkml:brush>
  </inkml:definitions>
  <inkml:trace contextRef="#ctx0" brushRef="#br0">8000 1131 24575,'-6'2'0,"1"0"0,-1 1 0,1-1 0,0 1 0,0 0 0,0 0 0,0 1 0,0 0 0,-4 4 0,-11 8 0,-1-4 0,-1-1 0,1 0 0,-2-2 0,1-1 0,-1 0 0,-1-2 0,1-1 0,-1 0 0,-31 1 0,-17 5 0,45-6 0,-54 2 0,35-4 0,-47 8 0,49-5 0,-57 1 0,-334-8 0,415 2 0,0 1 0,-33 8 0,32-6 0,0 0 0,-24 0 0,3-2 0,-275-5 0,188-21 0,46 11 0,60 8 0,1 1 0,-29-1 0,3 4 0,-84-13 0,33 3 0,65 9 0,-48-10 0,54 7 0,0 1 0,-29 0 0,29 3 0,0-1 0,-34-8 0,34 5 0,-48-3 0,-25-5 0,-52-13 0,-2 0 0,2 1 0,3-5 0,-49-3 0,137 23 0,-84-26 0,97 22 0,-59-17 0,-93-21 0,162 42 0,-74-27 0,11 2 0,44 15 0,-85-41 0,142 61 0,-140-70 0,95 51 0,-243-118 0,252 118 0,0 2 0,-59-18 0,-25-11 0,97 37 0,-1 0 0,-45-8 0,43 12 0,0-2 0,-34-14 0,20 6 0,-2 1 0,-55-10 0,35 10 0,-133-37 0,-96-26 0,204 57 0,58 15 0,0-1 0,1-2 0,-35-14 0,28 9 0,0 2 0,-1 1 0,0 2 0,-46-4 0,-2-2 0,30 8 0,0 1 0,-98 6 0,57 1 0,78-1 0,-1 0 0,1 2 0,0 0 0,0 1 0,0 1 0,-29 13 0,15-4 0,1 1 0,-48 33 0,66-40 0,0 1 0,1 0 0,0 1 0,1 0 0,0 1 0,1 0 0,0 1 0,-17 25 0,-5 16 0,-39 90 0,62-120 0,1 0 0,1 1 0,1-1 0,1 1 0,1 0 0,1 1 0,1 25 0,2-21 0,1 3 0,-1-1 0,-2 1 0,-11 61 0,7-62 0,2 1 0,1 0 0,2 0 0,4 48 0,-1-33 0,-5 47 0,-11-33-1365,9-43-5461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7:55:39.281"/>
    </inkml:context>
    <inkml:brush xml:id="br0">
      <inkml:brushProperty name="width" value="0.025" units="cm"/>
      <inkml:brushProperty name="height" value="0.025" units="cm"/>
      <inkml:brushProperty name="color" value="#E85E61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33:56.814"/>
    </inkml:context>
    <inkml:brush xml:id="br0">
      <inkml:brushProperty name="width" value="0.025" units="cm"/>
      <inkml:brushProperty name="height" value="0.025" units="cm"/>
      <inkml:brushProperty name="color" value="#E85E61"/>
    </inkml:brush>
  </inkml:definitions>
  <inkml:trace contextRef="#ctx0" brushRef="#br0">4621 3595 24575,'-8'1'0,"0"0"0,0 0 0,0 1 0,0 0 0,-8 3 0,-30 7 0,-57-6 0,-113-7 0,71-2 0,98 3 0,0-2 0,-64-12 0,-233-58 0,101 6 0,56 6-412,-231-106 0,-375-251-1128,777 407 1534,-239-164-687,224 147 673,-30-34 1,-28-23-57,52 49 76,0-2 0,2-1 0,2-1 0,-44-71 0,50 68 104,3-2 0,2 0-1,1-1 1,3-1-1,1-1 1,-11-56 0,18 65-50,-4-12 315,2 0 1,3-1-1,-7-102 1,15 65-121,4-112 422,0 172-671,2 0 0,0 0 0,2 1 0,0 0 0,2 0 0,1 1 0,2 0 0,26-45 0,-14 35 0,2 0 0,2 2 0,1 0 0,64-55 0,-40 47 0,3 2 0,75-41 0,-39 26 0,4 2-188,2 5-1,2 4 0,110-32 1,136-26 188,-257 77 0,93-9 0,-62 15 0,51-10 0,196-9 0,122 34-936,-263 6 645,-146 3 291,-1 2 0,87 21 0,52 6 0,525 98-618,-496-62 7,-76-19 346,-96-31 465,0 5-1,-2 2 1,0 3-1,-3 4 1,114 72-1,-138-75-121,-24-18 14,-1 1 0,0 1 0,-1 1 0,-1 1-1,25 28 1,-2 6-332,-10-14 870,-2 2 0,45 77-1,-46-63-629,0 0 0,-3 0 0,21 61 0,-27-64 0,-13-33 0,0 1 0,6 25 0,44 160 0,-15-18 0,-36-127 0,-3-1 0,-5 91 0,-1-37 0,3-76 0,1 21 0,-8 59 0,4-95 0,-1 0 0,0-1 0,-1 1 0,-1-1 0,-1-1 0,-16 30 0,-213 310 0,221-337 0,-16 18 0,-41 40 0,-27 34 0,68-75 0,-2-2 0,-1-1 0,-1-2 0,-2-1 0,-2-2 0,-63 38 0,59-44 0,-67 25 0,31-14 0,46-22 0,-1-2 0,-61 14 0,-24 7 0,-121 35 0,69-23 0,111-29 0,-88 10 0,21-6 0,69-11 0,0-3 0,0-3 0,-69-5 0,7 0 0,-9 5-263,-144-4-544,211-6 807,1-2 0,-87-26 0,8 2 0,45 9-346,2-4 1,-95-43-1,27 9 49,-283-122-579,175 66 218,-11-5 208,-67-26-262,48 20 566,286 124 115,-284-128-1000,41 17 2170,-54-21-51,268 118-1042,-243-140 1430,257 140-964,2-2 0,0 0 0,1-2-1,-34-42 1,43 44-512,2 1 0,-22-42 0,8 13 0,18 29-136,2 1-1,0-1 1,1-1-1,1 1 1,1-1-1,1 0 1,1 0-1,0-1 0,3-43 1,0 44-6690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33:57.717"/>
    </inkml:context>
    <inkml:brush xml:id="br0">
      <inkml:brushProperty name="width" value="0.025" units="cm"/>
      <inkml:brushProperty name="height" value="0.025" units="cm"/>
      <inkml:brushProperty name="color" value="#E85E61"/>
    </inkml:brush>
  </inkml:definitions>
  <inkml:trace contextRef="#ctx0" brushRef="#br0">1034 2276 24575,'-2'-236'0,"5"-253"0,9 386-376,4 2-1,50-173 1,-59 246 365,60-183 11,-20 64 0,-10 48-3,84-166-1,-108 239 4,1-4 286,2-1-1,2 2 0,40-54 0,-29 44-279,-25 31-6,1 1 0,-1-1 0,2 1 0,-1 0 0,1 1 0,0-1 0,1 1 0,-1 0 0,1 1 0,1 0 0,8-6 0,-15 11 0,0 0 0,0-1 0,0 1 0,0 0 0,1 0 0,-1 0 0,0 0 0,0 0 0,0 0 0,0 0 0,1 0 0,-1 0 0,0 0 0,0 1 0,0-1 0,0 1 0,0-1 0,0 1 0,0-1 0,0 1 0,0-1 0,0 1 0,0 0 0,0-1 0,1 3 0,1 0 0,0 0 0,-1 1 0,0-1 0,1 1 0,-2-1 0,1 1 0,2 6 0,1 4 0,-2-1 0,0 1 0,2 22 0,0-1 0,1-1 0,20 62 0,-6-28 0,69 198-718,44 132-1035,14-73 1807,-116-263 335,-8-15 780,-8-19-997,-1 0 0,-2 1 0,0 0-1,11 50 1,-22-77-172,-1-1 0,0 0 0,0 1 0,0-1 0,0 0 0,0 1 0,0-1 0,0 1 0,0-1 0,0 0 0,0 1 0,-1-1 0,1 0 0,-1 1 0,1-1 0,-1 0 0,1 0 0,-1 0 0,0 1 0,0-1 0,1 0 0,-1 0 0,0 0 0,0 0 0,0 0 0,0 0 0,-2 1 0,0-1 0,0 0 0,0 1 0,0-1 0,-1-1 0,1 1 0,0 0 0,0-1 0,-1 1 0,1-1 0,0 0 0,-4-1 0,-7 0 0,1-1 0,0 0 0,-1-1 0,-20-8 0,-223-106-366,65 26 126,-178-81-1192,-79-23 1432,387 168-109,-152-58-612,53 26 721,56 19 0,30 14-1,-120-47 1908,193 73-1846,0-1-1,-1 0 1,1 0 0,0-1 0,-1 1-1,1 0 1,0-1 0,0 1 0,0-1 0,1 0-1,-1 0 1,0 1 0,0-1 0,-1-4-1,2 5-59,1 1 1,0-1-1,0 1 0,0 0 0,0-1 0,0 1 1,0-1-1,0 1 0,0-1 0,0 1 0,0-1 0,0 1 1,0 0-1,0-1 0,1 1 0,-1-1 0,0 1 0,0-1 1,0 1-1,1 0 0,-1-1 0,0 1 0,0 0 1,1-1-1,-1 1 0,0 0 0,1-1 0,0 1 0,23-9 16,44-2-17,-34 5 0,0 1 0,40-1 0,-54 6 0,49 0 0,115-14 0,-95 4-590,2 5 0,112 7 0,-55 1-304,780-3 104,-530 0 4244,-393 0-3454,0 0 0,0 0 0,0 1 0,0 0 0,0 0 0,-1 0 0,1 0 0,0 1 0,5 2 0,-10-3 0,1-1 0,0 0 0,-1 1 0,1-1 0,0 1 0,-1 0 0,1-1 0,0 1 0,-1-1 0,1 1 0,-1 0 0,1 0 0,-1-1 0,0 1 0,1 0 0,-1 0 0,0-1 0,1 1 0,-1 0 0,0 0 0,0 0 0,0 1 0,0-1 0,0 1 0,-1 0 0,1-1 0,-1 1 0,1 0 0,-1-1 0,0 1 0,0-1 0,0 1 0,0-1 0,0 1 0,0-1 0,0 0 0,0 1 0,-2 1 0,-13 9 0,0 0 0,-1 0 0,0-2 0,0 0 0,-1-1 0,-25 9 0,-44 24 0,1 8 0,-117 72 0,103-58 0,-229 163 0,64-42-869,169-122 691,-58 49 178,-25 15 0,128-91 247,33-22-726,-2-1-1,-29 16 1,31-21-5474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7:22:34.391"/>
    </inkml:context>
    <inkml:brush xml:id="br0">
      <inkml:brushProperty name="width" value="0.07938" units="cm"/>
      <inkml:brushProperty name="height" value="0.07938" units="cm"/>
      <inkml:brushProperty name="color" value="#E85E61"/>
    </inkml:brush>
  </inkml:definitions>
  <inkml:trace contextRef="#ctx0" brushRef="#br0">0 74 24575,'4'1'0,"-1"0"0,1 0 0,-1 0 0,0 1 0,1-1 0,-1 1 0,0 0 0,0 0 0,0 0 0,0 1 0,-1-1 0,5 5 0,30 35 0,17 48 0,-45-70 0,2-1 0,0 0 0,2-1 0,0 0 0,19 19 0,-26-31 0,0 0 0,0-1 0,0 1 0,1-1 0,0-1 0,11 6 0,-16-9 0,0 0 0,0 0 0,0-1 0,1 1 0,-1-1 0,0 0 0,1 0 0,-1 0 0,0 0 0,1 0 0,-1 0 0,0 0 0,0-1 0,1 1 0,-1-1 0,0 0 0,0 0 0,0 1 0,1-1 0,-1-1 0,0 1 0,-1 0 0,1 0 0,0-1 0,0 1 0,0-1 0,1-2 0,7-7 0,0-1 0,0 0 0,8-16 0,23-28 0,7-9 0,-37 49 0,0 0 0,1 1 0,14-15 0,-22 26-51,15-12-278,-2-2 1,0 0-1,25-36 1,-30 35-6498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7:22:35.958"/>
    </inkml:context>
    <inkml:brush xml:id="br0">
      <inkml:brushProperty name="width" value="0.07938" units="cm"/>
      <inkml:brushProperty name="height" value="0.07938" units="cm"/>
      <inkml:brushProperty name="color" value="#E85E61"/>
    </inkml:brush>
  </inkml:definitions>
  <inkml:trace contextRef="#ctx0" brushRef="#br0">1 1 24575,'0'489'0,"1"-471"0,1 1 0,0-1 0,2 0 0,0 0 0,1 0 0,1 0 0,10 20 0,65 116 0,-73-140 0,0-2 0,0 0 0,1-1 0,0 0 0,1-1 0,0 0 0,1 0 0,0-1 0,0 0 0,1-1 0,13 6 0,-5-3 0,0-2 0,0 0 0,1-1 0,0-1 0,40 7 0,-56-13 0,60 11 0,0-4 0,77 2 0,11-8 0,130-6 0,-274 2 0,0 0 0,0-1 0,-1 0 0,0 0 0,1-1 0,-1 0 0,0 0 0,-1-1 0,1 0 0,-1-1 0,9-8 0,41-25 0,32 3 0,-70 30 0,0-1 0,-1-1 0,0 0 0,0-2 0,28-19 0,-23 10 0,0 1 0,2 1 0,0 0 0,1 2 0,0 1 0,35-12 0,-42 21 0,0 2 0,0 0 0,0 1 0,20 0 0,-17 2 0,0-2 0,27-5 0,-41 5 0,0 0 0,0 0 0,0-1 0,0-1 0,-1 1 0,1-1 0,-1 0 0,0-1 0,10-8 0,26-26-1365,-29 27-5461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7:22:36.600"/>
    </inkml:context>
    <inkml:brush xml:id="br0">
      <inkml:brushProperty name="width" value="0.07938" units="cm"/>
      <inkml:brushProperty name="height" value="0.07938" units="cm"/>
      <inkml:brushProperty name="color" value="#E85E61"/>
    </inkml:brush>
  </inkml:definitions>
  <inkml:trace contextRef="#ctx0" brushRef="#br0">1 0 24575,'9'1'0,"1"0"0,0 1 0,-1 0 0,16 6 0,14 3 0,115 17 0,-117-21 0,0 2 0,38 15 0,32 8 0,44 2 0,-149-33 0,0-1 0,0 0 0,-1 0 0,1 1 0,0-1 0,-1 1 0,1-1 0,0 1 0,-1 0 0,1 0 0,-1 0 0,1 0 0,-1 0 0,0 0 0,1 0 0,-1 0 0,0 0 0,0 1 0,0-1 0,1 1 0,-1-1 0,-1 0 0,1 1 0,0 0 0,0-1 0,-1 1 0,1 0 0,-1-1 0,1 1 0,-1 0 0,0-1 0,1 1 0,-1 2 0,-2 2 0,0 0 0,0-1 0,0 0 0,0 1 0,-1-1 0,0 0 0,0 0 0,-8 9 0,-20 30 0,2 3 0,-37 77 0,65-121-65,-1 0 0,0 0 0,0-1 0,0 1 0,0-1 0,0 1 0,0-1 0,-1 0 0,1 1 0,-1-1 0,0-1 0,0 1 0,0 0 0,0-1 0,0 1 0,0-1 0,0 0 0,0 0 0,0 0 0,-7 0 0,-9 2-6761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7:22:43.255"/>
    </inkml:context>
    <inkml:brush xml:id="br0">
      <inkml:brushProperty name="width" value="0.07938" units="cm"/>
      <inkml:brushProperty name="height" value="0.07938" units="cm"/>
      <inkml:brushProperty name="color" value="#E85E61"/>
    </inkml:brush>
  </inkml:definitions>
  <inkml:trace contextRef="#ctx0" brushRef="#br0">1 18630 24575,'2'7'0,"1"1"0,1-1 0,-1 0 0,1 0 0,1-1 0,-1 1 0,1-1 0,8 9 0,-5-6 0,1-2 0,-1 1 0,1-2 0,0 1 0,1-1 0,0 0 0,0-1 0,0 0 0,0-1 0,1 0 0,0 0 0,0-1 0,15 2 0,11-1 0,0-1 0,64-4 0,-34-1 0,-60 2 0,0 0 0,-1-1 0,1 0 0,0 0 0,-1-1 0,1 0 0,-1 0 0,0 0 0,1-1 0,-1 0 0,0 0 0,-1 0 0,1-1 0,0 0 0,-1 0 0,0 0 0,0-1 0,0 0 0,-1 0 0,5-6 0,-2-1 0,0 1 0,0-1 0,-1 0 0,-1-1 0,0 1 0,-1-1 0,0 0 0,-1 0 0,2-16 0,39-202 0,35-69 0,-60 230 0,-8 25 0,5-61 0,3-15 0,-14 90 0,-1 0 0,-1-41 0,1 1 0,8 1 0,-8 51 0,0-1 0,1-25 0,7-86 0,-5 82 0,-1-54 0,-4 70 0,11-64 0,-1 22 0,-2 0 0,-3 31 0,1-68 0,-11-10 0,5-140 0,11 193 0,-9 50 0,0 0 0,2-28 0,-6-54 0,-1 49 0,3 0 0,11-78 0,-5 67 0,-3 0 0,-5-126 0,-3 68 0,5 6 0,-5-129 0,-9 159 0,7 52 0,-3-54 0,8 36 0,1 19 0,-1-1 0,-2 1 0,-12-61 0,9 67 0,2-1 0,0 1 0,3-49 0,1 46 0,-2 1 0,-1 0 0,-5-31 0,0 15 0,2-1 0,2 1 0,5-63 0,-5-63 0,-10 101 0,9 51 0,0-1 0,-1-29 0,4-322 0,2 175 0,-2 165 0,-11-56 0,7 55 0,-3-53 0,-5-76 0,0-13 0,14-828 0,0 982 0,1 0 0,8-35 0,-5 34 0,-1 0 0,1-27 0,-4-19 0,-1 20 0,2 1 0,9-55 0,-4 52 0,-3 0 0,-2 1 0,-5-58 0,1 43 0,5-63 0,10 55 0,-9 52 0,0-1 0,1-29 0,20-157 0,-23 183 0,1 0 0,5-23 0,-3 23 0,-1 0 0,1-24 0,-5-19 0,-1 33 0,2 0 0,1 0 0,10-49 0,-5 41 0,-2 0 0,-2 0 0,-3-74 0,-2 70 0,3 1 0,11-88 0,14-74 0,0 0 0,11-100 0,-37 303 0,11-75 0,-6 52 0,-1 0 0,0-28 0,-4 28 0,0-21 0,2 0 0,11-69 0,14-64 0,-17 95 0,5-22 0,5-5 0,5-24 0,-18 103 0,-2 1 0,3-53 0,4-26 0,14-89 0,-21 153 0,0-84 0,-6 91 0,2-1 0,2 1 0,9-44 0,-7 54 0,2-55 0,-5 56 0,0 0 0,8-32 0,-4 27 0,-2 0 0,1-49 0,-3 41 0,6-42 0,19-97 0,-14 108 0,-2 0 0,0-118 0,-10 171 0,1 0 0,8-36 0,2-31 0,-11 54 0,0-27 0,13-78 0,16-149 0,-23 201 0,-6-154 0,-4 102 0,3 86 0,1 1 0,14-80 0,-9 90 0,1-76 0,-6 74 0,11-68 0,-4 43 0,-3 0 0,-6-131 0,-2 71 0,5 92 0,10-58 0,-6 59 0,2-62 0,-11-53 0,5-165 0,24 134 0,-15 104 0,-5 34 0,3-71 0,-7 55 0,13-70 0,-6 58 0,2-1 0,-5 42 0,2-51 0,17-125 0,-12 116 0,0-1 0,-10 50 0,1 1 0,3 0 0,21-74 0,-3 35 0,35-128 0,-53 181 0,1 1 0,15-34 0,2-2 0,-11 22 0,13-43 0,5 1 0,64-118 0,-82 173 0,1 1 0,2 0 0,1 1 0,27-28 0,-24 27 0,-1-1 0,-1 0 0,-1-2 0,18-33 0,16-27 0,-35 64 0,0 0 0,2 1 0,0 1 0,1 1 0,1 0 0,43-29 0,-53 41 0,0 0 0,0 1 0,0 0 0,1 1 0,0 0 0,0 1 0,1 1 0,0-1 0,0 2 0,0 0 0,0 1 0,0 0 0,18 0 0,33 1 0,155 5 0,-90 20 0,-69-10 0,76 25 0,-71-18 0,-33-9 0,-1 1 0,0 2 0,-1 1 0,0 2 0,-2 0 0,0 2 0,-1 1 0,-1 1 0,34 38 0,-52-49 0,-1-1 0,0 1 0,-1 0 0,0 0 0,-1 1 0,0-1 0,5 18 0,18 40 0,-22-55 9,0 0-1,-1 0 1,0 1 0,-2 0-1,4 23 1,3 14-1426,-5-35-5409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7:22:44.029"/>
    </inkml:context>
    <inkml:brush xml:id="br0">
      <inkml:brushProperty name="width" value="0.07938" units="cm"/>
      <inkml:brushProperty name="height" value="0.07938" units="cm"/>
      <inkml:brushProperty name="color" value="#E85E61"/>
    </inkml:brush>
  </inkml:definitions>
  <inkml:trace contextRef="#ctx0" brushRef="#br0">0 120 24575,'1'2'0,"-1"-1"0,0 0 0,1 1 0,-1-1 0,1 1 0,0-1 0,0 0 0,-1 0 0,1 1 0,0-1 0,0 0 0,0 0 0,0 0 0,0 0 0,0 0 0,1 0 0,-1 0 0,0 0 0,3 0 0,32 17 0,-22-11 0,3 2 0,0 0 0,1-1 0,1-1 0,-1-1 0,1-1 0,0 0 0,27 2 0,-37-6 0,0-1 0,-1 0 0,1 0 0,-1-1 0,1 0 0,0 0 0,-1-1 0,0 0 0,1-1 0,-1 0 0,0 0 0,-1-1 0,1 0 0,0 0 0,-1 0 0,0-1 0,0 0 0,-1-1 0,7-6 0,29-33-53,-8 7-603,42-34 0,-64 62-6170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7:55:35.147"/>
    </inkml:context>
    <inkml:brush xml:id="br0">
      <inkml:brushProperty name="width" value="0.025" units="cm"/>
      <inkml:brushProperty name="height" value="0.025" units="cm"/>
      <inkml:brushProperty name="color" value="#E85E61"/>
    </inkml:brush>
  </inkml:definitions>
  <inkml:trace contextRef="#ctx0" brushRef="#br0">1062 1486 24575,'-7'-1'0,"0"1"0,0-2 0,0 1 0,1-1 0,-1 0 0,0 0 0,1-1 0,-11-6 0,-54-35 0,35 21 0,-86-45 0,68 41 0,-67-47 0,-62-75 0,157 126 0,-6-5 0,2-1 0,0-1 0,-31-44 0,49 58 0,1-1 0,1 0 0,1 0 0,0-1 0,1-1 0,1 1 0,1-1 0,1 0 0,-4-24 0,-4-28 0,6 44 0,-4-54 0,11 72 0,0-1 0,0 1 0,1 0 0,1-1 0,-1 1 0,1 0 0,1 0 0,0 0 0,7-15 0,-4 11 0,0 2 0,2-1 0,-1 1 0,1 0 0,1 1 0,0 0 0,1 0 0,0 1 0,0 0 0,1 1 0,0 0 0,0 0 0,1 2 0,0-1 0,13-4 0,49-23 0,2 3 0,0 3 0,95-20 0,-38 13 0,-96 23 0,-1 2 0,2 1 0,62-5 0,9 1 0,-72 7 0,56-2 0,357 9 0,-433 0 0,1 1 0,-1 0 0,0 1 0,0 1 0,0 1 0,0 1 0,-1 0 0,0 1 0,0 0 0,23 16 0,-7-1 0,0 1 0,-1 2 0,43 44 0,-57-50 0,-1 0 0,-1 1 0,0 1 0,-2 0 0,0 1 0,12 31 0,-20-33 0,0 1 0,-2 0 0,0-1 0,-2 1 0,0 0 0,-1 0 0,-4 26 0,1 17 0,2-43 0,-2 1 0,-1-1 0,0-1 0,-2 1 0,0-1 0,-2 0 0,0 0 0,-1 0 0,-1-2 0,0 1 0,-2-1 0,0-1 0,-1 0 0,-20 20 0,23-27 0,-1-1 0,-1-1 0,0 0 0,0 0 0,0-1 0,-20 7 0,1-1 0,-52 12 0,0-5 0,-107 33 0,167-46 0,0-1 0,-26 3 0,-7 2 0,13-5 0,-1-1 0,1-2 0,-1-2 0,-44-4 0,-11 0 0,-21 5 0,-130-5 0,238 1 0,1 0 0,-1-1 0,1 0 0,0-1 0,0 0 0,0 0 0,0-2 0,1 1 0,-13-10 0,-12-11 0,-39-37 0,-9-6 0,43 37 0,-65-68 0,70 64 0,-74-60 0,97 88 0,0-1 0,1 0 0,0-1 0,0 0 0,2-1 0,-1 0 0,-10-16 0,18 22 0,-1 1 0,1 0 0,0-1 0,1 1 0,-1-1 0,1 0 0,0 0 0,0 1 0,0-1 0,0 0 0,1 0 0,0 0 0,0 0 0,1 0 0,-1 0 0,1 1 0,0-1 0,0 0 0,0 0 0,1 1 0,0-1 0,0 1 0,0-1 0,0 1 0,5-6 0,12-19 0,2 2 0,0 0 0,2 2 0,1 0 0,1 1 0,52-37 0,14-8 0,-48 35 0,55-33 0,-73 53 0,2 2 0,0 1 0,0 0 0,1 3 0,0 0 0,1 1 0,54-4 0,13 5 0,101 8 0,-59 1 0,-110-4 0,0 2 0,0 1 0,-1 1 0,1 2 0,48 13 0,-45-6 0,0 2 0,32 18 0,-46-23 0,30 16 0,-10-7 0,-1 2 0,0 1 0,37 31 0,-33-22 0,-30-24 0,-1 1 0,0 0 0,0 1 0,0 0 0,13 17 0,-5 1 0,-2 2 0,0 0 0,-2 0 0,-2 1 0,14 50 0,13 33 0,-32-91 0,0 1 0,-2 0 0,-1 1 0,-1-1 0,0 1 0,-2-1 0,-4 35 0,2 6 0,0-45-44,-1 0 0,-1 1 0,0-2 0,-2 1 0,0-1-1,-1 0 1,0 0 0,-2 0 0,-14 22 0,5-8-880,10-16-5902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7:55:36.703"/>
    </inkml:context>
    <inkml:brush xml:id="br0">
      <inkml:brushProperty name="width" value="0.025" units="cm"/>
      <inkml:brushProperty name="height" value="0.025" units="cm"/>
      <inkml:brushProperty name="color" value="#E85E61"/>
    </inkml:brush>
  </inkml:definitions>
  <inkml:trace contextRef="#ctx0" brushRef="#br0">1432 1225 24575,'-56'-21'0,"5"15"0,0 2 0,-1 2 0,-55 5 0,-1 0 0,82-4 0,1-2 0,-1-1 0,1 0 0,-31-11 0,-30-6 0,34 11 0,-18-2 0,0-3 0,-117-41 0,178 52 0,-16-6 0,1 0 0,-27-18 0,43 23 0,0 0 0,1-1 0,0 0 0,0 0 0,0-1 0,1 0 0,0 0 0,0-1 0,-9-16 0,-9-24 0,2-2 0,3 0 0,-21-84 0,28 84 0,2-1 0,3 0 0,-2-88 0,9 125 0,1-1 0,0 1 0,1 0 0,0 0 0,7-20 0,-6 27 0,-1 1 0,1 0 0,0 0 0,1 0 0,-1 0 0,1 0 0,0 1 0,1 0 0,-1 0 0,1 0 0,0 0 0,0 1 0,10-6 0,18-10 0,1 1 0,0 2 0,63-22 0,-58 30 0,-1 1 0,2 1 0,76-1 0,-42 3 0,17-7 0,-59 6 0,57-2 0,7 6 0,178 6 0,-219 3 0,0 3 0,-1 3 0,0 2 0,98 41 0,-86-27 0,74 46 0,20 33 0,-79-51 0,-60-43 0,0 1 0,-2 1 0,1 1 0,27 32 0,-40-40 0,-1 0 0,1 0 0,-1 1 0,-1 0 0,0 0 0,0 0 0,-1 0 0,-1 1 0,1 0 0,-2 0 0,1 0 0,1 21 0,-5-17 0,1-1 0,-2 1 0,0-1 0,0 1 0,-2-1 0,1 0 0,-2 0 0,0-1 0,-11 22 0,-8 8 0,-44 59 0,45-68 0,2-4 0,-4 9 0,-1-2 0,-3 0 0,0-2 0,-56 50 0,67-69 0,-1 0 0,0-2 0,-1 0 0,-1-1 0,0-1 0,0-1 0,-1-1 0,-1-1 0,-34 9 0,7-7 0,0-3 0,0-2 0,-92 0 0,-1-5 0,-111-4 0,239 1 0,1 0 0,0-1 0,0-1 0,0 0 0,0-1 0,0 0 0,1-1 0,-23-15 0,-1-4 0,-51-46 0,3 3 0,-100-92 0,125 111 0,2-3 0,-69-80 0,111 114 0,1-1 0,2-1 0,0 1 0,0-2 0,2 0 0,1 0 0,0-1 0,2-1 0,1 1 0,0-1 0,2 0 0,0-1 0,2 1 0,1-1 0,0 0 0,2 1 0,3-29 0,-1 43 0,0 0 0,1 0 0,0 0 0,0 0 0,1 0 0,0 1 0,0 0 0,1 0 0,0 0 0,1 0 0,0 1 0,0 0 0,11-9 0,12-11 0,60-40 0,-67 52 0,5-1 0,1 1 0,0 2 0,1 1 0,0 1 0,1 2 0,0 0 0,42-5 0,29-9 0,-55 14 0,0 3 0,0 1 0,1 3 0,81 5 0,-18 0 0,-47-3 0,0 2 0,73 12 0,200 65 0,-285-61 0,-1 3 0,94 53 0,-124-60 0,0 1 0,0 1 0,-2 1 0,27 30 0,-12-12 0,-18-17 0,0 1 0,-1 1 0,17 32 0,4 6 0,-21-38 0,-2 1 0,0 1 0,-1 0 0,10 32 0,-18-45 0,0 0 0,-1 0 0,0 0 0,0 0 0,-1 1 0,0-1 0,-1 0 0,0 1 0,0-1 0,-1 0 0,-1 0 0,1 1 0,-1-1 0,-6 14 0,6-19 0,-1 1 0,0-1 0,0 0 0,0 0 0,0 0 0,-1 0 0,0 0 0,1-1 0,-2 0 0,1 0 0,0 0 0,0 0 0,-1 0 0,-8 3 0,-8 2 0,-1-1 0,-25 5 0,3 0 0,16-3-119,-1 1-193,1-2 1,-1-1-1,-36 5 1,38-10-6515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7:55:38.030"/>
    </inkml:context>
    <inkml:brush xml:id="br0">
      <inkml:brushProperty name="width" value="0.025" units="cm"/>
      <inkml:brushProperty name="height" value="0.025" units="cm"/>
      <inkml:brushProperty name="color" value="#E85E61"/>
    </inkml:brush>
  </inkml:definitions>
  <inkml:trace contextRef="#ctx0" brushRef="#br0">1 49 24575,'0'6'0,"-1"29"0,1 0 0,2 0 0,2 0 0,1 0 0,14 53 0,24 93 0,-18-63 0,1 13 0,-13-78 0,2 1 0,2-2 0,34 69 0,-37-93 0,1-1 0,1-1 0,2 0 0,0-1 0,2-1 0,1-1 0,37 33 0,-36-37 0,2 0 0,0-1 0,0-1 0,2-2 0,0 0 0,0-2 0,1-1 0,1-1 0,34 9 0,23 0 0,124 14 0,187-29-765,-211-8 815,1541 3-5571,-766 0 5702,-711-14-265,-4 0-191,137-5 275,-28-4 0,298-40 0,-537 52 169,84-5 223,-115 16-187,1 0 493,122-15 1,-100 5-118,211 7 0,-154 6 1277,2958-3-627,-3102-1-1231,-1-2 0,0 0 0,0-1 0,37-12 0,-37 9 0,1 2 0,0 0 0,0 1 0,32-2 0,103 8 0,87-4 0,-236 2 0,-1-1 0,1 1 0,-1-1 0,0-1 0,1 1 0,-1-1 0,0 0 0,0 0 0,0-1 0,0 1 0,0-1 0,0 0 0,-1 0 0,0-1 0,1 1 0,-1-1 0,-1 0 0,1 0 0,0 0 0,-1-1 0,0 1 0,0-1 0,0 0 0,-1 0 0,4-9 0,-1-3 0,-1-1 0,-1 1 0,0-1 0,-1 0 0,-1 0 0,-2-27 0,-1-524 0,2 342 0,-1 213 48,-1-1-1,0 0 0,-1 1 0,-1 0 1,-10-27-1,-7-30-1696,17 49-5177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B070C-B060-4933-9273-B1E85CB6D684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D1AD1-74A1-4E3F-A0B1-7FB9E3797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0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E3E95-E138-73A6-9DF7-AFEF225F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011B6A-457D-FA4B-B029-332D18828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5780-B075-0741-BCD3-49196C46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C03FF-51C6-3FC0-C77B-57E864C9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7542D-2C4B-B65E-938C-8A8A91FE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9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412CE-6F00-FD37-74BD-C4F3DB6C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C1A81-25A9-C3DF-1616-3DF61398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F6376-8E1D-FC87-4B99-FC7E7C63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6725C-7C7C-3266-2208-C2175ACC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771F3-DBB2-B667-2858-3725E641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6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42A91C-0882-6E86-8F80-FD6874B8B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4C676-AACF-18C0-156C-75FF860E7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57C29-D8FB-A8B9-4D83-255D2B33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74B07-5E29-F20F-49BF-92812377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536C1-C7EC-61CC-1E7D-71931BB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BA10D-697C-E8CE-2C8C-A964298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32650-041F-1041-A54F-018DA10A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B5C60-CDB4-0B74-D14A-9274A097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C44BC-FC84-D6E6-5EC7-D7B779E3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C6D83-BFA4-4EC9-B509-6E89BFC2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1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6CAB6-C205-1151-FEBE-281E2F4F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F4D07-91C7-E2D8-AEB9-7209F68E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E01E9-DCD4-7C69-AAE8-4C39046F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99C62-9E68-E082-4C41-D4DCAAB2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50E8-6947-5A23-3108-C92E39D2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A9B0-C3FE-E133-CB75-3C485D20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07348-096C-CB7D-1358-B10BD0B4C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C15CB-5DD9-6811-1544-315860D9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C05D1-C504-99E4-22F6-20F06EEB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FF041-8132-2F27-BA5B-16780CED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58D2E-9DEA-ABF9-34AC-0D88C64E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6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02363-01A3-0A77-509D-4FDEA63E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797951-0ABC-B81D-85F3-A5DC949D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B7636-E665-55DE-7E9A-5C820BE54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9F6932-4EB7-7DD4-FB82-4C4CA10C1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614E2-BB46-BE38-969A-F1A2171F6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CD2A32-2B29-ADF9-2D30-6CD25C3A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BAAA0-6917-F07D-6BF0-9E8B09D8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ED6CE3-753B-7A1A-5D1F-D1AF5B5F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EC210-7516-E54D-00FE-81D3240A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340BD-88BD-9BC0-3C6D-1B6D8AB8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8E5F3A-7ADB-5D6B-A63D-841DE7A1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707484-A5DA-CEA3-F3AC-F5E07768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8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491580-5CF3-21DB-09C0-C76ABD9D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52408C-0E09-117C-B369-3B636CEE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F1DDB-FB13-A61F-6347-5FD7C102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9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D05E6-7054-516A-7E53-F40D46C7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B7B35-2F24-8103-E6AF-29CCA0AA0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0E80F0-8FD3-3261-5713-1B371DFF1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8FB72-D736-F552-AA08-324455AE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9A036-7639-D1DC-D2FF-B4411C77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826AA-7698-D45F-5D6A-E8AA10B1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1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18C65-DFA8-934F-B47C-9793CFE8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084F77-6508-3347-ADD9-E2A01215B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44AD1-6C62-DC7B-B87C-89D18474B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CC3F8-4B47-FE04-2D45-5EE46458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61312-0E82-5B52-C45F-760510A6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84089-0826-4B44-A410-D6A54A18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2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DB5CB-C8B8-9C16-80FF-F3353463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62BFC-C355-E4E3-BFE3-CABE6303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CF3E1-6009-FAC5-800E-498633E45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A2048-70EE-420E-85FF-AE32E3BD764E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261A8-81A1-BA39-28F6-D8D75A47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95DC5-96A3-C617-A4E2-48F692E19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8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3.xml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customXml" Target="../ink/ink5.xml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ustomXml" Target="../ink/ink2.xml"/><Relationship Id="rId5" Type="http://schemas.openxmlformats.org/officeDocument/2006/relationships/image" Target="../media/image4.png"/><Relationship Id="rId15" Type="http://schemas.openxmlformats.org/officeDocument/2006/relationships/customXml" Target="../ink/ink4.xml"/><Relationship Id="rId10" Type="http://schemas.openxmlformats.org/officeDocument/2006/relationships/image" Target="../media/image8.png"/><Relationship Id="rId19" Type="http://schemas.openxmlformats.org/officeDocument/2006/relationships/customXml" Target="../ink/ink6.xml"/><Relationship Id="rId4" Type="http://schemas.openxmlformats.org/officeDocument/2006/relationships/image" Target="../media/image3.png"/><Relationship Id="rId9" Type="http://schemas.openxmlformats.org/officeDocument/2006/relationships/customXml" Target="../ink/ink1.xm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orums.iraspa.org/index.php?topic=1018.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customXml" Target="../ink/ink1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70C11B-145C-3CEC-22DE-12574F546397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62E94F-8D95-5A86-1299-541E416B6FCF}"/>
              </a:ext>
            </a:extLst>
          </p:cNvPr>
          <p:cNvSpPr txBox="1"/>
          <p:nvPr/>
        </p:nvSpPr>
        <p:spPr>
          <a:xfrm>
            <a:off x="954116" y="1659285"/>
            <a:ext cx="66849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GCMC </a:t>
            </a:r>
            <a:r>
              <a:rPr lang="ko-KR" altLang="en-US" sz="4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시뮬레이션 검증 과정 및 발견된 이슈에 대한 피드백 요청</a:t>
            </a:r>
            <a:endParaRPr lang="ko-KR" altLang="en-US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12B398-E5EE-F347-682E-20459529099B}"/>
              </a:ext>
            </a:extLst>
          </p:cNvPr>
          <p:cNvSpPr txBox="1"/>
          <p:nvPr/>
        </p:nvSpPr>
        <p:spPr>
          <a:xfrm>
            <a:off x="998927" y="3830220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작성일자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2025 02 04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B980DB-0F0E-F561-925E-7DE41D765084}"/>
              </a:ext>
            </a:extLst>
          </p:cNvPr>
          <p:cNvSpPr txBox="1"/>
          <p:nvPr/>
        </p:nvSpPr>
        <p:spPr>
          <a:xfrm>
            <a:off x="998927" y="4513133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작성자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안용상</a:t>
            </a:r>
            <a:endParaRPr lang="en-US" altLang="ko-KR" sz="2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56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AAAFB-9FEB-D61B-6E9B-C030FCD13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F8C88EDA-6377-7EB9-AB1D-22B935796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403"/>
          <a:stretch/>
        </p:blipFill>
        <p:spPr>
          <a:xfrm>
            <a:off x="9078809" y="1609103"/>
            <a:ext cx="2866720" cy="516531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271C74B-3807-D1BB-3BAF-38B6C116EC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9120"/>
          <a:stretch/>
        </p:blipFill>
        <p:spPr>
          <a:xfrm>
            <a:off x="4363095" y="0"/>
            <a:ext cx="2838375" cy="4270072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2276BC6-7327-871E-E425-E0F0BEAE4C21}"/>
              </a:ext>
            </a:extLst>
          </p:cNvPr>
          <p:cNvGrpSpPr/>
          <p:nvPr/>
        </p:nvGrpSpPr>
        <p:grpSpPr>
          <a:xfrm>
            <a:off x="0" y="-3464"/>
            <a:ext cx="4964743" cy="870127"/>
            <a:chOff x="-1" y="-3464"/>
            <a:chExt cx="7288967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5AA1F4-6CEE-9ED4-C67D-58DB0B0C26A6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734176-BF2B-C3AF-A554-270E2F5450AF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FC0BF9D-6DFD-6E03-5540-001977B59EB5}"/>
                </a:ext>
              </a:extLst>
            </p:cNvPr>
            <p:cNvSpPr/>
            <p:nvPr/>
          </p:nvSpPr>
          <p:spPr>
            <a:xfrm>
              <a:off x="0" y="645718"/>
              <a:ext cx="6405659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FA9AEA-D625-672D-CCF4-30EA3AFE1C2D}"/>
                </a:ext>
              </a:extLst>
            </p:cNvPr>
            <p:cNvSpPr txBox="1"/>
            <p:nvPr/>
          </p:nvSpPr>
          <p:spPr>
            <a:xfrm>
              <a:off x="613611" y="689231"/>
              <a:ext cx="6675355" cy="49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나현누나 </a:t>
              </a:r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GCMC</a:t>
              </a:r>
              <a:r>
                <a: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와 일치하지 않는 이유 찾기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1C5A28A-2302-2E86-D5C1-99E767DC97CC}"/>
              </a:ext>
            </a:extLst>
          </p:cNvPr>
          <p:cNvGrpSpPr/>
          <p:nvPr/>
        </p:nvGrpSpPr>
        <p:grpSpPr>
          <a:xfrm>
            <a:off x="417951" y="1276838"/>
            <a:ext cx="3791738" cy="1570513"/>
            <a:chOff x="417949" y="990309"/>
            <a:chExt cx="6945431" cy="287675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4D03E3B-FCC7-6A8E-E1B3-CE8FE3CB7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2485" y="990309"/>
              <a:ext cx="3390895" cy="287675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74E3C7C-E69F-56F2-75FD-D0750C11E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7949" y="990309"/>
              <a:ext cx="3390895" cy="279110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79FAAC8-58DC-E12E-2675-80556D5CF40E}"/>
              </a:ext>
            </a:extLst>
          </p:cNvPr>
          <p:cNvSpPr txBox="1"/>
          <p:nvPr/>
        </p:nvSpPr>
        <p:spPr>
          <a:xfrm>
            <a:off x="540999" y="2822653"/>
            <a:ext cx="3743374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/>
              <a:t>여러 실험들을 통해 그 문제점을 파악할 수 있었습니다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결론적으로 문제의 원인은 </a:t>
            </a:r>
            <a:r>
              <a:rPr lang="en-US" altLang="ko-KR" sz="1050" dirty="0" err="1"/>
              <a:t>cif</a:t>
            </a:r>
            <a:r>
              <a:rPr lang="ko-KR" altLang="en-US" sz="1050" dirty="0"/>
              <a:t>파일 구성에 있었습니다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먼저 기존에 사용하던 </a:t>
            </a:r>
            <a:r>
              <a:rPr lang="en-US" altLang="ko-KR" sz="1050" dirty="0" err="1"/>
              <a:t>cif</a:t>
            </a:r>
            <a:r>
              <a:rPr lang="ko-KR" altLang="en-US" sz="1050" dirty="0"/>
              <a:t>파일 구성을 살펴보면 우측과 같습니다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여러 </a:t>
            </a:r>
            <a:r>
              <a:rPr lang="en-US" altLang="ko-KR" sz="1050" dirty="0" err="1"/>
              <a:t>cif</a:t>
            </a:r>
            <a:r>
              <a:rPr lang="ko-KR" altLang="en-US" sz="1050" dirty="0" err="1"/>
              <a:t>들중</a:t>
            </a:r>
            <a:r>
              <a:rPr lang="ko-KR" altLang="en-US" sz="1050" dirty="0"/>
              <a:t> 한 개를 가져온 것입니다</a:t>
            </a:r>
            <a:r>
              <a:rPr lang="en-US" altLang="ko-KR" sz="105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593997-2AA7-07E8-C51F-C08B3266FFCE}"/>
              </a:ext>
            </a:extLst>
          </p:cNvPr>
          <p:cNvSpPr txBox="1"/>
          <p:nvPr/>
        </p:nvSpPr>
        <p:spPr>
          <a:xfrm>
            <a:off x="543544" y="885349"/>
            <a:ext cx="62986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/>
              <a:t>전혀 맞지 않는 결과를 내는</a:t>
            </a:r>
            <a:endParaRPr lang="en-US" altLang="ko-KR" sz="1050" dirty="0"/>
          </a:p>
          <a:p>
            <a:r>
              <a:rPr lang="ko-KR" altLang="en-US" sz="1050" dirty="0"/>
              <a:t>이전에 했던 흡착 시뮬레이션</a:t>
            </a:r>
            <a:endParaRPr lang="en-US" altLang="ko-KR" sz="105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0822CD-F166-5C05-0721-F98057387FDD}"/>
              </a:ext>
            </a:extLst>
          </p:cNvPr>
          <p:cNvSpPr/>
          <p:nvPr/>
        </p:nvSpPr>
        <p:spPr>
          <a:xfrm>
            <a:off x="4579542" y="1528740"/>
            <a:ext cx="1496663" cy="951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E1DCAA-51C8-07FA-D58B-D8AE7C578634}"/>
              </a:ext>
            </a:extLst>
          </p:cNvPr>
          <p:cNvSpPr txBox="1"/>
          <p:nvPr/>
        </p:nvSpPr>
        <p:spPr>
          <a:xfrm>
            <a:off x="6154016" y="1595553"/>
            <a:ext cx="2555875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 </a:t>
            </a:r>
            <a:r>
              <a:rPr lang="en-US" altLang="ko-KR" sz="800" dirty="0" err="1"/>
              <a:t>cif</a:t>
            </a:r>
            <a:r>
              <a:rPr lang="ko-KR" altLang="en-US" sz="800" dirty="0"/>
              <a:t>파일이 담고 있는 구조정보 컬럼 입니다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여기서 </a:t>
            </a:r>
            <a:r>
              <a:rPr lang="en-US" altLang="ko-KR" sz="800" dirty="0">
                <a:highlight>
                  <a:srgbClr val="FFFF00"/>
                </a:highlight>
              </a:rPr>
              <a:t>_</a:t>
            </a:r>
            <a:r>
              <a:rPr lang="en-US" altLang="ko-KR" sz="800" dirty="0" err="1">
                <a:highlight>
                  <a:srgbClr val="FFFF00"/>
                </a:highlight>
              </a:rPr>
              <a:t>atom_site_label</a:t>
            </a:r>
            <a:r>
              <a:rPr lang="ko-KR" altLang="en-US" sz="800" dirty="0"/>
              <a:t>이라는 것이 있습니다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원소 라벨 정보를 나타내는 것으로 보이는데요</a:t>
            </a:r>
            <a:r>
              <a:rPr lang="en-US" altLang="ko-KR" sz="800" dirty="0"/>
              <a:t>,</a:t>
            </a:r>
          </a:p>
          <a:p>
            <a:r>
              <a:rPr lang="ko-KR" altLang="en-US" sz="800" dirty="0"/>
              <a:t>제가 다운받은 </a:t>
            </a:r>
            <a:r>
              <a:rPr lang="en-US" altLang="ko-KR" sz="800" dirty="0" err="1"/>
              <a:t>cif</a:t>
            </a:r>
            <a:r>
              <a:rPr lang="ko-KR" altLang="en-US" sz="800" dirty="0"/>
              <a:t>파일들은 이 </a:t>
            </a:r>
            <a:r>
              <a:rPr lang="en-US" altLang="ko-KR" sz="800" dirty="0"/>
              <a:t>_</a:t>
            </a:r>
            <a:r>
              <a:rPr lang="en-US" altLang="ko-KR" sz="800" dirty="0" err="1"/>
              <a:t>atom_site_label</a:t>
            </a:r>
            <a:r>
              <a:rPr lang="ko-KR" altLang="en-US" sz="800" dirty="0"/>
              <a:t>이라고 명명된 컬럼의 데이터들이 </a:t>
            </a:r>
            <a:r>
              <a:rPr lang="ko-KR" altLang="en-US" sz="800" dirty="0">
                <a:highlight>
                  <a:srgbClr val="FFFF00"/>
                </a:highlight>
              </a:rPr>
              <a:t>원소</a:t>
            </a:r>
            <a:r>
              <a:rPr lang="en-US" altLang="ko-KR" sz="800" dirty="0">
                <a:highlight>
                  <a:srgbClr val="FFFF00"/>
                </a:highlight>
              </a:rPr>
              <a:t>+</a:t>
            </a:r>
            <a:r>
              <a:rPr lang="ko-KR" altLang="en-US" sz="800" dirty="0">
                <a:highlight>
                  <a:srgbClr val="FFFF00"/>
                </a:highlight>
              </a:rPr>
              <a:t>번호</a:t>
            </a:r>
            <a:r>
              <a:rPr lang="en-US" altLang="ko-KR" sz="800" dirty="0">
                <a:highlight>
                  <a:srgbClr val="FFFF00"/>
                </a:highlight>
              </a:rPr>
              <a:t>(</a:t>
            </a:r>
            <a:r>
              <a:rPr lang="ko-KR" altLang="en-US" sz="800" dirty="0" err="1">
                <a:highlight>
                  <a:srgbClr val="FFFF00"/>
                </a:highlight>
              </a:rPr>
              <a:t>몇번째</a:t>
            </a:r>
            <a:r>
              <a:rPr lang="ko-KR" altLang="en-US" sz="800" dirty="0">
                <a:highlight>
                  <a:srgbClr val="FFFF00"/>
                </a:highlight>
              </a:rPr>
              <a:t> 나오는지</a:t>
            </a:r>
            <a:r>
              <a:rPr lang="en-US" altLang="ko-KR" sz="800" dirty="0">
                <a:highlight>
                  <a:srgbClr val="FFFF00"/>
                </a:highlight>
              </a:rPr>
              <a:t>)</a:t>
            </a:r>
            <a:r>
              <a:rPr lang="ko-KR" altLang="en-US" sz="800" dirty="0"/>
              <a:t>의 규칙으로 작성되어 있었습니다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12AA5A-B415-8D0A-44BE-CD017D371C8F}"/>
              </a:ext>
            </a:extLst>
          </p:cNvPr>
          <p:cNvSpPr/>
          <p:nvPr/>
        </p:nvSpPr>
        <p:spPr>
          <a:xfrm>
            <a:off x="4603287" y="2480270"/>
            <a:ext cx="229997" cy="18754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010691-54EB-6899-4639-81A09CC1A552}"/>
              </a:ext>
            </a:extLst>
          </p:cNvPr>
          <p:cNvSpPr/>
          <p:nvPr/>
        </p:nvSpPr>
        <p:spPr>
          <a:xfrm>
            <a:off x="4649562" y="1658529"/>
            <a:ext cx="715652" cy="1144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6690EC-DBD0-9B0F-A104-42A958CA075B}"/>
              </a:ext>
            </a:extLst>
          </p:cNvPr>
          <p:cNvSpPr txBox="1"/>
          <p:nvPr/>
        </p:nvSpPr>
        <p:spPr>
          <a:xfrm>
            <a:off x="4523155" y="4230271"/>
            <a:ext cx="14464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highlight>
                  <a:srgbClr val="FFFF00"/>
                </a:highlight>
              </a:rPr>
              <a:t>원소</a:t>
            </a:r>
            <a:r>
              <a:rPr lang="en-US" altLang="ko-KR" sz="900" dirty="0">
                <a:highlight>
                  <a:srgbClr val="FFFF00"/>
                </a:highlight>
              </a:rPr>
              <a:t>+</a:t>
            </a:r>
            <a:r>
              <a:rPr lang="ko-KR" altLang="en-US" sz="900" dirty="0">
                <a:highlight>
                  <a:srgbClr val="FFFF00"/>
                </a:highlight>
              </a:rPr>
              <a:t>번호</a:t>
            </a:r>
            <a:r>
              <a:rPr lang="en-US" altLang="ko-KR" sz="900" dirty="0">
                <a:highlight>
                  <a:srgbClr val="FFFF00"/>
                </a:highlight>
              </a:rPr>
              <a:t>(</a:t>
            </a:r>
            <a:r>
              <a:rPr lang="ko-KR" altLang="en-US" sz="900" dirty="0" err="1">
                <a:highlight>
                  <a:srgbClr val="FFFF00"/>
                </a:highlight>
              </a:rPr>
              <a:t>몇번째</a:t>
            </a:r>
            <a:r>
              <a:rPr lang="ko-KR" altLang="en-US" sz="900" dirty="0">
                <a:highlight>
                  <a:srgbClr val="FFFF00"/>
                </a:highlight>
              </a:rPr>
              <a:t> 나오는지</a:t>
            </a:r>
            <a:r>
              <a:rPr lang="en-US" altLang="ko-KR" sz="900" dirty="0">
                <a:highlight>
                  <a:srgbClr val="FFFF00"/>
                </a:highlight>
              </a:rPr>
              <a:t>)</a:t>
            </a:r>
            <a:endParaRPr lang="ko-KR" altLang="en-US" sz="9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0BE335-6139-E6A8-627D-6791E0619184}"/>
              </a:ext>
            </a:extLst>
          </p:cNvPr>
          <p:cNvSpPr txBox="1"/>
          <p:nvPr/>
        </p:nvSpPr>
        <p:spPr>
          <a:xfrm>
            <a:off x="4871324" y="4581512"/>
            <a:ext cx="3977111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RASPA </a:t>
            </a:r>
            <a:r>
              <a:rPr lang="ko-KR" altLang="en-US" sz="1050" dirty="0"/>
              <a:t>소프트웨어는 사용자가 직접 전달한 </a:t>
            </a:r>
            <a:r>
              <a:rPr lang="en-US" altLang="ko-KR" sz="1050" dirty="0" err="1"/>
              <a:t>cif</a:t>
            </a:r>
            <a:r>
              <a:rPr lang="ko-KR" altLang="en-US" sz="1050" dirty="0"/>
              <a:t>파일을 받아 </a:t>
            </a:r>
            <a:r>
              <a:rPr lang="en-US" altLang="ko-KR" sz="1050" dirty="0"/>
              <a:t>RASPA</a:t>
            </a:r>
            <a:r>
              <a:rPr lang="ko-KR" altLang="en-US" sz="1050" dirty="0"/>
              <a:t>가 읽을 수 있는 </a:t>
            </a:r>
            <a:r>
              <a:rPr lang="en-US" altLang="ko-KR" sz="1050" dirty="0" err="1"/>
              <a:t>cif</a:t>
            </a:r>
            <a:r>
              <a:rPr lang="ko-KR" altLang="en-US" sz="1050" dirty="0"/>
              <a:t>형태로 한번 변환하는 과정을 거친다</a:t>
            </a:r>
            <a:r>
              <a:rPr lang="en-US" altLang="ko-KR" sz="1050" dirty="0"/>
              <a:t>. </a:t>
            </a:r>
          </a:p>
          <a:p>
            <a:r>
              <a:rPr lang="ko-KR" altLang="en-US" sz="1050" dirty="0"/>
              <a:t>변환 과정에 </a:t>
            </a:r>
            <a:r>
              <a:rPr lang="en-US" altLang="ko-KR" sz="1050" dirty="0"/>
              <a:t>pseudo atoms </a:t>
            </a:r>
            <a:r>
              <a:rPr lang="ko-KR" altLang="en-US" sz="1050" dirty="0"/>
              <a:t>등의 파일에서 </a:t>
            </a:r>
            <a:r>
              <a:rPr lang="en-US" altLang="ko-KR" sz="1050" dirty="0"/>
              <a:t>charge</a:t>
            </a:r>
            <a:r>
              <a:rPr lang="ko-KR" altLang="en-US" sz="1050" dirty="0"/>
              <a:t>와 같은 정보를 가져와 기입하는 과정이 포함된다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이렇게 변환을 거친 </a:t>
            </a:r>
            <a:r>
              <a:rPr lang="en-US" altLang="ko-KR" sz="1050" dirty="0" err="1"/>
              <a:t>cif</a:t>
            </a:r>
            <a:r>
              <a:rPr lang="ko-KR" altLang="en-US" sz="1050" dirty="0"/>
              <a:t> 실제로 </a:t>
            </a:r>
            <a:r>
              <a:rPr lang="en-US" altLang="ko-KR" sz="1050" dirty="0"/>
              <a:t>RASPA</a:t>
            </a:r>
            <a:r>
              <a:rPr lang="ko-KR" altLang="en-US" sz="1050" dirty="0"/>
              <a:t>가 이용하는 </a:t>
            </a:r>
            <a:r>
              <a:rPr lang="en-US" altLang="ko-KR" sz="1050" dirty="0" err="1"/>
              <a:t>cif</a:t>
            </a:r>
            <a:r>
              <a:rPr lang="ko-KR" altLang="en-US" sz="1050" dirty="0"/>
              <a:t>로써 쓰이게 되는데 그 정보는 </a:t>
            </a:r>
            <a:r>
              <a:rPr lang="en-US" altLang="ko-KR" sz="1050" dirty="0"/>
              <a:t>/Movies/System_0/Framework_0_initial_1_1_2_P1.cif </a:t>
            </a:r>
            <a:r>
              <a:rPr lang="ko-KR" altLang="en-US" sz="1050" dirty="0"/>
              <a:t>파일에 존재한다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따라서 이 경우 실제 시뮬레이션에 쓰인 변환된 </a:t>
            </a:r>
            <a:r>
              <a:rPr lang="en-US" altLang="ko-KR" sz="1050" dirty="0" err="1"/>
              <a:t>cif</a:t>
            </a:r>
            <a:r>
              <a:rPr lang="ko-KR" altLang="en-US" sz="1050" dirty="0"/>
              <a:t>파일을 </a:t>
            </a:r>
            <a:r>
              <a:rPr lang="ko-KR" altLang="en-US" sz="1050" dirty="0" err="1"/>
              <a:t>확인해보니우측</a:t>
            </a:r>
            <a:r>
              <a:rPr lang="ko-KR" altLang="en-US" sz="1050" dirty="0"/>
              <a:t> 사진처럼 실제 부여된 </a:t>
            </a:r>
            <a:r>
              <a:rPr lang="en-US" altLang="ko-KR" sz="1050" dirty="0"/>
              <a:t>_</a:t>
            </a:r>
            <a:r>
              <a:rPr lang="en-US" altLang="ko-KR" sz="1050" dirty="0" err="1"/>
              <a:t>atom_site_charge</a:t>
            </a:r>
            <a:r>
              <a:rPr lang="ko-KR" altLang="en-US" sz="1050" dirty="0"/>
              <a:t>가 </a:t>
            </a:r>
            <a:r>
              <a:rPr lang="ko-KR" altLang="en-US" sz="1050" dirty="0">
                <a:highlight>
                  <a:srgbClr val="FFFF00"/>
                </a:highlight>
              </a:rPr>
              <a:t>모두 </a:t>
            </a:r>
            <a:r>
              <a:rPr lang="en-US" altLang="ko-KR" sz="1050" dirty="0">
                <a:highlight>
                  <a:srgbClr val="FFFF00"/>
                </a:highlight>
              </a:rPr>
              <a:t>0</a:t>
            </a:r>
            <a:r>
              <a:rPr lang="ko-KR" altLang="en-US" sz="1050" dirty="0">
                <a:highlight>
                  <a:srgbClr val="FFFF00"/>
                </a:highlight>
              </a:rPr>
              <a:t>으로 나와있었다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이런 이유로 나현누나가 계산한 </a:t>
            </a:r>
            <a:r>
              <a:rPr lang="ko-KR" altLang="en-US" sz="1050" dirty="0" err="1"/>
              <a:t>흡착량보다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흡착량이</a:t>
            </a:r>
            <a:r>
              <a:rPr lang="ko-KR" altLang="en-US" sz="1050" dirty="0"/>
              <a:t> 현저히 적게 나왔었던 것으로 추측된다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423060-8A4D-5451-83AE-50755734A32F}"/>
              </a:ext>
            </a:extLst>
          </p:cNvPr>
          <p:cNvSpPr txBox="1"/>
          <p:nvPr/>
        </p:nvSpPr>
        <p:spPr>
          <a:xfrm>
            <a:off x="216703" y="4706746"/>
            <a:ext cx="4700801" cy="16466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_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atom_site_label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은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RASPA 프로그램이 시뮬레이션을 위해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pseudo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atoms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파일의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charge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정보를 참조하여 흡착제 CIF 파일의 원소에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charge를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부여할 때,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pseudo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atoms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파일의 원소와 짝을 맞추는 기준이 되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어주는 정보이다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즉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_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atom_site_label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의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문자열과 정확히 일치하는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pseudo atoms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의 원소를 찾아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charge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정보를 부여해준다는 것인데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나의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cif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의 경우에는 문자열에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원소뿐만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아니라 숫자도 포함되어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pseudo atoms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파일에서 적절하게 동일한 원소를 찾아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charge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정보를 추출해올 수 없었다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따라서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pseudo_atoms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파일에서 누락된 원소라고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RASPA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가 판단하고 실제 시뮬레이션 과정에서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charge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로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0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을 부여하게 되었다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FB580A-42E6-4587-7CA6-88CB530E560E}"/>
              </a:ext>
            </a:extLst>
          </p:cNvPr>
          <p:cNvCxnSpPr>
            <a:cxnSpLocks/>
          </p:cNvCxnSpPr>
          <p:nvPr/>
        </p:nvCxnSpPr>
        <p:spPr>
          <a:xfrm>
            <a:off x="208975" y="4569677"/>
            <a:ext cx="85009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926A5E6-C204-E5B2-01A8-60C42FA56C68}"/>
              </a:ext>
            </a:extLst>
          </p:cNvPr>
          <p:cNvCxnSpPr>
            <a:cxnSpLocks/>
          </p:cNvCxnSpPr>
          <p:nvPr/>
        </p:nvCxnSpPr>
        <p:spPr>
          <a:xfrm flipV="1">
            <a:off x="8747993" y="0"/>
            <a:ext cx="0" cy="45642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CD2E65C-6E95-0104-DE7D-969146B6DCC8}"/>
              </a:ext>
            </a:extLst>
          </p:cNvPr>
          <p:cNvSpPr/>
          <p:nvPr/>
        </p:nvSpPr>
        <p:spPr>
          <a:xfrm>
            <a:off x="11776364" y="4044789"/>
            <a:ext cx="162368" cy="2716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20D7B4E-B802-6DA4-ED1F-1E8D1EC9B14D}"/>
              </a:ext>
            </a:extLst>
          </p:cNvPr>
          <p:cNvGrpSpPr/>
          <p:nvPr/>
        </p:nvGrpSpPr>
        <p:grpSpPr>
          <a:xfrm>
            <a:off x="8888554" y="292947"/>
            <a:ext cx="3274746" cy="1268907"/>
            <a:chOff x="3828733" y="2757394"/>
            <a:chExt cx="6480244" cy="251098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28A31A9-6E6B-F58E-9239-CAD406669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28733" y="2757394"/>
              <a:ext cx="4534533" cy="134321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648788-515C-1397-415B-579E71730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27240" y="3999399"/>
              <a:ext cx="5706271" cy="25721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0E7395F-0C6F-F4D9-FFE4-01594F954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45548" y="4268111"/>
              <a:ext cx="5763429" cy="100026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F793A4E-85DD-E180-2A4A-684DF0A61647}"/>
              </a:ext>
            </a:extLst>
          </p:cNvPr>
          <p:cNvGrpSpPr/>
          <p:nvPr/>
        </p:nvGrpSpPr>
        <p:grpSpPr>
          <a:xfrm>
            <a:off x="3010945" y="4044789"/>
            <a:ext cx="2955960" cy="481680"/>
            <a:chOff x="3010945" y="4044789"/>
            <a:chExt cx="2955960" cy="48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5E58518-BD59-CE5D-4D2F-FAAB811B0F75}"/>
                    </a:ext>
                  </a:extLst>
                </p14:cNvPr>
                <p14:cNvContentPartPr/>
                <p14:nvPr/>
              </p14:nvContentPartPr>
              <p14:xfrm>
                <a:off x="3086905" y="4044789"/>
                <a:ext cx="2880000" cy="4816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5E58518-BD59-CE5D-4D2F-FAAB811B0F7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72865" y="4030749"/>
                  <a:ext cx="290844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EB131D7-F8EB-BED0-7A39-282B6F744F21}"/>
                    </a:ext>
                  </a:extLst>
                </p14:cNvPr>
                <p14:cNvContentPartPr/>
                <p14:nvPr/>
              </p14:nvContentPartPr>
              <p14:xfrm>
                <a:off x="3010945" y="4314429"/>
                <a:ext cx="234360" cy="1479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EB131D7-F8EB-BED0-7A39-282B6F744F2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96905" y="4300389"/>
                  <a:ext cx="26244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33FAA26-E837-7C6D-2786-B9963FD04B90}"/>
              </a:ext>
            </a:extLst>
          </p:cNvPr>
          <p:cNvGrpSpPr/>
          <p:nvPr/>
        </p:nvGrpSpPr>
        <p:grpSpPr>
          <a:xfrm>
            <a:off x="3915985" y="6289749"/>
            <a:ext cx="853560" cy="370800"/>
            <a:chOff x="3915985" y="6289749"/>
            <a:chExt cx="85356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EF26A93-2762-531D-3F97-3B722C373E6A}"/>
                    </a:ext>
                  </a:extLst>
                </p14:cNvPr>
                <p14:cNvContentPartPr/>
                <p14:nvPr/>
              </p14:nvContentPartPr>
              <p14:xfrm>
                <a:off x="3915985" y="6289749"/>
                <a:ext cx="748800" cy="3708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EF26A93-2762-531D-3F97-3B722C373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01945" y="6275709"/>
                  <a:ext cx="7772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35485E46-594D-B481-B39B-4D49010DAE41}"/>
                    </a:ext>
                  </a:extLst>
                </p14:cNvPr>
                <p14:cNvContentPartPr/>
                <p14:nvPr/>
              </p14:nvContentPartPr>
              <p14:xfrm>
                <a:off x="4516465" y="6456069"/>
                <a:ext cx="253080" cy="1861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35485E46-594D-B481-B39B-4D49010DAE4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02425" y="6442029"/>
                  <a:ext cx="28116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6B249E7-CF26-A8C0-9AA7-A1CD399318B3}"/>
              </a:ext>
            </a:extLst>
          </p:cNvPr>
          <p:cNvGrpSpPr/>
          <p:nvPr/>
        </p:nvGrpSpPr>
        <p:grpSpPr>
          <a:xfrm>
            <a:off x="8146345" y="-37971"/>
            <a:ext cx="1490040" cy="6763320"/>
            <a:chOff x="8146345" y="-37971"/>
            <a:chExt cx="1490040" cy="676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BBC58D2A-07DD-B062-90ED-20058DA29A48}"/>
                    </a:ext>
                  </a:extLst>
                </p14:cNvPr>
                <p14:cNvContentPartPr/>
                <p14:nvPr/>
              </p14:nvContentPartPr>
              <p14:xfrm>
                <a:off x="8146345" y="-37971"/>
                <a:ext cx="1384200" cy="67633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BBC58D2A-07DD-B062-90ED-20058DA29A4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32305" y="-52371"/>
                  <a:ext cx="1412640" cy="67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CA61DFC-F086-EFB7-F660-86482992A28F}"/>
                    </a:ext>
                  </a:extLst>
                </p14:cNvPr>
                <p14:cNvContentPartPr/>
                <p14:nvPr/>
              </p14:nvContentPartPr>
              <p14:xfrm>
                <a:off x="9430105" y="95476"/>
                <a:ext cx="206280" cy="81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CA61DFC-F086-EFB7-F660-86482992A28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15705" y="81436"/>
                  <a:ext cx="234360" cy="109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A6728B-A4F9-D536-3ECA-5E7A864C4F01}"/>
              </a:ext>
            </a:extLst>
          </p:cNvPr>
          <p:cNvSpPr/>
          <p:nvPr/>
        </p:nvSpPr>
        <p:spPr>
          <a:xfrm>
            <a:off x="9254486" y="3988594"/>
            <a:ext cx="699139" cy="1134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085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DE0D1-0FF9-C9F8-AFA9-C81A3E1F7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FAA6D6A1-CF9F-8296-5086-E94A9C67C560}"/>
              </a:ext>
            </a:extLst>
          </p:cNvPr>
          <p:cNvSpPr txBox="1"/>
          <p:nvPr/>
        </p:nvSpPr>
        <p:spPr>
          <a:xfrm>
            <a:off x="474324" y="910985"/>
            <a:ext cx="63741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따라서 </a:t>
            </a:r>
            <a:r>
              <a:rPr lang="en-US" altLang="ko-KR" sz="1100" dirty="0"/>
              <a:t>pseudo atoms</a:t>
            </a:r>
            <a:r>
              <a:rPr lang="ko-KR" altLang="en-US" sz="1100" dirty="0"/>
              <a:t>파일에서 잘 </a:t>
            </a:r>
            <a:r>
              <a:rPr lang="en-US" altLang="ko-KR" sz="1100" dirty="0"/>
              <a:t>charge </a:t>
            </a:r>
            <a:r>
              <a:rPr lang="ko-KR" altLang="en-US" sz="1100" dirty="0"/>
              <a:t>정보를 가져올 수 있도록 내 </a:t>
            </a:r>
            <a:r>
              <a:rPr lang="en-US" altLang="ko-KR" sz="1100" dirty="0" err="1"/>
              <a:t>cif</a:t>
            </a:r>
            <a:r>
              <a:rPr lang="ko-KR" altLang="en-US" sz="1100" dirty="0"/>
              <a:t>파일의 </a:t>
            </a:r>
            <a:r>
              <a:rPr lang="en-US" altLang="ko-KR" sz="1100" dirty="0"/>
              <a:t>_</a:t>
            </a:r>
            <a:r>
              <a:rPr lang="en-US" altLang="ko-KR" sz="1100" dirty="0" err="1"/>
              <a:t>atom_site_label</a:t>
            </a:r>
            <a:r>
              <a:rPr lang="ko-KR" altLang="en-US" sz="1100" dirty="0"/>
              <a:t> 원소 </a:t>
            </a:r>
            <a:r>
              <a:rPr lang="en-US" altLang="ko-KR" sz="1100" dirty="0"/>
              <a:t>+ </a:t>
            </a:r>
            <a:r>
              <a:rPr lang="ko-KR" altLang="en-US" sz="1100" dirty="0"/>
              <a:t>번호 문자열의 번호부분을 모두 지워주고 다시 시뮬레이션을 진행하는 실험을 해봤다</a:t>
            </a:r>
            <a:r>
              <a:rPr lang="en-US" altLang="ko-KR" sz="1100" dirty="0"/>
              <a:t>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29E9DF5-0EDA-ACFD-489C-F1AFA9374CD7}"/>
              </a:ext>
            </a:extLst>
          </p:cNvPr>
          <p:cNvGrpSpPr/>
          <p:nvPr/>
        </p:nvGrpSpPr>
        <p:grpSpPr>
          <a:xfrm>
            <a:off x="585110" y="1386194"/>
            <a:ext cx="2832346" cy="5203233"/>
            <a:chOff x="673241" y="1358022"/>
            <a:chExt cx="2832346" cy="5203233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E0B81F9-BF98-0BC0-7975-475929C65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241" y="1358022"/>
              <a:ext cx="2832346" cy="5158509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552BFB9-1DFB-39C9-A8E5-A88512918D03}"/>
                </a:ext>
              </a:extLst>
            </p:cNvPr>
            <p:cNvSpPr/>
            <p:nvPr/>
          </p:nvSpPr>
          <p:spPr>
            <a:xfrm>
              <a:off x="881032" y="3819542"/>
              <a:ext cx="229997" cy="2741713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2694FAB-DCF2-4227-10E2-F3ACA121C2D2}"/>
                </a:ext>
              </a:extLst>
            </p:cNvPr>
            <p:cNvSpPr txBox="1"/>
            <p:nvPr/>
          </p:nvSpPr>
          <p:spPr>
            <a:xfrm>
              <a:off x="1067600" y="6188453"/>
              <a:ext cx="144645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>
                  <a:highlight>
                    <a:srgbClr val="FFFF00"/>
                  </a:highlight>
                </a:rPr>
                <a:t>번호 삭제</a:t>
              </a:r>
              <a:endParaRPr lang="ko-KR" altLang="en-US" sz="900" dirty="0"/>
            </a:p>
          </p:txBody>
        </p: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CB4EEDF8-45A5-66E5-1A2D-433B82DDC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2971800"/>
            <a:ext cx="6677112" cy="115827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34A0563-2EDA-AD55-4572-F4C912E41CA7}"/>
              </a:ext>
            </a:extLst>
          </p:cNvPr>
          <p:cNvSpPr txBox="1"/>
          <p:nvPr/>
        </p:nvSpPr>
        <p:spPr>
          <a:xfrm>
            <a:off x="4057649" y="2602468"/>
            <a:ext cx="383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세 경우를 비교하면 다음과 같았다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8FC4CB4-D2BA-4F25-7ED0-4A43BD017CDA}"/>
              </a:ext>
            </a:extLst>
          </p:cNvPr>
          <p:cNvGrpSpPr/>
          <p:nvPr/>
        </p:nvGrpSpPr>
        <p:grpSpPr>
          <a:xfrm>
            <a:off x="5247045" y="3721605"/>
            <a:ext cx="4936320" cy="1070640"/>
            <a:chOff x="5247045" y="3721605"/>
            <a:chExt cx="4936320" cy="107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D7CDF350-A0A8-3B3E-A2DB-08F6EFF4BB81}"/>
                    </a:ext>
                  </a:extLst>
                </p14:cNvPr>
                <p14:cNvContentPartPr/>
                <p14:nvPr/>
              </p14:nvContentPartPr>
              <p14:xfrm>
                <a:off x="5247045" y="3770205"/>
                <a:ext cx="804240" cy="53532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D7CDF350-A0A8-3B3E-A2DB-08F6EFF4BB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42725" y="3765885"/>
                  <a:ext cx="81288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AF2839E2-DE93-7718-1BAA-DF05481F620A}"/>
                    </a:ext>
                  </a:extLst>
                </p14:cNvPr>
                <p14:cNvContentPartPr/>
                <p14:nvPr/>
              </p14:nvContentPartPr>
              <p14:xfrm>
                <a:off x="9380925" y="3721605"/>
                <a:ext cx="802440" cy="50868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AF2839E2-DE93-7718-1BAA-DF05481F62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76605" y="3717285"/>
                  <a:ext cx="81108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E83BCEA5-A114-7A37-3A03-BE5A9FBB54AB}"/>
                    </a:ext>
                  </a:extLst>
                </p14:cNvPr>
                <p14:cNvContentPartPr/>
                <p14:nvPr/>
              </p14:nvContentPartPr>
              <p14:xfrm>
                <a:off x="5619285" y="4259085"/>
                <a:ext cx="4078440" cy="5331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E83BCEA5-A114-7A37-3A03-BE5A9FBB54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14965" y="4254765"/>
                  <a:ext cx="4087080" cy="54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DFB1F76A-5354-9EC0-A395-75F918BD423A}"/>
                  </a:ext>
                </a:extLst>
              </p14:cNvPr>
              <p14:cNvContentPartPr/>
              <p14:nvPr/>
            </p14:nvContentPartPr>
            <p14:xfrm>
              <a:off x="6429285" y="2742765"/>
              <a:ext cx="360" cy="360"/>
            </p14:xfrm>
          </p:contentPart>
        </mc:Choice>
        <mc:Fallback xmlns=""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DFB1F76A-5354-9EC0-A395-75F918BD42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24965" y="2738445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10155600-04D8-1967-26AD-7ECBDF3179B8}"/>
              </a:ext>
            </a:extLst>
          </p:cNvPr>
          <p:cNvSpPr txBox="1"/>
          <p:nvPr/>
        </p:nvSpPr>
        <p:spPr>
          <a:xfrm>
            <a:off x="6344790" y="4822729"/>
            <a:ext cx="3838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일치하는 결과를 얻었다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848A54-A21A-4560-C05C-0EB4680ABF0D}"/>
              </a:ext>
            </a:extLst>
          </p:cNvPr>
          <p:cNvSpPr txBox="1"/>
          <p:nvPr/>
        </p:nvSpPr>
        <p:spPr>
          <a:xfrm>
            <a:off x="3872361" y="5379049"/>
            <a:ext cx="6374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highlight>
                  <a:srgbClr val="00FF00"/>
                </a:highlight>
              </a:rPr>
              <a:t>결론적으로 </a:t>
            </a:r>
            <a:r>
              <a:rPr lang="en-US" altLang="ko-KR" sz="1400" dirty="0">
                <a:highlight>
                  <a:srgbClr val="00FF00"/>
                </a:highlight>
              </a:rPr>
              <a:t>_</a:t>
            </a:r>
            <a:r>
              <a:rPr lang="en-US" altLang="ko-KR" sz="1400" dirty="0" err="1">
                <a:highlight>
                  <a:srgbClr val="00FF00"/>
                </a:highlight>
              </a:rPr>
              <a:t>atom_site_label</a:t>
            </a:r>
            <a:r>
              <a:rPr lang="ko-KR" altLang="en-US" sz="1400" dirty="0">
                <a:highlight>
                  <a:srgbClr val="00FF00"/>
                </a:highlight>
              </a:rPr>
              <a:t>이 </a:t>
            </a:r>
            <a:r>
              <a:rPr lang="en-US" altLang="ko-KR" sz="1400" dirty="0" err="1">
                <a:highlight>
                  <a:srgbClr val="00FF00"/>
                </a:highlight>
              </a:rPr>
              <a:t>pseudo_atoms</a:t>
            </a:r>
            <a:r>
              <a:rPr lang="ko-KR" altLang="en-US" sz="1400" dirty="0">
                <a:highlight>
                  <a:srgbClr val="00FF00"/>
                </a:highlight>
              </a:rPr>
              <a:t>의 정보와 일치하지 않아서</a:t>
            </a:r>
            <a:endParaRPr lang="en-US" altLang="ko-KR" sz="1400" dirty="0">
              <a:highlight>
                <a:srgbClr val="00FF00"/>
              </a:highlight>
            </a:endParaRPr>
          </a:p>
          <a:p>
            <a:r>
              <a:rPr lang="en-US" altLang="ko-KR" sz="1400" dirty="0">
                <a:highlight>
                  <a:srgbClr val="00FF00"/>
                </a:highlight>
              </a:rPr>
              <a:t>charge</a:t>
            </a:r>
            <a:r>
              <a:rPr lang="ko-KR" altLang="en-US" sz="1400" dirty="0">
                <a:highlight>
                  <a:srgbClr val="00FF00"/>
                </a:highlight>
              </a:rPr>
              <a:t>정보를 </a:t>
            </a:r>
            <a:r>
              <a:rPr lang="ko-KR" altLang="en-US" sz="1400" dirty="0" err="1">
                <a:highlight>
                  <a:srgbClr val="00FF00"/>
                </a:highlight>
              </a:rPr>
              <a:t>끌고오지</a:t>
            </a:r>
            <a:r>
              <a:rPr lang="ko-KR" altLang="en-US" sz="1400" dirty="0">
                <a:highlight>
                  <a:srgbClr val="00FF00"/>
                </a:highlight>
              </a:rPr>
              <a:t> 못해 </a:t>
            </a:r>
            <a:r>
              <a:rPr lang="ko-KR" altLang="en-US" sz="1400" dirty="0" err="1">
                <a:highlight>
                  <a:srgbClr val="00FF00"/>
                </a:highlight>
              </a:rPr>
              <a:t>제대로된</a:t>
            </a:r>
            <a:r>
              <a:rPr lang="ko-KR" altLang="en-US" sz="1400" dirty="0">
                <a:highlight>
                  <a:srgbClr val="00FF00"/>
                </a:highlight>
              </a:rPr>
              <a:t> 시뮬레이션이 </a:t>
            </a:r>
            <a:r>
              <a:rPr lang="ko-KR" altLang="en-US" sz="1400" dirty="0" err="1">
                <a:highlight>
                  <a:srgbClr val="00FF00"/>
                </a:highlight>
              </a:rPr>
              <a:t>되지않았던</a:t>
            </a:r>
            <a:r>
              <a:rPr lang="ko-KR" altLang="en-US" sz="1400" dirty="0">
                <a:highlight>
                  <a:srgbClr val="00FF00"/>
                </a:highlight>
              </a:rPr>
              <a:t> 것으로 볼 </a:t>
            </a:r>
            <a:r>
              <a:rPr lang="ko-KR" altLang="en-US" sz="1400" dirty="0" err="1">
                <a:highlight>
                  <a:srgbClr val="00FF00"/>
                </a:highlight>
              </a:rPr>
              <a:t>수있다</a:t>
            </a:r>
            <a:r>
              <a:rPr lang="en-US" altLang="ko-KR" sz="1400" dirty="0">
                <a:highlight>
                  <a:srgbClr val="00FF00"/>
                </a:highlight>
              </a:rPr>
              <a:t>.</a:t>
            </a:r>
            <a:endParaRPr lang="ko-KR" altLang="en-US" sz="1400" dirty="0">
              <a:highlight>
                <a:srgbClr val="00FF00"/>
              </a:highlight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A8A7C8A-AF17-7B73-36DD-704D06E19FDD}"/>
              </a:ext>
            </a:extLst>
          </p:cNvPr>
          <p:cNvGrpSpPr/>
          <p:nvPr/>
        </p:nvGrpSpPr>
        <p:grpSpPr>
          <a:xfrm>
            <a:off x="0" y="-3464"/>
            <a:ext cx="4964743" cy="870127"/>
            <a:chOff x="-1" y="-3464"/>
            <a:chExt cx="7288967" cy="127747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55A451A-2C01-ADA3-DB7D-304A4FEE449C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07D6D15-4042-7C8E-AFCE-EB435B45B1DF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B066EBF-6321-21EE-6509-8DE326502064}"/>
                </a:ext>
              </a:extLst>
            </p:cNvPr>
            <p:cNvSpPr/>
            <p:nvPr/>
          </p:nvSpPr>
          <p:spPr>
            <a:xfrm>
              <a:off x="0" y="645718"/>
              <a:ext cx="6405659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E69ED7B-3EB1-605D-EE45-012107FAC89C}"/>
                </a:ext>
              </a:extLst>
            </p:cNvPr>
            <p:cNvSpPr txBox="1"/>
            <p:nvPr/>
          </p:nvSpPr>
          <p:spPr>
            <a:xfrm>
              <a:off x="613611" y="689231"/>
              <a:ext cx="6675355" cy="49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나현누나 </a:t>
              </a:r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GCMC</a:t>
              </a:r>
              <a:r>
                <a: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와 일치하지 않는 이유 찾기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40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5CCF7-8F8E-1F3A-F060-EA6660784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C5678C5B-CD4A-FEE0-E154-D1892EA70A96}"/>
              </a:ext>
            </a:extLst>
          </p:cNvPr>
          <p:cNvGrpSpPr/>
          <p:nvPr/>
        </p:nvGrpSpPr>
        <p:grpSpPr>
          <a:xfrm>
            <a:off x="0" y="-3464"/>
            <a:ext cx="6096000" cy="870127"/>
            <a:chOff x="-1" y="-3464"/>
            <a:chExt cx="8949817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82CD978-02AD-F39B-4363-A63DC708D143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73A6D3-CD82-DD2F-A48E-294B9A3A6567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1962B63-D1C3-F837-9290-E869D34D00DA}"/>
                </a:ext>
              </a:extLst>
            </p:cNvPr>
            <p:cNvSpPr/>
            <p:nvPr/>
          </p:nvSpPr>
          <p:spPr>
            <a:xfrm>
              <a:off x="0" y="645719"/>
              <a:ext cx="8949816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8BC72C-5C1C-8CB7-77D7-8825EA8B7527}"/>
                </a:ext>
              </a:extLst>
            </p:cNvPr>
            <p:cNvSpPr txBox="1"/>
            <p:nvPr/>
          </p:nvSpPr>
          <p:spPr>
            <a:xfrm>
              <a:off x="613611" y="689231"/>
              <a:ext cx="5651260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NET CHARGE 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문제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8D876AD-B8F5-B32C-1595-60E3BB025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4" y="2414725"/>
            <a:ext cx="3792209" cy="43287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9CF54F7-D97C-DEBA-4D9D-0B0017ACB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74" y="1341872"/>
            <a:ext cx="2734057" cy="2953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E656E2-9B4D-9D6F-CCC5-71FF2283DABE}"/>
              </a:ext>
            </a:extLst>
          </p:cNvPr>
          <p:cNvSpPr txBox="1"/>
          <p:nvPr/>
        </p:nvSpPr>
        <p:spPr>
          <a:xfrm>
            <a:off x="474324" y="910985"/>
            <a:ext cx="63741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그러나 일치하는 데이터가 나오는 경우에도 한가지 이슈가 있었다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간혹 몇몇 </a:t>
            </a:r>
            <a:r>
              <a:rPr lang="en-US" altLang="ko-KR" sz="1100" dirty="0"/>
              <a:t>MOF</a:t>
            </a:r>
            <a:r>
              <a:rPr lang="ko-KR" altLang="en-US" sz="1100" dirty="0"/>
              <a:t>들에 대한 </a:t>
            </a:r>
            <a:r>
              <a:rPr lang="en-US" altLang="ko-KR" sz="1100" dirty="0"/>
              <a:t>out</a:t>
            </a:r>
            <a:r>
              <a:rPr lang="ko-KR" altLang="en-US" sz="1100" dirty="0"/>
              <a:t>파일에 다음과 같은 </a:t>
            </a:r>
            <a:r>
              <a:rPr lang="en-US" altLang="ko-KR" sz="1100" dirty="0"/>
              <a:t>Warning</a:t>
            </a:r>
            <a:r>
              <a:rPr lang="ko-KR" altLang="en-US" sz="1100" dirty="0"/>
              <a:t>이 나왔다</a:t>
            </a:r>
            <a:r>
              <a:rPr lang="en-US" altLang="ko-KR" sz="11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704EC-F62F-261D-840A-E3EAD0F10F91}"/>
              </a:ext>
            </a:extLst>
          </p:cNvPr>
          <p:cNvSpPr txBox="1"/>
          <p:nvPr/>
        </p:nvSpPr>
        <p:spPr>
          <a:xfrm>
            <a:off x="474324" y="1637188"/>
            <a:ext cx="63741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NET CHARGE</a:t>
            </a:r>
            <a:r>
              <a:rPr lang="ko-KR" altLang="en-US" sz="1100" dirty="0"/>
              <a:t>가 있다는 경고였다</a:t>
            </a:r>
            <a:r>
              <a:rPr lang="en-US" altLang="ko-KR" sz="1100" dirty="0"/>
              <a:t>. </a:t>
            </a:r>
          </a:p>
          <a:p>
            <a:r>
              <a:rPr lang="ko-KR" altLang="en-US" sz="1100" dirty="0"/>
              <a:t>그래서 원인을 파악하고자 </a:t>
            </a:r>
            <a:r>
              <a:rPr lang="en-US" altLang="ko-KR" sz="1100" dirty="0"/>
              <a:t>CIF</a:t>
            </a:r>
            <a:r>
              <a:rPr lang="ko-KR" altLang="en-US" sz="1100" dirty="0"/>
              <a:t>파일을 확인해봤다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RASPA</a:t>
            </a:r>
            <a:r>
              <a:rPr lang="ko-KR" altLang="en-US" sz="1100" dirty="0"/>
              <a:t>가 </a:t>
            </a:r>
            <a:r>
              <a:rPr lang="en-US" altLang="ko-KR" sz="1100" dirty="0"/>
              <a:t>charge </a:t>
            </a:r>
            <a:r>
              <a:rPr lang="ko-KR" altLang="en-US" sz="1100" dirty="0"/>
              <a:t>정보를 입력하고 변환한 </a:t>
            </a:r>
            <a:r>
              <a:rPr lang="en-US" altLang="ko-KR" sz="1100" dirty="0" err="1"/>
              <a:t>cif</a:t>
            </a:r>
            <a:r>
              <a:rPr lang="ko-KR" altLang="en-US" sz="1100" dirty="0"/>
              <a:t>를 </a:t>
            </a:r>
            <a:r>
              <a:rPr lang="en-US" altLang="ko-KR" sz="1100" dirty="0"/>
              <a:t>Movies/System_0/Framework_0_initial_1_1_2_P1.cif </a:t>
            </a:r>
            <a:r>
              <a:rPr lang="ko-KR" altLang="en-US" sz="1100" dirty="0"/>
              <a:t>을</a:t>
            </a:r>
            <a:r>
              <a:rPr lang="en-US" altLang="ko-KR" sz="1100" dirty="0"/>
              <a:t> </a:t>
            </a:r>
            <a:r>
              <a:rPr lang="ko-KR" altLang="en-US" sz="1100" dirty="0"/>
              <a:t>열어 확인해보았더니 다음과 같았다</a:t>
            </a:r>
            <a:r>
              <a:rPr lang="en-US" altLang="ko-KR" sz="1100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4214C1-D201-C132-22AE-677985005C27}"/>
              </a:ext>
            </a:extLst>
          </p:cNvPr>
          <p:cNvSpPr/>
          <p:nvPr/>
        </p:nvSpPr>
        <p:spPr>
          <a:xfrm>
            <a:off x="3321742" y="4984749"/>
            <a:ext cx="386658" cy="176684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0E94A-0FB8-F313-BD84-F9494CCE5B2E}"/>
              </a:ext>
            </a:extLst>
          </p:cNvPr>
          <p:cNvSpPr txBox="1"/>
          <p:nvPr/>
        </p:nvSpPr>
        <p:spPr>
          <a:xfrm>
            <a:off x="4406244" y="2685593"/>
            <a:ext cx="637415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흡착제 내의 모든 원소에 </a:t>
            </a:r>
            <a:r>
              <a:rPr lang="en-US" altLang="ko-KR" sz="1100" dirty="0"/>
              <a:t>charge</a:t>
            </a:r>
            <a:r>
              <a:rPr lang="ko-KR" altLang="en-US" sz="1100" dirty="0"/>
              <a:t>가 할당되지 않았고</a:t>
            </a:r>
            <a:endParaRPr lang="en-US" altLang="ko-KR" sz="1100" dirty="0"/>
          </a:p>
          <a:p>
            <a:r>
              <a:rPr lang="ko-KR" altLang="en-US" sz="1100" dirty="0"/>
              <a:t>일부 원소만 </a:t>
            </a:r>
            <a:r>
              <a:rPr lang="en-US" altLang="ko-KR" sz="1100" dirty="0"/>
              <a:t>charge</a:t>
            </a:r>
            <a:r>
              <a:rPr lang="ko-KR" altLang="en-US" sz="1100" dirty="0"/>
              <a:t>정보가 있었다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원인을 파악해보니 </a:t>
            </a:r>
            <a:r>
              <a:rPr lang="en-US" altLang="ko-KR" sz="1100" dirty="0" err="1"/>
              <a:t>pseudo_atoms</a:t>
            </a:r>
            <a:r>
              <a:rPr lang="ko-KR" altLang="en-US" sz="1100" dirty="0"/>
              <a:t>를 참조하지만 </a:t>
            </a:r>
            <a:r>
              <a:rPr lang="en-US" altLang="ko-KR" sz="1100" dirty="0" err="1"/>
              <a:t>pseudo_atoms</a:t>
            </a:r>
            <a:r>
              <a:rPr lang="ko-KR" altLang="en-US" sz="1100" dirty="0"/>
              <a:t>파일에 기입되지 않은 원소는 정보를 긁어오지 못해 </a:t>
            </a:r>
            <a:r>
              <a:rPr lang="en-US" altLang="ko-KR" sz="1100" dirty="0"/>
              <a:t>0</a:t>
            </a:r>
            <a:r>
              <a:rPr lang="ko-KR" altLang="en-US" sz="1100" dirty="0"/>
              <a:t>으로 </a:t>
            </a:r>
            <a:r>
              <a:rPr lang="en-US" altLang="ko-KR" sz="1100" dirty="0"/>
              <a:t>charge</a:t>
            </a:r>
            <a:r>
              <a:rPr lang="ko-KR" altLang="en-US" sz="1100" dirty="0"/>
              <a:t>가 할당되는 것으로 파악되었다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DAE0DC-3584-97CC-E17E-C3FF76C06E71}"/>
              </a:ext>
            </a:extLst>
          </p:cNvPr>
          <p:cNvSpPr txBox="1"/>
          <p:nvPr/>
        </p:nvSpPr>
        <p:spPr>
          <a:xfrm>
            <a:off x="4406244" y="4029314"/>
            <a:ext cx="63741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highlight>
                  <a:srgbClr val="00FF00"/>
                </a:highlight>
              </a:rPr>
              <a:t>이렇게 </a:t>
            </a:r>
            <a:r>
              <a:rPr lang="en-US" altLang="ko-KR" sz="1100" dirty="0">
                <a:highlight>
                  <a:srgbClr val="00FF00"/>
                </a:highlight>
              </a:rPr>
              <a:t>NET Charge</a:t>
            </a:r>
            <a:r>
              <a:rPr lang="ko-KR" altLang="en-US" sz="1100" dirty="0">
                <a:highlight>
                  <a:srgbClr val="00FF00"/>
                </a:highlight>
              </a:rPr>
              <a:t>가 생기면 전하 균형 문제를 야기하고 전기적 상호작용 왜곡이 생겨 시뮬레이션 신뢰도를 저하시킬 가능성이 있다고 생각했다</a:t>
            </a:r>
            <a:r>
              <a:rPr lang="en-US" altLang="ko-KR" sz="1100" dirty="0">
                <a:highlight>
                  <a:srgbClr val="00FF00"/>
                </a:highlight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1DB8E7-F3E3-8CF8-6771-56E0EB04162D}"/>
              </a:ext>
            </a:extLst>
          </p:cNvPr>
          <p:cNvSpPr txBox="1"/>
          <p:nvPr/>
        </p:nvSpPr>
        <p:spPr>
          <a:xfrm>
            <a:off x="4406244" y="4599844"/>
            <a:ext cx="63741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>
                <a:highlight>
                  <a:srgbClr val="FFFFFF"/>
                </a:highlight>
              </a:rPr>
              <a:t>조사해봤을때</a:t>
            </a:r>
            <a:r>
              <a:rPr lang="en-US" altLang="ko-KR" sz="1100" dirty="0">
                <a:highlight>
                  <a:srgbClr val="FFFFFF"/>
                </a:highlight>
              </a:rPr>
              <a:t>, </a:t>
            </a:r>
            <a:r>
              <a:rPr lang="ko-KR" altLang="en-US" sz="1100" dirty="0">
                <a:highlight>
                  <a:srgbClr val="FFFFFF"/>
                </a:highlight>
              </a:rPr>
              <a:t>이때 여러가지 방법으로 전하 정보를 부여할 수 있다</a:t>
            </a:r>
            <a:r>
              <a:rPr lang="en-US" altLang="ko-KR" sz="1100" dirty="0">
                <a:highlight>
                  <a:srgbClr val="FFFFFF"/>
                </a:highlight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9C5373-7535-86E4-A188-1B201A3FF8DF}"/>
              </a:ext>
            </a:extLst>
          </p:cNvPr>
          <p:cNvSpPr txBox="1"/>
          <p:nvPr/>
        </p:nvSpPr>
        <p:spPr>
          <a:xfrm>
            <a:off x="4406244" y="4861454"/>
            <a:ext cx="637415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>
                <a:highlight>
                  <a:srgbClr val="FFFFFF"/>
                </a:highlight>
              </a:rPr>
              <a:t>DFT </a:t>
            </a:r>
            <a:r>
              <a:rPr lang="ko-KR" altLang="en-US" sz="1100" dirty="0">
                <a:highlight>
                  <a:srgbClr val="FFFFFF"/>
                </a:highlight>
              </a:rPr>
              <a:t>시뮬레이션을 진행해 모든 원자에 직접 정확한 </a:t>
            </a:r>
            <a:r>
              <a:rPr lang="en-US" altLang="ko-KR" sz="1100" dirty="0" err="1">
                <a:highlight>
                  <a:srgbClr val="FFFFFF"/>
                </a:highlight>
              </a:rPr>
              <a:t>atom_site_charge</a:t>
            </a:r>
            <a:r>
              <a:rPr lang="ko-KR" altLang="en-US" sz="1100" dirty="0">
                <a:highlight>
                  <a:srgbClr val="FFFFFF"/>
                </a:highlight>
              </a:rPr>
              <a:t>를 부여한다</a:t>
            </a:r>
            <a:endParaRPr lang="en-US" altLang="ko-KR" sz="1100" dirty="0">
              <a:highlight>
                <a:srgbClr val="FFFFFF"/>
              </a:highlight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highlight>
                  <a:srgbClr val="FFFFFF"/>
                </a:highlight>
              </a:rPr>
              <a:t>RASPA</a:t>
            </a:r>
            <a:r>
              <a:rPr lang="ko-KR" altLang="en-US" sz="1100" dirty="0">
                <a:highlight>
                  <a:srgbClr val="FFFFFF"/>
                </a:highlight>
              </a:rPr>
              <a:t>에 </a:t>
            </a:r>
            <a:r>
              <a:rPr lang="en-US" altLang="ko-KR" sz="1100" dirty="0" err="1">
                <a:highlight>
                  <a:srgbClr val="FFFFFF"/>
                </a:highlight>
              </a:rPr>
              <a:t>charge_equilibrium</a:t>
            </a:r>
            <a:r>
              <a:rPr lang="en-US" altLang="ko-KR" sz="1100" dirty="0">
                <a:highlight>
                  <a:srgbClr val="FFFFFF"/>
                </a:highlight>
              </a:rPr>
              <a:t> </a:t>
            </a:r>
            <a:r>
              <a:rPr lang="ko-KR" altLang="en-US" sz="1100" dirty="0">
                <a:highlight>
                  <a:srgbClr val="FFFFFF"/>
                </a:highlight>
              </a:rPr>
              <a:t>기능을 이용해 </a:t>
            </a:r>
            <a:r>
              <a:rPr lang="ko-KR" altLang="en-US" sz="1100" dirty="0" err="1">
                <a:highlight>
                  <a:srgbClr val="FFFFFF"/>
                </a:highlight>
              </a:rPr>
              <a:t>러프하게</a:t>
            </a:r>
            <a:r>
              <a:rPr lang="ko-KR" altLang="en-US" sz="1100" dirty="0">
                <a:highlight>
                  <a:srgbClr val="FFFFFF"/>
                </a:highlight>
              </a:rPr>
              <a:t> 계산해 이용한다</a:t>
            </a:r>
            <a:r>
              <a:rPr lang="en-US" altLang="ko-KR" sz="1100" dirty="0">
                <a:highlight>
                  <a:srgbClr val="FFFFFF"/>
                </a:highlight>
              </a:rPr>
              <a:t>.</a:t>
            </a:r>
          </a:p>
          <a:p>
            <a:endParaRPr lang="en-US" altLang="ko-KR" sz="1100" dirty="0">
              <a:highlight>
                <a:srgbClr val="FFFFFF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94AAD-3877-BB5A-E0B2-4993CD98804A}"/>
              </a:ext>
            </a:extLst>
          </p:cNvPr>
          <p:cNvSpPr txBox="1"/>
          <p:nvPr/>
        </p:nvSpPr>
        <p:spPr>
          <a:xfrm>
            <a:off x="4406244" y="5346851"/>
            <a:ext cx="637415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highlight>
                  <a:srgbClr val="FFFFFF"/>
                </a:highlight>
              </a:rPr>
              <a:t>1</a:t>
            </a:r>
            <a:r>
              <a:rPr lang="ko-KR" altLang="en-US" sz="1100" dirty="0">
                <a:highlight>
                  <a:srgbClr val="FFFFFF"/>
                </a:highlight>
              </a:rPr>
              <a:t>번 방법은 추가 </a:t>
            </a:r>
            <a:r>
              <a:rPr lang="en-US" altLang="ko-KR" sz="1100" dirty="0">
                <a:highlight>
                  <a:srgbClr val="FFFFFF"/>
                </a:highlight>
              </a:rPr>
              <a:t>DFT </a:t>
            </a:r>
            <a:r>
              <a:rPr lang="ko-KR" altLang="en-US" sz="1100" dirty="0">
                <a:highlight>
                  <a:srgbClr val="FFFFFF"/>
                </a:highlight>
              </a:rPr>
              <a:t>시뮬레이션 시간이 많이 들 수 있다</a:t>
            </a:r>
            <a:r>
              <a:rPr lang="en-US" altLang="ko-KR" sz="1100" dirty="0">
                <a:highlight>
                  <a:srgbClr val="FFFFFF"/>
                </a:highlight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highlight>
                  <a:srgbClr val="FFFFFF"/>
                </a:highlight>
              </a:rPr>
              <a:t>2</a:t>
            </a:r>
            <a:r>
              <a:rPr lang="ko-KR" altLang="en-US" sz="1100" dirty="0">
                <a:highlight>
                  <a:srgbClr val="FFFFFF"/>
                </a:highlight>
              </a:rPr>
              <a:t>번 방법은 직접 해보니 자꾸 </a:t>
            </a:r>
            <a:r>
              <a:rPr lang="en-US" altLang="ko-KR" sz="1100" dirty="0">
                <a:highlight>
                  <a:srgbClr val="FFFFFF"/>
                </a:highlight>
              </a:rPr>
              <a:t>RASPA </a:t>
            </a:r>
            <a:r>
              <a:rPr lang="ko-KR" altLang="en-US" sz="1100" dirty="0">
                <a:highlight>
                  <a:srgbClr val="FFFFFF"/>
                </a:highlight>
              </a:rPr>
              <a:t>소프트웨어에서 메모리 덤프 및 </a:t>
            </a:r>
            <a:r>
              <a:rPr lang="en-US" altLang="ko-KR" sz="1100" dirty="0">
                <a:highlight>
                  <a:srgbClr val="FFFFFF"/>
                </a:highlight>
              </a:rPr>
              <a:t>SIGSEGV </a:t>
            </a:r>
            <a:r>
              <a:rPr lang="en-US" altLang="ko-KR" sz="1100" dirty="0" err="1">
                <a:highlight>
                  <a:srgbClr val="FFFFFF"/>
                </a:highlight>
              </a:rPr>
              <a:t>os</a:t>
            </a:r>
            <a:r>
              <a:rPr lang="ko-KR" altLang="en-US" sz="1100" dirty="0">
                <a:highlight>
                  <a:srgbClr val="FFFFFF"/>
                </a:highlight>
              </a:rPr>
              <a:t> </a:t>
            </a:r>
            <a:r>
              <a:rPr lang="en-US" altLang="ko-KR" sz="1100" dirty="0">
                <a:highlight>
                  <a:srgbClr val="FFFFFF"/>
                </a:highlight>
              </a:rPr>
              <a:t>segmentation fault </a:t>
            </a:r>
            <a:r>
              <a:rPr lang="ko-KR" altLang="en-US" sz="1100" dirty="0">
                <a:highlight>
                  <a:srgbClr val="FFFFFF"/>
                </a:highlight>
              </a:rPr>
              <a:t>에러가 났고</a:t>
            </a:r>
            <a:r>
              <a:rPr lang="en-US" altLang="ko-KR" sz="1100" dirty="0">
                <a:highlight>
                  <a:srgbClr val="FFFFFF"/>
                </a:highlight>
              </a:rPr>
              <a:t>, </a:t>
            </a:r>
            <a:r>
              <a:rPr lang="ko-KR" altLang="en-US" sz="1100" dirty="0" err="1">
                <a:highlight>
                  <a:srgbClr val="FFFFFF"/>
                </a:highlight>
              </a:rPr>
              <a:t>라스파</a:t>
            </a:r>
            <a:r>
              <a:rPr lang="ko-KR" altLang="en-US" sz="1100" dirty="0">
                <a:highlight>
                  <a:srgbClr val="FFFFFF"/>
                </a:highlight>
              </a:rPr>
              <a:t> 커뮤니티를 찾아보니 다른 사용자에게도 발생하는 소프트웨어 자체 </a:t>
            </a:r>
            <a:r>
              <a:rPr lang="ko-KR" altLang="en-US" sz="1100" dirty="0" err="1">
                <a:highlight>
                  <a:srgbClr val="FFFFFF"/>
                </a:highlight>
              </a:rPr>
              <a:t>문제인것</a:t>
            </a:r>
            <a:r>
              <a:rPr lang="ko-KR" altLang="en-US" sz="1100" dirty="0">
                <a:highlight>
                  <a:srgbClr val="FFFFFF"/>
                </a:highlight>
              </a:rPr>
              <a:t> 같았다</a:t>
            </a:r>
            <a:r>
              <a:rPr lang="en-US" altLang="ko-KR" sz="1100" dirty="0">
                <a:highlight>
                  <a:srgbClr val="FFFFFF"/>
                </a:highlight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161BA-3374-2790-2C5C-204897282990}"/>
              </a:ext>
            </a:extLst>
          </p:cNvPr>
          <p:cNvSpPr txBox="1"/>
          <p:nvPr/>
        </p:nvSpPr>
        <p:spPr>
          <a:xfrm>
            <a:off x="4563791" y="5877407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4"/>
              </a:rPr>
              <a:t>https://forums.iraspa.org/index.php?topic=1018.0</a:t>
            </a:r>
            <a:endParaRPr lang="en-US" altLang="ko-KR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C4176-597E-CD7D-AB85-F383248C3A29}"/>
              </a:ext>
            </a:extLst>
          </p:cNvPr>
          <p:cNvSpPr txBox="1"/>
          <p:nvPr/>
        </p:nvSpPr>
        <p:spPr>
          <a:xfrm>
            <a:off x="4406244" y="6081194"/>
            <a:ext cx="63741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charge</a:t>
            </a:r>
            <a:r>
              <a:rPr lang="ko-KR" altLang="en-US" sz="1100" dirty="0">
                <a:highlight>
                  <a:srgbClr val="FFFFFF"/>
                </a:highlight>
              </a:rPr>
              <a:t>를 직접 구하는 것보다 이미 </a:t>
            </a:r>
            <a:r>
              <a:rPr lang="en-US" altLang="ko-KR" sz="1100" dirty="0">
                <a:highlight>
                  <a:srgbClr val="FFFFFF"/>
                </a:highlight>
              </a:rPr>
              <a:t>_</a:t>
            </a:r>
            <a:r>
              <a:rPr lang="en-US" altLang="ko-KR" sz="1100" dirty="0" err="1">
                <a:highlight>
                  <a:srgbClr val="FFFFFF"/>
                </a:highlight>
              </a:rPr>
              <a:t>atom_site_charg</a:t>
            </a:r>
            <a:r>
              <a:rPr lang="ko-KR" altLang="en-US" sz="1100" dirty="0">
                <a:highlight>
                  <a:srgbClr val="FFFFFF"/>
                </a:highlight>
              </a:rPr>
              <a:t>가 </a:t>
            </a:r>
            <a:r>
              <a:rPr lang="ko-KR" altLang="en-US" sz="1100" dirty="0" err="1">
                <a:highlight>
                  <a:srgbClr val="FFFFFF"/>
                </a:highlight>
              </a:rPr>
              <a:t>구해져있는</a:t>
            </a:r>
            <a:r>
              <a:rPr lang="ko-KR" altLang="en-US" sz="1100" dirty="0">
                <a:highlight>
                  <a:srgbClr val="FFFFFF"/>
                </a:highlight>
              </a:rPr>
              <a:t> </a:t>
            </a:r>
            <a:r>
              <a:rPr lang="en-US" altLang="ko-KR" sz="1100" dirty="0">
                <a:highlight>
                  <a:srgbClr val="FFFFFF"/>
                </a:highlight>
              </a:rPr>
              <a:t>DB</a:t>
            </a:r>
            <a:r>
              <a:rPr lang="ko-KR" altLang="en-US" sz="1100" dirty="0">
                <a:highlight>
                  <a:srgbClr val="FFFFFF"/>
                </a:highlight>
              </a:rPr>
              <a:t>가 있는지 찾아봤다</a:t>
            </a:r>
            <a:r>
              <a:rPr lang="en-US" altLang="ko-KR" sz="1100" dirty="0">
                <a:highlight>
                  <a:srgbClr val="FFFFFF"/>
                </a:highlight>
              </a:rPr>
              <a:t>.</a:t>
            </a:r>
          </a:p>
          <a:p>
            <a:r>
              <a:rPr lang="ko-KR" altLang="en-US" sz="1100" dirty="0">
                <a:highlight>
                  <a:srgbClr val="FFFFFF"/>
                </a:highlight>
              </a:rPr>
              <a:t>그 결과 한 데이터베이스를 찾을 수 있었다</a:t>
            </a:r>
            <a:r>
              <a:rPr lang="en-US" altLang="ko-KR" sz="1100" dirty="0">
                <a:highlight>
                  <a:srgbClr val="FFFFFF"/>
                </a:highlight>
              </a:rPr>
              <a:t>. </a:t>
            </a:r>
          </a:p>
          <a:p>
            <a:r>
              <a:rPr lang="en-US" altLang="ko-KR" sz="1100" dirty="0" err="1">
                <a:highlight>
                  <a:srgbClr val="FFFFFF"/>
                </a:highlight>
              </a:rPr>
              <a:t>MOFSimplify</a:t>
            </a:r>
            <a:r>
              <a:rPr lang="en-US" altLang="ko-KR" sz="1100" dirty="0">
                <a:highlight>
                  <a:srgbClr val="FFFFFF"/>
                </a:highlight>
              </a:rPr>
              <a:t> </a:t>
            </a:r>
            <a:r>
              <a:rPr lang="ko-KR" altLang="en-US" sz="1100" dirty="0">
                <a:highlight>
                  <a:srgbClr val="FFFFFF"/>
                </a:highlight>
              </a:rPr>
              <a:t>프로젝트의 </a:t>
            </a:r>
            <a:r>
              <a:rPr lang="en-US" altLang="ko-KR" sz="1100" dirty="0" err="1">
                <a:highlight>
                  <a:srgbClr val="FFFFFF"/>
                </a:highlight>
              </a:rPr>
              <a:t>github</a:t>
            </a:r>
            <a:r>
              <a:rPr lang="ko-KR" altLang="en-US" sz="1100" dirty="0">
                <a:highlight>
                  <a:srgbClr val="FFFFFF"/>
                </a:highlight>
              </a:rPr>
              <a:t>를 보니 </a:t>
            </a:r>
            <a:r>
              <a:rPr lang="en-US" altLang="ko-KR" sz="1100" dirty="0">
                <a:highlight>
                  <a:srgbClr val="FFFFFF"/>
                </a:highlight>
              </a:rPr>
              <a:t>CoRE2019</a:t>
            </a:r>
            <a:r>
              <a:rPr lang="ko-KR" altLang="en-US" sz="1100" dirty="0">
                <a:highlight>
                  <a:srgbClr val="FFFFFF"/>
                </a:highlight>
              </a:rPr>
              <a:t>라는 폴더에서 </a:t>
            </a:r>
            <a:r>
              <a:rPr lang="en-US" altLang="ko-KR" sz="1100" dirty="0" err="1">
                <a:highlight>
                  <a:srgbClr val="FFFFFF"/>
                </a:highlight>
              </a:rPr>
              <a:t>charg</a:t>
            </a:r>
            <a:r>
              <a:rPr lang="ko-KR" altLang="en-US" sz="1100" dirty="0">
                <a:highlight>
                  <a:srgbClr val="FFFFFF"/>
                </a:highlight>
              </a:rPr>
              <a:t>정보를 담은 </a:t>
            </a:r>
            <a:r>
              <a:rPr lang="en-US" altLang="ko-KR" sz="1100" dirty="0" err="1">
                <a:highlight>
                  <a:srgbClr val="FFFFFF"/>
                </a:highlight>
              </a:rPr>
              <a:t>cif</a:t>
            </a:r>
            <a:r>
              <a:rPr lang="ko-KR" altLang="en-US" sz="1100" dirty="0">
                <a:highlight>
                  <a:srgbClr val="FFFFFF"/>
                </a:highlight>
              </a:rPr>
              <a:t>를 제공하는 것을 확인할 수 있었다</a:t>
            </a:r>
            <a:r>
              <a:rPr lang="en-US" altLang="ko-KR" sz="1100" dirty="0">
                <a:highlight>
                  <a:srgbClr val="FFFFFF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925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31F0A-1E48-7E9E-E18B-0B26AB277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2DA2AF-674B-3FC0-853D-19BCCA812820}"/>
              </a:ext>
            </a:extLst>
          </p:cNvPr>
          <p:cNvSpPr txBox="1"/>
          <p:nvPr/>
        </p:nvSpPr>
        <p:spPr>
          <a:xfrm>
            <a:off x="273742" y="939510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https://github.com/hjkgrp/MOFSimplify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107A6C6-2A6C-2992-7B62-920AD8D4C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43" y="1273967"/>
            <a:ext cx="5366662" cy="23299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2EFCD3F-5CFD-2E5B-3366-9FA4BBD36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1340"/>
            <a:ext cx="2999506" cy="5875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CF0BAE-9203-258F-DB5C-076464F49489}"/>
              </a:ext>
            </a:extLst>
          </p:cNvPr>
          <p:cNvSpPr/>
          <p:nvPr/>
        </p:nvSpPr>
        <p:spPr>
          <a:xfrm>
            <a:off x="208975" y="1588655"/>
            <a:ext cx="206317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8B0733-0DBF-B3C5-B86C-63C6976674A3}"/>
              </a:ext>
            </a:extLst>
          </p:cNvPr>
          <p:cNvSpPr/>
          <p:nvPr/>
        </p:nvSpPr>
        <p:spPr>
          <a:xfrm>
            <a:off x="8544336" y="4076042"/>
            <a:ext cx="470355" cy="2290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7C5EA-21B8-42E8-BB1D-D00B741B308A}"/>
              </a:ext>
            </a:extLst>
          </p:cNvPr>
          <p:cNvSpPr txBox="1"/>
          <p:nvPr/>
        </p:nvSpPr>
        <p:spPr>
          <a:xfrm>
            <a:off x="9245600" y="3999345"/>
            <a:ext cx="27154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charg</a:t>
            </a:r>
            <a:r>
              <a:rPr lang="ko-KR" altLang="en-US" sz="1400" dirty="0"/>
              <a:t>정보가 </a:t>
            </a:r>
            <a:r>
              <a:rPr lang="ko-KR" altLang="en-US" sz="1400" dirty="0" err="1"/>
              <a:t>기입되어있는것을</a:t>
            </a:r>
            <a:endParaRPr lang="en-US" altLang="ko-KR" sz="1400" dirty="0"/>
          </a:p>
          <a:p>
            <a:r>
              <a:rPr lang="ko-KR" altLang="en-US" sz="1400" dirty="0"/>
              <a:t>확인할 수 있었다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그러나</a:t>
            </a:r>
            <a:r>
              <a:rPr lang="en-US" altLang="ko-KR" sz="1400" dirty="0"/>
              <a:t>, </a:t>
            </a:r>
            <a:r>
              <a:rPr lang="ko-KR" altLang="en-US" sz="1400" dirty="0"/>
              <a:t>이 </a:t>
            </a:r>
            <a:r>
              <a:rPr lang="en-US" altLang="ko-KR" sz="1400" dirty="0"/>
              <a:t>charge</a:t>
            </a:r>
            <a:r>
              <a:rPr lang="ko-KR" altLang="en-US" sz="1400" dirty="0"/>
              <a:t>정보를 어떤 방식으로 구했는지는</a:t>
            </a:r>
            <a:endParaRPr lang="en-US" altLang="ko-KR" sz="1400" dirty="0"/>
          </a:p>
          <a:p>
            <a:r>
              <a:rPr lang="en-US" altLang="ko-KR" sz="1400" dirty="0" err="1"/>
              <a:t>MOFSimplify</a:t>
            </a:r>
            <a:r>
              <a:rPr lang="en-US" altLang="ko-KR" sz="1400" dirty="0"/>
              <a:t> </a:t>
            </a:r>
            <a:r>
              <a:rPr lang="ko-KR" altLang="en-US" sz="1400" dirty="0"/>
              <a:t>논문을 찾아봤지만</a:t>
            </a:r>
            <a:endParaRPr lang="en-US" altLang="ko-KR" sz="1400" dirty="0"/>
          </a:p>
          <a:p>
            <a:r>
              <a:rPr lang="ko-KR" altLang="en-US" sz="1400" dirty="0"/>
              <a:t>알아낼 수 없었다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0B89370-CC1A-F423-10A6-0E8DEE9A0CCF}"/>
              </a:ext>
            </a:extLst>
          </p:cNvPr>
          <p:cNvGrpSpPr/>
          <p:nvPr/>
        </p:nvGrpSpPr>
        <p:grpSpPr>
          <a:xfrm>
            <a:off x="0" y="-3464"/>
            <a:ext cx="6369743" cy="870127"/>
            <a:chOff x="-1" y="-3464"/>
            <a:chExt cx="9351711" cy="127747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33730AB-1AF1-40BB-239E-363757E0E4AE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DB2D32-F0CD-7B60-B397-DC0CD2711CC6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B23E31C-64E8-6021-C935-08D4DA57C0CE}"/>
                </a:ext>
              </a:extLst>
            </p:cNvPr>
            <p:cNvSpPr/>
            <p:nvPr/>
          </p:nvSpPr>
          <p:spPr>
            <a:xfrm>
              <a:off x="0" y="645719"/>
              <a:ext cx="8949816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8C67DE1-7955-9EFE-868F-E78CE77D5014}"/>
                </a:ext>
              </a:extLst>
            </p:cNvPr>
            <p:cNvSpPr txBox="1"/>
            <p:nvPr/>
          </p:nvSpPr>
          <p:spPr>
            <a:xfrm>
              <a:off x="613611" y="689231"/>
              <a:ext cx="8738099" cy="54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NET CHARGE 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문제를 해결할 수 있는 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453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BAB9F-32B9-CA91-E9C7-BD944FBDC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D5BDE1-110F-0021-8BAF-1D59BD594363}"/>
              </a:ext>
            </a:extLst>
          </p:cNvPr>
          <p:cNvSpPr txBox="1"/>
          <p:nvPr/>
        </p:nvSpPr>
        <p:spPr>
          <a:xfrm>
            <a:off x="273742" y="939510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https://github.com/hjkgrp/MOFSimplify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567D88-22BB-4F31-8FA2-0BFD8248E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43" y="1273967"/>
            <a:ext cx="5366662" cy="2329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5E4DB7-14FA-9EEB-140C-C7A7F6E56EAD}"/>
              </a:ext>
            </a:extLst>
          </p:cNvPr>
          <p:cNvSpPr/>
          <p:nvPr/>
        </p:nvSpPr>
        <p:spPr>
          <a:xfrm>
            <a:off x="208975" y="1588655"/>
            <a:ext cx="206317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D69B0F9-F3E1-F96E-0338-EDB5D27D51CD}"/>
              </a:ext>
            </a:extLst>
          </p:cNvPr>
          <p:cNvGrpSpPr/>
          <p:nvPr/>
        </p:nvGrpSpPr>
        <p:grpSpPr>
          <a:xfrm>
            <a:off x="6096000" y="491340"/>
            <a:ext cx="4248741" cy="4256151"/>
            <a:chOff x="6096000" y="491340"/>
            <a:chExt cx="5865091" cy="5875320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E9F6364-7DF2-5915-BBBA-2876F1631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491340"/>
              <a:ext cx="2999506" cy="5875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EF02721-937A-30FD-24A8-12A627640F46}"/>
                </a:ext>
              </a:extLst>
            </p:cNvPr>
            <p:cNvSpPr/>
            <p:nvPr/>
          </p:nvSpPr>
          <p:spPr>
            <a:xfrm>
              <a:off x="8544336" y="4076042"/>
              <a:ext cx="470355" cy="22906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581AB6-8547-97EE-89A7-1B963391F507}"/>
                </a:ext>
              </a:extLst>
            </p:cNvPr>
            <p:cNvSpPr txBox="1"/>
            <p:nvPr/>
          </p:nvSpPr>
          <p:spPr>
            <a:xfrm>
              <a:off x="9245600" y="3999345"/>
              <a:ext cx="2715491" cy="1688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charg</a:t>
              </a:r>
              <a:r>
                <a:rPr lang="ko-KR" altLang="en-US" sz="1050" dirty="0"/>
                <a:t>정보가 </a:t>
              </a:r>
              <a:r>
                <a:rPr lang="ko-KR" altLang="en-US" sz="1050" dirty="0" err="1"/>
                <a:t>기입되어있는것을</a:t>
              </a:r>
              <a:endParaRPr lang="en-US" altLang="ko-KR" sz="1050" dirty="0"/>
            </a:p>
            <a:p>
              <a:r>
                <a:rPr lang="ko-KR" altLang="en-US" sz="1050" dirty="0"/>
                <a:t>확인할 수 있었다</a:t>
              </a:r>
              <a:r>
                <a:rPr lang="en-US" altLang="ko-KR" sz="1050" dirty="0"/>
                <a:t>.</a:t>
              </a:r>
            </a:p>
            <a:p>
              <a:endParaRPr lang="en-US" altLang="ko-KR" sz="1050" dirty="0"/>
            </a:p>
            <a:p>
              <a:r>
                <a:rPr lang="ko-KR" altLang="en-US" sz="1050" dirty="0"/>
                <a:t>그러나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이 </a:t>
              </a:r>
              <a:r>
                <a:rPr lang="en-US" altLang="ko-KR" sz="1050" dirty="0"/>
                <a:t>charge</a:t>
              </a:r>
              <a:r>
                <a:rPr lang="ko-KR" altLang="en-US" sz="1050" dirty="0"/>
                <a:t>정보를 어떤 방식으로 구했는지는</a:t>
              </a:r>
              <a:endParaRPr lang="en-US" altLang="ko-KR" sz="1050" dirty="0"/>
            </a:p>
            <a:p>
              <a:r>
                <a:rPr lang="en-US" altLang="ko-KR" sz="1050" dirty="0" err="1"/>
                <a:t>MOFSimplify</a:t>
              </a:r>
              <a:r>
                <a:rPr lang="en-US" altLang="ko-KR" sz="1050" dirty="0"/>
                <a:t> </a:t>
              </a:r>
              <a:r>
                <a:rPr lang="ko-KR" altLang="en-US" sz="1050" dirty="0"/>
                <a:t>논문을 찾아봤지만</a:t>
              </a:r>
              <a:endParaRPr lang="en-US" altLang="ko-KR" sz="1050" dirty="0"/>
            </a:p>
            <a:p>
              <a:r>
                <a:rPr lang="ko-KR" altLang="en-US" sz="1050" dirty="0"/>
                <a:t>알아낼 수 없었다</a:t>
              </a:r>
              <a:r>
                <a:rPr lang="en-US" altLang="ko-KR" sz="1050" dirty="0"/>
                <a:t>.</a:t>
              </a:r>
              <a:endParaRPr lang="ko-KR" altLang="en-US" sz="105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23C0706-97A4-1AFB-5602-5E155A77FCD9}"/>
              </a:ext>
            </a:extLst>
          </p:cNvPr>
          <p:cNvSpPr txBox="1"/>
          <p:nvPr/>
        </p:nvSpPr>
        <p:spPr>
          <a:xfrm>
            <a:off x="6095999" y="4793316"/>
            <a:ext cx="5671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또한 이 </a:t>
            </a:r>
            <a:r>
              <a:rPr lang="en-US" altLang="ko-KR" sz="1200" dirty="0" err="1"/>
              <a:t>cif</a:t>
            </a:r>
            <a:r>
              <a:rPr lang="ko-KR" altLang="en-US" sz="1200" dirty="0"/>
              <a:t>내의 </a:t>
            </a:r>
            <a:r>
              <a:rPr lang="en-US" altLang="ko-KR" sz="1200" dirty="0"/>
              <a:t>charge </a:t>
            </a:r>
            <a:r>
              <a:rPr lang="ko-KR" altLang="en-US" sz="1200" dirty="0"/>
              <a:t>정보를 그대로 이용하기 위해서는 </a:t>
            </a:r>
            <a:r>
              <a:rPr lang="en-US" altLang="ko-KR" sz="1200" dirty="0"/>
              <a:t>charge</a:t>
            </a:r>
            <a:r>
              <a:rPr lang="ko-KR" altLang="en-US" sz="1200" dirty="0"/>
              <a:t>정보를 </a:t>
            </a:r>
            <a:r>
              <a:rPr lang="en-US" altLang="ko-KR" sz="1200" dirty="0" err="1"/>
              <a:t>pseudo_atoms</a:t>
            </a:r>
            <a:r>
              <a:rPr lang="ko-KR" altLang="en-US" sz="1200" dirty="0"/>
              <a:t>가 아닌 </a:t>
            </a:r>
            <a:r>
              <a:rPr lang="en-US" altLang="ko-KR" sz="1200" dirty="0" err="1"/>
              <a:t>cif</a:t>
            </a:r>
            <a:r>
              <a:rPr lang="ko-KR" altLang="en-US" sz="1200" dirty="0"/>
              <a:t>를 통해 참조하도록 하는 설정을 </a:t>
            </a:r>
            <a:r>
              <a:rPr lang="ko-KR" altLang="en-US" sz="1200" dirty="0" err="1"/>
              <a:t>해야한다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이때는 </a:t>
            </a:r>
            <a:r>
              <a:rPr lang="en-US" altLang="ko-KR" sz="1200" dirty="0"/>
              <a:t>.input</a:t>
            </a:r>
            <a:r>
              <a:rPr lang="ko-KR" altLang="en-US" sz="1200" dirty="0"/>
              <a:t>파일의 </a:t>
            </a:r>
            <a:r>
              <a:rPr lang="en-US" altLang="ko-KR" sz="1200" dirty="0" err="1"/>
              <a:t>UseChargesFromCIFFILE</a:t>
            </a:r>
            <a:r>
              <a:rPr lang="en-US" altLang="ko-KR" sz="1200" dirty="0"/>
              <a:t> </a:t>
            </a:r>
            <a:r>
              <a:rPr lang="ko-KR" altLang="en-US" sz="1200" dirty="0"/>
              <a:t>설정을 </a:t>
            </a:r>
            <a:r>
              <a:rPr lang="en-US" altLang="ko-KR" sz="1200" dirty="0"/>
              <a:t>yes</a:t>
            </a:r>
            <a:r>
              <a:rPr lang="ko-KR" altLang="en-US" sz="1200" dirty="0"/>
              <a:t>로 하면 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 설정은 </a:t>
            </a:r>
            <a:r>
              <a:rPr lang="en-US" altLang="ko-KR" sz="1200" dirty="0"/>
              <a:t>default</a:t>
            </a:r>
            <a:r>
              <a:rPr lang="ko-KR" altLang="en-US" sz="1200" dirty="0"/>
              <a:t>로 </a:t>
            </a:r>
            <a:r>
              <a:rPr lang="en-US" altLang="ko-KR" sz="1200" dirty="0"/>
              <a:t>no</a:t>
            </a:r>
            <a:r>
              <a:rPr lang="ko-KR" altLang="en-US" sz="1200" dirty="0"/>
              <a:t>로 설정된다고 하여 명시적으로 </a:t>
            </a:r>
            <a:r>
              <a:rPr lang="en-US" altLang="ko-KR" sz="1200" dirty="0"/>
              <a:t>yes</a:t>
            </a:r>
            <a:r>
              <a:rPr lang="ko-KR" altLang="en-US" sz="1200" dirty="0"/>
              <a:t>를 해야 </a:t>
            </a:r>
            <a:r>
              <a:rPr lang="en-US" altLang="ko-KR" sz="1200" dirty="0" err="1"/>
              <a:t>cif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charge</a:t>
            </a:r>
            <a:r>
              <a:rPr lang="ko-KR" altLang="en-US" sz="1200" dirty="0"/>
              <a:t>를 참조한다</a:t>
            </a:r>
            <a:r>
              <a:rPr lang="en-US" altLang="ko-KR" sz="1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9F8F52-C795-5F7B-7E92-DA18F2170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240" y="5670138"/>
            <a:ext cx="4486901" cy="6954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ADD20CB-080B-40CB-34B0-01512B26FF60}"/>
              </a:ext>
            </a:extLst>
          </p:cNvPr>
          <p:cNvSpPr/>
          <p:nvPr/>
        </p:nvSpPr>
        <p:spPr>
          <a:xfrm>
            <a:off x="6562658" y="5981700"/>
            <a:ext cx="1769336" cy="179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43D89D1-753C-C5F6-99A1-C81607600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5222" y="4223868"/>
            <a:ext cx="3385557" cy="2090954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EA91347-E62C-E2A0-EC6F-AE31FA86852C}"/>
              </a:ext>
            </a:extLst>
          </p:cNvPr>
          <p:cNvGrpSpPr/>
          <p:nvPr/>
        </p:nvGrpSpPr>
        <p:grpSpPr>
          <a:xfrm>
            <a:off x="0" y="-3464"/>
            <a:ext cx="6369743" cy="870127"/>
            <a:chOff x="-1" y="-3464"/>
            <a:chExt cx="9351711" cy="127747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BCF6EA1-2531-B3E8-CE2E-1BCE535CBD49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8487C3-63DE-AC10-734A-3198EF68B3DD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4A588E7-4DC5-5672-FF02-E24B4242C8F5}"/>
                </a:ext>
              </a:extLst>
            </p:cNvPr>
            <p:cNvSpPr/>
            <p:nvPr/>
          </p:nvSpPr>
          <p:spPr>
            <a:xfrm>
              <a:off x="0" y="645719"/>
              <a:ext cx="8949816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F01AE8-3E8F-91E0-2FC1-F752E0848253}"/>
                </a:ext>
              </a:extLst>
            </p:cNvPr>
            <p:cNvSpPr txBox="1"/>
            <p:nvPr/>
          </p:nvSpPr>
          <p:spPr>
            <a:xfrm>
              <a:off x="613611" y="689231"/>
              <a:ext cx="8738099" cy="54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NET CHARGE 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문제를 해결할 수 있는 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348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62DFD-9737-C078-D2ED-7E20B6F4C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734A18-7B73-2AAF-BEDF-EED64BD2E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928778"/>
            <a:ext cx="9725025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EC3967-43F4-E85E-D68B-989FBDEF0D52}"/>
              </a:ext>
            </a:extLst>
          </p:cNvPr>
          <p:cNvSpPr txBox="1"/>
          <p:nvPr/>
        </p:nvSpPr>
        <p:spPr>
          <a:xfrm>
            <a:off x="1233487" y="2224178"/>
            <a:ext cx="8654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highlight>
                  <a:srgbClr val="FFFF00"/>
                </a:highlight>
              </a:rPr>
              <a:t>Charge</a:t>
            </a:r>
            <a:r>
              <a:rPr lang="ko-KR" altLang="en-US" sz="1400" b="1" dirty="0">
                <a:highlight>
                  <a:srgbClr val="FFFF00"/>
                </a:highlight>
              </a:rPr>
              <a:t>정보를 </a:t>
            </a:r>
            <a:r>
              <a:rPr lang="en-US" altLang="ko-KR" sz="1400" b="1" dirty="0" err="1">
                <a:highlight>
                  <a:srgbClr val="FFFF00"/>
                </a:highlight>
              </a:rPr>
              <a:t>cif</a:t>
            </a:r>
            <a:r>
              <a:rPr lang="ko-KR" altLang="en-US" sz="1400" b="1" dirty="0">
                <a:highlight>
                  <a:srgbClr val="FFFF00"/>
                </a:highlight>
              </a:rPr>
              <a:t>에서 가져오도록 했을 때</a:t>
            </a:r>
            <a:r>
              <a:rPr lang="en-US" altLang="ko-KR" sz="1400" b="1" dirty="0">
                <a:highlight>
                  <a:srgbClr val="FFFF00"/>
                </a:highlight>
              </a:rPr>
              <a:t>, NET</a:t>
            </a:r>
            <a:r>
              <a:rPr lang="ko-KR" altLang="en-US" sz="1400" b="1" dirty="0">
                <a:highlight>
                  <a:srgbClr val="FFFF00"/>
                </a:highlight>
              </a:rPr>
              <a:t> </a:t>
            </a:r>
            <a:r>
              <a:rPr lang="en-US" altLang="ko-KR" sz="1400" b="1" dirty="0">
                <a:highlight>
                  <a:srgbClr val="FFFF00"/>
                </a:highlight>
              </a:rPr>
              <a:t>CHARGE</a:t>
            </a:r>
            <a:r>
              <a:rPr lang="ko-KR" altLang="en-US" sz="1400" b="1" dirty="0">
                <a:highlight>
                  <a:srgbClr val="FFFF00"/>
                </a:highlight>
              </a:rPr>
              <a:t>가 </a:t>
            </a:r>
            <a:r>
              <a:rPr lang="ko-KR" altLang="en-US" sz="1400" b="1" dirty="0" err="1">
                <a:highlight>
                  <a:srgbClr val="FFFF00"/>
                </a:highlight>
              </a:rPr>
              <a:t>발생했을때와</a:t>
            </a:r>
            <a:r>
              <a:rPr lang="ko-KR" altLang="en-US" sz="1400" b="1" dirty="0">
                <a:highlight>
                  <a:srgbClr val="FFFF00"/>
                </a:highlight>
              </a:rPr>
              <a:t> 모든 </a:t>
            </a:r>
            <a:r>
              <a:rPr lang="en-US" altLang="ko-KR" sz="1400" b="1" dirty="0">
                <a:highlight>
                  <a:srgbClr val="FFFF00"/>
                </a:highlight>
              </a:rPr>
              <a:t>charge</a:t>
            </a:r>
            <a:r>
              <a:rPr lang="ko-KR" altLang="en-US" sz="1400" b="1" dirty="0">
                <a:highlight>
                  <a:srgbClr val="FFFF00"/>
                </a:highlight>
              </a:rPr>
              <a:t>를 </a:t>
            </a:r>
            <a:r>
              <a:rPr lang="en-US" altLang="ko-KR" sz="1400" b="1" dirty="0">
                <a:highlight>
                  <a:srgbClr val="FFFF00"/>
                </a:highlight>
              </a:rPr>
              <a:t>0</a:t>
            </a:r>
            <a:r>
              <a:rPr lang="ko-KR" altLang="en-US" sz="1400" b="1" dirty="0">
                <a:highlight>
                  <a:srgbClr val="FFFF00"/>
                </a:highlight>
              </a:rPr>
              <a:t>으로 </a:t>
            </a:r>
            <a:r>
              <a:rPr lang="ko-KR" altLang="en-US" sz="1400" b="1" dirty="0" err="1">
                <a:highlight>
                  <a:srgbClr val="FFFF00"/>
                </a:highlight>
              </a:rPr>
              <a:t>할당했을때의</a:t>
            </a:r>
            <a:r>
              <a:rPr lang="ko-KR" altLang="en-US" sz="1400" b="1" dirty="0">
                <a:highlight>
                  <a:srgbClr val="FFFF00"/>
                </a:highlight>
              </a:rPr>
              <a:t> 중간정도의 값인 </a:t>
            </a:r>
            <a:r>
              <a:rPr lang="en-US" altLang="ko-KR" sz="1400" b="1" dirty="0">
                <a:highlight>
                  <a:srgbClr val="FFFF00"/>
                </a:highlight>
              </a:rPr>
              <a:t>7 mol/kg</a:t>
            </a:r>
            <a:r>
              <a:rPr lang="ko-KR" altLang="en-US" sz="1400" b="1" dirty="0">
                <a:highlight>
                  <a:srgbClr val="FFFF00"/>
                </a:highlight>
              </a:rPr>
              <a:t>정도가 나왔다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9F60DD0-DD84-3D49-C95E-6D10044CA31A}"/>
              </a:ext>
            </a:extLst>
          </p:cNvPr>
          <p:cNvGrpSpPr/>
          <p:nvPr/>
        </p:nvGrpSpPr>
        <p:grpSpPr>
          <a:xfrm>
            <a:off x="8219425" y="316629"/>
            <a:ext cx="2524680" cy="1948680"/>
            <a:chOff x="8219425" y="316629"/>
            <a:chExt cx="2524680" cy="194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19A935D-4907-191B-A527-6A9C0CD3F247}"/>
                    </a:ext>
                  </a:extLst>
                </p14:cNvPr>
                <p14:cNvContentPartPr/>
                <p14:nvPr/>
              </p14:nvContentPartPr>
              <p14:xfrm>
                <a:off x="8219425" y="913149"/>
                <a:ext cx="2524680" cy="13521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19A935D-4907-191B-A527-6A9C0CD3F24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15105" y="908829"/>
                  <a:ext cx="2533320" cy="13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E115AC5-6C2C-9957-7A6E-B9FCB1BD4726}"/>
                    </a:ext>
                  </a:extLst>
                </p14:cNvPr>
                <p14:cNvContentPartPr/>
                <p14:nvPr/>
              </p14:nvContentPartPr>
              <p14:xfrm>
                <a:off x="9251905" y="316629"/>
                <a:ext cx="876600" cy="8193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E115AC5-6C2C-9957-7A6E-B9FCB1BD472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47585" y="312309"/>
                  <a:ext cx="885240" cy="82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D75A50F-F892-7902-85B2-4042107F3273}"/>
              </a:ext>
            </a:extLst>
          </p:cNvPr>
          <p:cNvSpPr txBox="1"/>
          <p:nvPr/>
        </p:nvSpPr>
        <p:spPr>
          <a:xfrm>
            <a:off x="1233487" y="3257968"/>
            <a:ext cx="86540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결론 </a:t>
            </a:r>
            <a:r>
              <a:rPr lang="en-US" altLang="ko-KR" sz="1400" b="1" dirty="0"/>
              <a:t>: </a:t>
            </a:r>
          </a:p>
          <a:p>
            <a:r>
              <a:rPr lang="ko-KR" altLang="en-US" sz="1400" b="1" dirty="0"/>
              <a:t>나현누나와 똑같은 시뮬레이션 결과가 나오도록 설정하는 방법을 찾았습니다</a:t>
            </a:r>
            <a:r>
              <a:rPr lang="en-US" altLang="ko-KR" sz="1400" b="1" dirty="0"/>
              <a:t>.</a:t>
            </a:r>
          </a:p>
          <a:p>
            <a:endParaRPr lang="en-US" altLang="ko-KR" sz="1400" b="1" dirty="0"/>
          </a:p>
          <a:p>
            <a:r>
              <a:rPr lang="ko-KR" altLang="en-US" sz="1400" b="1" dirty="0"/>
              <a:t>하지만 일부 원소의 </a:t>
            </a:r>
            <a:r>
              <a:rPr lang="en-US" altLang="ko-KR" sz="1400" b="1" dirty="0"/>
              <a:t>pseudo atom charge </a:t>
            </a:r>
            <a:r>
              <a:rPr lang="ko-KR" altLang="en-US" sz="1400" b="1" dirty="0"/>
              <a:t>누락으로 인한 </a:t>
            </a:r>
            <a:r>
              <a:rPr lang="en-US" altLang="ko-KR" sz="1400" b="1" dirty="0"/>
              <a:t>NETCHARGE</a:t>
            </a:r>
            <a:r>
              <a:rPr lang="ko-KR" altLang="en-US" sz="1400" b="1" dirty="0"/>
              <a:t>문제가 발생하는 </a:t>
            </a:r>
            <a:r>
              <a:rPr lang="en-US" altLang="ko-KR" sz="1400" b="1" dirty="0"/>
              <a:t>MOF</a:t>
            </a:r>
            <a:r>
              <a:rPr lang="ko-KR" altLang="en-US" sz="1400" b="1" dirty="0"/>
              <a:t>들이 간혹 있었고 이 경우에 </a:t>
            </a:r>
            <a:r>
              <a:rPr lang="ko-KR" altLang="en-US" sz="1400" b="1" dirty="0" err="1"/>
              <a:t>흡착량이</a:t>
            </a:r>
            <a:r>
              <a:rPr lang="ko-KR" altLang="en-US" sz="1400" b="1" dirty="0"/>
              <a:t> 매우 크게 나오는 현상이 발견되었습니다</a:t>
            </a:r>
            <a:r>
              <a:rPr lang="en-US" altLang="ko-KR" sz="1400" b="1" dirty="0"/>
              <a:t>.</a:t>
            </a:r>
          </a:p>
          <a:p>
            <a:endParaRPr lang="en-US" altLang="ko-KR" sz="1400" b="1" dirty="0"/>
          </a:p>
          <a:p>
            <a:r>
              <a:rPr lang="ko-KR" altLang="en-US" sz="1400" b="1" dirty="0"/>
              <a:t>이런 경우에 시뮬레이션의 신뢰도가 떨어지는 것이 맞는지</a:t>
            </a:r>
            <a:endParaRPr lang="en-US" altLang="ko-KR" sz="1400" b="1" dirty="0"/>
          </a:p>
          <a:p>
            <a:r>
              <a:rPr lang="ko-KR" altLang="en-US" sz="1400" b="1" dirty="0"/>
              <a:t>그렇다면 </a:t>
            </a:r>
            <a:r>
              <a:rPr lang="en-US" altLang="ko-KR" sz="1400" b="1" dirty="0" err="1"/>
              <a:t>cif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charge</a:t>
            </a:r>
            <a:r>
              <a:rPr lang="ko-KR" altLang="en-US" sz="1400" b="1" dirty="0"/>
              <a:t>를 그대로 가져와서 사용하는 것이 올바른 방향이 맞을지 </a:t>
            </a:r>
            <a:r>
              <a:rPr lang="ko-KR" altLang="en-US" sz="1400" b="1" dirty="0">
                <a:highlight>
                  <a:srgbClr val="00FF00"/>
                </a:highlight>
              </a:rPr>
              <a:t>피드백 받고 싶습니다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2A3D5303-1816-E374-FCBB-4B1A45A1E623}"/>
              </a:ext>
            </a:extLst>
          </p:cNvPr>
          <p:cNvSpPr/>
          <p:nvPr/>
        </p:nvSpPr>
        <p:spPr>
          <a:xfrm>
            <a:off x="5126181" y="887647"/>
            <a:ext cx="369454" cy="4211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790F34CF-E701-9FD1-4BB2-9997A1816AF2}"/>
              </a:ext>
            </a:extLst>
          </p:cNvPr>
          <p:cNvSpPr/>
          <p:nvPr/>
        </p:nvSpPr>
        <p:spPr>
          <a:xfrm>
            <a:off x="7333731" y="887647"/>
            <a:ext cx="369454" cy="4506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57C207-A849-FAB3-806E-F4F219B683DE}"/>
              </a:ext>
            </a:extLst>
          </p:cNvPr>
          <p:cNvSpPr txBox="1"/>
          <p:nvPr/>
        </p:nvSpPr>
        <p:spPr>
          <a:xfrm>
            <a:off x="4764826" y="364427"/>
            <a:ext cx="1085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모든 </a:t>
            </a:r>
            <a:r>
              <a:rPr lang="ko-KR" altLang="en-US" sz="1200" b="1"/>
              <a:t>원소 </a:t>
            </a:r>
            <a:r>
              <a:rPr lang="en-US" altLang="ko-KR" sz="1200" b="1" dirty="0"/>
              <a:t>charge</a:t>
            </a:r>
            <a:r>
              <a:rPr lang="ko-KR" altLang="en-US" sz="1200" b="1" dirty="0"/>
              <a:t>가</a:t>
            </a:r>
            <a:r>
              <a:rPr lang="en-US" altLang="ko-KR" sz="1200" b="1" dirty="0"/>
              <a:t> 0</a:t>
            </a:r>
            <a:endParaRPr lang="ko-KR" alt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C42699-0812-6104-4598-250E0D1EF0BF}"/>
              </a:ext>
            </a:extLst>
          </p:cNvPr>
          <p:cNvSpPr txBox="1"/>
          <p:nvPr/>
        </p:nvSpPr>
        <p:spPr>
          <a:xfrm>
            <a:off x="7025313" y="50246"/>
            <a:ext cx="91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NET CHARGE</a:t>
            </a:r>
          </a:p>
          <a:p>
            <a:pPr algn="ctr"/>
            <a:r>
              <a:rPr lang="ko-KR" altLang="en-US" sz="1050" b="1" dirty="0"/>
              <a:t>일부 원소만 </a:t>
            </a:r>
            <a:r>
              <a:rPr lang="en-US" altLang="ko-KR" sz="1050" b="1" dirty="0"/>
              <a:t>charge </a:t>
            </a:r>
            <a:r>
              <a:rPr lang="ko-KR" altLang="en-US" sz="1050" b="1" dirty="0"/>
              <a:t>누락</a:t>
            </a:r>
          </a:p>
        </p:txBody>
      </p:sp>
    </p:spTree>
    <p:extLst>
      <p:ext uri="{BB962C8B-B14F-4D97-AF65-F5344CB8AC3E}">
        <p14:creationId xmlns:p14="http://schemas.microsoft.com/office/powerpoint/2010/main" val="284202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2C454-76E8-A289-004C-4EA8EA38A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8C3553A-D97B-137B-3565-56FA2DF8B0C0}"/>
              </a:ext>
            </a:extLst>
          </p:cNvPr>
          <p:cNvSpPr txBox="1"/>
          <p:nvPr/>
        </p:nvSpPr>
        <p:spPr>
          <a:xfrm>
            <a:off x="1233487" y="625604"/>
            <a:ext cx="8654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피드백 </a:t>
            </a:r>
            <a:r>
              <a:rPr lang="en-US" altLang="ko-KR" sz="2800" b="1" dirty="0"/>
              <a:t>: </a:t>
            </a:r>
          </a:p>
          <a:p>
            <a:r>
              <a:rPr lang="en-US" altLang="ko-KR" sz="1400" b="1" dirty="0"/>
              <a:t>1. </a:t>
            </a:r>
            <a:r>
              <a:rPr lang="ko-KR" altLang="en-US" sz="1400" b="1" dirty="0"/>
              <a:t>슈도 아톰에는 어떤 정보가 </a:t>
            </a:r>
            <a:r>
              <a:rPr lang="ko-KR" altLang="en-US" sz="1400" b="1" dirty="0" err="1"/>
              <a:t>들어가야하는지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cif</a:t>
            </a:r>
            <a:r>
              <a:rPr lang="ko-KR" altLang="en-US" sz="1400" b="1" dirty="0"/>
              <a:t>에 있는 </a:t>
            </a:r>
            <a:r>
              <a:rPr lang="ko-KR" altLang="en-US" sz="1400" b="1" dirty="0" err="1"/>
              <a:t>모든게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들어가야하는지</a:t>
            </a:r>
            <a:r>
              <a:rPr lang="ko-KR" altLang="en-US" sz="1400" b="1" dirty="0"/>
              <a:t> 조사해보기</a:t>
            </a:r>
          </a:p>
          <a:p>
            <a:r>
              <a:rPr lang="en-US" altLang="ko-KR" sz="1400" b="1" dirty="0"/>
              <a:t>2. </a:t>
            </a:r>
            <a:r>
              <a:rPr lang="ko-KR" altLang="en-US" sz="1400" b="1" dirty="0"/>
              <a:t>슈도 아톰 파일</a:t>
            </a:r>
          </a:p>
          <a:p>
            <a:r>
              <a:rPr lang="en-US" altLang="ko-KR" sz="1400" b="1" dirty="0"/>
              <a:t>3. COREMOF</a:t>
            </a:r>
            <a:r>
              <a:rPr lang="ko-KR" altLang="en-US" sz="1400" b="1" dirty="0"/>
              <a:t>에서 적어놓은 </a:t>
            </a:r>
            <a:r>
              <a:rPr lang="en-US" altLang="ko-KR" sz="1400" b="1" dirty="0"/>
              <a:t>charge</a:t>
            </a:r>
            <a:r>
              <a:rPr lang="ko-KR" altLang="en-US" sz="1400" b="1" dirty="0"/>
              <a:t>대로 </a:t>
            </a:r>
            <a:r>
              <a:rPr lang="ko-KR" altLang="en-US" sz="1400" b="1" dirty="0" err="1"/>
              <a:t>사용하는거</a:t>
            </a:r>
            <a:endParaRPr lang="ko-KR" altLang="en-US" sz="1400" b="1" dirty="0"/>
          </a:p>
          <a:p>
            <a:r>
              <a:rPr lang="en-US" altLang="ko-KR" sz="1400" b="1" dirty="0"/>
              <a:t>4. </a:t>
            </a:r>
            <a:r>
              <a:rPr lang="ko-KR" altLang="en-US" sz="1400" b="1" dirty="0"/>
              <a:t>모델이 </a:t>
            </a:r>
            <a:r>
              <a:rPr lang="ko-KR" altLang="en-US" sz="1400" b="1" dirty="0" err="1"/>
              <a:t>잘못된거면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NET CHARGE</a:t>
            </a:r>
            <a:r>
              <a:rPr lang="ko-KR" altLang="en-US" sz="1400" b="1" dirty="0"/>
              <a:t>생기는 경우만 다시 계산하기</a:t>
            </a:r>
          </a:p>
        </p:txBody>
      </p:sp>
    </p:spTree>
    <p:extLst>
      <p:ext uri="{BB962C8B-B14F-4D97-AF65-F5344CB8AC3E}">
        <p14:creationId xmlns:p14="http://schemas.microsoft.com/office/powerpoint/2010/main" val="103551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947</Words>
  <Application>Microsoft Office PowerPoint</Application>
  <PresentationFormat>와이드스크린</PresentationFormat>
  <Paragraphs>93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24</cp:revision>
  <dcterms:created xsi:type="dcterms:W3CDTF">2025-01-14T05:07:23Z</dcterms:created>
  <dcterms:modified xsi:type="dcterms:W3CDTF">2025-02-05T06:40:24Z</dcterms:modified>
</cp:coreProperties>
</file>