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69" r:id="rId2"/>
    <p:sldId id="370" r:id="rId3"/>
    <p:sldId id="371" r:id="rId4"/>
    <p:sldId id="372" r:id="rId5"/>
    <p:sldId id="37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4098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6EB4F-7852-4753-90E6-C7EC3E85212A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9D578-A3D1-4237-95FB-B7EF75763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2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EC-14E3-3B43-EAFD-AE69B7FD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730C66-7108-C408-5A5C-35505375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8DEBC9-493C-2994-FB86-5D9BE196A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improper dihedral angle(</a:t>
            </a:r>
            <a:r>
              <a:rPr lang="ko-KR" altLang="en-US" dirty="0" err="1"/>
              <a:t>임프로퍼</a:t>
            </a:r>
            <a:r>
              <a:rPr lang="ko-KR" altLang="en-US" dirty="0"/>
              <a:t> </a:t>
            </a:r>
            <a:r>
              <a:rPr lang="ko-KR" altLang="en-US" dirty="0" err="1"/>
              <a:t>다이헤드럴</a:t>
            </a:r>
            <a:r>
              <a:rPr lang="ko-KR" altLang="en-US" dirty="0"/>
              <a:t> 앵글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b="1" dirty="0"/>
              <a:t>4</a:t>
            </a:r>
            <a:r>
              <a:rPr lang="ko-KR" altLang="en-US" b="1" dirty="0"/>
              <a:t>개의 원자가 평면성을 유지하도록</a:t>
            </a:r>
            <a:r>
              <a:rPr lang="ko-KR" altLang="en-US" dirty="0"/>
              <a:t> 설정하는 </a:t>
            </a:r>
            <a:r>
              <a:rPr lang="ko-KR" altLang="en-US" b="1" dirty="0" err="1"/>
              <a:t>비표준적인</a:t>
            </a:r>
            <a:r>
              <a:rPr lang="ko-KR" altLang="en-US" dirty="0"/>
              <a:t> </a:t>
            </a:r>
            <a:r>
              <a:rPr lang="ko-KR" altLang="en-US" dirty="0" err="1"/>
              <a:t>비틀림각입니다</a:t>
            </a:r>
            <a:r>
              <a:rPr lang="en-US" altLang="ko-KR" dirty="0"/>
              <a:t>. </a:t>
            </a:r>
            <a:r>
              <a:rPr lang="ko-KR" altLang="en-US" dirty="0"/>
              <a:t>주로 다음을 위해 사용됩니다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ko-KR" altLang="en-US" b="1" dirty="0"/>
              <a:t>평면성 유지 </a:t>
            </a:r>
            <a:r>
              <a:rPr lang="en-US" altLang="ko-KR" b="1" dirty="0"/>
              <a:t>(Planarity)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아마이드</a:t>
            </a:r>
            <a:r>
              <a:rPr lang="en-US" altLang="ko-KR" dirty="0"/>
              <a:t>(</a:t>
            </a:r>
            <a:r>
              <a:rPr lang="ko-KR" altLang="en-US" dirty="0"/>
              <a:t>펩타이드 결합</a:t>
            </a:r>
            <a:r>
              <a:rPr lang="en-US" altLang="ko-KR" dirty="0"/>
              <a:t>), </a:t>
            </a:r>
            <a:r>
              <a:rPr lang="ko-KR" altLang="en-US" dirty="0"/>
              <a:t>벤젠 링</a:t>
            </a:r>
            <a:r>
              <a:rPr lang="en-US" altLang="ko-KR" dirty="0"/>
              <a:t>, </a:t>
            </a:r>
            <a:r>
              <a:rPr lang="ko-KR" altLang="en-US" dirty="0" err="1"/>
              <a:t>카르복실산</a:t>
            </a:r>
            <a:r>
              <a:rPr lang="en-US" altLang="ko-KR" dirty="0"/>
              <a:t>, </a:t>
            </a:r>
            <a:r>
              <a:rPr lang="ko-KR" altLang="en-US" dirty="0" err="1"/>
              <a:t>아마이드기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C–N–C–O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 </a:t>
            </a:r>
            <a:r>
              <a:rPr lang="en-US" altLang="ko-KR" dirty="0"/>
              <a:t>4</a:t>
            </a:r>
            <a:r>
              <a:rPr lang="ko-KR" altLang="en-US" dirty="0"/>
              <a:t>개의 원자가 </a:t>
            </a:r>
            <a:r>
              <a:rPr lang="ko-KR" altLang="en-US" b="1" dirty="0"/>
              <a:t>평면에 있어야 하는</a:t>
            </a:r>
            <a:r>
              <a:rPr lang="ko-KR" altLang="en-US" dirty="0"/>
              <a:t> 경우</a:t>
            </a:r>
            <a:r>
              <a:rPr lang="en-US" altLang="ko-KR" dirty="0"/>
              <a:t>, improper</a:t>
            </a:r>
            <a:r>
              <a:rPr lang="ko-KR" altLang="en-US" dirty="0"/>
              <a:t>을 통해 강제로 유지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🧩 전체 </a:t>
            </a:r>
            <a:r>
              <a:rPr lang="en-US" altLang="ko-KR" b="1" dirty="0"/>
              <a:t>GROMACS MD Workflow </a:t>
            </a:r>
            <a:r>
              <a:rPr lang="ko-KR" altLang="en-US" b="1" dirty="0"/>
              <a:t>요약</a:t>
            </a:r>
          </a:p>
          <a:p>
            <a:pPr>
              <a:buNone/>
            </a:pPr>
            <a:r>
              <a:rPr lang="ko-KR" altLang="en-US" b="1" dirty="0"/>
              <a:t>✅ 지금까지 완료한 단계</a:t>
            </a:r>
          </a:p>
          <a:p>
            <a:pPr>
              <a:buNone/>
            </a:pPr>
            <a:r>
              <a:rPr lang="ko-KR" altLang="en-US" dirty="0"/>
              <a:t>단계설명상태</a:t>
            </a:r>
            <a:r>
              <a:rPr lang="en-US" altLang="ko-KR" dirty="0"/>
              <a:t>1. </a:t>
            </a:r>
            <a:r>
              <a:rPr lang="en-US" altLang="ko-KR" b="1" dirty="0"/>
              <a:t>PDB </a:t>
            </a:r>
            <a:r>
              <a:rPr lang="ko-KR" altLang="en-US" b="1" dirty="0"/>
              <a:t>정리</a:t>
            </a:r>
            <a:r>
              <a:rPr lang="ko-KR" altLang="en-US" dirty="0"/>
              <a:t>사용자 정의 </a:t>
            </a:r>
            <a:r>
              <a:rPr lang="en-US" altLang="ko-KR" dirty="0"/>
              <a:t>residue(BAL) </a:t>
            </a:r>
            <a:r>
              <a:rPr lang="ko-KR" altLang="en-US" dirty="0"/>
              <a:t>포함 </a:t>
            </a:r>
            <a:r>
              <a:rPr lang="en-US" altLang="ko-KR" dirty="0"/>
              <a:t>.</a:t>
            </a:r>
            <a:r>
              <a:rPr lang="en-US" altLang="ko-KR" dirty="0" err="1"/>
              <a:t>pdb</a:t>
            </a:r>
            <a:r>
              <a:rPr lang="en-US" altLang="ko-KR" dirty="0"/>
              <a:t> </a:t>
            </a:r>
            <a:r>
              <a:rPr lang="ko-KR" altLang="en-US" dirty="0"/>
              <a:t>파일 정리 및 수소 추가✅ 완료</a:t>
            </a:r>
            <a:r>
              <a:rPr lang="en-US" altLang="ko-KR" dirty="0"/>
              <a:t>2. </a:t>
            </a:r>
            <a:r>
              <a:rPr lang="en-US" altLang="ko-KR" b="1" dirty="0"/>
              <a:t>residue </a:t>
            </a:r>
            <a:r>
              <a:rPr lang="ko-KR" altLang="en-US" b="1" dirty="0"/>
              <a:t>등록</a:t>
            </a:r>
            <a:r>
              <a:rPr lang="en-US" altLang="ko-KR" dirty="0" err="1"/>
              <a:t>aminoacids.rtp</a:t>
            </a:r>
            <a:r>
              <a:rPr lang="en-US" altLang="ko-KR" dirty="0"/>
              <a:t>, </a:t>
            </a:r>
            <a:r>
              <a:rPr lang="en-US" altLang="ko-KR" dirty="0" err="1"/>
              <a:t>hdb</a:t>
            </a:r>
            <a:r>
              <a:rPr lang="en-US" altLang="ko-KR" dirty="0"/>
              <a:t>, residuetypes.dat</a:t>
            </a:r>
            <a:r>
              <a:rPr lang="ko-KR" altLang="en-US" dirty="0"/>
              <a:t>에 </a:t>
            </a:r>
            <a:r>
              <a:rPr lang="en-US" altLang="ko-KR" dirty="0"/>
              <a:t>BAL </a:t>
            </a:r>
            <a:r>
              <a:rPr lang="ko-KR" altLang="en-US" dirty="0"/>
              <a:t>등록✅ 완료</a:t>
            </a:r>
            <a:r>
              <a:rPr lang="en-US" altLang="ko-KR" dirty="0"/>
              <a:t>3. </a:t>
            </a:r>
            <a:r>
              <a:rPr lang="en-US" altLang="ko-KR" b="1" dirty="0"/>
              <a:t>pdb2gmx </a:t>
            </a:r>
            <a:r>
              <a:rPr lang="ko-KR" altLang="en-US" b="1" dirty="0"/>
              <a:t>실행</a:t>
            </a:r>
            <a:r>
              <a:rPr lang="en-US" altLang="ko-KR" dirty="0"/>
              <a:t>.</a:t>
            </a:r>
            <a:r>
              <a:rPr lang="en-US" altLang="ko-KR" dirty="0" err="1"/>
              <a:t>gro</a:t>
            </a:r>
            <a:r>
              <a:rPr lang="en-US" altLang="ko-KR" dirty="0"/>
              <a:t>, .top, .</a:t>
            </a:r>
            <a:r>
              <a:rPr lang="en-US" altLang="ko-KR" dirty="0" err="1"/>
              <a:t>itp</a:t>
            </a:r>
            <a:r>
              <a:rPr lang="en-US" altLang="ko-KR" dirty="0"/>
              <a:t> </a:t>
            </a:r>
            <a:r>
              <a:rPr lang="ko-KR" altLang="en-US" dirty="0"/>
              <a:t>파일 생성✅ 성공</a:t>
            </a:r>
            <a:r>
              <a:rPr lang="en-US" altLang="ko-KR" dirty="0"/>
              <a:t>4. </a:t>
            </a:r>
            <a:r>
              <a:rPr lang="en-US" altLang="ko-KR" b="1" dirty="0"/>
              <a:t>HOH </a:t>
            </a:r>
            <a:r>
              <a:rPr lang="ko-KR" altLang="en-US" b="1" dirty="0"/>
              <a:t>물 분자 수소 이름 정정 </a:t>
            </a:r>
            <a:r>
              <a:rPr lang="en-US" altLang="ko-KR" b="1" dirty="0"/>
              <a:t>(OW, HW1, HW2)</a:t>
            </a:r>
            <a:r>
              <a:rPr lang="ko-KR" altLang="en-US" dirty="0"/>
              <a:t>✅ 성공</a:t>
            </a:r>
          </a:p>
          <a:p>
            <a:pPr>
              <a:buNone/>
            </a:pPr>
            <a:r>
              <a:rPr lang="ko-KR" altLang="en-US" b="1" dirty="0"/>
              <a:t>🔜 앞으로 진행할 단계</a:t>
            </a:r>
          </a:p>
          <a:p>
            <a:pPr>
              <a:buNone/>
            </a:pPr>
            <a:r>
              <a:rPr lang="ko-KR" altLang="en-US" dirty="0"/>
              <a:t>단계설명생성 파일상태</a:t>
            </a:r>
            <a:r>
              <a:rPr lang="en-US" altLang="ko-KR" dirty="0"/>
              <a:t>5. </a:t>
            </a:r>
            <a:r>
              <a:rPr lang="ko-KR" altLang="en-US" b="1" dirty="0"/>
              <a:t>박스 </a:t>
            </a:r>
            <a:r>
              <a:rPr lang="ko-KR" altLang="en-US" b="1" dirty="0" err="1"/>
              <a:t>설정</a:t>
            </a:r>
            <a:r>
              <a:rPr lang="ko-KR" altLang="en-US" dirty="0" err="1"/>
              <a:t>시뮬레이션</a:t>
            </a:r>
            <a:r>
              <a:rPr lang="ko-KR" altLang="en-US" dirty="0"/>
              <a:t> 박스 생성 및 분자 배치</a:t>
            </a:r>
            <a:r>
              <a:rPr lang="en-US" altLang="ko-KR" dirty="0" err="1"/>
              <a:t>newbox.gro</a:t>
            </a:r>
            <a:r>
              <a:rPr lang="en-US" altLang="ko-KR" dirty="0"/>
              <a:t>❌ </a:t>
            </a:r>
            <a:r>
              <a:rPr lang="ko-KR" altLang="en-US" dirty="0"/>
              <a:t>예정</a:t>
            </a:r>
            <a:r>
              <a:rPr lang="en-US" altLang="ko-KR" dirty="0"/>
              <a:t>6. </a:t>
            </a:r>
            <a:r>
              <a:rPr lang="ko-KR" altLang="en-US" b="1" dirty="0"/>
              <a:t>용매화</a:t>
            </a:r>
            <a:r>
              <a:rPr lang="en-US" altLang="ko-KR" b="1" dirty="0"/>
              <a:t>(Solvation)</a:t>
            </a:r>
            <a:r>
              <a:rPr lang="ko-KR" altLang="en-US" dirty="0"/>
              <a:t>물 분자</a:t>
            </a:r>
            <a:r>
              <a:rPr lang="en-US" altLang="ko-KR" dirty="0"/>
              <a:t>(TIP3P)</a:t>
            </a:r>
            <a:r>
              <a:rPr lang="ko-KR" altLang="en-US" dirty="0"/>
              <a:t>로 시스템 채우기</a:t>
            </a:r>
            <a:r>
              <a:rPr lang="en-US" altLang="ko-KR" dirty="0" err="1"/>
              <a:t>solvated.gro</a:t>
            </a:r>
            <a:r>
              <a:rPr lang="en-US" altLang="ko-KR" dirty="0"/>
              <a:t>, </a:t>
            </a:r>
            <a:r>
              <a:rPr lang="ko-KR" altLang="en-US" dirty="0"/>
              <a:t>수정된 </a:t>
            </a:r>
            <a:r>
              <a:rPr lang="en-US" altLang="ko-KR" dirty="0" err="1"/>
              <a:t>topol.top</a:t>
            </a:r>
            <a:r>
              <a:rPr lang="en-US" altLang="ko-KR" dirty="0"/>
              <a:t>❌ </a:t>
            </a:r>
            <a:r>
              <a:rPr lang="ko-KR" altLang="en-US" dirty="0"/>
              <a:t>예정</a:t>
            </a:r>
            <a:r>
              <a:rPr lang="en-US" altLang="ko-KR" dirty="0"/>
              <a:t>7. </a:t>
            </a:r>
            <a:r>
              <a:rPr lang="ko-KR" altLang="en-US" b="1" dirty="0"/>
              <a:t>중성화</a:t>
            </a:r>
            <a:r>
              <a:rPr lang="en-US" altLang="ko-KR" b="1" dirty="0"/>
              <a:t>(Ion </a:t>
            </a:r>
            <a:r>
              <a:rPr lang="ko-KR" altLang="en-US" b="1" dirty="0"/>
              <a:t>추가</a:t>
            </a:r>
            <a:r>
              <a:rPr lang="en-US" altLang="ko-KR" b="1" dirty="0"/>
              <a:t>)</a:t>
            </a:r>
            <a:r>
              <a:rPr lang="en-US" altLang="ko-KR" dirty="0"/>
              <a:t>Na⁺, Cl⁻ </a:t>
            </a:r>
            <a:r>
              <a:rPr lang="ko-KR" altLang="en-US" dirty="0"/>
              <a:t>등으로 전하 중성화</a:t>
            </a:r>
            <a:r>
              <a:rPr lang="en-US" altLang="ko-KR" dirty="0" err="1"/>
              <a:t>ions.tpr</a:t>
            </a:r>
            <a:r>
              <a:rPr lang="en-US" altLang="ko-KR" dirty="0"/>
              <a:t>, </a:t>
            </a:r>
            <a:r>
              <a:rPr lang="en-US" altLang="ko-KR" dirty="0" err="1"/>
              <a:t>ions.gro</a:t>
            </a:r>
            <a:r>
              <a:rPr lang="en-US" altLang="ko-KR" dirty="0"/>
              <a:t>❌ </a:t>
            </a:r>
            <a:r>
              <a:rPr lang="ko-KR" altLang="en-US" dirty="0"/>
              <a:t>예정</a:t>
            </a:r>
            <a:r>
              <a:rPr lang="en-US" altLang="ko-KR" dirty="0"/>
              <a:t>8. </a:t>
            </a:r>
            <a:r>
              <a:rPr lang="ko-KR" altLang="en-US" b="1" dirty="0"/>
              <a:t>에너지 최소화 </a:t>
            </a:r>
            <a:r>
              <a:rPr lang="en-US" altLang="ko-KR" b="1" dirty="0"/>
              <a:t>(EM)</a:t>
            </a:r>
            <a:r>
              <a:rPr lang="ko-KR" altLang="en-US" dirty="0"/>
              <a:t>초기 원자 겹침 제거</a:t>
            </a:r>
            <a:r>
              <a:rPr lang="en-US" altLang="ko-KR" dirty="0" err="1"/>
              <a:t>em.gro</a:t>
            </a:r>
            <a:r>
              <a:rPr lang="en-US" altLang="ko-KR" dirty="0"/>
              <a:t>, </a:t>
            </a:r>
            <a:r>
              <a:rPr lang="en-US" altLang="ko-KR" dirty="0" err="1"/>
              <a:t>em.edr</a:t>
            </a:r>
            <a:r>
              <a:rPr lang="en-US" altLang="ko-KR" dirty="0"/>
              <a:t>❌ </a:t>
            </a:r>
            <a:r>
              <a:rPr lang="ko-KR" altLang="en-US" dirty="0"/>
              <a:t>예정</a:t>
            </a:r>
            <a:r>
              <a:rPr lang="en-US" altLang="ko-KR" dirty="0"/>
              <a:t>9. </a:t>
            </a:r>
            <a:r>
              <a:rPr lang="en-US" altLang="ko-KR" b="1" dirty="0"/>
              <a:t>NVT </a:t>
            </a:r>
            <a:r>
              <a:rPr lang="ko-KR" altLang="en-US" b="1" dirty="0" err="1"/>
              <a:t>평형화</a:t>
            </a:r>
            <a:r>
              <a:rPr lang="ko-KR" altLang="en-US" dirty="0" err="1"/>
              <a:t>고정</a:t>
            </a:r>
            <a:r>
              <a:rPr lang="ko-KR" altLang="en-US" dirty="0"/>
              <a:t> 온도에서 평형 도달</a:t>
            </a:r>
            <a:r>
              <a:rPr lang="en-US" altLang="ko-KR" dirty="0" err="1"/>
              <a:t>nvt.gro</a:t>
            </a:r>
            <a:r>
              <a:rPr lang="en-US" altLang="ko-KR" dirty="0"/>
              <a:t>, </a:t>
            </a:r>
            <a:r>
              <a:rPr lang="en-US" altLang="ko-KR" dirty="0" err="1"/>
              <a:t>nvt.edr</a:t>
            </a:r>
            <a:r>
              <a:rPr lang="en-US" altLang="ko-KR" dirty="0"/>
              <a:t>❌ </a:t>
            </a:r>
            <a:r>
              <a:rPr lang="ko-KR" altLang="en-US" dirty="0"/>
              <a:t>예정</a:t>
            </a:r>
            <a:r>
              <a:rPr lang="en-US" altLang="ko-KR" dirty="0"/>
              <a:t>10. </a:t>
            </a:r>
            <a:r>
              <a:rPr lang="en-US" altLang="ko-KR" b="1" dirty="0"/>
              <a:t>NPT </a:t>
            </a:r>
            <a:r>
              <a:rPr lang="ko-KR" altLang="en-US" b="1" dirty="0" err="1"/>
              <a:t>평형화</a:t>
            </a:r>
            <a:r>
              <a:rPr lang="ko-KR" altLang="en-US" dirty="0" err="1"/>
              <a:t>압력도</a:t>
            </a:r>
            <a:r>
              <a:rPr lang="ko-KR" altLang="en-US" dirty="0"/>
              <a:t> 조정하여 밀도 안정화</a:t>
            </a:r>
            <a:r>
              <a:rPr lang="en-US" altLang="ko-KR" dirty="0" err="1"/>
              <a:t>npt.gro</a:t>
            </a:r>
            <a:r>
              <a:rPr lang="en-US" altLang="ko-KR" dirty="0"/>
              <a:t>, </a:t>
            </a:r>
            <a:r>
              <a:rPr lang="en-US" altLang="ko-KR" dirty="0" err="1"/>
              <a:t>npt.edr</a:t>
            </a:r>
            <a:r>
              <a:rPr lang="en-US" altLang="ko-KR" dirty="0"/>
              <a:t>❌ </a:t>
            </a:r>
            <a:r>
              <a:rPr lang="ko-KR" altLang="en-US" dirty="0"/>
              <a:t>예정</a:t>
            </a:r>
            <a:r>
              <a:rPr lang="en-US" altLang="ko-KR" dirty="0"/>
              <a:t>11. </a:t>
            </a:r>
            <a:r>
              <a:rPr lang="ko-KR" altLang="en-US" b="1" dirty="0"/>
              <a:t>생산 </a:t>
            </a:r>
            <a:r>
              <a:rPr lang="en-US" altLang="ko-KR" b="1" dirty="0"/>
              <a:t>MD</a:t>
            </a:r>
            <a:r>
              <a:rPr lang="ko-KR" altLang="en-US" dirty="0"/>
              <a:t>본격적인 동역학 시뮬레이션</a:t>
            </a:r>
            <a:r>
              <a:rPr lang="en-US" altLang="ko-KR" dirty="0" err="1"/>
              <a:t>md.gro</a:t>
            </a:r>
            <a:r>
              <a:rPr lang="en-US" altLang="ko-KR" dirty="0"/>
              <a:t>, </a:t>
            </a:r>
            <a:r>
              <a:rPr lang="en-US" altLang="ko-KR" dirty="0" err="1"/>
              <a:t>md.trr</a:t>
            </a:r>
            <a:r>
              <a:rPr lang="en-US" altLang="ko-KR" dirty="0"/>
              <a:t>, </a:t>
            </a:r>
            <a:r>
              <a:rPr lang="en-US" altLang="ko-KR" dirty="0" err="1"/>
              <a:t>md.xtc</a:t>
            </a:r>
            <a:r>
              <a:rPr lang="en-US" altLang="ko-KR" dirty="0"/>
              <a:t>, </a:t>
            </a:r>
            <a:r>
              <a:rPr lang="en-US" altLang="ko-KR" dirty="0" err="1"/>
              <a:t>md.edr</a:t>
            </a:r>
            <a:r>
              <a:rPr lang="en-US" altLang="ko-KR" dirty="0"/>
              <a:t>, md.log❌ </a:t>
            </a:r>
            <a:r>
              <a:rPr lang="ko-KR" altLang="en-US" dirty="0"/>
              <a:t>예정</a:t>
            </a:r>
            <a:r>
              <a:rPr lang="en-US" altLang="ko-KR" dirty="0"/>
              <a:t>12. </a:t>
            </a:r>
            <a:r>
              <a:rPr lang="ko-KR" altLang="en-US" b="1" dirty="0"/>
              <a:t>분석</a:t>
            </a:r>
            <a:r>
              <a:rPr lang="en-US" altLang="ko-KR" b="1" dirty="0"/>
              <a:t>(Post-processing)</a:t>
            </a:r>
            <a:r>
              <a:rPr lang="en-US" altLang="ko-KR" dirty="0"/>
              <a:t>RMSD, RDF, Radius of gyration, H-bond </a:t>
            </a:r>
            <a:r>
              <a:rPr lang="ko-KR" altLang="en-US" dirty="0"/>
              <a:t>등 분석그래프 및 수치 결과❌ 예정</a:t>
            </a:r>
          </a:p>
          <a:p>
            <a:pPr>
              <a:buNone/>
            </a:pPr>
            <a:r>
              <a:rPr lang="ko-KR" altLang="en-US" b="1" dirty="0"/>
              <a:t>🗂️ 필요한 주요 입력 파일 </a:t>
            </a:r>
            <a:r>
              <a:rPr lang="en-US" altLang="ko-KR" b="1" dirty="0"/>
              <a:t>(</a:t>
            </a:r>
            <a:r>
              <a:rPr lang="ko-KR" altLang="en-US" b="1" dirty="0"/>
              <a:t>앞으로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*</a:t>
            </a:r>
            <a:r>
              <a:rPr lang="en-US" altLang="ko-KR" dirty="0"/>
              <a:t>.</a:t>
            </a:r>
            <a:r>
              <a:rPr lang="en-US" altLang="ko-KR" dirty="0" err="1"/>
              <a:t>mdp</a:t>
            </a:r>
            <a:r>
              <a:rPr lang="en-US" altLang="ko-KR" dirty="0"/>
              <a:t>: </a:t>
            </a:r>
            <a:r>
              <a:rPr lang="ko-KR" altLang="en-US" dirty="0"/>
              <a:t>각 단계별 파라미터 파일 </a:t>
            </a:r>
            <a:r>
              <a:rPr lang="en-US" altLang="ko-KR" dirty="0"/>
              <a:t>(</a:t>
            </a:r>
            <a:r>
              <a:rPr lang="ko-KR" altLang="en-US" dirty="0"/>
              <a:t>제가 샘플 제공해 드릴 수 있어요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minim.mdp</a:t>
            </a:r>
            <a:r>
              <a:rPr lang="en-US" altLang="ko-KR" dirty="0"/>
              <a:t> (EM), </a:t>
            </a:r>
            <a:r>
              <a:rPr lang="en-US" altLang="ko-KR" dirty="0" err="1"/>
              <a:t>nvt.mdp</a:t>
            </a:r>
            <a:r>
              <a:rPr lang="en-US" altLang="ko-KR" dirty="0"/>
              <a:t>, </a:t>
            </a:r>
            <a:r>
              <a:rPr lang="en-US" altLang="ko-KR" dirty="0" err="1"/>
              <a:t>npt.mdp</a:t>
            </a:r>
            <a:r>
              <a:rPr lang="en-US" altLang="ko-KR" dirty="0"/>
              <a:t>, </a:t>
            </a:r>
            <a:r>
              <a:rPr lang="en-US" altLang="ko-KR" dirty="0" err="1"/>
              <a:t>md.mdp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spc216.gro: TIP3P </a:t>
            </a:r>
            <a:r>
              <a:rPr lang="ko-KR" altLang="en-US" dirty="0"/>
              <a:t>용매 구조 </a:t>
            </a:r>
            <a:r>
              <a:rPr lang="en-US" altLang="ko-KR" dirty="0"/>
              <a:t>(</a:t>
            </a:r>
            <a:r>
              <a:rPr lang="en-US" altLang="ko-KR" dirty="0" err="1"/>
              <a:t>gmx</a:t>
            </a:r>
            <a:r>
              <a:rPr lang="en-US" altLang="ko-KR" dirty="0"/>
              <a:t> solvate</a:t>
            </a:r>
            <a:r>
              <a:rPr lang="ko-KR" altLang="en-US" dirty="0"/>
              <a:t>에서 자동 불러옴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ions.mdp</a:t>
            </a:r>
            <a:r>
              <a:rPr lang="en-US" altLang="ko-KR" dirty="0"/>
              <a:t>: </a:t>
            </a:r>
            <a:r>
              <a:rPr lang="ko-KR" altLang="en-US" dirty="0"/>
              <a:t>이온 중성화를 위한 입력</a:t>
            </a:r>
            <a:r>
              <a:rPr lang="en-US" altLang="ko-KR" b="0" i="0" dirty="0">
                <a:effectLst/>
                <a:latin typeface="fkGroteskNeue"/>
              </a:rPr>
              <a:t>GROMACS</a:t>
            </a:r>
            <a:r>
              <a:rPr lang="ko-KR" altLang="en-US" b="0" i="0" dirty="0">
                <a:effectLst/>
                <a:latin typeface="fkGroteskNeue"/>
              </a:rPr>
              <a:t>는 기본적으로 </a:t>
            </a:r>
            <a:r>
              <a:rPr lang="en-US" altLang="ko-KR" dirty="0"/>
              <a:t>IMPROPERS</a:t>
            </a:r>
            <a:r>
              <a:rPr lang="ko-KR" altLang="en-US" b="0" i="0" dirty="0">
                <a:effectLst/>
                <a:latin typeface="fkGroteskNeue"/>
              </a:rPr>
              <a:t>를 </a:t>
            </a:r>
            <a:r>
              <a:rPr lang="en-US" altLang="ko-KR" dirty="0"/>
              <a:t>[ </a:t>
            </a:r>
            <a:r>
              <a:rPr lang="en-US" altLang="ko-KR" dirty="0" err="1"/>
              <a:t>impropers</a:t>
            </a:r>
            <a:r>
              <a:rPr lang="en-US" altLang="ko-KR" dirty="0"/>
              <a:t> ]</a:t>
            </a:r>
            <a:r>
              <a:rPr lang="ko-KR" altLang="en-US" b="0" i="0" dirty="0">
                <a:effectLst/>
                <a:latin typeface="fkGroteskNeue"/>
              </a:rPr>
              <a:t>가 아닌 </a:t>
            </a:r>
            <a:r>
              <a:rPr lang="en-US" altLang="ko-KR" dirty="0"/>
              <a:t>[ dihedrals ]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en-US" altLang="ko-KR" b="0" i="0" dirty="0" err="1">
                <a:effectLst/>
                <a:latin typeface="fkGroteskNeue"/>
              </a:rPr>
              <a:t>funct</a:t>
            </a:r>
            <a:r>
              <a:rPr lang="en-US" altLang="ko-KR" b="0" i="0" dirty="0">
                <a:effectLst/>
                <a:latin typeface="fkGroteskNeue"/>
              </a:rPr>
              <a:t> 1</a:t>
            </a:r>
            <a:r>
              <a:rPr lang="ko-KR" altLang="en-US" b="0" i="0" dirty="0">
                <a:effectLst/>
                <a:latin typeface="fkGroteskNeue"/>
              </a:rPr>
              <a:t>로 처리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72443-C80D-E433-7630-B5B85E831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27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A07E-1A72-9603-4163-61D41D0E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20B198-F4E2-096A-9108-FF7B767CB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1AF8D0-E7E7-FCB2-FF72-E24E4846F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07171-CC04-FAB5-AB57-90F507414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271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1E342-AA70-BBBD-D1B1-88F73791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F429D8-003B-DF3A-2B5E-2AB59C67D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E18CBE-1F0F-27E9-0CBC-50879942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DEEB6A-7DD9-E19D-88CA-4D010BDD6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75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86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A0297-41C5-EA9F-EAF7-52C3DD5B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59AB1A-C75B-5BAC-EDF9-5683993B4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312CF-F2CC-B511-F766-414A52644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/>
              <a:t>gmx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traj</a:t>
            </a:r>
            <a:r>
              <a:rPr lang="en-US" altLang="ko-KR" sz="1200" dirty="0"/>
              <a:t> -f </a:t>
            </a:r>
            <a:r>
              <a:rPr lang="en-US" altLang="ko-KR" sz="1200" dirty="0" err="1"/>
              <a:t>md.trr</a:t>
            </a:r>
            <a:r>
              <a:rPr lang="en-US" altLang="ko-KR" sz="1200" dirty="0"/>
              <a:t> -s </a:t>
            </a:r>
            <a:r>
              <a:rPr lang="en-US" altLang="ko-KR" sz="1200" dirty="0" err="1"/>
              <a:t>md.tpr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oxt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coords.xtc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A5DC6-5FD6-C956-7E97-1B0E0FD31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50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5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2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84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91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39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0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4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8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EADB-F2A8-463E-8B96-A965B6C5FE6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493F3-A3FA-4D01-B164-B3D734008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4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8F4B0-C990-D08F-B93B-345692E5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그룹 1095">
            <a:extLst>
              <a:ext uri="{FF2B5EF4-FFF2-40B4-BE49-F238E27FC236}">
                <a16:creationId xmlns:a16="http://schemas.microsoft.com/office/drawing/2014/main" id="{E41EFF15-9FAA-2737-A79C-FDD8867A188D}"/>
              </a:ext>
            </a:extLst>
          </p:cNvPr>
          <p:cNvGrpSpPr/>
          <p:nvPr/>
        </p:nvGrpSpPr>
        <p:grpSpPr>
          <a:xfrm>
            <a:off x="95250" y="87993"/>
            <a:ext cx="349782" cy="293656"/>
            <a:chOff x="2332574" y="807895"/>
            <a:chExt cx="349782" cy="293656"/>
          </a:xfrm>
        </p:grpSpPr>
        <p:sp>
          <p:nvSpPr>
            <p:cNvPr id="1097" name="타원 1096">
              <a:extLst>
                <a:ext uri="{FF2B5EF4-FFF2-40B4-BE49-F238E27FC236}">
                  <a16:creationId xmlns:a16="http://schemas.microsoft.com/office/drawing/2014/main" id="{21900F05-C4B6-A5C5-BDA5-3664824D8D44}"/>
                </a:ext>
              </a:extLst>
            </p:cNvPr>
            <p:cNvSpPr/>
            <p:nvPr/>
          </p:nvSpPr>
          <p:spPr>
            <a:xfrm>
              <a:off x="2339726" y="812162"/>
              <a:ext cx="289389" cy="28938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BEB8486-BE0B-028F-E4F3-9053BF14D7CD}"/>
                </a:ext>
              </a:extLst>
            </p:cNvPr>
            <p:cNvSpPr txBox="1"/>
            <p:nvPr/>
          </p:nvSpPr>
          <p:spPr>
            <a:xfrm>
              <a:off x="2332574" y="807895"/>
              <a:ext cx="349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BB1C0E-CBC7-920A-858A-1DABFAD0FDC4}"/>
              </a:ext>
            </a:extLst>
          </p:cNvPr>
          <p:cNvSpPr/>
          <p:nvPr/>
        </p:nvSpPr>
        <p:spPr>
          <a:xfrm>
            <a:off x="1095374" y="6348493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gmx</a:t>
            </a:r>
            <a:r>
              <a:rPr lang="en-US" altLang="ko-KR" sz="1100" dirty="0"/>
              <a:t> pdb2gmx -f case_001.pdb -o </a:t>
            </a:r>
            <a:r>
              <a:rPr lang="en-US" altLang="ko-KR" sz="1100" dirty="0" err="1"/>
              <a:t>processed.gro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r>
              <a:rPr lang="en-US" altLang="ko-KR" sz="1100" dirty="0"/>
              <a:t> -ff </a:t>
            </a:r>
            <a:r>
              <a:rPr lang="en-US" altLang="ko-KR" sz="1100" dirty="0" err="1"/>
              <a:t>oplsaa</a:t>
            </a:r>
            <a:r>
              <a:rPr lang="en-US" altLang="ko-KR" sz="1100" dirty="0"/>
              <a:t> -water tip3p -</a:t>
            </a:r>
            <a:r>
              <a:rPr lang="en-US" altLang="ko-KR" sz="1100" dirty="0" err="1"/>
              <a:t>ter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6134AC-0D98-FF63-10A6-6F545C30EA8B}"/>
              </a:ext>
            </a:extLst>
          </p:cNvPr>
          <p:cNvSpPr/>
          <p:nvPr/>
        </p:nvSpPr>
        <p:spPr>
          <a:xfrm>
            <a:off x="391792" y="561975"/>
            <a:ext cx="5561334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GROMACS </a:t>
            </a:r>
            <a:r>
              <a:rPr lang="ko-KR" altLang="en-US" sz="1100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F6E2-92D5-16CB-04FD-78BA305CED5E}"/>
              </a:ext>
            </a:extLst>
          </p:cNvPr>
          <p:cNvSpPr/>
          <p:nvPr/>
        </p:nvSpPr>
        <p:spPr>
          <a:xfrm>
            <a:off x="391792" y="1019499"/>
            <a:ext cx="703583" cy="1276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case01.xyz</a:t>
            </a:r>
            <a:r>
              <a:rPr lang="ko-KR" altLang="en-US" sz="1100" dirty="0"/>
              <a:t>예시로 </a:t>
            </a:r>
            <a:r>
              <a:rPr lang="en-US" altLang="ko-KR" sz="1100" dirty="0"/>
              <a:t>GROMACS </a:t>
            </a:r>
            <a:r>
              <a:rPr lang="ko-KR" altLang="en-US" sz="1100" dirty="0"/>
              <a:t>수행 테스트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030B83-B234-1F3F-6130-2CE9C6C2AFEA}"/>
              </a:ext>
            </a:extLst>
          </p:cNvPr>
          <p:cNvSpPr/>
          <p:nvPr/>
        </p:nvSpPr>
        <p:spPr>
          <a:xfrm>
            <a:off x="1095374" y="5272006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ko-KR" sz="1100" dirty="0"/>
              <a:t>opls_271  opls_272  opls_272  opls_292 </a:t>
            </a:r>
            <a:endParaRPr lang="ko-KR" altLang="en-US" sz="11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45755B-0423-FCA3-6B7D-3B4F2FE1FD5F}"/>
              </a:ext>
            </a:extLst>
          </p:cNvPr>
          <p:cNvSpPr/>
          <p:nvPr/>
        </p:nvSpPr>
        <p:spPr>
          <a:xfrm>
            <a:off x="1095374" y="5986867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sudo</a:t>
            </a:r>
            <a:r>
              <a:rPr lang="en-US" altLang="ko-KR" sz="1100" dirty="0"/>
              <a:t> vi /</a:t>
            </a:r>
            <a:r>
              <a:rPr lang="en-US" altLang="ko-KR" sz="1100" dirty="0" err="1"/>
              <a:t>usr</a:t>
            </a:r>
            <a:r>
              <a:rPr lang="en-US" altLang="ko-KR" sz="1100" dirty="0"/>
              <a:t>/local/</a:t>
            </a:r>
            <a:r>
              <a:rPr lang="en-US" altLang="ko-KR" sz="1100" dirty="0" err="1"/>
              <a:t>gromacs</a:t>
            </a:r>
            <a:r>
              <a:rPr lang="en-US" altLang="ko-KR" sz="1100" dirty="0"/>
              <a:t>/share/</a:t>
            </a:r>
            <a:r>
              <a:rPr lang="en-US" altLang="ko-KR" sz="1100" dirty="0" err="1"/>
              <a:t>gromacs</a:t>
            </a:r>
            <a:r>
              <a:rPr lang="en-US" altLang="ko-KR" sz="1100" dirty="0"/>
              <a:t>/top/</a:t>
            </a:r>
            <a:r>
              <a:rPr lang="en-US" altLang="ko-KR" sz="1100" dirty="0" err="1"/>
              <a:t>oplsaa.ff</a:t>
            </a:r>
            <a:r>
              <a:rPr lang="en-US" altLang="ko-KR" sz="1100" dirty="0"/>
              <a:t>/</a:t>
            </a:r>
            <a:r>
              <a:rPr lang="en-US" altLang="ko-KR" sz="1100" dirty="0" err="1"/>
              <a:t>aminoacids.hdb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4115B-3891-E783-0582-C4E56CC5A159}"/>
              </a:ext>
            </a:extLst>
          </p:cNvPr>
          <p:cNvSpPr/>
          <p:nvPr/>
        </p:nvSpPr>
        <p:spPr>
          <a:xfrm>
            <a:off x="1095374" y="4910218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sudo</a:t>
            </a:r>
            <a:r>
              <a:rPr lang="en-US" altLang="ko-KR" sz="1100" dirty="0"/>
              <a:t> vi /</a:t>
            </a:r>
            <a:r>
              <a:rPr lang="en-US" altLang="ko-KR" sz="1100" dirty="0" err="1"/>
              <a:t>usr</a:t>
            </a:r>
            <a:r>
              <a:rPr lang="en-US" altLang="ko-KR" sz="1100" dirty="0"/>
              <a:t>/local/</a:t>
            </a:r>
            <a:r>
              <a:rPr lang="en-US" altLang="ko-KR" sz="1100" dirty="0" err="1"/>
              <a:t>gromacs</a:t>
            </a:r>
            <a:r>
              <a:rPr lang="en-US" altLang="ko-KR" sz="1100" dirty="0"/>
              <a:t>/share/</a:t>
            </a:r>
            <a:r>
              <a:rPr lang="en-US" altLang="ko-KR" sz="1100" dirty="0" err="1"/>
              <a:t>gromacs</a:t>
            </a:r>
            <a:r>
              <a:rPr lang="en-US" altLang="ko-KR" sz="1100" dirty="0"/>
              <a:t>/top/</a:t>
            </a:r>
            <a:r>
              <a:rPr lang="en-US" altLang="ko-KR" sz="1100" dirty="0" err="1"/>
              <a:t>oplsaa.ff</a:t>
            </a:r>
            <a:r>
              <a:rPr lang="en-US" altLang="ko-KR" sz="1100" dirty="0"/>
              <a:t>/residuetypes.dat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C9047-EB96-8091-3EB8-2CED732DFB1F}"/>
              </a:ext>
            </a:extLst>
          </p:cNvPr>
          <p:cNvSpPr/>
          <p:nvPr/>
        </p:nvSpPr>
        <p:spPr>
          <a:xfrm>
            <a:off x="1095374" y="1254878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</a:t>
            </a:r>
            <a:r>
              <a:rPr lang="en-US" altLang="ko-KR" sz="1100" dirty="0" err="1"/>
              <a:t>ignh</a:t>
            </a:r>
            <a:r>
              <a:rPr lang="en-US" altLang="ko-KR" sz="1100" dirty="0"/>
              <a:t> </a:t>
            </a:r>
            <a:r>
              <a:rPr lang="ko-KR" altLang="en-US" sz="1100" dirty="0"/>
              <a:t>수소 자동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709A1B-AF18-7955-88F0-1B8A9EFD19CB}"/>
              </a:ext>
            </a:extLst>
          </p:cNvPr>
          <p:cNvSpPr/>
          <p:nvPr/>
        </p:nvSpPr>
        <p:spPr>
          <a:xfrm>
            <a:off x="1095374" y="1676400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고정 </a:t>
            </a:r>
            <a:r>
              <a:rPr lang="ko-KR" altLang="en-US" sz="1100"/>
              <a:t>열 </a:t>
            </a:r>
            <a:r>
              <a:rPr lang="en-US" altLang="ko-KR" sz="1100" dirty="0"/>
              <a:t>format </a:t>
            </a:r>
            <a:r>
              <a:rPr lang="ko-KR" altLang="en-US" sz="1100" dirty="0"/>
              <a:t>문제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502B6A-7DF1-A71F-7D9C-0189DF80FC74}"/>
              </a:ext>
            </a:extLst>
          </p:cNvPr>
          <p:cNvSpPr/>
          <p:nvPr/>
        </p:nvSpPr>
        <p:spPr>
          <a:xfrm>
            <a:off x="1095374" y="2052718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pdb</a:t>
            </a:r>
            <a:r>
              <a:rPr lang="ko-KR" altLang="en-US" sz="1100" dirty="0"/>
              <a:t>내 </a:t>
            </a:r>
            <a:r>
              <a:rPr lang="en-US" altLang="ko-KR" sz="1100" dirty="0"/>
              <a:t>chain </a:t>
            </a:r>
            <a:r>
              <a:rPr lang="ko-KR" altLang="en-US" sz="1100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92B4CD-615B-7DE1-FA5E-319C8F1921B1}"/>
              </a:ext>
            </a:extLst>
          </p:cNvPr>
          <p:cNvSpPr/>
          <p:nvPr/>
        </p:nvSpPr>
        <p:spPr>
          <a:xfrm>
            <a:off x="1095374" y="5624917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rtb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pdb</a:t>
            </a:r>
            <a:r>
              <a:rPr lang="ko-KR" altLang="en-US" sz="1100" dirty="0"/>
              <a:t>에서 명시한 이름 일치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B8333-723F-39CE-6916-61CD403D90CF}"/>
              </a:ext>
            </a:extLst>
          </p:cNvPr>
          <p:cNvSpPr/>
          <p:nvPr/>
        </p:nvSpPr>
        <p:spPr>
          <a:xfrm>
            <a:off x="1095374" y="2414344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ATOM,</a:t>
            </a:r>
            <a:r>
              <a:rPr lang="ko-KR" altLang="en-US" sz="1100" dirty="0"/>
              <a:t> </a:t>
            </a:r>
            <a:r>
              <a:rPr lang="en-US" altLang="ko-KR" sz="1100" dirty="0"/>
              <a:t>HETATM</a:t>
            </a:r>
            <a:endParaRPr lang="ko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8B68B3-299B-9D71-9B08-3639D3FC69E7}"/>
              </a:ext>
            </a:extLst>
          </p:cNvPr>
          <p:cNvSpPr/>
          <p:nvPr/>
        </p:nvSpPr>
        <p:spPr>
          <a:xfrm>
            <a:off x="1095374" y="4557469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퀀텀기반</a:t>
            </a:r>
            <a:r>
              <a:rPr lang="ko-KR" altLang="en-US" sz="1100" dirty="0"/>
              <a:t> </a:t>
            </a:r>
            <a:r>
              <a:rPr lang="en-US" altLang="ko-KR" sz="1100" dirty="0"/>
              <a:t>charge </a:t>
            </a:r>
            <a:r>
              <a:rPr lang="ko-KR" altLang="en-US" sz="1100" dirty="0"/>
              <a:t>필요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BC85E9-AAAD-5FC7-6B08-7E93D1AC15ED}"/>
              </a:ext>
            </a:extLst>
          </p:cNvPr>
          <p:cNvSpPr/>
          <p:nvPr/>
        </p:nvSpPr>
        <p:spPr>
          <a:xfrm>
            <a:off x="1095374" y="4195681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표준 아미노산</a:t>
            </a:r>
            <a:r>
              <a:rPr lang="en-US" altLang="ko-KR" sz="1050" dirty="0"/>
              <a:t>, B-</a:t>
            </a:r>
            <a:r>
              <a:rPr lang="ko-KR" altLang="en-US" sz="1050" dirty="0"/>
              <a:t>알라닌은 등록 </a:t>
            </a:r>
            <a:r>
              <a:rPr lang="ko-KR" altLang="en-US" sz="1050" dirty="0" err="1"/>
              <a:t>안되어있었음</a:t>
            </a:r>
            <a:r>
              <a:rPr lang="en-US" altLang="ko-KR" sz="1050" dirty="0"/>
              <a:t>. </a:t>
            </a:r>
            <a:r>
              <a:rPr lang="ko-KR" altLang="en-US" sz="1050" dirty="0"/>
              <a:t>따라서 직접 입력</a:t>
            </a:r>
            <a:r>
              <a:rPr lang="en-US" altLang="ko-KR" sz="1050" dirty="0"/>
              <a:t>. </a:t>
            </a:r>
            <a:r>
              <a:rPr lang="ko-KR" altLang="en-US" sz="1050" dirty="0"/>
              <a:t>이때 심볼은 </a:t>
            </a:r>
            <a:r>
              <a:rPr lang="en-US" altLang="ko-KR" sz="1050" dirty="0"/>
              <a:t>3</a:t>
            </a:r>
            <a:r>
              <a:rPr lang="ko-KR" altLang="en-US" sz="1050" dirty="0"/>
              <a:t>글자까지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E6A017-3899-184F-8AB6-236DB26394CD}"/>
              </a:ext>
            </a:extLst>
          </p:cNvPr>
          <p:cNvSpPr/>
          <p:nvPr/>
        </p:nvSpPr>
        <p:spPr>
          <a:xfrm>
            <a:off x="1095374" y="3842770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HOH</a:t>
            </a:r>
            <a:endParaRPr lang="ko-KR" altLang="en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042CAD-22D2-C410-F094-D1C4F2A15D60}"/>
              </a:ext>
            </a:extLst>
          </p:cNvPr>
          <p:cNvSpPr/>
          <p:nvPr/>
        </p:nvSpPr>
        <p:spPr>
          <a:xfrm>
            <a:off x="1095374" y="2766931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050" dirty="0"/>
              <a:t>TER      14      BAL A   1</a:t>
            </a:r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37F336-2499-6EE5-3518-4BA3F2BF8149}"/>
              </a:ext>
            </a:extLst>
          </p:cNvPr>
          <p:cNvSpPr/>
          <p:nvPr/>
        </p:nvSpPr>
        <p:spPr>
          <a:xfrm>
            <a:off x="1095374" y="3128557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CA,</a:t>
            </a:r>
            <a:r>
              <a:rPr lang="ko-KR" altLang="en-US" sz="1050" dirty="0"/>
              <a:t> </a:t>
            </a:r>
            <a:r>
              <a:rPr lang="en-US" altLang="ko-KR" sz="1050" dirty="0"/>
              <a:t>CB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알파카본아님</a:t>
            </a:r>
            <a:r>
              <a:rPr lang="ko-KR" altLang="en-US" sz="1050" dirty="0"/>
              <a:t> 그냥 </a:t>
            </a:r>
            <a:r>
              <a:rPr lang="en-US" altLang="ko-KR" sz="1050" dirty="0"/>
              <a:t>NH3</a:t>
            </a:r>
            <a:r>
              <a:rPr lang="ko-KR" altLang="en-US" sz="1050" dirty="0"/>
              <a:t>에 붙어있는 카본</a:t>
            </a:r>
            <a:r>
              <a:rPr lang="en-US" altLang="ko-KR" sz="1050" dirty="0"/>
              <a:t>, CB</a:t>
            </a:r>
            <a:r>
              <a:rPr lang="ko-KR" altLang="en-US" sz="1050" dirty="0"/>
              <a:t>는 </a:t>
            </a:r>
            <a:r>
              <a:rPr lang="ko-KR" altLang="en-US" sz="1050" dirty="0" err="1"/>
              <a:t>그다음</a:t>
            </a:r>
            <a:r>
              <a:rPr lang="ko-KR" altLang="en-US" sz="1050" dirty="0"/>
              <a:t> 카본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AACDF5-9DEC-7470-61A2-48892DBA5A14}"/>
              </a:ext>
            </a:extLst>
          </p:cNvPr>
          <p:cNvSpPr/>
          <p:nvPr/>
        </p:nvSpPr>
        <p:spPr>
          <a:xfrm>
            <a:off x="1095374" y="3471943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imporper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bond</a:t>
            </a:r>
            <a:r>
              <a:rPr lang="ko-KR" altLang="en-US" sz="1050" dirty="0"/>
              <a:t> 중요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D2BAB41-7D11-44A8-09C8-470B4CBCC57B}"/>
              </a:ext>
            </a:extLst>
          </p:cNvPr>
          <p:cNvGraphicFramePr>
            <a:graphicFrameLocks noGrp="1"/>
          </p:cNvGraphicFramePr>
          <p:nvPr/>
        </p:nvGraphicFramePr>
        <p:xfrm>
          <a:off x="6377441" y="3233639"/>
          <a:ext cx="5915024" cy="4869180"/>
        </p:xfrm>
        <a:graphic>
          <a:graphicData uri="http://schemas.openxmlformats.org/drawingml/2006/table">
            <a:tbl>
              <a:tblPr/>
              <a:tblGrid>
                <a:gridCol w="1478756">
                  <a:extLst>
                    <a:ext uri="{9D8B030D-6E8A-4147-A177-3AD203B41FA5}">
                      <a16:colId xmlns:a16="http://schemas.microsoft.com/office/drawing/2014/main" val="2191897935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1841698937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50185433"/>
                    </a:ext>
                  </a:extLst>
                </a:gridCol>
                <a:gridCol w="1478756">
                  <a:extLst>
                    <a:ext uri="{9D8B030D-6E8A-4147-A177-3AD203B41FA5}">
                      <a16:colId xmlns:a16="http://schemas.microsoft.com/office/drawing/2014/main" val="1346659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확장자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이름 </a:t>
                      </a:r>
                      <a:r>
                        <a:rPr lang="en-US" altLang="ko-KR"/>
                        <a:t>/ </a:t>
                      </a:r>
                      <a:r>
                        <a:rPr lang="ko-KR" altLang="en-US"/>
                        <a:t>종류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용도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생성 시기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246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.gro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GROningen</a:t>
                      </a:r>
                      <a:r>
                        <a:rPr lang="en-US" b="1" dirty="0"/>
                        <a:t> coordinate file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분자의 </a:t>
                      </a:r>
                      <a:r>
                        <a:rPr lang="ko-KR" altLang="en-US" b="1" dirty="0"/>
                        <a:t>좌표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b="1" dirty="0" err="1"/>
                        <a:t>x,y,z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dirty="0"/>
                        <a:t> 및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속도 정보 포함된 구조 파일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pdb2gmx, </a:t>
                      </a:r>
                      <a:r>
                        <a:rPr lang="en-US" dirty="0" err="1"/>
                        <a:t>editconf</a:t>
                      </a:r>
                      <a:r>
                        <a:rPr lang="en-US" dirty="0"/>
                        <a:t>, solvate, </a:t>
                      </a:r>
                      <a:r>
                        <a:rPr lang="en-US" dirty="0" err="1"/>
                        <a:t>mdrun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86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Topology file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전체 시스템의 </a:t>
                      </a:r>
                      <a:r>
                        <a:rPr lang="ko-KR" altLang="en-US" b="1" dirty="0"/>
                        <a:t>분자 정의</a:t>
                      </a:r>
                      <a:r>
                        <a:rPr lang="en-US" altLang="ko-KR" b="1" dirty="0"/>
                        <a:t>, force field </a:t>
                      </a:r>
                      <a:r>
                        <a:rPr lang="ko-KR" altLang="en-US" b="1" dirty="0"/>
                        <a:t>파라미터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물 분자 개수 등</a:t>
                      </a:r>
                      <a:r>
                        <a:rPr lang="ko-KR" altLang="en-US" dirty="0"/>
                        <a:t> 포함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pdb2gmx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249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.itp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Include Topology Parameters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.top</a:t>
                      </a:r>
                      <a:r>
                        <a:rPr lang="ko-KR" altLang="en-US" dirty="0"/>
                        <a:t>에 포함되는 </a:t>
                      </a:r>
                      <a:r>
                        <a:rPr lang="ko-KR" altLang="en-US" b="1" dirty="0"/>
                        <a:t>개별 분자의 구조</a:t>
                      </a:r>
                      <a:r>
                        <a:rPr lang="en-US" altLang="ko-KR" b="1" dirty="0"/>
                        <a:t>/</a:t>
                      </a:r>
                      <a:r>
                        <a:rPr lang="ko-KR" altLang="en-US" b="1" dirty="0"/>
                        <a:t>파라미터 정의 파일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(#include)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pdb2gmx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45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.rtp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Residue Topology Parameter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단백질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리간드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residue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b="1" dirty="0" err="1"/>
                        <a:t>원자명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결합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전하 등 기본 정의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(force field </a:t>
                      </a:r>
                      <a:r>
                        <a:rPr lang="ko-KR" altLang="en-US" dirty="0"/>
                        <a:t>고정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직접 작성 </a:t>
                      </a:r>
                      <a:r>
                        <a:rPr lang="en-US" dirty="0"/>
                        <a:t>or force field </a:t>
                      </a:r>
                      <a:r>
                        <a:rPr lang="ko-KR" altLang="en-US" dirty="0"/>
                        <a:t>내부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72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.hdb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Hydrogen DataBase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수소 원자 자동 생성 규칙 </a:t>
                      </a:r>
                      <a:r>
                        <a:rPr lang="en-US" altLang="ko-KR" dirty="0"/>
                        <a:t>(pdb2gmx</a:t>
                      </a:r>
                      <a:r>
                        <a:rPr lang="ko-KR" altLang="en-US" dirty="0"/>
                        <a:t>에서 수소 추가 시 사용됨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직접 작성 </a:t>
                      </a:r>
                      <a:r>
                        <a:rPr lang="en-US" dirty="0"/>
                        <a:t>or force field </a:t>
                      </a:r>
                      <a:r>
                        <a:rPr lang="ko-KR" altLang="en-US" dirty="0"/>
                        <a:t>내부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035545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AC30C9EC-B2A3-4ADC-FDB3-75C926DC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17" y="830145"/>
            <a:ext cx="3791479" cy="222916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80E48-F6D6-76BC-D08C-8C377E37FA39}"/>
              </a:ext>
            </a:extLst>
          </p:cNvPr>
          <p:cNvSpPr/>
          <p:nvPr/>
        </p:nvSpPr>
        <p:spPr>
          <a:xfrm>
            <a:off x="1095374" y="6701728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gmx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editconf</a:t>
            </a:r>
            <a:r>
              <a:rPr lang="en-US" altLang="ko-KR" sz="1100" dirty="0"/>
              <a:t> -f </a:t>
            </a:r>
            <a:r>
              <a:rPr lang="en-US" altLang="ko-KR" sz="1100" dirty="0" err="1"/>
              <a:t>processed.gro</a:t>
            </a:r>
            <a:r>
              <a:rPr lang="en-US" altLang="ko-KR" sz="1100" dirty="0"/>
              <a:t> -o </a:t>
            </a:r>
            <a:r>
              <a:rPr lang="en-US" altLang="ko-KR" sz="1100" dirty="0" err="1"/>
              <a:t>newbox.gro</a:t>
            </a:r>
            <a:r>
              <a:rPr lang="en-US" altLang="ko-KR" sz="1100" dirty="0"/>
              <a:t> -c -d 1.0 -</a:t>
            </a:r>
            <a:r>
              <a:rPr lang="en-US" altLang="ko-KR" sz="1100" dirty="0" err="1"/>
              <a:t>bt</a:t>
            </a:r>
            <a:r>
              <a:rPr lang="en-US" altLang="ko-KR" sz="1100" dirty="0"/>
              <a:t> cubic</a:t>
            </a:r>
            <a:endParaRPr lang="ko-KR" altLang="en-US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C5F2BC-71DB-3AD7-21E5-6E175512A588}"/>
              </a:ext>
            </a:extLst>
          </p:cNvPr>
          <p:cNvSpPr/>
          <p:nvPr/>
        </p:nvSpPr>
        <p:spPr>
          <a:xfrm>
            <a:off x="1095374" y="7049860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gmx</a:t>
            </a:r>
            <a:r>
              <a:rPr lang="en-US" altLang="ko-KR" sz="1100" dirty="0"/>
              <a:t> solvate -cp </a:t>
            </a:r>
            <a:r>
              <a:rPr lang="en-US" altLang="ko-KR" sz="1100" dirty="0" err="1"/>
              <a:t>newbox.gro</a:t>
            </a:r>
            <a:r>
              <a:rPr lang="en-US" altLang="ko-KR" sz="1100" dirty="0"/>
              <a:t> -cs spc216.gro -o </a:t>
            </a:r>
            <a:r>
              <a:rPr lang="en-US" altLang="ko-KR" sz="1100" dirty="0" err="1"/>
              <a:t>solvated.gro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endParaRPr lang="ko-KR" altLang="en-US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C85AE-9A6D-87E7-6F29-C7FD88CFFCC9}"/>
              </a:ext>
            </a:extLst>
          </p:cNvPr>
          <p:cNvSpPr/>
          <p:nvPr/>
        </p:nvSpPr>
        <p:spPr>
          <a:xfrm>
            <a:off x="1095374" y="7491332"/>
            <a:ext cx="4857751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gmx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grompp</a:t>
            </a:r>
            <a:r>
              <a:rPr lang="en-US" altLang="ko-KR" sz="1100" dirty="0"/>
              <a:t> -f </a:t>
            </a:r>
            <a:r>
              <a:rPr lang="en-US" altLang="ko-KR" sz="1100" dirty="0" err="1"/>
              <a:t>em.mdp</a:t>
            </a:r>
            <a:r>
              <a:rPr lang="en-US" altLang="ko-KR" sz="1100" dirty="0"/>
              <a:t> -c </a:t>
            </a:r>
            <a:r>
              <a:rPr lang="en-US" altLang="ko-KR" sz="1100" dirty="0" err="1"/>
              <a:t>solvated.gro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r>
              <a:rPr lang="en-US" altLang="ko-KR" sz="1100" dirty="0"/>
              <a:t> -o </a:t>
            </a:r>
            <a:r>
              <a:rPr lang="en-US" altLang="ko-KR" sz="1100" dirty="0" err="1"/>
              <a:t>em.tpr</a:t>
            </a:r>
            <a:endParaRPr lang="en-US" altLang="ko-KR" sz="11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B6B0260-F62F-533E-8855-999F53C9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07" y="7503330"/>
            <a:ext cx="6506483" cy="562053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7532B100-C614-BC0C-B692-3C8B8A073F82}"/>
              </a:ext>
            </a:extLst>
          </p:cNvPr>
          <p:cNvGrpSpPr/>
          <p:nvPr/>
        </p:nvGrpSpPr>
        <p:grpSpPr>
          <a:xfrm>
            <a:off x="-7156358" y="734115"/>
            <a:ext cx="7258760" cy="6923131"/>
            <a:chOff x="-6967317" y="1113713"/>
            <a:chExt cx="7258760" cy="692313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68FAE22-4A1E-B1D4-839C-C724B873C678}"/>
                </a:ext>
              </a:extLst>
            </p:cNvPr>
            <p:cNvGrpSpPr/>
            <p:nvPr/>
          </p:nvGrpSpPr>
          <p:grpSpPr>
            <a:xfrm>
              <a:off x="-6592068" y="6945819"/>
              <a:ext cx="6883511" cy="1091025"/>
              <a:chOff x="-282052" y="8677615"/>
              <a:chExt cx="6883511" cy="1091025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A3421C44-A22A-32AC-0A63-E22753264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56541" y="8677615"/>
                <a:ext cx="6858000" cy="330166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A9B2AE1-2117-EF5E-1143-9043B8E1AD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82052" y="9092271"/>
                <a:ext cx="5506218" cy="676369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6E1CA3A-14C8-58FC-96DC-306C6114192A}"/>
                </a:ext>
              </a:extLst>
            </p:cNvPr>
            <p:cNvGrpSpPr/>
            <p:nvPr/>
          </p:nvGrpSpPr>
          <p:grpSpPr>
            <a:xfrm>
              <a:off x="-6967317" y="1113713"/>
              <a:ext cx="7258760" cy="4713377"/>
              <a:chOff x="-6967317" y="1113713"/>
              <a:chExt cx="7258760" cy="471337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37DBC9-7348-DAA1-2E01-A7DB208E8083}"/>
                  </a:ext>
                </a:extLst>
              </p:cNvPr>
              <p:cNvSpPr txBox="1"/>
              <p:nvPr/>
            </p:nvSpPr>
            <p:spPr>
              <a:xfrm>
                <a:off x="-622957" y="27592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/>
                  <a:t>소용 </a:t>
                </a:r>
                <a:r>
                  <a:rPr lang="en-US" altLang="ko-KR" b="1" dirty="0"/>
                  <a:t>X</a:t>
                </a:r>
                <a:endParaRPr lang="ko-KR" altLang="en-US" b="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35379EB1-1D99-F055-E900-525107EAC489}"/>
                  </a:ext>
                </a:extLst>
              </p:cNvPr>
              <p:cNvGrpSpPr/>
              <p:nvPr/>
            </p:nvGrpSpPr>
            <p:grpSpPr>
              <a:xfrm>
                <a:off x="-6967317" y="1113713"/>
                <a:ext cx="7055928" cy="4713377"/>
                <a:chOff x="-6953526" y="-460444"/>
                <a:chExt cx="7055928" cy="4713377"/>
              </a:xfrm>
            </p:grpSpPr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9B2BE716-5BDA-4BB6-A4CE-0B64F43D8734}"/>
                    </a:ext>
                  </a:extLst>
                </p:cNvPr>
                <p:cNvGrpSpPr/>
                <p:nvPr/>
              </p:nvGrpSpPr>
              <p:grpSpPr>
                <a:xfrm>
                  <a:off x="-6616364" y="2715524"/>
                  <a:ext cx="6718766" cy="1537409"/>
                  <a:chOff x="-6273734" y="1410497"/>
                  <a:chExt cx="6718766" cy="1537409"/>
                </a:xfrm>
              </p:grpSpPr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5CB0EAD7-5A0D-0D91-A3F1-95D9A78217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-6273734" y="2119115"/>
                    <a:ext cx="6306430" cy="828791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EA2DB56C-F747-A28B-34C0-C4840B5A9F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-6261504" y="1410497"/>
                    <a:ext cx="6706536" cy="73352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6C977972-491D-06BA-E579-3A7AC74F1030}"/>
                    </a:ext>
                  </a:extLst>
                </p:cNvPr>
                <p:cNvGrpSpPr/>
                <p:nvPr/>
              </p:nvGrpSpPr>
              <p:grpSpPr>
                <a:xfrm>
                  <a:off x="-6953526" y="-460444"/>
                  <a:ext cx="7002687" cy="3091478"/>
                  <a:chOff x="-6720113" y="4554776"/>
                  <a:chExt cx="7002687" cy="3091478"/>
                </a:xfrm>
              </p:grpSpPr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0B217645-522C-C785-7327-8634B70CA818}"/>
                      </a:ext>
                    </a:extLst>
                  </p:cNvPr>
                  <p:cNvGrpSpPr/>
                  <p:nvPr/>
                </p:nvGrpSpPr>
                <p:grpSpPr>
                  <a:xfrm>
                    <a:off x="-6404909" y="4554776"/>
                    <a:ext cx="6687483" cy="2759623"/>
                    <a:chOff x="-6404909" y="4554776"/>
                    <a:chExt cx="6687483" cy="2759623"/>
                  </a:xfrm>
                </p:grpSpPr>
                <p:grpSp>
                  <p:nvGrpSpPr>
                    <p:cNvPr id="40" name="그룹 39">
                      <a:extLst>
                        <a:ext uri="{FF2B5EF4-FFF2-40B4-BE49-F238E27FC236}">
                          <a16:creationId xmlns:a16="http://schemas.microsoft.com/office/drawing/2014/main" id="{E34E5081-CEDC-C964-7127-41D19DD83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404909" y="4554776"/>
                      <a:ext cx="6687483" cy="2759623"/>
                      <a:chOff x="-6404909" y="4554776"/>
                      <a:chExt cx="6687483" cy="2759623"/>
                    </a:xfrm>
                  </p:grpSpPr>
                  <p:pic>
                    <p:nvPicPr>
                      <p:cNvPr id="35" name="그림 34">
                        <a:extLst>
                          <a:ext uri="{FF2B5EF4-FFF2-40B4-BE49-F238E27FC236}">
                            <a16:creationId xmlns:a16="http://schemas.microsoft.com/office/drawing/2014/main" id="{8E283F47-9ADB-BA4C-DF28-2CD3208211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6404909" y="6657082"/>
                        <a:ext cx="6687483" cy="657317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9" name="그림 38">
                        <a:extLst>
                          <a:ext uri="{FF2B5EF4-FFF2-40B4-BE49-F238E27FC236}">
                            <a16:creationId xmlns:a16="http://schemas.microsoft.com/office/drawing/2014/main" id="{8614061F-C316-74B8-F195-6929CFAA06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6404909" y="4554776"/>
                        <a:ext cx="4124901" cy="1276528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4" name="그림 43">
                      <a:extLst>
                        <a:ext uri="{FF2B5EF4-FFF2-40B4-BE49-F238E27FC236}">
                          <a16:creationId xmlns:a16="http://schemas.microsoft.com/office/drawing/2014/main" id="{82DFD4E9-D423-42AA-DCDF-8C6B6CB4B8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-6344864" y="5960390"/>
                      <a:ext cx="5763429" cy="638264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A1EEAAF-A599-0FAB-AB8E-9551F289BF5D}"/>
                      </a:ext>
                    </a:extLst>
                  </p:cNvPr>
                  <p:cNvSpPr txBox="1"/>
                  <p:nvPr/>
                </p:nvSpPr>
                <p:spPr>
                  <a:xfrm>
                    <a:off x="-6720113" y="7276922"/>
                    <a:ext cx="51961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b="1" dirty="0"/>
                      <a:t>자동 생성된</a:t>
                    </a:r>
                    <a:r>
                      <a:rPr lang="en-US" altLang="ko-KR" b="1" dirty="0"/>
                      <a:t>, </a:t>
                    </a:r>
                    <a:r>
                      <a:rPr lang="en-US" altLang="ko-KR" b="1" dirty="0" err="1"/>
                      <a:t>topos.top</a:t>
                    </a:r>
                    <a:r>
                      <a:rPr lang="en-US" altLang="ko-KR" b="1" dirty="0"/>
                      <a:t> </a:t>
                    </a:r>
                    <a:r>
                      <a:rPr lang="ko-KR" altLang="en-US" b="1" dirty="0"/>
                      <a:t>이 파일의 이부분이 문제</a:t>
                    </a:r>
                  </a:p>
                </p:txBody>
              </p:sp>
            </p:grpSp>
          </p:grpSp>
        </p:grp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EA16DF2A-A3E5-A567-D324-EAEAC018C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6630155" y="6229566"/>
              <a:ext cx="5763429" cy="638264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112F5B-C6EB-7DC5-B24E-91782342B44A}"/>
                </a:ext>
              </a:extLst>
            </p:cNvPr>
            <p:cNvSpPr txBox="1"/>
            <p:nvPr/>
          </p:nvSpPr>
          <p:spPr>
            <a:xfrm>
              <a:off x="-927757" y="656015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효과 </a:t>
              </a:r>
              <a:r>
                <a:rPr lang="en-US" altLang="ko-KR" b="1" dirty="0"/>
                <a:t>O</a:t>
              </a:r>
              <a:endParaRPr lang="ko-KR" altLang="en-US" b="1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793D1CF-D68D-3223-ED6A-C55FC011D550}"/>
              </a:ext>
            </a:extLst>
          </p:cNvPr>
          <p:cNvGrpSpPr/>
          <p:nvPr/>
        </p:nvGrpSpPr>
        <p:grpSpPr>
          <a:xfrm>
            <a:off x="-6690844" y="8031301"/>
            <a:ext cx="6690844" cy="4244027"/>
            <a:chOff x="-6690844" y="8031301"/>
            <a:chExt cx="6690844" cy="4244027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59977D6-0E7C-A234-B248-FE5F6308D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6628145" y="9541271"/>
              <a:ext cx="4667901" cy="273405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2BABCD-F53D-0D25-7AA6-79D2E778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6628145" y="8695569"/>
              <a:ext cx="4715533" cy="476316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826906-8741-9E6E-7EFC-27DC5442CF84}"/>
                </a:ext>
              </a:extLst>
            </p:cNvPr>
            <p:cNvSpPr txBox="1"/>
            <p:nvPr/>
          </p:nvSpPr>
          <p:spPr>
            <a:xfrm>
              <a:off x="-6690844" y="8031301"/>
              <a:ext cx="62717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amino~~.</a:t>
              </a:r>
              <a:r>
                <a:rPr lang="en-US" altLang="ko-KR" b="1" dirty="0" err="1"/>
                <a:t>rtp</a:t>
              </a:r>
              <a:r>
                <a:rPr lang="en-US" altLang="ko-KR" b="1" dirty="0"/>
                <a:t> </a:t>
              </a:r>
              <a:r>
                <a:rPr lang="ko-KR" altLang="en-US" b="1" dirty="0"/>
                <a:t>파일에서 정의되는 아미노산 파트에 </a:t>
              </a:r>
              <a:r>
                <a:rPr lang="en-US" altLang="ko-KR" b="1" dirty="0"/>
                <a:t>dihedral</a:t>
              </a:r>
              <a:r>
                <a:rPr lang="ko-KR" altLang="en-US" b="1" dirty="0"/>
                <a:t>섹션</a:t>
              </a:r>
              <a:endParaRPr lang="en-US" altLang="ko-KR" b="1" dirty="0"/>
            </a:p>
            <a:p>
              <a:r>
                <a:rPr lang="ko-KR" altLang="en-US" b="1" dirty="0"/>
                <a:t>여기서 파라미터 숫자가 아니라 문자열로 된 부분이 </a:t>
              </a:r>
              <a:r>
                <a:rPr lang="ko-KR" altLang="en-US" b="1" dirty="0" err="1"/>
                <a:t>뭔지</a:t>
              </a:r>
              <a:r>
                <a:rPr lang="ko-KR" altLang="en-US" b="1" dirty="0"/>
                <a:t> 궁금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62CB39-5177-F39E-ED7D-93F5C70194B2}"/>
                </a:ext>
              </a:extLst>
            </p:cNvPr>
            <p:cNvSpPr txBox="1"/>
            <p:nvPr/>
          </p:nvSpPr>
          <p:spPr>
            <a:xfrm>
              <a:off x="-6690844" y="9127055"/>
              <a:ext cx="669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ffbonded.itp</a:t>
              </a:r>
              <a:r>
                <a:rPr lang="ko-KR" altLang="en-US" b="1" dirty="0"/>
                <a:t>에서 미리 정의해둔 </a:t>
              </a:r>
              <a:r>
                <a:rPr lang="ko-KR" altLang="en-US" b="1" dirty="0" err="1"/>
                <a:t>매크로값을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불러오는것으로</a:t>
              </a:r>
              <a:r>
                <a:rPr lang="ko-KR" altLang="en-US" b="1" dirty="0"/>
                <a:t> 확인</a:t>
              </a:r>
            </a:p>
          </p:txBody>
        </p:sp>
      </p:grpSp>
      <p:grpSp>
        <p:nvGrpSpPr>
          <p:cNvPr id="1093" name="그룹 1092">
            <a:extLst>
              <a:ext uri="{FF2B5EF4-FFF2-40B4-BE49-F238E27FC236}">
                <a16:creationId xmlns:a16="http://schemas.microsoft.com/office/drawing/2014/main" id="{E977BA14-C680-9E6E-AA62-F1E0260DD717}"/>
              </a:ext>
            </a:extLst>
          </p:cNvPr>
          <p:cNvGrpSpPr/>
          <p:nvPr/>
        </p:nvGrpSpPr>
        <p:grpSpPr>
          <a:xfrm>
            <a:off x="492705" y="8156903"/>
            <a:ext cx="12787528" cy="4948343"/>
            <a:chOff x="492705" y="8156903"/>
            <a:chExt cx="12787528" cy="4948343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686C7FF6-2126-7B8E-F242-E28178BC5568}"/>
                </a:ext>
              </a:extLst>
            </p:cNvPr>
            <p:cNvGrpSpPr/>
            <p:nvPr/>
          </p:nvGrpSpPr>
          <p:grpSpPr>
            <a:xfrm>
              <a:off x="567824" y="8660752"/>
              <a:ext cx="12712409" cy="4444494"/>
              <a:chOff x="567824" y="8660752"/>
              <a:chExt cx="12712409" cy="4444494"/>
            </a:xfrm>
          </p:grpSpPr>
          <p:pic>
            <p:nvPicPr>
              <p:cNvPr id="1088" name="그림 1087">
                <a:extLst>
                  <a:ext uri="{FF2B5EF4-FFF2-40B4-BE49-F238E27FC236}">
                    <a16:creationId xmlns:a16="http://schemas.microsoft.com/office/drawing/2014/main" id="{6B8D5AB0-EABF-8F3C-28E5-D2DAE1CEE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824" y="8660752"/>
                <a:ext cx="6858000" cy="4444494"/>
              </a:xfrm>
              <a:prstGeom prst="rect">
                <a:avLst/>
              </a:prstGeom>
            </p:spPr>
          </p:pic>
          <p:pic>
            <p:nvPicPr>
              <p:cNvPr id="1090" name="그림 1089">
                <a:extLst>
                  <a:ext uri="{FF2B5EF4-FFF2-40B4-BE49-F238E27FC236}">
                    <a16:creationId xmlns:a16="http://schemas.microsoft.com/office/drawing/2014/main" id="{D4A5ECE9-62CC-783E-3FCB-C5EFD42AC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50066" y="8801026"/>
                <a:ext cx="6030167" cy="3610479"/>
              </a:xfrm>
              <a:prstGeom prst="rect">
                <a:avLst/>
              </a:prstGeom>
            </p:spPr>
          </p:pic>
        </p:grp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7F62F96B-2EF1-3CC4-8F1F-F1649002EE51}"/>
                </a:ext>
              </a:extLst>
            </p:cNvPr>
            <p:cNvSpPr txBox="1"/>
            <p:nvPr/>
          </p:nvSpPr>
          <p:spPr>
            <a:xfrm>
              <a:off x="492705" y="8156903"/>
              <a:ext cx="6690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ffnobonded.itp</a:t>
              </a:r>
              <a:endParaRPr lang="ko-KR" altLang="en-US" b="1" dirty="0"/>
            </a:p>
          </p:txBody>
        </p:sp>
      </p:grpSp>
      <p:grpSp>
        <p:nvGrpSpPr>
          <p:cNvPr id="1145" name="그룹 1144">
            <a:extLst>
              <a:ext uri="{FF2B5EF4-FFF2-40B4-BE49-F238E27FC236}">
                <a16:creationId xmlns:a16="http://schemas.microsoft.com/office/drawing/2014/main" id="{35928538-466D-CBA3-3BB1-B49557C3C83A}"/>
              </a:ext>
            </a:extLst>
          </p:cNvPr>
          <p:cNvGrpSpPr/>
          <p:nvPr/>
        </p:nvGrpSpPr>
        <p:grpSpPr>
          <a:xfrm>
            <a:off x="-11195522" y="10211219"/>
            <a:ext cx="11095092" cy="5930180"/>
            <a:chOff x="-11195522" y="10211219"/>
            <a:chExt cx="11095092" cy="5930180"/>
          </a:xfrm>
        </p:grpSpPr>
        <p:grpSp>
          <p:nvGrpSpPr>
            <p:cNvPr id="1141" name="그룹 1140">
              <a:extLst>
                <a:ext uri="{FF2B5EF4-FFF2-40B4-BE49-F238E27FC236}">
                  <a16:creationId xmlns:a16="http://schemas.microsoft.com/office/drawing/2014/main" id="{BEC8DF25-276B-5E17-3F4D-08B72CF391AD}"/>
                </a:ext>
              </a:extLst>
            </p:cNvPr>
            <p:cNvGrpSpPr/>
            <p:nvPr/>
          </p:nvGrpSpPr>
          <p:grpSpPr>
            <a:xfrm>
              <a:off x="-11195522" y="10211219"/>
              <a:ext cx="10911388" cy="5930180"/>
              <a:chOff x="-11195522" y="10211219"/>
              <a:chExt cx="10911388" cy="5930180"/>
            </a:xfrm>
          </p:grpSpPr>
          <p:pic>
            <p:nvPicPr>
              <p:cNvPr id="1095" name="그림 1094">
                <a:extLst>
                  <a:ext uri="{FF2B5EF4-FFF2-40B4-BE49-F238E27FC236}">
                    <a16:creationId xmlns:a16="http://schemas.microsoft.com/office/drawing/2014/main" id="{1E7EAB95-346A-70FE-194F-93F8985E4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7047828" y="13742359"/>
                <a:ext cx="6763694" cy="2295845"/>
              </a:xfrm>
              <a:prstGeom prst="rect">
                <a:avLst/>
              </a:prstGeom>
            </p:spPr>
          </p:pic>
          <p:pic>
            <p:nvPicPr>
              <p:cNvPr id="1102" name="그림 1101">
                <a:extLst>
                  <a:ext uri="{FF2B5EF4-FFF2-40B4-BE49-F238E27FC236}">
                    <a16:creationId xmlns:a16="http://schemas.microsoft.com/office/drawing/2014/main" id="{A13D77E9-C30C-429B-01AF-FC370916C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0442942" y="11394119"/>
                <a:ext cx="3286584" cy="4696480"/>
              </a:xfrm>
              <a:prstGeom prst="rect">
                <a:avLst/>
              </a:prstGeom>
            </p:spPr>
          </p:pic>
          <p:sp>
            <p:nvSpPr>
              <p:cNvPr id="1104" name="직사각형 1103">
                <a:extLst>
                  <a:ext uri="{FF2B5EF4-FFF2-40B4-BE49-F238E27FC236}">
                    <a16:creationId xmlns:a16="http://schemas.microsoft.com/office/drawing/2014/main" id="{B8B4C87D-99AF-52CF-1A2B-967D2CCD8965}"/>
                  </a:ext>
                </a:extLst>
              </p:cNvPr>
              <p:cNvSpPr/>
              <p:nvPr/>
            </p:nvSpPr>
            <p:spPr>
              <a:xfrm>
                <a:off x="-10442942" y="15687221"/>
                <a:ext cx="3286584" cy="40337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135" name="그룹 1134">
                <a:extLst>
                  <a:ext uri="{FF2B5EF4-FFF2-40B4-BE49-F238E27FC236}">
                    <a16:creationId xmlns:a16="http://schemas.microsoft.com/office/drawing/2014/main" id="{EBED293B-24D7-EDDB-0273-761FCF76EACE}"/>
                  </a:ext>
                </a:extLst>
              </p:cNvPr>
              <p:cNvGrpSpPr/>
              <p:nvPr/>
            </p:nvGrpSpPr>
            <p:grpSpPr>
              <a:xfrm>
                <a:off x="-10442942" y="14619273"/>
                <a:ext cx="7396307" cy="1067948"/>
                <a:chOff x="-10442942" y="14619273"/>
                <a:chExt cx="7396307" cy="1067948"/>
              </a:xfrm>
            </p:grpSpPr>
            <p:sp>
              <p:nvSpPr>
                <p:cNvPr id="1106" name="직사각형 1105">
                  <a:extLst>
                    <a:ext uri="{FF2B5EF4-FFF2-40B4-BE49-F238E27FC236}">
                      <a16:creationId xmlns:a16="http://schemas.microsoft.com/office/drawing/2014/main" id="{6B8246C1-8F0F-A822-BB48-9C568BE0CB0B}"/>
                    </a:ext>
                  </a:extLst>
                </p:cNvPr>
                <p:cNvSpPr/>
                <p:nvPr/>
              </p:nvSpPr>
              <p:spPr>
                <a:xfrm>
                  <a:off x="-10442942" y="15071573"/>
                  <a:ext cx="3286584" cy="61564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113" name="타원 1112">
                  <a:extLst>
                    <a:ext uri="{FF2B5EF4-FFF2-40B4-BE49-F238E27FC236}">
                      <a16:creationId xmlns:a16="http://schemas.microsoft.com/office/drawing/2014/main" id="{114E8A70-502A-8BB3-63D5-C88DD234F5F6}"/>
                    </a:ext>
                  </a:extLst>
                </p:cNvPr>
                <p:cNvSpPr/>
                <p:nvPr/>
              </p:nvSpPr>
              <p:spPr>
                <a:xfrm>
                  <a:off x="-5009365" y="14619273"/>
                  <a:ext cx="1962730" cy="584200"/>
                </a:xfrm>
                <a:prstGeom prst="ellipse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cxnSp>
              <p:nvCxnSpPr>
                <p:cNvPr id="1123" name="연결선: 꺾임 1122">
                  <a:extLst>
                    <a:ext uri="{FF2B5EF4-FFF2-40B4-BE49-F238E27FC236}">
                      <a16:creationId xmlns:a16="http://schemas.microsoft.com/office/drawing/2014/main" id="{8EB9B25C-D90A-33AE-DE27-0329E662C320}"/>
                    </a:ext>
                  </a:extLst>
                </p:cNvPr>
                <p:cNvCxnSpPr>
                  <a:cxnSpLocks/>
                  <a:stCxn id="1106" idx="3"/>
                  <a:endCxn id="1113" idx="2"/>
                </p:cNvCxnSpPr>
                <p:nvPr/>
              </p:nvCxnSpPr>
              <p:spPr>
                <a:xfrm flipV="1">
                  <a:off x="-7156358" y="14911373"/>
                  <a:ext cx="2146993" cy="468024"/>
                </a:xfrm>
                <a:prstGeom prst="bentConnector3">
                  <a:avLst/>
                </a:prstGeom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4" name="연결선: 꺾임 1123">
                <a:extLst>
                  <a:ext uri="{FF2B5EF4-FFF2-40B4-BE49-F238E27FC236}">
                    <a16:creationId xmlns:a16="http://schemas.microsoft.com/office/drawing/2014/main" id="{4538D8BA-38F9-A7DB-2C90-BB72C301F20A}"/>
                  </a:ext>
                </a:extLst>
              </p:cNvPr>
              <p:cNvCxnSpPr>
                <a:cxnSpLocks/>
                <a:stCxn id="1104" idx="3"/>
                <a:endCxn id="1126" idx="2"/>
              </p:cNvCxnSpPr>
              <p:nvPr/>
            </p:nvCxnSpPr>
            <p:spPr>
              <a:xfrm flipV="1">
                <a:off x="-7156358" y="15849299"/>
                <a:ext cx="2377654" cy="3961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6" name="타원 1125">
                <a:extLst>
                  <a:ext uri="{FF2B5EF4-FFF2-40B4-BE49-F238E27FC236}">
                    <a16:creationId xmlns:a16="http://schemas.microsoft.com/office/drawing/2014/main" id="{F06D02ED-77E3-D3FD-65B5-15242E05C620}"/>
                  </a:ext>
                </a:extLst>
              </p:cNvPr>
              <p:cNvSpPr/>
              <p:nvPr/>
            </p:nvSpPr>
            <p:spPr>
              <a:xfrm>
                <a:off x="-4778704" y="15557199"/>
                <a:ext cx="1794204" cy="5842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pic>
            <p:nvPicPr>
              <p:cNvPr id="1134" name="그림 1133">
                <a:extLst>
                  <a:ext uri="{FF2B5EF4-FFF2-40B4-BE49-F238E27FC236}">
                    <a16:creationId xmlns:a16="http://schemas.microsoft.com/office/drawing/2014/main" id="{8BB989A2-E3EA-7C2E-1D9A-D8B68F3BF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195522" y="10211219"/>
                <a:ext cx="4039164" cy="657317"/>
              </a:xfrm>
              <a:prstGeom prst="rect">
                <a:avLst/>
              </a:prstGeom>
            </p:spPr>
          </p:pic>
          <p:sp>
            <p:nvSpPr>
              <p:cNvPr id="1137" name="직사각형 1136">
                <a:extLst>
                  <a:ext uri="{FF2B5EF4-FFF2-40B4-BE49-F238E27FC236}">
                    <a16:creationId xmlns:a16="http://schemas.microsoft.com/office/drawing/2014/main" id="{2A9D9EE7-7801-873E-6CBF-6DCD2AA14BD3}"/>
                  </a:ext>
                </a:extLst>
              </p:cNvPr>
              <p:cNvSpPr/>
              <p:nvPr/>
            </p:nvSpPr>
            <p:spPr>
              <a:xfrm>
                <a:off x="-11195522" y="10328254"/>
                <a:ext cx="3286584" cy="6156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138" name="타원 1137">
                <a:extLst>
                  <a:ext uri="{FF2B5EF4-FFF2-40B4-BE49-F238E27FC236}">
                    <a16:creationId xmlns:a16="http://schemas.microsoft.com/office/drawing/2014/main" id="{5A263376-0D24-0B2B-905C-D025C67B322F}"/>
                  </a:ext>
                </a:extLst>
              </p:cNvPr>
              <p:cNvSpPr/>
              <p:nvPr/>
            </p:nvSpPr>
            <p:spPr>
              <a:xfrm>
                <a:off x="-8735125" y="15114508"/>
                <a:ext cx="1962730" cy="584200"/>
              </a:xfrm>
              <a:prstGeom prst="ellipse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1139" name="연결선: 꺾임 1138">
                <a:extLst>
                  <a:ext uri="{FF2B5EF4-FFF2-40B4-BE49-F238E27FC236}">
                    <a16:creationId xmlns:a16="http://schemas.microsoft.com/office/drawing/2014/main" id="{F2A488CF-82BD-094C-A427-4DDEB748D80B}"/>
                  </a:ext>
                </a:extLst>
              </p:cNvPr>
              <p:cNvCxnSpPr>
                <a:cxnSpLocks/>
                <a:stCxn id="1137" idx="3"/>
                <a:endCxn id="1138" idx="2"/>
              </p:cNvCxnSpPr>
              <p:nvPr/>
            </p:nvCxnSpPr>
            <p:spPr>
              <a:xfrm flipH="1">
                <a:off x="-8735125" y="10636078"/>
                <a:ext cx="826187" cy="4770530"/>
              </a:xfrm>
              <a:prstGeom prst="bentConnector5">
                <a:avLst>
                  <a:gd name="adj1" fmla="val -27669"/>
                  <a:gd name="adj2" fmla="val 50165"/>
                  <a:gd name="adj3" fmla="val 127669"/>
                </a:avLst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37A91C6-3FFB-AA25-6E7A-3BBE248C1790}"/>
                </a:ext>
              </a:extLst>
            </p:cNvPr>
            <p:cNvSpPr txBox="1"/>
            <p:nvPr/>
          </p:nvSpPr>
          <p:spPr>
            <a:xfrm>
              <a:off x="-7047828" y="13294078"/>
              <a:ext cx="694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0" dirty="0">
                  <a:effectLst/>
                  <a:latin typeface="fkGroteskNeue"/>
                </a:rPr>
                <a:t>GROMACS</a:t>
              </a:r>
              <a:r>
                <a:rPr lang="ko-KR" altLang="en-US" i="0" dirty="0">
                  <a:effectLst/>
                  <a:latin typeface="fkGroteskNeue"/>
                </a:rPr>
                <a:t>는 기본적으로 </a:t>
              </a:r>
              <a:r>
                <a:rPr lang="en-US" altLang="ko-KR" dirty="0"/>
                <a:t>IMPROPERS</a:t>
              </a:r>
              <a:r>
                <a:rPr lang="ko-KR" altLang="en-US" i="0" dirty="0">
                  <a:effectLst/>
                  <a:latin typeface="fkGroteskNeue"/>
                </a:rPr>
                <a:t>를 </a:t>
              </a:r>
              <a:r>
                <a:rPr lang="en-US" altLang="ko-KR" dirty="0"/>
                <a:t>[ dihedrals ]</a:t>
              </a:r>
              <a:r>
                <a:rPr lang="ko-KR" altLang="en-US" i="0" dirty="0">
                  <a:effectLst/>
                  <a:latin typeface="fkGroteskNeue"/>
                </a:rPr>
                <a:t>에 </a:t>
              </a:r>
              <a:r>
                <a:rPr lang="en-US" altLang="ko-KR" i="0" dirty="0" err="1">
                  <a:effectLst/>
                  <a:latin typeface="fkGroteskNeue"/>
                </a:rPr>
                <a:t>funct</a:t>
              </a:r>
              <a:r>
                <a:rPr lang="en-US" altLang="ko-KR" i="0" dirty="0">
                  <a:effectLst/>
                  <a:latin typeface="fkGroteskNeue"/>
                </a:rPr>
                <a:t> 1</a:t>
              </a:r>
              <a:r>
                <a:rPr lang="ko-KR" altLang="en-US" i="0" dirty="0">
                  <a:effectLst/>
                  <a:latin typeface="fkGroteskNeue"/>
                </a:rPr>
                <a:t>로 처리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41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A49E9-6BBE-9550-9E8D-0C1CF683E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그룹 1159">
            <a:extLst>
              <a:ext uri="{FF2B5EF4-FFF2-40B4-BE49-F238E27FC236}">
                <a16:creationId xmlns:a16="http://schemas.microsoft.com/office/drawing/2014/main" id="{5307B393-C6C0-091A-2268-5EE89F8122A9}"/>
              </a:ext>
            </a:extLst>
          </p:cNvPr>
          <p:cNvGrpSpPr/>
          <p:nvPr/>
        </p:nvGrpSpPr>
        <p:grpSpPr>
          <a:xfrm>
            <a:off x="0" y="-18911"/>
            <a:ext cx="6858000" cy="2384965"/>
            <a:chOff x="0" y="411938"/>
            <a:chExt cx="6858000" cy="1664304"/>
          </a:xfrm>
        </p:grpSpPr>
        <p:sp>
          <p:nvSpPr>
            <p:cNvPr id="1161" name="직사각형 1160">
              <a:extLst>
                <a:ext uri="{FF2B5EF4-FFF2-40B4-BE49-F238E27FC236}">
                  <a16:creationId xmlns:a16="http://schemas.microsoft.com/office/drawing/2014/main" id="{052F10E5-55BC-ACC6-E13B-9EB528D50438}"/>
                </a:ext>
              </a:extLst>
            </p:cNvPr>
            <p:cNvSpPr/>
            <p:nvPr/>
          </p:nvSpPr>
          <p:spPr>
            <a:xfrm>
              <a:off x="0" y="411938"/>
              <a:ext cx="6858000" cy="1664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62" name="직사각형 1161">
              <a:extLst>
                <a:ext uri="{FF2B5EF4-FFF2-40B4-BE49-F238E27FC236}">
                  <a16:creationId xmlns:a16="http://schemas.microsoft.com/office/drawing/2014/main" id="{6EBAF5FA-33B0-CB74-C16F-3F09F815A87B}"/>
                </a:ext>
              </a:extLst>
            </p:cNvPr>
            <p:cNvSpPr/>
            <p:nvPr/>
          </p:nvSpPr>
          <p:spPr>
            <a:xfrm>
              <a:off x="0" y="411938"/>
              <a:ext cx="2032000" cy="2437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전처리</a:t>
              </a:r>
              <a:endParaRPr lang="ko-KR" altLang="en-US" sz="14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70B383-C2FB-9B94-F09D-134DAD899BCE}"/>
              </a:ext>
            </a:extLst>
          </p:cNvPr>
          <p:cNvGrpSpPr/>
          <p:nvPr/>
        </p:nvGrpSpPr>
        <p:grpSpPr>
          <a:xfrm>
            <a:off x="0" y="1695891"/>
            <a:ext cx="6858000" cy="2384965"/>
            <a:chOff x="0" y="411938"/>
            <a:chExt cx="6858000" cy="166430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EC8322-4341-4D10-20D1-8A29D9FA25A5}"/>
                </a:ext>
              </a:extLst>
            </p:cNvPr>
            <p:cNvSpPr/>
            <p:nvPr/>
          </p:nvSpPr>
          <p:spPr>
            <a:xfrm>
              <a:off x="0" y="411938"/>
              <a:ext cx="6858000" cy="1664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3FB17B3-D0CD-7D45-87A9-608412D3AE8C}"/>
                </a:ext>
              </a:extLst>
            </p:cNvPr>
            <p:cNvSpPr/>
            <p:nvPr/>
          </p:nvSpPr>
          <p:spPr>
            <a:xfrm>
              <a:off x="0" y="411938"/>
              <a:ext cx="2032000" cy="2437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에너지 최소화 </a:t>
              </a:r>
              <a:r>
                <a:rPr lang="en-US" altLang="ko-KR" sz="1400" dirty="0"/>
                <a:t>EM</a:t>
              </a:r>
              <a:endParaRPr lang="ko-KR" altLang="en-US" sz="14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F5776B4-88BE-9D53-D9F0-AA1C1A7E8A9A}"/>
              </a:ext>
            </a:extLst>
          </p:cNvPr>
          <p:cNvGrpSpPr/>
          <p:nvPr/>
        </p:nvGrpSpPr>
        <p:grpSpPr>
          <a:xfrm>
            <a:off x="0" y="3235416"/>
            <a:ext cx="6858000" cy="2384965"/>
            <a:chOff x="0" y="411938"/>
            <a:chExt cx="6858000" cy="166430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F8DCB6-1E27-1AC9-6298-465E7575B30F}"/>
                </a:ext>
              </a:extLst>
            </p:cNvPr>
            <p:cNvSpPr/>
            <p:nvPr/>
          </p:nvSpPr>
          <p:spPr>
            <a:xfrm>
              <a:off x="0" y="411938"/>
              <a:ext cx="6858000" cy="1664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9E6EFB8-C46E-82CB-2176-309F2CE06FF0}"/>
                </a:ext>
              </a:extLst>
            </p:cNvPr>
            <p:cNvSpPr/>
            <p:nvPr/>
          </p:nvSpPr>
          <p:spPr>
            <a:xfrm>
              <a:off x="0" y="411938"/>
              <a:ext cx="2032000" cy="2437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NVT (</a:t>
              </a:r>
              <a:r>
                <a:rPr lang="ko-KR" altLang="en-US" sz="1400" dirty="0"/>
                <a:t>온도 평형화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7D1AEE4-12F4-B0A6-BD13-D5B97BF9E5C5}"/>
              </a:ext>
            </a:extLst>
          </p:cNvPr>
          <p:cNvGrpSpPr/>
          <p:nvPr/>
        </p:nvGrpSpPr>
        <p:grpSpPr>
          <a:xfrm>
            <a:off x="0" y="5397347"/>
            <a:ext cx="6858000" cy="2384965"/>
            <a:chOff x="0" y="411938"/>
            <a:chExt cx="6858000" cy="1664304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5C6BD8-18AF-C164-A454-3671295311EE}"/>
                </a:ext>
              </a:extLst>
            </p:cNvPr>
            <p:cNvSpPr/>
            <p:nvPr/>
          </p:nvSpPr>
          <p:spPr>
            <a:xfrm>
              <a:off x="0" y="411938"/>
              <a:ext cx="6858000" cy="1664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13A25F0-1EFE-A538-6646-9BB729B2FDF5}"/>
                </a:ext>
              </a:extLst>
            </p:cNvPr>
            <p:cNvSpPr/>
            <p:nvPr/>
          </p:nvSpPr>
          <p:spPr>
            <a:xfrm>
              <a:off x="0" y="411938"/>
              <a:ext cx="2032000" cy="2437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NPT (</a:t>
              </a:r>
              <a:r>
                <a:rPr lang="ko-KR" altLang="en-US" sz="1400" dirty="0"/>
                <a:t>압력 평형화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B2D5A34-DF77-1D62-59D4-498B4ADD5918}"/>
              </a:ext>
            </a:extLst>
          </p:cNvPr>
          <p:cNvGrpSpPr/>
          <p:nvPr/>
        </p:nvGrpSpPr>
        <p:grpSpPr>
          <a:xfrm>
            <a:off x="0" y="7521035"/>
            <a:ext cx="6858000" cy="2384965"/>
            <a:chOff x="0" y="411938"/>
            <a:chExt cx="6858000" cy="166430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0598D19-042D-27A7-0882-40A2EE956751}"/>
                </a:ext>
              </a:extLst>
            </p:cNvPr>
            <p:cNvSpPr/>
            <p:nvPr/>
          </p:nvSpPr>
          <p:spPr>
            <a:xfrm>
              <a:off x="0" y="411938"/>
              <a:ext cx="6858000" cy="16643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89" name="직사각형 1088">
              <a:extLst>
                <a:ext uri="{FF2B5EF4-FFF2-40B4-BE49-F238E27FC236}">
                  <a16:creationId xmlns:a16="http://schemas.microsoft.com/office/drawing/2014/main" id="{838007C8-02F8-0286-A785-A59D6DF405DF}"/>
                </a:ext>
              </a:extLst>
            </p:cNvPr>
            <p:cNvSpPr/>
            <p:nvPr/>
          </p:nvSpPr>
          <p:spPr>
            <a:xfrm>
              <a:off x="0" y="411938"/>
              <a:ext cx="2032000" cy="2437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MD (</a:t>
              </a:r>
              <a:r>
                <a:rPr lang="ko-KR" altLang="en-US" sz="1400" dirty="0"/>
                <a:t>생산 시뮬레이션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pic>
        <p:nvPicPr>
          <p:cNvPr id="1101" name="그림 1100" descr="텍스트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A4D11B-1D64-2738-72DE-A0EC8D27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2" r="2222" b="49096"/>
          <a:stretch/>
        </p:blipFill>
        <p:spPr>
          <a:xfrm>
            <a:off x="95250" y="3745668"/>
            <a:ext cx="2447925" cy="1308767"/>
          </a:xfrm>
          <a:prstGeom prst="rect">
            <a:avLst/>
          </a:prstGeom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94A01089-EF9D-3A45-E02B-CDF723C527C3}"/>
              </a:ext>
            </a:extLst>
          </p:cNvPr>
          <p:cNvSpPr txBox="1"/>
          <p:nvPr/>
        </p:nvSpPr>
        <p:spPr>
          <a:xfrm>
            <a:off x="2852" y="3574103"/>
            <a:ext cx="901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highlight>
                  <a:srgbClr val="FFFF00"/>
                </a:highlight>
              </a:rPr>
              <a:t>nvt.mdp</a:t>
            </a:r>
            <a:endParaRPr lang="en-US" altLang="ko-KR" sz="800" b="1" dirty="0">
              <a:highlight>
                <a:srgbClr val="FFFF00"/>
              </a:highlight>
            </a:endParaRPr>
          </a:p>
        </p:txBody>
      </p:sp>
      <p:graphicFrame>
        <p:nvGraphicFramePr>
          <p:cNvPr id="1107" name="표 1106">
            <a:extLst>
              <a:ext uri="{FF2B5EF4-FFF2-40B4-BE49-F238E27FC236}">
                <a16:creationId xmlns:a16="http://schemas.microsoft.com/office/drawing/2014/main" id="{EA681D4A-E7AD-9D9F-6F73-CF8968C93111}"/>
              </a:ext>
            </a:extLst>
          </p:cNvPr>
          <p:cNvGraphicFramePr>
            <a:graphicFrameLocks noGrp="1"/>
          </p:cNvGraphicFramePr>
          <p:nvPr/>
        </p:nvGraphicFramePr>
        <p:xfrm>
          <a:off x="2625887" y="3745668"/>
          <a:ext cx="3635213" cy="6245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081">
                  <a:extLst>
                    <a:ext uri="{9D8B030D-6E8A-4147-A177-3AD203B41FA5}">
                      <a16:colId xmlns:a16="http://schemas.microsoft.com/office/drawing/2014/main" val="4112126219"/>
                    </a:ext>
                  </a:extLst>
                </a:gridCol>
                <a:gridCol w="2838132">
                  <a:extLst>
                    <a:ext uri="{9D8B030D-6E8A-4147-A177-3AD203B41FA5}">
                      <a16:colId xmlns:a16="http://schemas.microsoft.com/office/drawing/2014/main" val="799212506"/>
                    </a:ext>
                  </a:extLst>
                </a:gridCol>
              </a:tblGrid>
              <a:tr h="121611">
                <a:tc>
                  <a:txBody>
                    <a:bodyPr/>
                    <a:lstStyle/>
                    <a:p>
                      <a:r>
                        <a:rPr lang="ko-KR" altLang="en-US" sz="600" dirty="0"/>
                        <a:t>단계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/>
                        <a:t>명령어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06104"/>
                  </a:ext>
                </a:extLst>
              </a:tr>
              <a:tr h="258839">
                <a:tc>
                  <a:txBody>
                    <a:bodyPr/>
                    <a:lstStyle/>
                    <a:p>
                      <a:r>
                        <a:rPr lang="en-US" sz="600" dirty="0"/>
                        <a:t>NVT </a:t>
                      </a:r>
                      <a:r>
                        <a:rPr lang="ko-KR" altLang="en-US" sz="600" dirty="0"/>
                        <a:t>입력 준비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grompp</a:t>
                      </a:r>
                      <a:r>
                        <a:rPr lang="en-US" sz="600" dirty="0"/>
                        <a:t> -f </a:t>
                      </a:r>
                      <a:r>
                        <a:rPr lang="en-US" sz="600" dirty="0" err="1"/>
                        <a:t>nvt.mdp</a:t>
                      </a:r>
                      <a:r>
                        <a:rPr lang="en-US" sz="600" dirty="0"/>
                        <a:t> -c </a:t>
                      </a:r>
                      <a:r>
                        <a:rPr lang="en-US" sz="600" dirty="0" err="1"/>
                        <a:t>em.gro</a:t>
                      </a:r>
                      <a:r>
                        <a:rPr lang="en-US" sz="600" dirty="0"/>
                        <a:t> -r </a:t>
                      </a:r>
                      <a:r>
                        <a:rPr lang="en-US" sz="600" dirty="0" err="1"/>
                        <a:t>em.gro</a:t>
                      </a:r>
                      <a:r>
                        <a:rPr lang="en-US" sz="600" dirty="0"/>
                        <a:t> -p </a:t>
                      </a:r>
                      <a:r>
                        <a:rPr lang="en-US" sz="600" dirty="0" err="1"/>
                        <a:t>topol.top</a:t>
                      </a:r>
                      <a:r>
                        <a:rPr lang="en-US" sz="600" dirty="0"/>
                        <a:t> -o </a:t>
                      </a:r>
                      <a:r>
                        <a:rPr lang="en-US" sz="600" dirty="0" err="1"/>
                        <a:t>nvt.tpr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maxwarn</a:t>
                      </a:r>
                      <a:r>
                        <a:rPr lang="en-US" sz="600" dirty="0"/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1711"/>
                  </a:ext>
                </a:extLst>
              </a:tr>
              <a:tr h="172136">
                <a:tc>
                  <a:txBody>
                    <a:bodyPr/>
                    <a:lstStyle/>
                    <a:p>
                      <a:r>
                        <a:rPr lang="en-US" sz="600" dirty="0"/>
                        <a:t>NVT </a:t>
                      </a:r>
                      <a:r>
                        <a:rPr lang="ko-KR" altLang="en-US" sz="600" dirty="0"/>
                        <a:t>실행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mdrun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deffnm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nvt</a:t>
                      </a:r>
                      <a:endParaRPr 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67646"/>
                  </a:ext>
                </a:extLst>
              </a:tr>
            </a:tbl>
          </a:graphicData>
        </a:graphic>
      </p:graphicFrame>
      <p:graphicFrame>
        <p:nvGraphicFramePr>
          <p:cNvPr id="1108" name="표 1107">
            <a:extLst>
              <a:ext uri="{FF2B5EF4-FFF2-40B4-BE49-F238E27FC236}">
                <a16:creationId xmlns:a16="http://schemas.microsoft.com/office/drawing/2014/main" id="{16D165EC-311F-AE94-C2E9-EBC680227907}"/>
              </a:ext>
            </a:extLst>
          </p:cNvPr>
          <p:cNvGraphicFramePr>
            <a:graphicFrameLocks noGrp="1"/>
          </p:cNvGraphicFramePr>
          <p:nvPr/>
        </p:nvGraphicFramePr>
        <p:xfrm>
          <a:off x="2625887" y="2093440"/>
          <a:ext cx="3400263" cy="6245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5564">
                  <a:extLst>
                    <a:ext uri="{9D8B030D-6E8A-4147-A177-3AD203B41FA5}">
                      <a16:colId xmlns:a16="http://schemas.microsoft.com/office/drawing/2014/main" val="4112126219"/>
                    </a:ext>
                  </a:extLst>
                </a:gridCol>
                <a:gridCol w="2654699">
                  <a:extLst>
                    <a:ext uri="{9D8B030D-6E8A-4147-A177-3AD203B41FA5}">
                      <a16:colId xmlns:a16="http://schemas.microsoft.com/office/drawing/2014/main" val="799212506"/>
                    </a:ext>
                  </a:extLst>
                </a:gridCol>
              </a:tblGrid>
              <a:tr h="121611">
                <a:tc>
                  <a:txBody>
                    <a:bodyPr/>
                    <a:lstStyle/>
                    <a:p>
                      <a:r>
                        <a:rPr lang="ko-KR" altLang="en-US" sz="600"/>
                        <a:t>단계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/>
                        <a:t>명령어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06104"/>
                  </a:ext>
                </a:extLst>
              </a:tr>
              <a:tr h="258839">
                <a:tc>
                  <a:txBody>
                    <a:bodyPr/>
                    <a:lstStyle/>
                    <a:p>
                      <a:r>
                        <a:rPr lang="en-US" sz="600" dirty="0"/>
                        <a:t>EM </a:t>
                      </a:r>
                      <a:r>
                        <a:rPr lang="ko-KR" altLang="en-US" sz="600" dirty="0"/>
                        <a:t>입력 준비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grompp</a:t>
                      </a:r>
                      <a:r>
                        <a:rPr lang="en-US" sz="600" dirty="0"/>
                        <a:t> -f </a:t>
                      </a:r>
                      <a:r>
                        <a:rPr lang="en-US" sz="600" dirty="0" err="1"/>
                        <a:t>em.mdp</a:t>
                      </a:r>
                      <a:r>
                        <a:rPr lang="en-US" sz="600" dirty="0"/>
                        <a:t> -c </a:t>
                      </a:r>
                      <a:r>
                        <a:rPr lang="en-US" sz="600" dirty="0" err="1"/>
                        <a:t>solvated.gro</a:t>
                      </a:r>
                      <a:r>
                        <a:rPr lang="en-US" sz="600" dirty="0"/>
                        <a:t> -p </a:t>
                      </a:r>
                      <a:r>
                        <a:rPr lang="en-US" sz="600" dirty="0" err="1"/>
                        <a:t>topol.top</a:t>
                      </a:r>
                      <a:r>
                        <a:rPr lang="en-US" sz="600" dirty="0"/>
                        <a:t> -o </a:t>
                      </a:r>
                      <a:r>
                        <a:rPr lang="en-US" sz="600" dirty="0" err="1"/>
                        <a:t>em.tpr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maxwarn</a:t>
                      </a:r>
                      <a:r>
                        <a:rPr lang="en-US" sz="600" dirty="0"/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1711"/>
                  </a:ext>
                </a:extLst>
              </a:tr>
              <a:tr h="172136">
                <a:tc>
                  <a:txBody>
                    <a:bodyPr/>
                    <a:lstStyle/>
                    <a:p>
                      <a:r>
                        <a:rPr lang="en-US" sz="600"/>
                        <a:t>EM </a:t>
                      </a:r>
                      <a:r>
                        <a:rPr lang="ko-KR" altLang="en-US" sz="600"/>
                        <a:t>실행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mdrun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deffnm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em</a:t>
                      </a:r>
                      <a:endParaRPr 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67646"/>
                  </a:ext>
                </a:extLst>
              </a:tr>
            </a:tbl>
          </a:graphicData>
        </a:graphic>
      </p:graphicFrame>
      <p:graphicFrame>
        <p:nvGraphicFramePr>
          <p:cNvPr id="1109" name="표 1108">
            <a:extLst>
              <a:ext uri="{FF2B5EF4-FFF2-40B4-BE49-F238E27FC236}">
                <a16:creationId xmlns:a16="http://schemas.microsoft.com/office/drawing/2014/main" id="{AE7093CB-6871-8816-682A-EE17FF227AB9}"/>
              </a:ext>
            </a:extLst>
          </p:cNvPr>
          <p:cNvGraphicFramePr>
            <a:graphicFrameLocks noGrp="1"/>
          </p:cNvGraphicFramePr>
          <p:nvPr/>
        </p:nvGraphicFramePr>
        <p:xfrm>
          <a:off x="2625887" y="5328309"/>
          <a:ext cx="4054313" cy="6245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8976">
                  <a:extLst>
                    <a:ext uri="{9D8B030D-6E8A-4147-A177-3AD203B41FA5}">
                      <a16:colId xmlns:a16="http://schemas.microsoft.com/office/drawing/2014/main" val="4112126219"/>
                    </a:ext>
                  </a:extLst>
                </a:gridCol>
                <a:gridCol w="3165337">
                  <a:extLst>
                    <a:ext uri="{9D8B030D-6E8A-4147-A177-3AD203B41FA5}">
                      <a16:colId xmlns:a16="http://schemas.microsoft.com/office/drawing/2014/main" val="799212506"/>
                    </a:ext>
                  </a:extLst>
                </a:gridCol>
              </a:tblGrid>
              <a:tr h="121611">
                <a:tc>
                  <a:txBody>
                    <a:bodyPr/>
                    <a:lstStyle/>
                    <a:p>
                      <a:r>
                        <a:rPr lang="ko-KR" altLang="en-US" sz="600"/>
                        <a:t>단계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dirty="0"/>
                        <a:t>명령어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06104"/>
                  </a:ext>
                </a:extLst>
              </a:tr>
              <a:tr h="258839">
                <a:tc>
                  <a:txBody>
                    <a:bodyPr/>
                    <a:lstStyle/>
                    <a:p>
                      <a:r>
                        <a:rPr lang="en-US" sz="600" dirty="0"/>
                        <a:t>NPT </a:t>
                      </a:r>
                      <a:r>
                        <a:rPr lang="ko-KR" altLang="en-US" sz="600" dirty="0"/>
                        <a:t>입력 준비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grompp</a:t>
                      </a:r>
                      <a:r>
                        <a:rPr lang="en-US" sz="600" dirty="0"/>
                        <a:t> -f </a:t>
                      </a:r>
                      <a:r>
                        <a:rPr lang="en-US" sz="600" dirty="0" err="1"/>
                        <a:t>npt.mdp</a:t>
                      </a:r>
                      <a:r>
                        <a:rPr lang="en-US" sz="600" dirty="0"/>
                        <a:t> -c </a:t>
                      </a:r>
                      <a:r>
                        <a:rPr lang="en-US" sz="600" dirty="0" err="1"/>
                        <a:t>nvt.gro</a:t>
                      </a:r>
                      <a:r>
                        <a:rPr lang="en-US" sz="600" dirty="0"/>
                        <a:t> -r </a:t>
                      </a:r>
                      <a:r>
                        <a:rPr lang="en-US" sz="600" dirty="0" err="1"/>
                        <a:t>nvt.gro</a:t>
                      </a:r>
                      <a:r>
                        <a:rPr lang="en-US" sz="600" dirty="0"/>
                        <a:t> -t </a:t>
                      </a:r>
                      <a:r>
                        <a:rPr lang="en-US" sz="600" dirty="0" err="1"/>
                        <a:t>nvt.cpt</a:t>
                      </a:r>
                      <a:r>
                        <a:rPr lang="en-US" sz="600" dirty="0"/>
                        <a:t> -p </a:t>
                      </a:r>
                      <a:r>
                        <a:rPr lang="en-US" sz="600" dirty="0" err="1"/>
                        <a:t>topol.top</a:t>
                      </a:r>
                      <a:r>
                        <a:rPr lang="en-US" sz="600" dirty="0"/>
                        <a:t> -o </a:t>
                      </a:r>
                      <a:r>
                        <a:rPr lang="en-US" sz="600" dirty="0" err="1"/>
                        <a:t>npt.tpr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maxwarn</a:t>
                      </a:r>
                      <a:r>
                        <a:rPr lang="en-US" sz="600" dirty="0"/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1711"/>
                  </a:ext>
                </a:extLst>
              </a:tr>
              <a:tr h="172136">
                <a:tc>
                  <a:txBody>
                    <a:bodyPr/>
                    <a:lstStyle/>
                    <a:p>
                      <a:r>
                        <a:rPr lang="en-US" sz="600" dirty="0"/>
                        <a:t>NPT </a:t>
                      </a:r>
                      <a:r>
                        <a:rPr lang="ko-KR" altLang="en-US" sz="600" dirty="0"/>
                        <a:t>실행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mdrun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deffnm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npt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ntmpi</a:t>
                      </a:r>
                      <a:r>
                        <a:rPr lang="en-US" sz="600" dirty="0"/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67646"/>
                  </a:ext>
                </a:extLst>
              </a:tr>
            </a:tbl>
          </a:graphicData>
        </a:graphic>
      </p:graphicFrame>
      <p:sp>
        <p:nvSpPr>
          <p:cNvPr id="1112" name="TextBox 1111">
            <a:extLst>
              <a:ext uri="{FF2B5EF4-FFF2-40B4-BE49-F238E27FC236}">
                <a16:creationId xmlns:a16="http://schemas.microsoft.com/office/drawing/2014/main" id="{713BFBA4-ECBE-A3AB-A5CC-C936D6251F9A}"/>
              </a:ext>
            </a:extLst>
          </p:cNvPr>
          <p:cNvSpPr txBox="1"/>
          <p:nvPr/>
        </p:nvSpPr>
        <p:spPr>
          <a:xfrm>
            <a:off x="2514600" y="2691439"/>
            <a:ext cx="374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1️⃣ EM (Energy Minimization, </a:t>
            </a:r>
            <a:r>
              <a:rPr lang="ko-KR" altLang="en-US" sz="800" b="1" dirty="0"/>
              <a:t>에너지 최소화</a:t>
            </a:r>
            <a:r>
              <a:rPr lang="en-US" altLang="ko-KR" sz="800" b="1" dirty="0"/>
              <a:t>)</a:t>
            </a:r>
          </a:p>
          <a:p>
            <a:pPr>
              <a:buNone/>
            </a:pPr>
            <a:r>
              <a:rPr lang="ko-KR" altLang="en-US" sz="800" b="1" dirty="0"/>
              <a:t>목적</a:t>
            </a:r>
            <a:r>
              <a:rPr lang="en-US" altLang="ko-KR" sz="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/>
              <a:t>구조 내 겹침</a:t>
            </a:r>
            <a:r>
              <a:rPr lang="en-US" altLang="ko-KR" sz="800" dirty="0"/>
              <a:t>(clash), </a:t>
            </a:r>
            <a:r>
              <a:rPr lang="ko-KR" altLang="en-US" sz="800" dirty="0"/>
              <a:t>너무 짧은 거리의 </a:t>
            </a:r>
            <a:r>
              <a:rPr lang="ko-KR" altLang="en-US" sz="800" dirty="0" err="1"/>
              <a:t>원자쌍</a:t>
            </a:r>
            <a:r>
              <a:rPr lang="ko-KR" altLang="en-US" sz="800" dirty="0"/>
              <a:t> 등 </a:t>
            </a:r>
            <a:r>
              <a:rPr lang="ko-KR" altLang="en-US" sz="800" b="1" dirty="0" err="1"/>
              <a:t>비물리적인</a:t>
            </a:r>
            <a:r>
              <a:rPr lang="ko-KR" altLang="en-US" sz="800" b="1" dirty="0"/>
              <a:t> 응력 해소</a:t>
            </a:r>
            <a:endParaRPr lang="ko-KR" alt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/>
              <a:t>기하학적</a:t>
            </a:r>
            <a:r>
              <a:rPr lang="en-US" altLang="ko-KR" sz="800" dirty="0"/>
              <a:t>/</a:t>
            </a:r>
            <a:r>
              <a:rPr lang="ko-KR" altLang="en-US" sz="800" dirty="0"/>
              <a:t>정전기적 스트레스를 제거하여 시뮬레이션 시작 시 발산 방지</a:t>
            </a:r>
          </a:p>
          <a:p>
            <a:r>
              <a:rPr lang="ko-KR" altLang="en-US" sz="800" b="1" dirty="0"/>
              <a:t>출력</a:t>
            </a:r>
            <a:r>
              <a:rPr lang="en-US" altLang="ko-KR" sz="800" dirty="0"/>
              <a:t>: </a:t>
            </a:r>
            <a:r>
              <a:rPr lang="en-US" altLang="ko-KR" sz="800" dirty="0" err="1"/>
              <a:t>em.gro</a:t>
            </a:r>
            <a:r>
              <a:rPr lang="en-US" altLang="ko-KR" sz="800" dirty="0"/>
              <a:t> → </a:t>
            </a:r>
            <a:r>
              <a:rPr lang="ko-KR" altLang="en-US" sz="800" dirty="0"/>
              <a:t>가장 낮은 </a:t>
            </a:r>
            <a:r>
              <a:rPr lang="en-US" altLang="ko-KR" sz="800" dirty="0"/>
              <a:t>potential energy</a:t>
            </a:r>
            <a:r>
              <a:rPr lang="ko-KR" altLang="en-US" sz="800" dirty="0"/>
              <a:t>를 가지는 구조</a:t>
            </a:r>
          </a:p>
          <a:p>
            <a:endParaRPr lang="ko-KR" altLang="en-US" sz="800" dirty="0"/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BA1BA38D-53CC-53B0-136B-E4493E677306}"/>
              </a:ext>
            </a:extLst>
          </p:cNvPr>
          <p:cNvSpPr txBox="1"/>
          <p:nvPr/>
        </p:nvSpPr>
        <p:spPr>
          <a:xfrm>
            <a:off x="2514600" y="4371040"/>
            <a:ext cx="374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NVT (Canonical Ensemble: </a:t>
            </a:r>
            <a:r>
              <a:rPr lang="ko-KR" altLang="en-US" sz="800" b="1" dirty="0"/>
              <a:t>고정된 </a:t>
            </a:r>
            <a:r>
              <a:rPr lang="en-US" altLang="ko-KR" sz="800" b="1" dirty="0"/>
              <a:t>Number, Volume, Temperature)</a:t>
            </a:r>
          </a:p>
          <a:p>
            <a:pPr>
              <a:buNone/>
            </a:pPr>
            <a:r>
              <a:rPr lang="ko-KR" altLang="en-US" sz="800" b="1" dirty="0"/>
              <a:t>목적</a:t>
            </a:r>
            <a:r>
              <a:rPr lang="en-US" altLang="ko-KR" sz="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b="1" dirty="0"/>
              <a:t>온도 평형화</a:t>
            </a:r>
            <a:r>
              <a:rPr lang="en-US" altLang="ko-KR" sz="800" dirty="0"/>
              <a:t>: </a:t>
            </a:r>
            <a:r>
              <a:rPr lang="ko-KR" altLang="en-US" sz="800" dirty="0"/>
              <a:t>전체 시스템이 목표 온도</a:t>
            </a:r>
            <a:r>
              <a:rPr lang="en-US" altLang="ko-KR" sz="800" dirty="0"/>
              <a:t>(</a:t>
            </a:r>
            <a:r>
              <a:rPr lang="ko-KR" altLang="en-US" sz="800" dirty="0"/>
              <a:t>예</a:t>
            </a:r>
            <a:r>
              <a:rPr lang="en-US" altLang="ko-KR" sz="800" dirty="0"/>
              <a:t>: 300 K)</a:t>
            </a:r>
            <a:r>
              <a:rPr lang="ko-KR" altLang="en-US" sz="800" dirty="0"/>
              <a:t>에서 </a:t>
            </a:r>
            <a:r>
              <a:rPr lang="ko-KR" altLang="en-US" sz="800" b="1" dirty="0"/>
              <a:t>안정적 속도 분포를 갖도록 조정</a:t>
            </a:r>
            <a:endParaRPr lang="ko-KR" alt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/>
              <a:t>일반적으로 **위치 제약</a:t>
            </a:r>
            <a:r>
              <a:rPr lang="en-US" altLang="ko-KR" sz="800" dirty="0"/>
              <a:t>(</a:t>
            </a:r>
            <a:r>
              <a:rPr lang="en-US" altLang="ko-KR" sz="800" dirty="0" err="1"/>
              <a:t>posre</a:t>
            </a:r>
            <a:r>
              <a:rPr lang="en-US" altLang="ko-KR" sz="800" dirty="0"/>
              <a:t>)**</a:t>
            </a:r>
            <a:r>
              <a:rPr lang="ko-KR" altLang="en-US" sz="800" dirty="0"/>
              <a:t>을 걸어서 큰 구조 변화 없이 열 평형만 유도</a:t>
            </a:r>
          </a:p>
          <a:p>
            <a:pPr>
              <a:buNone/>
            </a:pPr>
            <a:r>
              <a:rPr lang="ko-KR" altLang="en-US" sz="800" b="1" dirty="0"/>
              <a:t>이유</a:t>
            </a:r>
            <a:r>
              <a:rPr lang="en-US" altLang="ko-KR" sz="800" dirty="0"/>
              <a:t>: </a:t>
            </a:r>
            <a:r>
              <a:rPr lang="ko-KR" altLang="en-US" sz="800" dirty="0"/>
              <a:t>갑작스런 속도 부여는 진동이나 파괴로 이어질 수 있어</a:t>
            </a:r>
            <a:r>
              <a:rPr lang="en-US" altLang="ko-KR" sz="800" dirty="0"/>
              <a:t>, </a:t>
            </a:r>
            <a:r>
              <a:rPr lang="ko-KR" altLang="en-US" sz="800" dirty="0"/>
              <a:t>점진적 열 안정화 필요</a:t>
            </a:r>
          </a:p>
          <a:p>
            <a:r>
              <a:rPr lang="ko-KR" altLang="en-US" sz="800" b="1" dirty="0"/>
              <a:t>출력</a:t>
            </a:r>
            <a:r>
              <a:rPr lang="en-US" altLang="ko-KR" sz="800" dirty="0"/>
              <a:t>: </a:t>
            </a:r>
            <a:r>
              <a:rPr lang="en-US" altLang="ko-KR" sz="800" dirty="0" err="1"/>
              <a:t>nvt.gro</a:t>
            </a:r>
            <a:r>
              <a:rPr lang="en-US" altLang="ko-KR" sz="800" dirty="0"/>
              <a:t>, </a:t>
            </a:r>
            <a:r>
              <a:rPr lang="en-US" altLang="ko-KR" sz="800" dirty="0" err="1"/>
              <a:t>nvt.cpt</a:t>
            </a:r>
            <a:r>
              <a:rPr lang="en-US" altLang="ko-KR" sz="800" dirty="0"/>
              <a:t>, </a:t>
            </a:r>
            <a:r>
              <a:rPr lang="en-US" altLang="ko-KR" sz="800" dirty="0" err="1"/>
              <a:t>nvt.edr</a:t>
            </a:r>
            <a:endParaRPr lang="en-US" altLang="ko-KR" sz="800" dirty="0"/>
          </a:p>
          <a:p>
            <a:pPr>
              <a:buNone/>
            </a:pPr>
            <a:endParaRPr lang="ko-KR" altLang="en-US" sz="800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CB2FB5D3-A2C2-61CA-FC79-078E9675D952}"/>
              </a:ext>
            </a:extLst>
          </p:cNvPr>
          <p:cNvSpPr txBox="1"/>
          <p:nvPr/>
        </p:nvSpPr>
        <p:spPr>
          <a:xfrm>
            <a:off x="2514600" y="6491423"/>
            <a:ext cx="3746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800" b="1" dirty="0"/>
              <a:t>NPT (Isothermal-Isobaric Ensemble: </a:t>
            </a:r>
            <a:r>
              <a:rPr lang="ko-KR" altLang="en-US" sz="800" b="1" dirty="0"/>
              <a:t>고정된 </a:t>
            </a:r>
            <a:r>
              <a:rPr lang="en-US" altLang="ko-KR" sz="800" b="1" dirty="0"/>
              <a:t>Number, Pressure, Temperature)</a:t>
            </a:r>
          </a:p>
          <a:p>
            <a:pPr>
              <a:buNone/>
            </a:pPr>
            <a:r>
              <a:rPr lang="ko-KR" altLang="en-US" sz="800" b="1" dirty="0"/>
              <a:t>목적</a:t>
            </a:r>
            <a:r>
              <a:rPr lang="en-US" altLang="ko-KR" sz="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b="1" dirty="0"/>
              <a:t>압력 평형화 및 밀도 조절</a:t>
            </a:r>
            <a:endParaRPr lang="ko-KR" alt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/>
              <a:t>시스템의 상자</a:t>
            </a:r>
            <a:r>
              <a:rPr lang="en-US" altLang="ko-KR" sz="800" dirty="0"/>
              <a:t>(Box)</a:t>
            </a:r>
            <a:r>
              <a:rPr lang="ko-KR" altLang="en-US" sz="800" dirty="0"/>
              <a:t>가 </a:t>
            </a:r>
            <a:r>
              <a:rPr lang="ko-KR" altLang="en-US" sz="800" b="1" dirty="0"/>
              <a:t>실험 조건에 맞는 평형 부피와 압력</a:t>
            </a:r>
            <a:r>
              <a:rPr lang="ko-KR" altLang="en-US" sz="800" dirty="0"/>
              <a:t>을 갖도록 조정</a:t>
            </a:r>
          </a:p>
          <a:p>
            <a:pPr>
              <a:buNone/>
            </a:pPr>
            <a:r>
              <a:rPr lang="ko-KR" altLang="en-US" sz="800" b="1" dirty="0"/>
              <a:t>상황 예시</a:t>
            </a:r>
            <a:r>
              <a:rPr lang="en-US" altLang="ko-KR" sz="800" dirty="0"/>
              <a:t>: </a:t>
            </a:r>
            <a:r>
              <a:rPr lang="ko-KR" altLang="en-US" sz="800" dirty="0"/>
              <a:t>물 분자들이 </a:t>
            </a:r>
            <a:r>
              <a:rPr lang="en-US" altLang="ko-KR" sz="800" dirty="0"/>
              <a:t>packing </a:t>
            </a:r>
            <a:r>
              <a:rPr lang="ko-KR" altLang="en-US" sz="800" dirty="0"/>
              <a:t>되면서 물리적인 밀도가 조정됨 → 실험적 밀도에 수렴</a:t>
            </a:r>
          </a:p>
          <a:p>
            <a:r>
              <a:rPr lang="ko-KR" altLang="en-US" sz="800" b="1" dirty="0"/>
              <a:t>출력</a:t>
            </a:r>
            <a:r>
              <a:rPr lang="en-US" altLang="ko-KR" sz="800" dirty="0"/>
              <a:t>: </a:t>
            </a:r>
            <a:r>
              <a:rPr lang="en-US" altLang="ko-KR" sz="800" dirty="0" err="1"/>
              <a:t>npt.gro</a:t>
            </a:r>
            <a:r>
              <a:rPr lang="en-US" altLang="ko-KR" sz="800" dirty="0"/>
              <a:t>, </a:t>
            </a:r>
            <a:r>
              <a:rPr lang="en-US" altLang="ko-KR" sz="800" dirty="0" err="1"/>
              <a:t>npt.cpt</a:t>
            </a:r>
            <a:r>
              <a:rPr lang="en-US" altLang="ko-KR" sz="800" dirty="0"/>
              <a:t> (</a:t>
            </a:r>
            <a:r>
              <a:rPr lang="ko-KR" altLang="en-US" sz="800" dirty="0"/>
              <a:t>압력 평형 구조</a:t>
            </a:r>
            <a:r>
              <a:rPr lang="en-US" altLang="ko-KR" sz="800" dirty="0"/>
              <a:t>)</a:t>
            </a:r>
          </a:p>
          <a:p>
            <a:pPr>
              <a:buNone/>
            </a:pPr>
            <a:endParaRPr lang="ko-KR" altLang="en-US" sz="800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6AAE908-B5AE-7595-E42F-2531252813AD}"/>
              </a:ext>
            </a:extLst>
          </p:cNvPr>
          <p:cNvSpPr txBox="1"/>
          <p:nvPr/>
        </p:nvSpPr>
        <p:spPr>
          <a:xfrm>
            <a:off x="2514600" y="8853444"/>
            <a:ext cx="3746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800" b="1" dirty="0"/>
              <a:t>목적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실제 분석을 위한 </a:t>
            </a:r>
            <a:r>
              <a:rPr lang="en-US" altLang="ko-KR" sz="800" b="1" dirty="0"/>
              <a:t>"</a:t>
            </a:r>
            <a:r>
              <a:rPr lang="ko-KR" altLang="en-US" sz="800" b="1" dirty="0"/>
              <a:t>생산 시뮬레이션</a:t>
            </a:r>
            <a:r>
              <a:rPr lang="en-US" altLang="ko-KR" sz="800" b="1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/>
              <a:t>시스템이 안정화된 후 물리적</a:t>
            </a:r>
            <a:r>
              <a:rPr lang="en-US" altLang="ko-KR" sz="800" dirty="0"/>
              <a:t>/</a:t>
            </a:r>
            <a:r>
              <a:rPr lang="ko-KR" altLang="en-US" sz="800" dirty="0"/>
              <a:t>화학적 특성을 분석하기 위해 </a:t>
            </a:r>
            <a:r>
              <a:rPr lang="ko-KR" altLang="en-US" sz="800" b="1" dirty="0"/>
              <a:t>장시간 시뮬레이션 수행</a:t>
            </a:r>
            <a:endParaRPr lang="ko-KR" alt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800" dirty="0"/>
              <a:t>특정 </a:t>
            </a:r>
            <a:r>
              <a:rPr lang="en-US" altLang="ko-KR" sz="800" dirty="0"/>
              <a:t>protein</a:t>
            </a:r>
            <a:r>
              <a:rPr lang="ko-KR" altLang="en-US" sz="800" dirty="0"/>
              <a:t>의 구조 안정성</a:t>
            </a:r>
            <a:r>
              <a:rPr lang="en-US" altLang="ko-KR" sz="800" dirty="0"/>
              <a:t>, ligand binding, diffusion, RMSD </a:t>
            </a:r>
            <a:r>
              <a:rPr lang="ko-KR" altLang="en-US" sz="800" dirty="0"/>
              <a:t>등은 </a:t>
            </a:r>
            <a:r>
              <a:rPr lang="ko-KR" altLang="en-US" sz="800" b="1" dirty="0"/>
              <a:t>모두 이 단계에서 계산</a:t>
            </a:r>
            <a:endParaRPr lang="ko-KR" altLang="en-US" sz="800" dirty="0"/>
          </a:p>
          <a:p>
            <a:pPr>
              <a:buNone/>
            </a:pPr>
            <a:endParaRPr lang="ko-KR" altLang="en-US" sz="800" dirty="0"/>
          </a:p>
        </p:txBody>
      </p:sp>
      <p:pic>
        <p:nvPicPr>
          <p:cNvPr id="1118" name="그림 1117" descr="텍스트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0CC14C-C4C7-80B9-5A6F-9F5DA4EF4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" t="8475" b="2337"/>
          <a:stretch/>
        </p:blipFill>
        <p:spPr>
          <a:xfrm>
            <a:off x="106951" y="5952604"/>
            <a:ext cx="2436224" cy="1480401"/>
          </a:xfrm>
          <a:prstGeom prst="rect">
            <a:avLst/>
          </a:prstGeom>
        </p:spPr>
      </p:pic>
      <p:pic>
        <p:nvPicPr>
          <p:cNvPr id="1120" name="그림 1119" descr="텍스트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176ED81-7246-0531-F07F-01CEEA086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7135" r="42" b="828"/>
          <a:stretch/>
        </p:blipFill>
        <p:spPr>
          <a:xfrm>
            <a:off x="102402" y="7965426"/>
            <a:ext cx="2444355" cy="1534229"/>
          </a:xfrm>
          <a:prstGeom prst="rect">
            <a:avLst/>
          </a:prstGeom>
        </p:spPr>
      </p:pic>
      <p:graphicFrame>
        <p:nvGraphicFramePr>
          <p:cNvPr id="1121" name="표 1120">
            <a:extLst>
              <a:ext uri="{FF2B5EF4-FFF2-40B4-BE49-F238E27FC236}">
                <a16:creationId xmlns:a16="http://schemas.microsoft.com/office/drawing/2014/main" id="{BCF9D58A-0593-36C1-C40F-47048342D82F}"/>
              </a:ext>
            </a:extLst>
          </p:cNvPr>
          <p:cNvGraphicFramePr>
            <a:graphicFrameLocks noGrp="1"/>
          </p:cNvGraphicFramePr>
          <p:nvPr/>
        </p:nvGraphicFramePr>
        <p:xfrm>
          <a:off x="2625887" y="7993691"/>
          <a:ext cx="4054313" cy="6245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88976">
                  <a:extLst>
                    <a:ext uri="{9D8B030D-6E8A-4147-A177-3AD203B41FA5}">
                      <a16:colId xmlns:a16="http://schemas.microsoft.com/office/drawing/2014/main" val="4112126219"/>
                    </a:ext>
                  </a:extLst>
                </a:gridCol>
                <a:gridCol w="3165337">
                  <a:extLst>
                    <a:ext uri="{9D8B030D-6E8A-4147-A177-3AD203B41FA5}">
                      <a16:colId xmlns:a16="http://schemas.microsoft.com/office/drawing/2014/main" val="799212506"/>
                    </a:ext>
                  </a:extLst>
                </a:gridCol>
              </a:tblGrid>
              <a:tr h="121611">
                <a:tc>
                  <a:txBody>
                    <a:bodyPr/>
                    <a:lstStyle/>
                    <a:p>
                      <a:r>
                        <a:rPr lang="ko-KR" altLang="en-US" sz="600"/>
                        <a:t>단계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/>
                        <a:t>명령어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606104"/>
                  </a:ext>
                </a:extLst>
              </a:tr>
              <a:tr h="258839">
                <a:tc>
                  <a:txBody>
                    <a:bodyPr/>
                    <a:lstStyle/>
                    <a:p>
                      <a:r>
                        <a:rPr lang="en-US" sz="600"/>
                        <a:t>NVT </a:t>
                      </a:r>
                      <a:r>
                        <a:rPr lang="ko-KR" altLang="en-US" sz="600"/>
                        <a:t>입력 준비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grompp</a:t>
                      </a:r>
                      <a:r>
                        <a:rPr lang="en-US" sz="600" dirty="0"/>
                        <a:t> -f </a:t>
                      </a:r>
                      <a:r>
                        <a:rPr lang="en-US" sz="600" dirty="0" err="1"/>
                        <a:t>md.mdp</a:t>
                      </a:r>
                      <a:r>
                        <a:rPr lang="en-US" sz="600" dirty="0"/>
                        <a:t> -c </a:t>
                      </a:r>
                      <a:r>
                        <a:rPr lang="en-US" sz="600" dirty="0" err="1"/>
                        <a:t>npt.gro</a:t>
                      </a:r>
                      <a:r>
                        <a:rPr lang="en-US" sz="600" dirty="0"/>
                        <a:t> -t </a:t>
                      </a:r>
                      <a:r>
                        <a:rPr lang="en-US" sz="600" dirty="0" err="1"/>
                        <a:t>npt.cpt</a:t>
                      </a:r>
                      <a:r>
                        <a:rPr lang="en-US" sz="600" dirty="0"/>
                        <a:t> -p </a:t>
                      </a:r>
                      <a:r>
                        <a:rPr lang="en-US" sz="600" dirty="0" err="1"/>
                        <a:t>topol.top</a:t>
                      </a:r>
                      <a:r>
                        <a:rPr lang="en-US" sz="600" dirty="0"/>
                        <a:t> -o </a:t>
                      </a:r>
                      <a:r>
                        <a:rPr lang="en-US" sz="600" dirty="0" err="1"/>
                        <a:t>md.tpr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maxwarn</a:t>
                      </a:r>
                      <a:r>
                        <a:rPr lang="en-US" sz="600" dirty="0"/>
                        <a:t>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1711"/>
                  </a:ext>
                </a:extLst>
              </a:tr>
              <a:tr h="172136">
                <a:tc>
                  <a:txBody>
                    <a:bodyPr/>
                    <a:lstStyle/>
                    <a:p>
                      <a:r>
                        <a:rPr lang="en-US" sz="600"/>
                        <a:t>NVT </a:t>
                      </a:r>
                      <a:r>
                        <a:rPr lang="ko-KR" altLang="en-US" sz="600"/>
                        <a:t>실행</a:t>
                      </a:r>
                      <a:endParaRPr lang="ko-KR" altLang="en-US" sz="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gmx</a:t>
                      </a:r>
                      <a:r>
                        <a:rPr lang="en-US" sz="600" dirty="0"/>
                        <a:t> </a:t>
                      </a:r>
                      <a:r>
                        <a:rPr lang="en-US" sz="600" dirty="0" err="1"/>
                        <a:t>mdrun</a:t>
                      </a:r>
                      <a:r>
                        <a:rPr lang="en-US" sz="600" dirty="0"/>
                        <a:t> -</a:t>
                      </a:r>
                      <a:r>
                        <a:rPr lang="en-US" sz="600" dirty="0" err="1"/>
                        <a:t>deffnm</a:t>
                      </a:r>
                      <a:r>
                        <a:rPr lang="en-US" sz="600" dirty="0"/>
                        <a:t> md -v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67646"/>
                  </a:ext>
                </a:extLst>
              </a:tr>
            </a:tbl>
          </a:graphicData>
        </a:graphic>
      </p:graphicFrame>
      <p:pic>
        <p:nvPicPr>
          <p:cNvPr id="1125" name="그림 112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977176-00B6-790B-3FBA-C9E959AA1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15069" r="2593" b="2776"/>
          <a:stretch/>
        </p:blipFill>
        <p:spPr>
          <a:xfrm>
            <a:off x="79426" y="2181468"/>
            <a:ext cx="2434441" cy="847997"/>
          </a:xfrm>
          <a:prstGeom prst="rect">
            <a:avLst/>
          </a:prstGeom>
        </p:spPr>
      </p:pic>
      <p:grpSp>
        <p:nvGrpSpPr>
          <p:cNvPr id="1096" name="그룹 1095">
            <a:extLst>
              <a:ext uri="{FF2B5EF4-FFF2-40B4-BE49-F238E27FC236}">
                <a16:creationId xmlns:a16="http://schemas.microsoft.com/office/drawing/2014/main" id="{64BD5316-0A5F-98C5-3D2D-C668DB8A791B}"/>
              </a:ext>
            </a:extLst>
          </p:cNvPr>
          <p:cNvGrpSpPr/>
          <p:nvPr/>
        </p:nvGrpSpPr>
        <p:grpSpPr>
          <a:xfrm>
            <a:off x="95250" y="57780"/>
            <a:ext cx="349782" cy="293656"/>
            <a:chOff x="2332574" y="807895"/>
            <a:chExt cx="349782" cy="293656"/>
          </a:xfrm>
        </p:grpSpPr>
        <p:sp>
          <p:nvSpPr>
            <p:cNvPr id="1097" name="타원 1096">
              <a:extLst>
                <a:ext uri="{FF2B5EF4-FFF2-40B4-BE49-F238E27FC236}">
                  <a16:creationId xmlns:a16="http://schemas.microsoft.com/office/drawing/2014/main" id="{651D2233-DD30-6051-2263-518FE48E0ED1}"/>
                </a:ext>
              </a:extLst>
            </p:cNvPr>
            <p:cNvSpPr/>
            <p:nvPr/>
          </p:nvSpPr>
          <p:spPr>
            <a:xfrm>
              <a:off x="2339726" y="812162"/>
              <a:ext cx="289389" cy="28938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24D94A62-AF6C-5DFF-5826-7D5869CA7B5B}"/>
                </a:ext>
              </a:extLst>
            </p:cNvPr>
            <p:cNvSpPr txBox="1"/>
            <p:nvPr/>
          </p:nvSpPr>
          <p:spPr>
            <a:xfrm>
              <a:off x="2332574" y="807895"/>
              <a:ext cx="349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31" name="그림 1130">
            <a:extLst>
              <a:ext uri="{FF2B5EF4-FFF2-40B4-BE49-F238E27FC236}">
                <a16:creationId xmlns:a16="http://schemas.microsoft.com/office/drawing/2014/main" id="{ED0CF3F3-415C-3871-15A7-3A3E636B3A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315" y="590528"/>
            <a:ext cx="4258269" cy="3962953"/>
          </a:xfrm>
          <a:prstGeom prst="rect">
            <a:avLst/>
          </a:prstGeom>
        </p:spPr>
      </p:pic>
      <p:grpSp>
        <p:nvGrpSpPr>
          <p:cNvPr id="1149" name="그룹 1148">
            <a:extLst>
              <a:ext uri="{FF2B5EF4-FFF2-40B4-BE49-F238E27FC236}">
                <a16:creationId xmlns:a16="http://schemas.microsoft.com/office/drawing/2014/main" id="{2BC6C806-F37C-5882-2629-55C694AEB23C}"/>
              </a:ext>
            </a:extLst>
          </p:cNvPr>
          <p:cNvGrpSpPr/>
          <p:nvPr/>
        </p:nvGrpSpPr>
        <p:grpSpPr>
          <a:xfrm>
            <a:off x="-3894396" y="2553596"/>
            <a:ext cx="3615882" cy="2436709"/>
            <a:chOff x="-3894396" y="2553596"/>
            <a:chExt cx="3615882" cy="2436709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3321C842-883A-BE57-47BB-8FEE9726D65B}"/>
                </a:ext>
              </a:extLst>
            </p:cNvPr>
            <p:cNvSpPr txBox="1"/>
            <p:nvPr/>
          </p:nvSpPr>
          <p:spPr>
            <a:xfrm>
              <a:off x="-3894396" y="4159308"/>
              <a:ext cx="36158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VMD</a:t>
              </a:r>
            </a:p>
            <a:p>
              <a:r>
                <a:rPr lang="en-US" altLang="ko-KR" sz="1200" dirty="0" err="1"/>
                <a:t>vmd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md.gro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coords.xtc</a:t>
              </a:r>
              <a:endParaRPr lang="en-US" altLang="ko-KR" sz="1200" dirty="0"/>
            </a:p>
            <a:p>
              <a:r>
                <a:rPr lang="en-US" altLang="ko-KR" sz="1200" b="1" dirty="0"/>
                <a:t>OVITO</a:t>
              </a:r>
            </a:p>
            <a:p>
              <a:r>
                <a:rPr lang="en-US" altLang="ko-KR" sz="1200" dirty="0" err="1"/>
                <a:t>md.gro</a:t>
              </a:r>
              <a:r>
                <a:rPr lang="ko-KR" altLang="en-US" sz="1200" dirty="0"/>
                <a:t>먼저 열고</a:t>
              </a:r>
              <a:r>
                <a:rPr lang="en-US" altLang="ko-KR" sz="1200" dirty="0"/>
                <a:t>, </a:t>
              </a:r>
              <a:r>
                <a:rPr lang="en-US" altLang="ko-KR" sz="1200" dirty="0" err="1"/>
                <a:t>coords.xtc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열기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5ED35A29-9239-D1A4-EFFB-6581BAC99073}"/>
                </a:ext>
              </a:extLst>
            </p:cNvPr>
            <p:cNvSpPr txBox="1"/>
            <p:nvPr/>
          </p:nvSpPr>
          <p:spPr>
            <a:xfrm>
              <a:off x="-3894396" y="2553596"/>
              <a:ext cx="361588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좌표 추적 </a:t>
              </a:r>
              <a:r>
                <a:rPr lang="en-US" altLang="ko-KR" sz="1200" b="1" dirty="0"/>
                <a:t>Trajectory</a:t>
              </a:r>
            </a:p>
            <a:p>
              <a:r>
                <a:rPr lang="en-US" altLang="ko-KR" sz="1200" dirty="0" err="1"/>
                <a:t>gmx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traj</a:t>
              </a:r>
              <a:r>
                <a:rPr lang="en-US" altLang="ko-KR" sz="1200" dirty="0"/>
                <a:t> -f </a:t>
              </a:r>
              <a:r>
                <a:rPr lang="en-US" altLang="ko-KR" sz="1200" dirty="0" err="1"/>
                <a:t>md.trr</a:t>
              </a:r>
              <a:r>
                <a:rPr lang="en-US" altLang="ko-KR" sz="1200" dirty="0"/>
                <a:t> -s </a:t>
              </a:r>
              <a:r>
                <a:rPr lang="en-US" altLang="ko-KR" sz="1200" dirty="0" err="1"/>
                <a:t>md.tpr</a:t>
              </a:r>
              <a:r>
                <a:rPr lang="en-US" altLang="ko-KR" sz="1200" dirty="0"/>
                <a:t> -</a:t>
              </a:r>
              <a:r>
                <a:rPr lang="en-US" altLang="ko-KR" sz="1200" dirty="0" err="1"/>
                <a:t>oxt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coords.xtc</a:t>
              </a:r>
              <a:endParaRPr lang="en-US" altLang="ko-KR" sz="1200" dirty="0"/>
            </a:p>
            <a:p>
              <a:endParaRPr lang="en-US" altLang="ko-KR" sz="1200" b="1" dirty="0"/>
            </a:p>
            <a:p>
              <a:r>
                <a:rPr lang="ko-KR" altLang="en-US" sz="1200" dirty="0"/>
                <a:t>특정 시간대 구조 추출</a:t>
              </a:r>
              <a:endParaRPr lang="en-US" altLang="ko-KR" sz="1200" dirty="0"/>
            </a:p>
            <a:p>
              <a:r>
                <a:rPr lang="en-US" altLang="ko-KR" sz="1200" dirty="0" err="1"/>
                <a:t>gmx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trjconv</a:t>
              </a:r>
              <a:r>
                <a:rPr lang="en-US" altLang="ko-KR" sz="1200" dirty="0"/>
                <a:t> -f </a:t>
              </a:r>
              <a:r>
                <a:rPr lang="en-US" altLang="ko-KR" sz="1200" dirty="0" err="1"/>
                <a:t>coords.xtc</a:t>
              </a:r>
              <a:r>
                <a:rPr lang="en-US" altLang="ko-KR" sz="1200" dirty="0"/>
                <a:t> -s </a:t>
              </a:r>
              <a:r>
                <a:rPr lang="en-US" altLang="ko-KR" sz="1200" dirty="0" err="1"/>
                <a:t>md.tpr</a:t>
              </a:r>
              <a:r>
                <a:rPr lang="en-US" altLang="ko-KR" sz="1200" dirty="0"/>
                <a:t> -o traj.pdb -dump 5000</a:t>
              </a:r>
            </a:p>
            <a:p>
              <a:r>
                <a:rPr lang="en-US" altLang="ko-KR" sz="1200" dirty="0" err="1"/>
                <a:t>gmx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trjconv</a:t>
              </a:r>
              <a:r>
                <a:rPr lang="en-US" altLang="ko-KR" sz="1200" dirty="0"/>
                <a:t> -f </a:t>
              </a:r>
              <a:r>
                <a:rPr lang="en-US" altLang="ko-KR" sz="1200" dirty="0" err="1"/>
                <a:t>md.trr</a:t>
              </a:r>
              <a:r>
                <a:rPr lang="en-US" altLang="ko-KR" sz="1200" dirty="0"/>
                <a:t> -s </a:t>
              </a:r>
              <a:r>
                <a:rPr lang="en-US" altLang="ko-KR" sz="1200" dirty="0" err="1"/>
                <a:t>md.tpr</a:t>
              </a:r>
              <a:r>
                <a:rPr lang="en-US" altLang="ko-KR" sz="1200" dirty="0"/>
                <a:t> -</a:t>
              </a:r>
              <a:r>
                <a:rPr lang="en-US" altLang="ko-KR" sz="1200" dirty="0" err="1"/>
                <a:t>oxt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coords.xtc</a:t>
              </a:r>
              <a:r>
                <a:rPr lang="en-US" altLang="ko-KR" sz="1200" dirty="0"/>
                <a:t> -b 1000 -e 5000 -dt 100</a:t>
              </a:r>
            </a:p>
            <a:p>
              <a:endParaRPr lang="en-US" altLang="ko-KR" sz="1200" dirty="0"/>
            </a:p>
            <a:p>
              <a:endParaRPr lang="ko-KR" altLang="en-US" sz="1200" dirty="0"/>
            </a:p>
          </p:txBody>
        </p:sp>
      </p:grpSp>
      <p:grpSp>
        <p:nvGrpSpPr>
          <p:cNvPr id="1148" name="그룹 1147">
            <a:extLst>
              <a:ext uri="{FF2B5EF4-FFF2-40B4-BE49-F238E27FC236}">
                <a16:creationId xmlns:a16="http://schemas.microsoft.com/office/drawing/2014/main" id="{9424C90D-BE8E-754B-68D3-59F2F70A5B5D}"/>
              </a:ext>
            </a:extLst>
          </p:cNvPr>
          <p:cNvGrpSpPr/>
          <p:nvPr/>
        </p:nvGrpSpPr>
        <p:grpSpPr>
          <a:xfrm>
            <a:off x="-3777756" y="-934253"/>
            <a:ext cx="3615882" cy="3552357"/>
            <a:chOff x="-3894396" y="349603"/>
            <a:chExt cx="3615882" cy="355235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CD6B6B2C-3D8A-3C63-41D8-0A9E4B15DA10}"/>
                </a:ext>
              </a:extLst>
            </p:cNvPr>
            <p:cNvSpPr txBox="1"/>
            <p:nvPr/>
          </p:nvSpPr>
          <p:spPr>
            <a:xfrm>
              <a:off x="-3894396" y="349603"/>
              <a:ext cx="36158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Energy </a:t>
              </a:r>
              <a:r>
                <a:rPr lang="ko-KR" altLang="en-US" sz="1200" b="1" dirty="0"/>
                <a:t>분석</a:t>
              </a:r>
              <a:endParaRPr lang="en-US" altLang="ko-KR" sz="1200" b="1" dirty="0"/>
            </a:p>
            <a:p>
              <a:r>
                <a:rPr lang="en-US" altLang="ko-KR" sz="1200" dirty="0" err="1"/>
                <a:t>gmx</a:t>
              </a:r>
              <a:r>
                <a:rPr lang="en-US" altLang="ko-KR" sz="1200" dirty="0"/>
                <a:t> energy -f </a:t>
              </a:r>
              <a:r>
                <a:rPr lang="en-US" altLang="ko-KR" sz="1200" dirty="0" err="1"/>
                <a:t>md.edr</a:t>
              </a:r>
              <a:r>
                <a:rPr lang="en-US" altLang="ko-KR" sz="1200" dirty="0"/>
                <a:t> -o </a:t>
              </a:r>
              <a:r>
                <a:rPr lang="en-US" altLang="ko-KR" sz="1200" dirty="0" err="1"/>
                <a:t>temp.xvg</a:t>
              </a:r>
              <a:endParaRPr lang="en-US" altLang="ko-KR" sz="1200" dirty="0"/>
            </a:p>
            <a:p>
              <a:pPr>
                <a:buNone/>
              </a:pPr>
              <a:r>
                <a:rPr lang="ko-KR" altLang="en-US" sz="1000" dirty="0"/>
                <a:t>전체 에너지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온도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압력</a:t>
              </a:r>
              <a:r>
                <a:rPr lang="en-US" altLang="ko-KR" sz="1000" dirty="0"/>
                <a:t>, </a:t>
              </a:r>
              <a:r>
                <a:rPr lang="ko-KR" altLang="en-US" sz="1000" dirty="0"/>
                <a:t>밀도</a:t>
              </a:r>
              <a:r>
                <a:rPr lang="en-US" altLang="ko-KR" sz="1000" dirty="0"/>
                <a:t>, </a:t>
              </a:r>
              <a:r>
                <a:rPr lang="ko-KR" altLang="en-US" sz="1000" dirty="0" err="1"/>
                <a:t>포텐셜</a:t>
              </a:r>
              <a:r>
                <a:rPr lang="ko-KR" altLang="en-US" sz="1000" dirty="0"/>
                <a:t> 에너지 등 선택 가능</a:t>
              </a:r>
            </a:p>
            <a:p>
              <a:r>
                <a:rPr lang="en-US" altLang="ko-KR" sz="1000" dirty="0"/>
                <a:t>.</a:t>
              </a:r>
              <a:r>
                <a:rPr lang="en-US" altLang="ko-KR" sz="1000" dirty="0" err="1"/>
                <a:t>xvg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파일은 </a:t>
              </a:r>
              <a:r>
                <a:rPr lang="en-US" altLang="ko-KR" sz="1000" dirty="0" err="1"/>
                <a:t>xmgrace</a:t>
              </a:r>
              <a:r>
                <a:rPr lang="en-US" altLang="ko-KR" sz="1000" dirty="0"/>
                <a:t>, matplotlib </a:t>
              </a:r>
              <a:r>
                <a:rPr lang="ko-KR" altLang="en-US" sz="1000" dirty="0"/>
                <a:t>등으로 시각화</a:t>
              </a:r>
            </a:p>
            <a:p>
              <a:pPr>
                <a:buNone/>
              </a:pPr>
              <a:endParaRPr lang="ko-KR" altLang="en-US" sz="1000" dirty="0"/>
            </a:p>
            <a:p>
              <a:endParaRPr lang="ko-KR" altLang="en-US" sz="1200" dirty="0"/>
            </a:p>
          </p:txBody>
        </p:sp>
        <p:pic>
          <p:nvPicPr>
            <p:cNvPr id="1146" name="그림 1145">
              <a:extLst>
                <a:ext uri="{FF2B5EF4-FFF2-40B4-BE49-F238E27FC236}">
                  <a16:creationId xmlns:a16="http://schemas.microsoft.com/office/drawing/2014/main" id="{E8FCD2CE-F36D-D5AE-5FA1-3B818D7F2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3815581" y="1124351"/>
              <a:ext cx="2435805" cy="938567"/>
            </a:xfrm>
            <a:prstGeom prst="rect">
              <a:avLst/>
            </a:prstGeom>
          </p:spPr>
        </p:pic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466FA9EB-FC9F-34E3-A9F8-5FDA48B48FA4}"/>
                </a:ext>
              </a:extLst>
            </p:cNvPr>
            <p:cNvSpPr txBox="1"/>
            <p:nvPr/>
          </p:nvSpPr>
          <p:spPr>
            <a:xfrm>
              <a:off x="-3894396" y="2147634"/>
              <a:ext cx="361588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gmx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traj</a:t>
              </a:r>
              <a:r>
                <a:rPr lang="en-US" altLang="ko-KR" sz="1200" dirty="0"/>
                <a:t> -f </a:t>
              </a:r>
              <a:r>
                <a:rPr lang="en-US" altLang="ko-KR" sz="1200" dirty="0" err="1"/>
                <a:t>md.trr</a:t>
              </a:r>
              <a:r>
                <a:rPr lang="en-US" altLang="ko-KR" sz="1200" dirty="0"/>
                <a:t> -s </a:t>
              </a:r>
              <a:r>
                <a:rPr lang="en-US" altLang="ko-KR" sz="1200" dirty="0" err="1"/>
                <a:t>md.tpr</a:t>
              </a:r>
              <a:r>
                <a:rPr lang="en-US" altLang="ko-KR" sz="1200" dirty="0"/>
                <a:t> -</a:t>
              </a:r>
              <a:r>
                <a:rPr lang="en-US" altLang="ko-KR" sz="1200" dirty="0" err="1"/>
                <a:t>ov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velocities.xvg</a:t>
              </a:r>
              <a:endParaRPr lang="en-US" altLang="ko-KR" sz="1200" dirty="0"/>
            </a:p>
            <a:p>
              <a:r>
                <a:rPr lang="ko-KR" altLang="en-US" sz="1200" dirty="0"/>
                <a:t>각 프레임에 대해 평균 속도 값을 추출하여 </a:t>
              </a:r>
              <a:r>
                <a:rPr lang="en-US" altLang="ko-KR" sz="1200" dirty="0" err="1"/>
                <a:t>velocities.xvg</a:t>
              </a:r>
              <a:r>
                <a:rPr lang="ko-KR" altLang="en-US" sz="1200" dirty="0"/>
                <a:t>에 저장</a:t>
              </a:r>
              <a:endParaRPr lang="en-US" altLang="ko-KR" sz="1200" dirty="0"/>
            </a:p>
            <a:p>
              <a:r>
                <a:rPr lang="en-US" altLang="ko-KR" sz="1200" dirty="0" err="1"/>
                <a:t>gmx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traj</a:t>
              </a:r>
              <a:r>
                <a:rPr lang="en-US" altLang="ko-KR" sz="1200" dirty="0"/>
                <a:t> -f </a:t>
              </a:r>
              <a:r>
                <a:rPr lang="en-US" altLang="ko-KR" sz="1200" dirty="0" err="1"/>
                <a:t>md.trr</a:t>
              </a:r>
              <a:r>
                <a:rPr lang="en-US" altLang="ko-KR" sz="1200" dirty="0"/>
                <a:t> -s </a:t>
              </a:r>
              <a:r>
                <a:rPr lang="en-US" altLang="ko-KR" sz="1200" dirty="0" err="1"/>
                <a:t>md.tpr</a:t>
              </a:r>
              <a:r>
                <a:rPr lang="en-US" altLang="ko-KR" sz="1200" dirty="0"/>
                <a:t> -of </a:t>
              </a:r>
              <a:r>
                <a:rPr lang="en-US" altLang="ko-KR" sz="1200" dirty="0" err="1"/>
                <a:t>forces.xvg</a:t>
              </a:r>
              <a:endParaRPr lang="en-US" altLang="ko-KR" sz="1200" dirty="0"/>
            </a:p>
            <a:p>
              <a:r>
                <a:rPr lang="ko-KR" altLang="en-US" sz="1200" dirty="0"/>
                <a:t>각 프레임에 대해 평균 힘</a:t>
              </a:r>
              <a:r>
                <a:rPr lang="en-US" altLang="ko-KR" sz="1200" dirty="0"/>
                <a:t>(force)</a:t>
              </a:r>
              <a:r>
                <a:rPr lang="ko-KR" altLang="en-US" sz="1200" dirty="0"/>
                <a:t>을 추출하여 </a:t>
              </a:r>
              <a:r>
                <a:rPr lang="en-US" altLang="ko-KR" sz="1200" dirty="0" err="1"/>
                <a:t>forces.xvg</a:t>
              </a:r>
              <a:r>
                <a:rPr lang="ko-KR" altLang="en-US" sz="1200" dirty="0"/>
                <a:t>에 저장</a:t>
              </a:r>
            </a:p>
            <a:p>
              <a:br>
                <a:rPr lang="ko-KR" altLang="en-US" sz="1200" dirty="0"/>
              </a:br>
              <a:endParaRPr lang="ko-KR" altLang="en-US" sz="1200" dirty="0"/>
            </a:p>
            <a:p>
              <a:endParaRPr lang="en-US" altLang="ko-KR" sz="1200" dirty="0"/>
            </a:p>
          </p:txBody>
        </p:sp>
      </p:grpSp>
      <p:sp>
        <p:nvSpPr>
          <p:cNvPr id="1150" name="TextBox 1149">
            <a:extLst>
              <a:ext uri="{FF2B5EF4-FFF2-40B4-BE49-F238E27FC236}">
                <a16:creationId xmlns:a16="http://schemas.microsoft.com/office/drawing/2014/main" id="{C3C7E2DE-BFEA-25BF-6A1F-82AE9E1548B7}"/>
              </a:ext>
            </a:extLst>
          </p:cNvPr>
          <p:cNvSpPr txBox="1"/>
          <p:nvPr/>
        </p:nvSpPr>
        <p:spPr>
          <a:xfrm>
            <a:off x="-3894396" y="5460195"/>
            <a:ext cx="3615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RMSD/RMSF </a:t>
            </a:r>
            <a:r>
              <a:rPr lang="ko-KR" altLang="en-US" sz="1200" b="1" dirty="0"/>
              <a:t>분석</a:t>
            </a:r>
            <a:endParaRPr lang="en-US" altLang="ko-KR" sz="1200" b="1" dirty="0"/>
          </a:p>
          <a:p>
            <a:r>
              <a:rPr lang="en-US" altLang="ko-KR" sz="1200" dirty="0" err="1"/>
              <a:t>gmx</a:t>
            </a:r>
            <a:r>
              <a:rPr lang="en-US" altLang="ko-KR" sz="1200" dirty="0"/>
              <a:t> rms -s </a:t>
            </a:r>
            <a:r>
              <a:rPr lang="en-US" altLang="ko-KR" sz="1200" dirty="0" err="1"/>
              <a:t>md.tpr</a:t>
            </a:r>
            <a:r>
              <a:rPr lang="en-US" altLang="ko-KR" sz="1200" dirty="0"/>
              <a:t> -f </a:t>
            </a:r>
            <a:r>
              <a:rPr lang="en-US" altLang="ko-KR" sz="1200" dirty="0" err="1"/>
              <a:t>md.trr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rmsd.xvg</a:t>
            </a:r>
            <a:r>
              <a:rPr lang="en-US" altLang="ko-KR" sz="1200" dirty="0"/>
              <a:t> -</a:t>
            </a:r>
            <a:r>
              <a:rPr lang="en-US" altLang="ko-KR" sz="1200" dirty="0" err="1"/>
              <a:t>tu</a:t>
            </a:r>
            <a:r>
              <a:rPr lang="en-US" altLang="ko-KR" sz="1200" dirty="0"/>
              <a:t> ns</a:t>
            </a:r>
          </a:p>
          <a:p>
            <a:r>
              <a:rPr lang="en-US" altLang="ko-KR" sz="1200" dirty="0" err="1"/>
              <a:t>gmx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rmsf</a:t>
            </a:r>
            <a:r>
              <a:rPr lang="en-US" altLang="ko-KR" sz="1200" dirty="0"/>
              <a:t> -s </a:t>
            </a:r>
            <a:r>
              <a:rPr lang="en-US" altLang="ko-KR" sz="1200" dirty="0" err="1"/>
              <a:t>md.tpr</a:t>
            </a:r>
            <a:r>
              <a:rPr lang="en-US" altLang="ko-KR" sz="1200" dirty="0"/>
              <a:t> -f </a:t>
            </a:r>
            <a:r>
              <a:rPr lang="en-US" altLang="ko-KR" sz="1200" dirty="0" err="1"/>
              <a:t>md.trr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rmsf.xvg</a:t>
            </a:r>
            <a:r>
              <a:rPr lang="en-US" altLang="ko-KR" sz="1200" dirty="0"/>
              <a:t> –res</a:t>
            </a:r>
          </a:p>
          <a:p>
            <a:r>
              <a:rPr lang="en-US" altLang="ko-KR" sz="1200" dirty="0"/>
              <a:t>RMSD: </a:t>
            </a:r>
            <a:r>
              <a:rPr lang="ko-KR" altLang="en-US" sz="1200" dirty="0"/>
              <a:t>전체 구조의 안정성 분석</a:t>
            </a:r>
            <a:endParaRPr lang="en-US" altLang="ko-KR" sz="1200" dirty="0"/>
          </a:p>
          <a:p>
            <a:r>
              <a:rPr lang="en-US" altLang="ko-KR" sz="1200" dirty="0"/>
              <a:t>RMSF: </a:t>
            </a:r>
            <a:r>
              <a:rPr lang="ko-KR" altLang="en-US" sz="1200" dirty="0"/>
              <a:t>각 잔기</a:t>
            </a:r>
            <a:r>
              <a:rPr lang="en-US" altLang="ko-KR" sz="1200" dirty="0"/>
              <a:t>/</a:t>
            </a:r>
            <a:r>
              <a:rPr lang="ko-KR" altLang="en-US" sz="1200" dirty="0"/>
              <a:t>원자의 유연성 분석</a:t>
            </a:r>
            <a:endParaRPr lang="en-US" altLang="ko-KR" sz="1200" dirty="0"/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6BF9F85E-1D47-AE8B-AC86-A20EC323828C}"/>
              </a:ext>
            </a:extLst>
          </p:cNvPr>
          <p:cNvSpPr txBox="1"/>
          <p:nvPr/>
        </p:nvSpPr>
        <p:spPr>
          <a:xfrm>
            <a:off x="-3894396" y="6467376"/>
            <a:ext cx="361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거리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각도 분석</a:t>
            </a:r>
            <a:endParaRPr lang="en-US" altLang="ko-KR" sz="1200" b="1" dirty="0"/>
          </a:p>
          <a:p>
            <a:r>
              <a:rPr lang="en-US" altLang="ko-KR" sz="1200" dirty="0" err="1"/>
              <a:t>gmx</a:t>
            </a:r>
            <a:r>
              <a:rPr lang="en-US" altLang="ko-KR" sz="1200" dirty="0"/>
              <a:t> distance -s </a:t>
            </a:r>
            <a:r>
              <a:rPr lang="en-US" altLang="ko-KR" sz="1200" dirty="0" err="1"/>
              <a:t>md.tpr</a:t>
            </a:r>
            <a:r>
              <a:rPr lang="en-US" altLang="ko-KR" sz="1200" dirty="0"/>
              <a:t> -f </a:t>
            </a:r>
            <a:r>
              <a:rPr lang="en-US" altLang="ko-KR" sz="1200" dirty="0" err="1"/>
              <a:t>md.trr</a:t>
            </a:r>
            <a:r>
              <a:rPr lang="en-US" altLang="ko-KR" sz="1200" dirty="0"/>
              <a:t> -select 'com of group "A" plus com of group "B"' -</a:t>
            </a:r>
            <a:r>
              <a:rPr lang="en-US" altLang="ko-KR" sz="1200" dirty="0" err="1"/>
              <a:t>oall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dist.xvg</a:t>
            </a:r>
            <a:endParaRPr lang="en-US" altLang="ko-KR" sz="1200" dirty="0"/>
          </a:p>
          <a:p>
            <a:r>
              <a:rPr lang="ko-KR" altLang="en-US" sz="1200" dirty="0"/>
              <a:t>특정 그룹 간 거리 추이 분석</a:t>
            </a:r>
            <a:endParaRPr lang="en-US" altLang="ko-KR" sz="1200" dirty="0"/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2AFFAE4-21A1-B054-45D1-E692D7AB508B}"/>
              </a:ext>
            </a:extLst>
          </p:cNvPr>
          <p:cNvSpPr txBox="1"/>
          <p:nvPr/>
        </p:nvSpPr>
        <p:spPr>
          <a:xfrm>
            <a:off x="-3894396" y="7287896"/>
            <a:ext cx="361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수소 결합 분석 </a:t>
            </a:r>
            <a:endParaRPr lang="en-US" altLang="ko-KR" sz="1200" b="1" dirty="0"/>
          </a:p>
          <a:p>
            <a:r>
              <a:rPr lang="en-US" altLang="ko-KR" sz="1200" dirty="0" err="1"/>
              <a:t>gmx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hbond</a:t>
            </a:r>
            <a:r>
              <a:rPr lang="en-US" altLang="ko-KR" sz="1200" dirty="0"/>
              <a:t> -s </a:t>
            </a:r>
            <a:r>
              <a:rPr lang="en-US" altLang="ko-KR" sz="1200" dirty="0" err="1"/>
              <a:t>md.tpr</a:t>
            </a:r>
            <a:r>
              <a:rPr lang="en-US" altLang="ko-KR" sz="1200" dirty="0"/>
              <a:t> -f </a:t>
            </a:r>
            <a:r>
              <a:rPr lang="en-US" altLang="ko-KR" sz="1200" dirty="0" err="1"/>
              <a:t>md.trr</a:t>
            </a:r>
            <a:r>
              <a:rPr lang="en-US" altLang="ko-KR" sz="1200" dirty="0"/>
              <a:t> -num </a:t>
            </a:r>
            <a:r>
              <a:rPr lang="en-US" altLang="ko-KR" sz="1200" dirty="0" err="1"/>
              <a:t>hbnum.xvg</a:t>
            </a:r>
            <a:r>
              <a:rPr lang="en-US" altLang="ko-KR" sz="1200" dirty="0"/>
              <a:t> -g hbond.log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6C571CCF-B8EE-CFC6-E45D-C8F3F8155161}"/>
              </a:ext>
            </a:extLst>
          </p:cNvPr>
          <p:cNvSpPr txBox="1"/>
          <p:nvPr/>
        </p:nvSpPr>
        <p:spPr>
          <a:xfrm>
            <a:off x="-3894396" y="8018943"/>
            <a:ext cx="3615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Radial Distribution Function (RDF)</a:t>
            </a:r>
          </a:p>
          <a:p>
            <a:r>
              <a:rPr lang="en-US" altLang="ko-KR" sz="1200" dirty="0" err="1"/>
              <a:t>gmx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rdf</a:t>
            </a:r>
            <a:r>
              <a:rPr lang="en-US" altLang="ko-KR" sz="1200" dirty="0"/>
              <a:t> -s </a:t>
            </a:r>
            <a:r>
              <a:rPr lang="en-US" altLang="ko-KR" sz="1200" dirty="0" err="1"/>
              <a:t>md.tpr</a:t>
            </a:r>
            <a:r>
              <a:rPr lang="en-US" altLang="ko-KR" sz="1200" dirty="0"/>
              <a:t> -f </a:t>
            </a:r>
            <a:r>
              <a:rPr lang="en-US" altLang="ko-KR" sz="1200" dirty="0" err="1"/>
              <a:t>md.trr</a:t>
            </a:r>
            <a:r>
              <a:rPr lang="en-US" altLang="ko-KR" sz="1200" dirty="0"/>
              <a:t> -o </a:t>
            </a:r>
            <a:r>
              <a:rPr lang="en-US" altLang="ko-KR" sz="1200" dirty="0" err="1"/>
              <a:t>rdf.xvg</a:t>
            </a:r>
            <a:r>
              <a:rPr lang="en-US" altLang="ko-KR" sz="1200" dirty="0"/>
              <a:t> -ref "group1" -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"group2“</a:t>
            </a:r>
          </a:p>
          <a:p>
            <a:r>
              <a:rPr lang="ko-KR" altLang="en-US" sz="1200" dirty="0"/>
              <a:t>군집 구조</a:t>
            </a:r>
            <a:r>
              <a:rPr lang="en-US" altLang="ko-KR" sz="1200" dirty="0"/>
              <a:t>, </a:t>
            </a:r>
            <a:r>
              <a:rPr lang="ko-KR" altLang="en-US" sz="1200" dirty="0"/>
              <a:t>액체 내 조직도 분석에 유용</a:t>
            </a:r>
            <a:endParaRPr lang="en-US" altLang="ko-KR" sz="1200" dirty="0" err="1"/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B294C026-BB01-1EA8-BE78-C81468A79321}"/>
              </a:ext>
            </a:extLst>
          </p:cNvPr>
          <p:cNvSpPr txBox="1"/>
          <p:nvPr/>
        </p:nvSpPr>
        <p:spPr>
          <a:xfrm>
            <a:off x="116640" y="430114"/>
            <a:ext cx="57222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gmx</a:t>
            </a:r>
            <a:r>
              <a:rPr lang="en-US" altLang="ko-KR" sz="1100" dirty="0"/>
              <a:t> pdb2gmx -f case_001.pdb -o </a:t>
            </a:r>
            <a:r>
              <a:rPr lang="en-US" altLang="ko-KR" sz="1100" dirty="0" err="1"/>
              <a:t>processed.gro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r>
              <a:rPr lang="en-US" altLang="ko-KR" sz="1100" dirty="0"/>
              <a:t> -ff </a:t>
            </a:r>
            <a:r>
              <a:rPr lang="en-US" altLang="ko-KR" sz="1100" dirty="0" err="1"/>
              <a:t>oplsaa</a:t>
            </a:r>
            <a:r>
              <a:rPr lang="en-US" altLang="ko-KR" sz="1100" dirty="0"/>
              <a:t> -water tip3p -</a:t>
            </a:r>
            <a:r>
              <a:rPr lang="en-US" altLang="ko-KR" sz="1100" dirty="0" err="1"/>
              <a:t>ter</a:t>
            </a:r>
            <a:endParaRPr lang="en-US" altLang="ko-KR" sz="1100" dirty="0"/>
          </a:p>
          <a:p>
            <a:r>
              <a:rPr lang="en-US" altLang="ko-KR" sz="1100" dirty="0" err="1"/>
              <a:t>gmx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editconf</a:t>
            </a:r>
            <a:r>
              <a:rPr lang="en-US" altLang="ko-KR" sz="1100" dirty="0"/>
              <a:t> -f </a:t>
            </a:r>
            <a:r>
              <a:rPr lang="en-US" altLang="ko-KR" sz="1100" dirty="0" err="1"/>
              <a:t>processed.gro</a:t>
            </a:r>
            <a:r>
              <a:rPr lang="en-US" altLang="ko-KR" sz="1100" dirty="0"/>
              <a:t> -o </a:t>
            </a:r>
            <a:r>
              <a:rPr lang="en-US" altLang="ko-KR" sz="1100" dirty="0" err="1"/>
              <a:t>newbox.gro</a:t>
            </a:r>
            <a:r>
              <a:rPr lang="en-US" altLang="ko-KR" sz="1100" dirty="0"/>
              <a:t> -c -d 1.0 -</a:t>
            </a:r>
            <a:r>
              <a:rPr lang="en-US" altLang="ko-KR" sz="1100" dirty="0" err="1"/>
              <a:t>bt</a:t>
            </a:r>
            <a:r>
              <a:rPr lang="en-US" altLang="ko-KR" sz="1100" dirty="0"/>
              <a:t> cubic</a:t>
            </a:r>
          </a:p>
          <a:p>
            <a:r>
              <a:rPr lang="en-US" altLang="ko-KR" sz="1100" dirty="0" err="1"/>
              <a:t>gmx</a:t>
            </a:r>
            <a:r>
              <a:rPr lang="en-US" altLang="ko-KR" sz="1100" dirty="0"/>
              <a:t> solvate -cp </a:t>
            </a:r>
            <a:r>
              <a:rPr lang="en-US" altLang="ko-KR" sz="1100" dirty="0" err="1"/>
              <a:t>newbox.gro</a:t>
            </a:r>
            <a:r>
              <a:rPr lang="en-US" altLang="ko-KR" sz="1100" dirty="0"/>
              <a:t> -cs spc216.gro -o </a:t>
            </a:r>
            <a:r>
              <a:rPr lang="en-US" altLang="ko-KR" sz="1100" dirty="0" err="1"/>
              <a:t>solvated.gro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endParaRPr lang="en-US" altLang="ko-KR" sz="1100" dirty="0"/>
          </a:p>
          <a:p>
            <a:r>
              <a:rPr lang="en-US" altLang="ko-KR" sz="1100" dirty="0" err="1"/>
              <a:t>gmx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grompp</a:t>
            </a:r>
            <a:r>
              <a:rPr lang="en-US" altLang="ko-KR" sz="1100" dirty="0"/>
              <a:t> -f </a:t>
            </a:r>
            <a:r>
              <a:rPr lang="en-US" altLang="ko-KR" sz="1100" dirty="0" err="1"/>
              <a:t>em.mdp</a:t>
            </a:r>
            <a:r>
              <a:rPr lang="en-US" altLang="ko-KR" sz="1100" dirty="0"/>
              <a:t> -c </a:t>
            </a:r>
            <a:r>
              <a:rPr lang="en-US" altLang="ko-KR" sz="1100" dirty="0" err="1"/>
              <a:t>solvated.gro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r>
              <a:rPr lang="en-US" altLang="ko-KR" sz="1100" dirty="0"/>
              <a:t> -o </a:t>
            </a:r>
            <a:r>
              <a:rPr lang="en-US" altLang="ko-KR" sz="1100" dirty="0" err="1"/>
              <a:t>em.tpr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또는 </a:t>
            </a:r>
            <a:endParaRPr lang="en-US" altLang="ko-KR" sz="1100" dirty="0"/>
          </a:p>
          <a:p>
            <a:r>
              <a:rPr lang="en-US" altLang="ko-KR" sz="1100" dirty="0" err="1"/>
              <a:t>gmx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grompp</a:t>
            </a:r>
            <a:r>
              <a:rPr lang="en-US" altLang="ko-KR" sz="1100" dirty="0"/>
              <a:t> -f </a:t>
            </a:r>
            <a:r>
              <a:rPr lang="en-US" altLang="ko-KR" sz="1100" dirty="0" err="1"/>
              <a:t>em.mdp</a:t>
            </a:r>
            <a:r>
              <a:rPr lang="en-US" altLang="ko-KR" sz="1100" dirty="0"/>
              <a:t> -c </a:t>
            </a:r>
            <a:r>
              <a:rPr lang="en-US" altLang="ko-KR" sz="1100" dirty="0" err="1"/>
              <a:t>newbox.gro</a:t>
            </a:r>
            <a:r>
              <a:rPr lang="en-US" altLang="ko-KR" sz="1100" dirty="0"/>
              <a:t> -p </a:t>
            </a:r>
            <a:r>
              <a:rPr lang="en-US" altLang="ko-KR" sz="1100" dirty="0" err="1"/>
              <a:t>topol.top</a:t>
            </a:r>
            <a:r>
              <a:rPr lang="en-US" altLang="ko-KR" sz="1100" dirty="0"/>
              <a:t> -o </a:t>
            </a:r>
            <a:r>
              <a:rPr lang="en-US" altLang="ko-KR" sz="1100" dirty="0" err="1"/>
              <a:t>em.tpr</a:t>
            </a:r>
            <a:endParaRPr lang="en-US" altLang="ko-KR" sz="1100" dirty="0"/>
          </a:p>
        </p:txBody>
      </p:sp>
      <p:sp>
        <p:nvSpPr>
          <p:cNvPr id="1164" name="TextBox 1163">
            <a:extLst>
              <a:ext uri="{FF2B5EF4-FFF2-40B4-BE49-F238E27FC236}">
                <a16:creationId xmlns:a16="http://schemas.microsoft.com/office/drawing/2014/main" id="{BA9ED43A-B828-0CA2-5FFC-EC72634D35E3}"/>
              </a:ext>
            </a:extLst>
          </p:cNvPr>
          <p:cNvSpPr txBox="1"/>
          <p:nvPr/>
        </p:nvSpPr>
        <p:spPr>
          <a:xfrm>
            <a:off x="6680199" y="4789714"/>
            <a:ext cx="5845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topos.top</a:t>
            </a:r>
            <a:r>
              <a:rPr lang="ko-KR" altLang="en-US" dirty="0"/>
              <a:t>에서 탄소 </a:t>
            </a:r>
            <a:r>
              <a:rPr lang="en-US" altLang="ko-KR" dirty="0"/>
              <a:t>– </a:t>
            </a:r>
            <a:r>
              <a:rPr lang="ko-KR" altLang="en-US" dirty="0"/>
              <a:t>수소 </a:t>
            </a:r>
            <a:r>
              <a:rPr lang="en-US" altLang="ko-KR" dirty="0"/>
              <a:t>bond</a:t>
            </a:r>
            <a:r>
              <a:rPr lang="ko-KR" altLang="en-US" dirty="0"/>
              <a:t>가 정의되어 있지 않음 </a:t>
            </a:r>
          </a:p>
        </p:txBody>
      </p:sp>
    </p:spTree>
    <p:extLst>
      <p:ext uri="{BB962C8B-B14F-4D97-AF65-F5344CB8AC3E}">
        <p14:creationId xmlns:p14="http://schemas.microsoft.com/office/powerpoint/2010/main" val="20764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0702F-75D5-FECC-F6AC-D06F69A35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52FCD6-ADA7-AD49-2384-AE2862F53F36}"/>
              </a:ext>
            </a:extLst>
          </p:cNvPr>
          <p:cNvGrpSpPr/>
          <p:nvPr/>
        </p:nvGrpSpPr>
        <p:grpSpPr>
          <a:xfrm>
            <a:off x="95250" y="57780"/>
            <a:ext cx="349782" cy="293656"/>
            <a:chOff x="2332574" y="807895"/>
            <a:chExt cx="349782" cy="29365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4CA2FC2-587A-360F-A78B-6A73C7D9EA34}"/>
                </a:ext>
              </a:extLst>
            </p:cNvPr>
            <p:cNvSpPr/>
            <p:nvPr/>
          </p:nvSpPr>
          <p:spPr>
            <a:xfrm>
              <a:off x="2339726" y="812162"/>
              <a:ext cx="289389" cy="289389"/>
            </a:xfrm>
            <a:prstGeom prst="ellipse">
              <a:avLst/>
            </a:pr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273CAF-EBEF-0D63-FF67-B1A5048C437E}"/>
                </a:ext>
              </a:extLst>
            </p:cNvPr>
            <p:cNvSpPr txBox="1"/>
            <p:nvPr/>
          </p:nvSpPr>
          <p:spPr>
            <a:xfrm>
              <a:off x="2332574" y="807895"/>
              <a:ext cx="3497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</a:rPr>
                <a:t>14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C6F5D8-A429-A50A-99CC-ADDD56E49477}"/>
              </a:ext>
            </a:extLst>
          </p:cNvPr>
          <p:cNvSpPr/>
          <p:nvPr/>
        </p:nvSpPr>
        <p:spPr>
          <a:xfrm>
            <a:off x="870155" y="0"/>
            <a:ext cx="2831690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중심분자 고정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4DF6F5-DD42-1EEE-0E76-6AB4E5F1D579}"/>
              </a:ext>
            </a:extLst>
          </p:cNvPr>
          <p:cNvSpPr/>
          <p:nvPr/>
        </p:nvSpPr>
        <p:spPr>
          <a:xfrm>
            <a:off x="95250" y="2688198"/>
            <a:ext cx="6931742" cy="516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dirty="0"/>
              <a:t>중심분자의 병진 이동은 억제</a:t>
            </a:r>
            <a:r>
              <a:rPr lang="en-US" altLang="ko-KR" sz="1200" dirty="0"/>
              <a:t>, </a:t>
            </a:r>
            <a:r>
              <a:rPr lang="ko-KR" altLang="en-US" sz="1200" dirty="0"/>
              <a:t>회전 및 내부 유연성은 허용하는 방법</a:t>
            </a:r>
            <a:endParaRPr lang="en-US" altLang="ko-KR" sz="1200" dirty="0"/>
          </a:p>
          <a:p>
            <a:r>
              <a:rPr lang="en-US" altLang="ko-KR" sz="1200" dirty="0"/>
              <a:t>position restraints + </a:t>
            </a:r>
            <a:r>
              <a:rPr lang="ko-KR" altLang="en-US" sz="1200" dirty="0"/>
              <a:t>중심 고정 </a:t>
            </a:r>
            <a:r>
              <a:rPr lang="en-US" altLang="ko-KR" sz="1200" dirty="0"/>
              <a:t>trick</a:t>
            </a:r>
          </a:p>
          <a:p>
            <a:endParaRPr lang="ko-KR" altLang="en-US" sz="1200" dirty="0"/>
          </a:p>
        </p:txBody>
      </p:sp>
      <p:pic>
        <p:nvPicPr>
          <p:cNvPr id="1166" name="그림 1165">
            <a:extLst>
              <a:ext uri="{FF2B5EF4-FFF2-40B4-BE49-F238E27FC236}">
                <a16:creationId xmlns:a16="http://schemas.microsoft.com/office/drawing/2014/main" id="{786FA3D6-9925-B17D-5AFA-ADBA9FC8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90" y="516194"/>
            <a:ext cx="6592220" cy="217200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E95DE63-2B6E-6088-DD59-274AB4F4077F}"/>
              </a:ext>
            </a:extLst>
          </p:cNvPr>
          <p:cNvGraphicFramePr>
            <a:graphicFrameLocks noGrp="1"/>
          </p:cNvGraphicFramePr>
          <p:nvPr/>
        </p:nvGraphicFramePr>
        <p:xfrm>
          <a:off x="132890" y="3204391"/>
          <a:ext cx="5915024" cy="1002666"/>
        </p:xfrm>
        <a:graphic>
          <a:graphicData uri="http://schemas.openxmlformats.org/drawingml/2006/table">
            <a:tbl>
              <a:tblPr/>
              <a:tblGrid>
                <a:gridCol w="2957512">
                  <a:extLst>
                    <a:ext uri="{9D8B030D-6E8A-4147-A177-3AD203B41FA5}">
                      <a16:colId xmlns:a16="http://schemas.microsoft.com/office/drawing/2014/main" val="313886625"/>
                    </a:ext>
                  </a:extLst>
                </a:gridCol>
                <a:gridCol w="2957512">
                  <a:extLst>
                    <a:ext uri="{9D8B030D-6E8A-4147-A177-3AD203B41FA5}">
                      <a16:colId xmlns:a16="http://schemas.microsoft.com/office/drawing/2014/main" val="3962178432"/>
                    </a:ext>
                  </a:extLst>
                </a:gridCol>
              </a:tblGrid>
              <a:tr h="134144">
                <a:tc>
                  <a:txBody>
                    <a:bodyPr/>
                    <a:lstStyle/>
                    <a:p>
                      <a:r>
                        <a:rPr lang="ko-KR" altLang="en-US" sz="800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74869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병진운동 억제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/>
                        <a:t>하나 또는 소수의 원자에 </a:t>
                      </a:r>
                      <a:r>
                        <a:rPr lang="en-US" altLang="ko-KR" sz="800" b="1"/>
                        <a:t>strong position restraints</a:t>
                      </a:r>
                      <a:r>
                        <a:rPr lang="ko-KR" altLang="en-US" sz="800"/>
                        <a:t> 걸어 중심을 붙잡는다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083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r>
                        <a:rPr lang="ko-KR" altLang="en-US" sz="800"/>
                        <a:t>회전 허용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/>
                        <a:t>나머지 원자들은 자유롭게 움직이도록 한다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629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내부 유연성 허용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전체를 </a:t>
                      </a:r>
                      <a:r>
                        <a:rPr lang="en-US" altLang="ko-KR" sz="800" dirty="0"/>
                        <a:t>rigid-body</a:t>
                      </a:r>
                      <a:r>
                        <a:rPr lang="ko-KR" altLang="en-US" sz="800" dirty="0"/>
                        <a:t>로 고정하지 않고 일부 원자만 억제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923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66BBFE-FAA2-33BE-7CDC-46572077A1FE}"/>
              </a:ext>
            </a:extLst>
          </p:cNvPr>
          <p:cNvSpPr txBox="1"/>
          <p:nvPr/>
        </p:nvSpPr>
        <p:spPr>
          <a:xfrm>
            <a:off x="132890" y="4214752"/>
            <a:ext cx="245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어떻게 하는가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0B3C9-2D92-781A-F620-5F8473797490}"/>
              </a:ext>
            </a:extLst>
          </p:cNvPr>
          <p:cNvSpPr txBox="1"/>
          <p:nvPr/>
        </p:nvSpPr>
        <p:spPr>
          <a:xfrm>
            <a:off x="270141" y="8562555"/>
            <a:ext cx="602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gmx</a:t>
            </a:r>
            <a:r>
              <a:rPr lang="en-US" altLang="ko-KR" sz="1000" dirty="0"/>
              <a:t> </a:t>
            </a:r>
            <a:r>
              <a:rPr lang="en-US" altLang="ko-KR" sz="1000" dirty="0" err="1"/>
              <a:t>grompp</a:t>
            </a:r>
            <a:r>
              <a:rPr lang="en-US" altLang="ko-KR" sz="1000" dirty="0"/>
              <a:t> -f </a:t>
            </a:r>
            <a:r>
              <a:rPr lang="en-US" altLang="ko-KR" sz="1000" dirty="0" err="1"/>
              <a:t>md.mdp</a:t>
            </a:r>
            <a:r>
              <a:rPr lang="en-US" altLang="ko-KR" sz="1000" dirty="0"/>
              <a:t> -c </a:t>
            </a:r>
            <a:r>
              <a:rPr lang="en-US" altLang="ko-KR" sz="1000" dirty="0" err="1"/>
              <a:t>npt.gro</a:t>
            </a:r>
            <a:r>
              <a:rPr lang="en-US" altLang="ko-KR" sz="1000" dirty="0"/>
              <a:t> </a:t>
            </a:r>
            <a:r>
              <a:rPr lang="en-US" altLang="ko-KR" sz="1000" dirty="0">
                <a:highlight>
                  <a:srgbClr val="FFFF00"/>
                </a:highlight>
              </a:rPr>
              <a:t>-r </a:t>
            </a:r>
            <a:r>
              <a:rPr lang="en-US" altLang="ko-KR" sz="1000" dirty="0" err="1">
                <a:highlight>
                  <a:srgbClr val="FFFF00"/>
                </a:highlight>
              </a:rPr>
              <a:t>npt.gro</a:t>
            </a:r>
            <a:r>
              <a:rPr lang="en-US" altLang="ko-KR" sz="1000" dirty="0">
                <a:highlight>
                  <a:srgbClr val="FFFF00"/>
                </a:highlight>
              </a:rPr>
              <a:t> </a:t>
            </a:r>
            <a:r>
              <a:rPr lang="en-US" altLang="ko-KR" sz="1000" dirty="0"/>
              <a:t>-t </a:t>
            </a:r>
            <a:r>
              <a:rPr lang="en-US" altLang="ko-KR" sz="1000" dirty="0" err="1"/>
              <a:t>npt.cpt</a:t>
            </a:r>
            <a:r>
              <a:rPr lang="en-US" altLang="ko-KR" sz="1000" dirty="0"/>
              <a:t> -p </a:t>
            </a:r>
            <a:r>
              <a:rPr lang="en-US" altLang="ko-KR" sz="1000" dirty="0" err="1"/>
              <a:t>topol.top</a:t>
            </a:r>
            <a:r>
              <a:rPr lang="en-US" altLang="ko-KR" sz="1000" dirty="0"/>
              <a:t> -o </a:t>
            </a:r>
            <a:r>
              <a:rPr lang="en-US" altLang="ko-KR" sz="1000" dirty="0" err="1"/>
              <a:t>md.tpr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maxwarn</a:t>
            </a:r>
            <a:r>
              <a:rPr lang="en-US" altLang="ko-KR" sz="1000" dirty="0"/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007CA-233E-EF8E-0CB2-0920351452C7}"/>
              </a:ext>
            </a:extLst>
          </p:cNvPr>
          <p:cNvSpPr txBox="1"/>
          <p:nvPr/>
        </p:nvSpPr>
        <p:spPr>
          <a:xfrm>
            <a:off x="308010" y="8816471"/>
            <a:ext cx="6417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&gt; -r </a:t>
            </a:r>
            <a:r>
              <a:rPr lang="en-US" altLang="ko-KR" sz="1000" dirty="0" err="1"/>
              <a:t>npt.gro</a:t>
            </a:r>
            <a:r>
              <a:rPr lang="ko-KR" altLang="en-US" sz="1000" dirty="0"/>
              <a:t>를 두어서 </a:t>
            </a:r>
            <a:r>
              <a:rPr lang="en-US" altLang="ko-KR" sz="1000" dirty="0" err="1"/>
              <a:t>npt.gro</a:t>
            </a:r>
            <a:r>
              <a:rPr lang="en-US" altLang="ko-KR" sz="1000" dirty="0"/>
              <a:t> </a:t>
            </a:r>
            <a:r>
              <a:rPr lang="ko-KR" altLang="en-US" sz="1000" dirty="0"/>
              <a:t>파일이 </a:t>
            </a:r>
            <a:r>
              <a:rPr lang="en-US" altLang="ko-KR" sz="1000" dirty="0"/>
              <a:t>restraints </a:t>
            </a:r>
            <a:r>
              <a:rPr lang="ko-KR" altLang="en-US" sz="1000" dirty="0"/>
              <a:t>기준이 되며</a:t>
            </a:r>
            <a:r>
              <a:rPr lang="en-US" altLang="ko-KR" sz="1000" dirty="0"/>
              <a:t>, </a:t>
            </a:r>
            <a:r>
              <a:rPr lang="ko-KR" altLang="en-US" sz="1000" dirty="0"/>
              <a:t>이 파일의 좌표가 </a:t>
            </a:r>
            <a:r>
              <a:rPr lang="en-US" altLang="ko-KR" sz="1000" dirty="0"/>
              <a:t>position restraint</a:t>
            </a:r>
            <a:r>
              <a:rPr lang="ko-KR" altLang="en-US" sz="1000" dirty="0"/>
              <a:t>의 기준 위치로 사용되게 한다</a:t>
            </a:r>
            <a:r>
              <a:rPr lang="en-US" altLang="ko-KR" sz="1000" dirty="0"/>
              <a:t>.</a:t>
            </a:r>
            <a:r>
              <a:rPr lang="ko-KR" altLang="en-US" sz="1000" dirty="0"/>
              <a:t>  </a:t>
            </a:r>
            <a:endParaRPr lang="en-US" altLang="ko-KR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A2E9FF3-67AF-2067-5E64-B52AD900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1" y="4811678"/>
            <a:ext cx="2029066" cy="577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BD6CA-2B2D-779D-CA6A-EF701927A372}"/>
              </a:ext>
            </a:extLst>
          </p:cNvPr>
          <p:cNvSpPr txBox="1"/>
          <p:nvPr/>
        </p:nvSpPr>
        <p:spPr>
          <a:xfrm>
            <a:off x="270141" y="5349659"/>
            <a:ext cx="6020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posre_BAL.itp</a:t>
            </a:r>
            <a:r>
              <a:rPr lang="ko-KR" altLang="en-US" sz="1000" dirty="0"/>
              <a:t>라는 파일을 만들어서 다음과 같이 특정 원자에 강한 힘을 부여한다</a:t>
            </a:r>
            <a:r>
              <a:rPr lang="en-US" altLang="ko-KR" sz="1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98C01-3C0C-E3BF-B701-C7BA4817E75B}"/>
              </a:ext>
            </a:extLst>
          </p:cNvPr>
          <p:cNvSpPr txBox="1"/>
          <p:nvPr/>
        </p:nvSpPr>
        <p:spPr>
          <a:xfrm>
            <a:off x="132890" y="4576472"/>
            <a:ext cx="602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/</a:t>
            </a:r>
            <a:r>
              <a:rPr lang="en-US" altLang="ko-KR" sz="1000" dirty="0" err="1"/>
              <a:t>usr</a:t>
            </a:r>
            <a:r>
              <a:rPr lang="en-US" altLang="ko-KR" sz="1000" dirty="0"/>
              <a:t>/local/</a:t>
            </a:r>
            <a:r>
              <a:rPr lang="en-US" altLang="ko-KR" sz="1000" dirty="0" err="1"/>
              <a:t>gromacs</a:t>
            </a:r>
            <a:r>
              <a:rPr lang="en-US" altLang="ko-KR" sz="1000" dirty="0"/>
              <a:t>/share/</a:t>
            </a:r>
            <a:r>
              <a:rPr lang="en-US" altLang="ko-KR" sz="1000" dirty="0" err="1"/>
              <a:t>gromacs</a:t>
            </a:r>
            <a:r>
              <a:rPr lang="en-US" altLang="ko-KR" sz="1000" dirty="0"/>
              <a:t>/top/</a:t>
            </a:r>
            <a:r>
              <a:rPr lang="en-US" altLang="ko-KR" sz="1000" dirty="0" err="1"/>
              <a:t>oplsaa.ff</a:t>
            </a:r>
            <a:r>
              <a:rPr lang="en-US" altLang="ko-KR" sz="1000" dirty="0"/>
              <a:t>/aminoacids.r2b</a:t>
            </a:r>
            <a:r>
              <a:rPr lang="ko-KR" altLang="en-US" sz="1000" dirty="0"/>
              <a:t>에 내가 </a:t>
            </a:r>
            <a:r>
              <a:rPr lang="en-US" altLang="ko-KR" sz="1000" dirty="0"/>
              <a:t>restrict</a:t>
            </a:r>
            <a:r>
              <a:rPr lang="ko-KR" altLang="en-US" sz="1000" dirty="0"/>
              <a:t>를 걸 </a:t>
            </a:r>
            <a:r>
              <a:rPr lang="en-US" altLang="ko-KR" sz="1000" dirty="0"/>
              <a:t>residue</a:t>
            </a:r>
            <a:r>
              <a:rPr lang="ko-KR" altLang="en-US" sz="1000" dirty="0"/>
              <a:t>이름을 명시</a:t>
            </a:r>
            <a:endParaRPr lang="en-US" altLang="ko-KR" sz="1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FA25AD-14A5-748F-FAA4-B9850C1F0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22" y="5611480"/>
            <a:ext cx="1726299" cy="381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F8E08A-BA73-21C5-8BE4-04D02A52ED52}"/>
              </a:ext>
            </a:extLst>
          </p:cNvPr>
          <p:cNvSpPr txBox="1"/>
          <p:nvPr/>
        </p:nvSpPr>
        <p:spPr>
          <a:xfrm>
            <a:off x="270141" y="5992812"/>
            <a:ext cx="6020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topos.top</a:t>
            </a:r>
            <a:r>
              <a:rPr lang="en-US" altLang="ko-KR" sz="1000" dirty="0"/>
              <a:t> </a:t>
            </a:r>
            <a:r>
              <a:rPr lang="ko-KR" altLang="en-US" sz="1000" dirty="0"/>
              <a:t>파일에서 대상이 되는 </a:t>
            </a:r>
            <a:r>
              <a:rPr lang="en-US" altLang="ko-KR" sz="1000" dirty="0" err="1"/>
              <a:t>residu</a:t>
            </a:r>
            <a:r>
              <a:rPr lang="ko-KR" altLang="en-US" sz="1000" dirty="0"/>
              <a:t>의 정의 부분 중</a:t>
            </a:r>
            <a:r>
              <a:rPr lang="en-US" altLang="ko-KR" sz="1000" dirty="0"/>
              <a:t> atom </a:t>
            </a:r>
            <a:r>
              <a:rPr lang="ko-KR" altLang="en-US" sz="1000" dirty="0"/>
              <a:t>정보 다음에 다음 코드를 추가한다</a:t>
            </a:r>
            <a:r>
              <a:rPr lang="en-US" altLang="ko-KR" sz="1000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F075CB-6174-17DE-6DCA-4A7A90057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22" y="6246728"/>
            <a:ext cx="2142859" cy="18994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7E3F89-AF19-F011-ECA8-A866B5EA267C}"/>
              </a:ext>
            </a:extLst>
          </p:cNvPr>
          <p:cNvSpPr txBox="1"/>
          <p:nvPr/>
        </p:nvSpPr>
        <p:spPr>
          <a:xfrm>
            <a:off x="170760" y="8154719"/>
            <a:ext cx="6020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규제를 적용할 </a:t>
            </a:r>
            <a:r>
              <a:rPr lang="en-US" altLang="ko-KR" sz="1000" dirty="0"/>
              <a:t>.</a:t>
            </a:r>
            <a:r>
              <a:rPr lang="en-US" altLang="ko-KR" sz="1000" dirty="0" err="1"/>
              <a:t>mdp</a:t>
            </a:r>
            <a:r>
              <a:rPr lang="ko-KR" altLang="en-US" sz="1000" dirty="0"/>
              <a:t>파일에서 </a:t>
            </a:r>
            <a:r>
              <a:rPr lang="en-US" altLang="ko-KR" sz="1000" dirty="0"/>
              <a:t>define = -DPOSRES</a:t>
            </a:r>
            <a:r>
              <a:rPr lang="ko-KR" altLang="en-US" sz="1000" dirty="0"/>
              <a:t>를 적는다</a:t>
            </a:r>
            <a:r>
              <a:rPr lang="en-US" altLang="ko-KR" sz="1000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5B67A09-AE8E-F44F-6BA3-CCC410E96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380" y="6854619"/>
            <a:ext cx="1227950" cy="15540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9C9F87-8191-AADA-0F56-14DB877128B1}"/>
              </a:ext>
            </a:extLst>
          </p:cNvPr>
          <p:cNvSpPr txBox="1"/>
          <p:nvPr/>
        </p:nvSpPr>
        <p:spPr>
          <a:xfrm>
            <a:off x="270141" y="9216581"/>
            <a:ext cx="602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gmx</a:t>
            </a:r>
            <a:r>
              <a:rPr lang="en-US" altLang="ko-KR" sz="1000" dirty="0"/>
              <a:t> </a:t>
            </a:r>
            <a:r>
              <a:rPr lang="en-US" altLang="ko-KR" sz="1000" dirty="0" err="1"/>
              <a:t>mdrun</a:t>
            </a:r>
            <a:r>
              <a:rPr lang="en-US" altLang="ko-KR" sz="1000" dirty="0"/>
              <a:t> -</a:t>
            </a:r>
            <a:r>
              <a:rPr lang="en-US" altLang="ko-KR" sz="1000" dirty="0" err="1"/>
              <a:t>deffnm</a:t>
            </a:r>
            <a:r>
              <a:rPr lang="en-US" altLang="ko-KR" sz="1000" dirty="0"/>
              <a:t> md -v -</a:t>
            </a:r>
            <a:r>
              <a:rPr lang="en-US" altLang="ko-KR" sz="1000" dirty="0" err="1"/>
              <a:t>ntmpi</a:t>
            </a:r>
            <a:r>
              <a:rPr lang="en-US" altLang="ko-KR" sz="1000" dirty="0"/>
              <a:t>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229868-97F0-BC98-C576-428C64765AE0}"/>
              </a:ext>
            </a:extLst>
          </p:cNvPr>
          <p:cNvSpPr txBox="1"/>
          <p:nvPr/>
        </p:nvSpPr>
        <p:spPr>
          <a:xfrm>
            <a:off x="270141" y="9446249"/>
            <a:ext cx="6020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&gt; MD</a:t>
            </a:r>
            <a:r>
              <a:rPr lang="ko-KR" altLang="en-US" sz="1000" dirty="0"/>
              <a:t> 실행</a:t>
            </a:r>
            <a:r>
              <a:rPr lang="en-US" altLang="ko-KR" sz="1000" dirty="0"/>
              <a:t>.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9EDF0C0-3BA5-0D8E-D3FA-6F8F628CE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790618" y="1540274"/>
            <a:ext cx="5944430" cy="22958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45510AD-B3F7-4A22-231E-02DEBF4B867E}"/>
              </a:ext>
            </a:extLst>
          </p:cNvPr>
          <p:cNvSpPr txBox="1"/>
          <p:nvPr/>
        </p:nvSpPr>
        <p:spPr>
          <a:xfrm>
            <a:off x="2095821" y="5589523"/>
            <a:ext cx="6020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posre.itp</a:t>
            </a:r>
            <a:r>
              <a:rPr lang="ko-KR" altLang="en-US" sz="1000" dirty="0"/>
              <a:t>가 디폴트로 존재하는데</a:t>
            </a:r>
            <a:r>
              <a:rPr lang="en-US" altLang="ko-KR" sz="1000" dirty="0"/>
              <a:t>, </a:t>
            </a:r>
            <a:r>
              <a:rPr lang="ko-KR" altLang="en-US" sz="1000" dirty="0"/>
              <a:t>여기서 제공된 제약으로 충분하면 굳이 </a:t>
            </a:r>
            <a:r>
              <a:rPr lang="en-US" altLang="ko-KR" sz="1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02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23C28986-E74B-4B6F-99FA-F307F70B7C67}"/>
              </a:ext>
            </a:extLst>
          </p:cNvPr>
          <p:cNvGrpSpPr/>
          <p:nvPr/>
        </p:nvGrpSpPr>
        <p:grpSpPr>
          <a:xfrm>
            <a:off x="172255" y="675063"/>
            <a:ext cx="6513489" cy="2276084"/>
            <a:chOff x="88899" y="110408"/>
            <a:chExt cx="6513489" cy="22760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EB2695C-B189-823A-3AD2-CC3089AEC559}"/>
                </a:ext>
              </a:extLst>
            </p:cNvPr>
            <p:cNvSpPr/>
            <p:nvPr/>
          </p:nvSpPr>
          <p:spPr>
            <a:xfrm>
              <a:off x="1678012" y="263994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3F4378F-E13F-622D-3E05-7FC74F1DE6FD}"/>
                </a:ext>
              </a:extLst>
            </p:cNvPr>
            <p:cNvSpPr/>
            <p:nvPr/>
          </p:nvSpPr>
          <p:spPr>
            <a:xfrm>
              <a:off x="104570" y="1622301"/>
              <a:ext cx="911529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582B0C-B56F-7B37-64DB-F1CEBA028E48}"/>
                </a:ext>
              </a:extLst>
            </p:cNvPr>
            <p:cNvSpPr/>
            <p:nvPr/>
          </p:nvSpPr>
          <p:spPr>
            <a:xfrm>
              <a:off x="104570" y="1465302"/>
              <a:ext cx="911529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A9E894-A1D2-51AB-4FC1-213B046AE145}"/>
                </a:ext>
              </a:extLst>
            </p:cNvPr>
            <p:cNvSpPr/>
            <p:nvPr/>
          </p:nvSpPr>
          <p:spPr>
            <a:xfrm>
              <a:off x="88899" y="110408"/>
              <a:ext cx="1551935" cy="153586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C44F529-F6D2-9B61-8826-D499C67A6D9C}"/>
                </a:ext>
              </a:extLst>
            </p:cNvPr>
            <p:cNvSpPr/>
            <p:nvPr/>
          </p:nvSpPr>
          <p:spPr>
            <a:xfrm>
              <a:off x="104570" y="1225661"/>
              <a:ext cx="1536265" cy="153586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9F9814-AF76-F8A7-4E7D-A1C3A7A86E71}"/>
                </a:ext>
              </a:extLst>
            </p:cNvPr>
            <p:cNvSpPr/>
            <p:nvPr/>
          </p:nvSpPr>
          <p:spPr>
            <a:xfrm>
              <a:off x="104570" y="1776047"/>
              <a:ext cx="911529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396BB2-8CCA-8BBE-2D8B-94DFBB8752B8}"/>
                </a:ext>
              </a:extLst>
            </p:cNvPr>
            <p:cNvSpPr/>
            <p:nvPr/>
          </p:nvSpPr>
          <p:spPr>
            <a:xfrm>
              <a:off x="104570" y="1929793"/>
              <a:ext cx="911529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7AF04C-C524-4E55-1699-5CF9312C54C9}"/>
                </a:ext>
              </a:extLst>
            </p:cNvPr>
            <p:cNvSpPr/>
            <p:nvPr/>
          </p:nvSpPr>
          <p:spPr>
            <a:xfrm>
              <a:off x="104570" y="2083540"/>
              <a:ext cx="911529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AC6A8F6-3C70-358E-EB4E-BCF4A09DB9F6}"/>
                </a:ext>
              </a:extLst>
            </p:cNvPr>
            <p:cNvSpPr/>
            <p:nvPr/>
          </p:nvSpPr>
          <p:spPr>
            <a:xfrm>
              <a:off x="104570" y="2234111"/>
              <a:ext cx="911529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8457A79-D5FA-FF2F-8F84-ACDC0C8C956D}"/>
                </a:ext>
              </a:extLst>
            </p:cNvPr>
            <p:cNvSpPr/>
            <p:nvPr/>
          </p:nvSpPr>
          <p:spPr>
            <a:xfrm>
              <a:off x="88900" y="305602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7C8BA5-11AD-E866-C7FD-97FC72167FD7}"/>
                </a:ext>
              </a:extLst>
            </p:cNvPr>
            <p:cNvSpPr/>
            <p:nvPr/>
          </p:nvSpPr>
          <p:spPr>
            <a:xfrm>
              <a:off x="88900" y="462601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DAEB91-7BE4-7F8B-C591-1E52FAAB7F52}"/>
                </a:ext>
              </a:extLst>
            </p:cNvPr>
            <p:cNvSpPr/>
            <p:nvPr/>
          </p:nvSpPr>
          <p:spPr>
            <a:xfrm>
              <a:off x="88900" y="616347"/>
              <a:ext cx="630952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5EBDA5C-6621-515D-C2E6-F4900EE26FB1}"/>
                </a:ext>
              </a:extLst>
            </p:cNvPr>
            <p:cNvSpPr/>
            <p:nvPr/>
          </p:nvSpPr>
          <p:spPr>
            <a:xfrm>
              <a:off x="88900" y="770094"/>
              <a:ext cx="630952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422B98F-DC64-F1D2-0005-1FB562D50E68}"/>
                </a:ext>
              </a:extLst>
            </p:cNvPr>
            <p:cNvSpPr/>
            <p:nvPr/>
          </p:nvSpPr>
          <p:spPr>
            <a:xfrm>
              <a:off x="88900" y="923841"/>
              <a:ext cx="630952" cy="1153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5F518B6-7131-3B67-219E-7EDE8850DEAF}"/>
                </a:ext>
              </a:extLst>
            </p:cNvPr>
            <p:cNvSpPr/>
            <p:nvPr/>
          </p:nvSpPr>
          <p:spPr>
            <a:xfrm>
              <a:off x="1640834" y="393432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65F4438E-9407-7C9D-1871-C5BD2FFA4686}"/>
                </a:ext>
              </a:extLst>
            </p:cNvPr>
            <p:cNvCxnSpPr>
              <a:stCxn id="19" idx="3"/>
              <a:endCxn id="27" idx="2"/>
            </p:cNvCxnSpPr>
            <p:nvPr/>
          </p:nvCxnSpPr>
          <p:spPr>
            <a:xfrm>
              <a:off x="719852" y="363298"/>
              <a:ext cx="920982" cy="6684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1FBCB75-4858-1F4E-126D-A2160029A977}"/>
                </a:ext>
              </a:extLst>
            </p:cNvPr>
            <p:cNvCxnSpPr>
              <a:cxnSpLocks/>
              <a:stCxn id="21" idx="3"/>
              <a:endCxn id="27" idx="2"/>
            </p:cNvCxnSpPr>
            <p:nvPr/>
          </p:nvCxnSpPr>
          <p:spPr>
            <a:xfrm flipV="1">
              <a:off x="719852" y="430140"/>
              <a:ext cx="920982" cy="901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1F575F1-BFFF-FA70-83D3-20FBE765A022}"/>
                </a:ext>
              </a:extLst>
            </p:cNvPr>
            <p:cNvSpPr/>
            <p:nvPr/>
          </p:nvSpPr>
          <p:spPr>
            <a:xfrm>
              <a:off x="1789098" y="393432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3BD61E93-AF3B-4237-6C4B-5636AAEBC063}"/>
                </a:ext>
              </a:extLst>
            </p:cNvPr>
            <p:cNvCxnSpPr>
              <a:cxnSpLocks/>
              <a:stCxn id="38" idx="6"/>
              <a:endCxn id="43" idx="1"/>
            </p:cNvCxnSpPr>
            <p:nvPr/>
          </p:nvCxnSpPr>
          <p:spPr>
            <a:xfrm flipV="1">
              <a:off x="1869294" y="191064"/>
              <a:ext cx="433454" cy="23907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D306BC-6D1E-62D3-D303-2E8F8E69EBCF}"/>
                </a:ext>
              </a:extLst>
            </p:cNvPr>
            <p:cNvSpPr/>
            <p:nvPr/>
          </p:nvSpPr>
          <p:spPr>
            <a:xfrm>
              <a:off x="2302748" y="133368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F6DBD556-39EC-5EFB-B20E-D7469BC028C5}"/>
                </a:ext>
              </a:extLst>
            </p:cNvPr>
            <p:cNvCxnSpPr>
              <a:cxnSpLocks/>
              <a:stCxn id="12" idx="3"/>
              <a:endCxn id="27" idx="2"/>
            </p:cNvCxnSpPr>
            <p:nvPr/>
          </p:nvCxnSpPr>
          <p:spPr>
            <a:xfrm flipV="1">
              <a:off x="1016099" y="430140"/>
              <a:ext cx="624736" cy="10928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50C1BF9B-1BAF-51C0-0037-011FB8AD6B8D}"/>
                </a:ext>
              </a:extLst>
            </p:cNvPr>
            <p:cNvCxnSpPr>
              <a:cxnSpLocks/>
              <a:stCxn id="11" idx="3"/>
              <a:endCxn id="27" idx="2"/>
            </p:cNvCxnSpPr>
            <p:nvPr/>
          </p:nvCxnSpPr>
          <p:spPr>
            <a:xfrm flipV="1">
              <a:off x="1016099" y="430140"/>
              <a:ext cx="624736" cy="12498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B8572819-1520-C0C8-A65E-DF0386E43EF9}"/>
                </a:ext>
              </a:extLst>
            </p:cNvPr>
            <p:cNvCxnSpPr>
              <a:cxnSpLocks/>
              <a:stCxn id="15" idx="3"/>
              <a:endCxn id="27" idx="2"/>
            </p:cNvCxnSpPr>
            <p:nvPr/>
          </p:nvCxnSpPr>
          <p:spPr>
            <a:xfrm flipV="1">
              <a:off x="1016099" y="430140"/>
              <a:ext cx="624736" cy="14036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03321052-C230-6A98-6817-1DC3F0EB363C}"/>
                </a:ext>
              </a:extLst>
            </p:cNvPr>
            <p:cNvCxnSpPr>
              <a:cxnSpLocks/>
              <a:stCxn id="16" idx="3"/>
              <a:endCxn id="27" idx="2"/>
            </p:cNvCxnSpPr>
            <p:nvPr/>
          </p:nvCxnSpPr>
          <p:spPr>
            <a:xfrm flipV="1">
              <a:off x="1016099" y="430140"/>
              <a:ext cx="624736" cy="15573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DE0809E0-56B4-5F25-7D0C-936562B2DEAC}"/>
                </a:ext>
              </a:extLst>
            </p:cNvPr>
            <p:cNvCxnSpPr>
              <a:cxnSpLocks/>
              <a:stCxn id="17" idx="3"/>
              <a:endCxn id="27" idx="2"/>
            </p:cNvCxnSpPr>
            <p:nvPr/>
          </p:nvCxnSpPr>
          <p:spPr>
            <a:xfrm flipV="1">
              <a:off x="1016099" y="430140"/>
              <a:ext cx="624736" cy="171109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31E6112-9CBE-1D51-201B-58245E8B369B}"/>
                </a:ext>
              </a:extLst>
            </p:cNvPr>
            <p:cNvCxnSpPr>
              <a:cxnSpLocks/>
              <a:stCxn id="18" idx="3"/>
              <a:endCxn id="27" idx="2"/>
            </p:cNvCxnSpPr>
            <p:nvPr/>
          </p:nvCxnSpPr>
          <p:spPr>
            <a:xfrm flipV="1">
              <a:off x="1016099" y="430140"/>
              <a:ext cx="624736" cy="18616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C5EC23-6125-7D1B-A1F6-75B95DB684F5}"/>
                </a:ext>
              </a:extLst>
            </p:cNvPr>
            <p:cNvSpPr txBox="1"/>
            <p:nvPr/>
          </p:nvSpPr>
          <p:spPr>
            <a:xfrm>
              <a:off x="719852" y="619599"/>
              <a:ext cx="7341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FFFF00"/>
                  </a:highlight>
                </a:rPr>
                <a:t>gmx</a:t>
              </a:r>
              <a:r>
                <a:rPr lang="en-US" altLang="ko-KR" sz="500" dirty="0">
                  <a:highlight>
                    <a:srgbClr val="FFFF00"/>
                  </a:highlight>
                </a:rPr>
                <a:t> pdb2gmx -f case_001.pdb -o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processed.gro</a:t>
              </a:r>
              <a:r>
                <a:rPr lang="en-US" altLang="ko-KR" sz="500" dirty="0">
                  <a:highlight>
                    <a:srgbClr val="FFFF00"/>
                  </a:highlight>
                </a:rPr>
                <a:t> -p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topol.top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-ff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oplsaa</a:t>
              </a:r>
              <a:r>
                <a:rPr lang="en-US" altLang="ko-KR" sz="500" dirty="0">
                  <a:highlight>
                    <a:srgbClr val="FFFF00"/>
                  </a:highlight>
                </a:rPr>
                <a:t> -water tip3p –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ter</a:t>
              </a:r>
              <a:endParaRPr lang="en-US" altLang="ko-KR" sz="500" dirty="0">
                <a:highlight>
                  <a:srgbClr val="FFFF00"/>
                </a:highlight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454D23-5028-6E4D-9D06-46AA3AF5E129}"/>
                </a:ext>
              </a:extLst>
            </p:cNvPr>
            <p:cNvSpPr/>
            <p:nvPr/>
          </p:nvSpPr>
          <p:spPr>
            <a:xfrm>
              <a:off x="2302748" y="248874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DD69C4-A417-D0C1-4850-44FE958EA479}"/>
                </a:ext>
              </a:extLst>
            </p:cNvPr>
            <p:cNvSpPr/>
            <p:nvPr/>
          </p:nvSpPr>
          <p:spPr>
            <a:xfrm>
              <a:off x="2302748" y="364265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9D63081D-27DF-7EB9-B3DF-EB9E831F1B10}"/>
                </a:ext>
              </a:extLst>
            </p:cNvPr>
            <p:cNvCxnSpPr>
              <a:cxnSpLocks/>
              <a:stCxn id="38" idx="6"/>
              <a:endCxn id="65" idx="1"/>
            </p:cNvCxnSpPr>
            <p:nvPr/>
          </p:nvCxnSpPr>
          <p:spPr>
            <a:xfrm flipV="1">
              <a:off x="1869294" y="306570"/>
              <a:ext cx="433454" cy="12357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EDEF51CF-FD73-1A7B-588E-D262F9FD5DB5}"/>
                </a:ext>
              </a:extLst>
            </p:cNvPr>
            <p:cNvCxnSpPr>
              <a:cxnSpLocks/>
              <a:stCxn id="38" idx="6"/>
              <a:endCxn id="68" idx="1"/>
            </p:cNvCxnSpPr>
            <p:nvPr/>
          </p:nvCxnSpPr>
          <p:spPr>
            <a:xfrm flipV="1">
              <a:off x="1869294" y="421961"/>
              <a:ext cx="433454" cy="81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B826F07-AEA5-970A-098C-1619B8776B88}"/>
                </a:ext>
              </a:extLst>
            </p:cNvPr>
            <p:cNvSpPr/>
            <p:nvPr/>
          </p:nvSpPr>
          <p:spPr>
            <a:xfrm>
              <a:off x="5346700" y="263995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1D7A5F1-BEAD-600A-D8DD-C5852137F9B3}"/>
                </a:ext>
              </a:extLst>
            </p:cNvPr>
            <p:cNvSpPr/>
            <p:nvPr/>
          </p:nvSpPr>
          <p:spPr>
            <a:xfrm>
              <a:off x="3773258" y="1622301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22A64E0-7460-47FA-DE7A-F7CDE258833C}"/>
                </a:ext>
              </a:extLst>
            </p:cNvPr>
            <p:cNvSpPr/>
            <p:nvPr/>
          </p:nvSpPr>
          <p:spPr>
            <a:xfrm>
              <a:off x="3773258" y="1465302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D1CDE22-0AA9-6BF7-D278-5FF85F9F3AA7}"/>
                </a:ext>
              </a:extLst>
            </p:cNvPr>
            <p:cNvSpPr/>
            <p:nvPr/>
          </p:nvSpPr>
          <p:spPr>
            <a:xfrm>
              <a:off x="3757587" y="110408"/>
              <a:ext cx="1551935" cy="153587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B668838-F6E4-1616-F41F-494BB2C02778}"/>
                </a:ext>
              </a:extLst>
            </p:cNvPr>
            <p:cNvSpPr/>
            <p:nvPr/>
          </p:nvSpPr>
          <p:spPr>
            <a:xfrm>
              <a:off x="3773258" y="1225661"/>
              <a:ext cx="1536265" cy="153587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AA9C5DF-37C0-58FD-975D-E1B05C334069}"/>
                </a:ext>
              </a:extLst>
            </p:cNvPr>
            <p:cNvSpPr/>
            <p:nvPr/>
          </p:nvSpPr>
          <p:spPr>
            <a:xfrm>
              <a:off x="3773258" y="177604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DED9AF9-9C13-0258-84DB-48FB6A7E8802}"/>
                </a:ext>
              </a:extLst>
            </p:cNvPr>
            <p:cNvSpPr/>
            <p:nvPr/>
          </p:nvSpPr>
          <p:spPr>
            <a:xfrm>
              <a:off x="3773258" y="1929793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613F0CE-4A2E-460A-8F42-D200408A3BEC}"/>
                </a:ext>
              </a:extLst>
            </p:cNvPr>
            <p:cNvSpPr/>
            <p:nvPr/>
          </p:nvSpPr>
          <p:spPr>
            <a:xfrm>
              <a:off x="3773258" y="2083540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0A43114-5DD6-21F0-6799-8458592F7EB1}"/>
                </a:ext>
              </a:extLst>
            </p:cNvPr>
            <p:cNvSpPr/>
            <p:nvPr/>
          </p:nvSpPr>
          <p:spPr>
            <a:xfrm>
              <a:off x="3773258" y="2234112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DBCFBE7-EFFF-FE8A-BD9C-6328CB4BEAC1}"/>
                </a:ext>
              </a:extLst>
            </p:cNvPr>
            <p:cNvSpPr/>
            <p:nvPr/>
          </p:nvSpPr>
          <p:spPr>
            <a:xfrm>
              <a:off x="3757588" y="30560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23A063D-98A6-8962-E960-7CAC333A77A4}"/>
                </a:ext>
              </a:extLst>
            </p:cNvPr>
            <p:cNvSpPr/>
            <p:nvPr/>
          </p:nvSpPr>
          <p:spPr>
            <a:xfrm>
              <a:off x="3757588" y="46260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E71A54E-B0A1-22D7-9BA9-E7B78D9FE723}"/>
                </a:ext>
              </a:extLst>
            </p:cNvPr>
            <p:cNvSpPr/>
            <p:nvPr/>
          </p:nvSpPr>
          <p:spPr>
            <a:xfrm>
              <a:off x="3757588" y="616347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6368640-8FFC-B0EC-E1DC-F33F44789F45}"/>
                </a:ext>
              </a:extLst>
            </p:cNvPr>
            <p:cNvSpPr/>
            <p:nvPr/>
          </p:nvSpPr>
          <p:spPr>
            <a:xfrm>
              <a:off x="3757588" y="77009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7B6DBE2-180F-A981-FCAB-AA2F4E0C281B}"/>
                </a:ext>
              </a:extLst>
            </p:cNvPr>
            <p:cNvSpPr/>
            <p:nvPr/>
          </p:nvSpPr>
          <p:spPr>
            <a:xfrm>
              <a:off x="3757588" y="92384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9E2C824-0CCA-DC81-B965-B4768785CF23}"/>
                </a:ext>
              </a:extLst>
            </p:cNvPr>
            <p:cNvSpPr/>
            <p:nvPr/>
          </p:nvSpPr>
          <p:spPr>
            <a:xfrm>
              <a:off x="5309522" y="567463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09273853-F38C-D6A6-874F-839B27305682}"/>
                </a:ext>
              </a:extLst>
            </p:cNvPr>
            <p:cNvSpPr/>
            <p:nvPr/>
          </p:nvSpPr>
          <p:spPr>
            <a:xfrm>
              <a:off x="5457786" y="567463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7BF711F-7AD4-FC77-F8C3-2F5CA198F7C1}"/>
                </a:ext>
              </a:extLst>
            </p:cNvPr>
            <p:cNvSpPr/>
            <p:nvPr/>
          </p:nvSpPr>
          <p:spPr>
            <a:xfrm>
              <a:off x="5971436" y="118855"/>
              <a:ext cx="630952" cy="115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A8B1190-CF56-4675-CE83-73C20653F7B4}"/>
                </a:ext>
              </a:extLst>
            </p:cNvPr>
            <p:cNvSpPr/>
            <p:nvPr/>
          </p:nvSpPr>
          <p:spPr>
            <a:xfrm>
              <a:off x="5971436" y="230775"/>
              <a:ext cx="630952" cy="115391"/>
            </a:xfrm>
            <a:prstGeom prst="rect">
              <a:avLst/>
            </a:prstGeom>
            <a:solidFill>
              <a:srgbClr val="EBC3D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423E4F9-A491-7B1B-44F0-91B44D8AFB60}"/>
                </a:ext>
              </a:extLst>
            </p:cNvPr>
            <p:cNvSpPr/>
            <p:nvPr/>
          </p:nvSpPr>
          <p:spPr>
            <a:xfrm>
              <a:off x="5971436" y="353862"/>
              <a:ext cx="630952" cy="115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4EF60634-09C8-9253-5FBD-BD01505833AE}"/>
                </a:ext>
              </a:extLst>
            </p:cNvPr>
            <p:cNvCxnSpPr>
              <a:cxnSpLocks/>
              <a:stCxn id="108" idx="1"/>
              <a:endCxn id="95" idx="2"/>
            </p:cNvCxnSpPr>
            <p:nvPr/>
          </p:nvCxnSpPr>
          <p:spPr>
            <a:xfrm rot="10800000" flipV="1">
              <a:off x="5309522" y="288470"/>
              <a:ext cx="661914" cy="315701"/>
            </a:xfrm>
            <a:prstGeom prst="bentConnector3">
              <a:avLst>
                <a:gd name="adj1" fmla="val 13453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CD93071-A9F8-D8DC-1323-90C83D4A47E8}"/>
                </a:ext>
              </a:extLst>
            </p:cNvPr>
            <p:cNvSpPr/>
            <p:nvPr/>
          </p:nvSpPr>
          <p:spPr>
            <a:xfrm>
              <a:off x="5971436" y="521093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0FCDE512-585E-8FE4-6590-95FCDCC42D86}"/>
                </a:ext>
              </a:extLst>
            </p:cNvPr>
            <p:cNvCxnSpPr>
              <a:cxnSpLocks/>
              <a:stCxn id="98" idx="6"/>
              <a:endCxn id="114" idx="1"/>
            </p:cNvCxnSpPr>
            <p:nvPr/>
          </p:nvCxnSpPr>
          <p:spPr>
            <a:xfrm flipV="1">
              <a:off x="5537982" y="578789"/>
              <a:ext cx="433454" cy="253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7A4FDB3-7DE0-11E7-6AF7-FA3DBE68AED0}"/>
                </a:ext>
              </a:extLst>
            </p:cNvPr>
            <p:cNvSpPr txBox="1"/>
            <p:nvPr/>
          </p:nvSpPr>
          <p:spPr>
            <a:xfrm>
              <a:off x="4388540" y="285434"/>
              <a:ext cx="734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00FF00"/>
                  </a:highlight>
                </a:rPr>
                <a:t>gmx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editconf</a:t>
              </a:r>
              <a:r>
                <a:rPr lang="en-US" altLang="ko-KR" sz="500" dirty="0">
                  <a:highlight>
                    <a:srgbClr val="00FF00"/>
                  </a:highlight>
                </a:rPr>
                <a:t> -f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processed.gro</a:t>
              </a:r>
              <a:r>
                <a:rPr lang="en-US" altLang="ko-KR" sz="500" dirty="0">
                  <a:highlight>
                    <a:srgbClr val="00FF00"/>
                  </a:highlight>
                </a:rPr>
                <a:t> -o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newbox.gro</a:t>
              </a:r>
              <a:r>
                <a:rPr lang="en-US" altLang="ko-KR" sz="500" dirty="0">
                  <a:highlight>
                    <a:srgbClr val="00FF00"/>
                  </a:highlight>
                </a:rPr>
                <a:t> -c -d 1.0 -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bt</a:t>
              </a:r>
              <a:r>
                <a:rPr lang="en-US" altLang="ko-KR" sz="500" dirty="0">
                  <a:highlight>
                    <a:srgbClr val="00FF00"/>
                  </a:highlight>
                </a:rPr>
                <a:t> cubic</a:t>
              </a:r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68C77EDE-150F-1387-5B44-EE1932A799CC}"/>
              </a:ext>
            </a:extLst>
          </p:cNvPr>
          <p:cNvGrpSpPr/>
          <p:nvPr/>
        </p:nvGrpSpPr>
        <p:grpSpPr>
          <a:xfrm>
            <a:off x="104570" y="3783194"/>
            <a:ext cx="6513489" cy="2276084"/>
            <a:chOff x="104570" y="2592555"/>
            <a:chExt cx="6513489" cy="2276084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1CE50D4-E6A4-9321-F10A-390E56540404}"/>
                </a:ext>
              </a:extLst>
            </p:cNvPr>
            <p:cNvSpPr/>
            <p:nvPr/>
          </p:nvSpPr>
          <p:spPr>
            <a:xfrm>
              <a:off x="1693683" y="2746142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20F85E-AD3B-4630-8FB1-CBFCEF9A2928}"/>
                </a:ext>
              </a:extLst>
            </p:cNvPr>
            <p:cNvSpPr/>
            <p:nvPr/>
          </p:nvSpPr>
          <p:spPr>
            <a:xfrm>
              <a:off x="120241" y="4104448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4E4BFEA-0786-1EB3-AC72-E1B4BCBA3D5A}"/>
                </a:ext>
              </a:extLst>
            </p:cNvPr>
            <p:cNvSpPr/>
            <p:nvPr/>
          </p:nvSpPr>
          <p:spPr>
            <a:xfrm>
              <a:off x="120241" y="3947449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8B8FD2B5-451E-A6BC-9254-69CD68D70AA6}"/>
                </a:ext>
              </a:extLst>
            </p:cNvPr>
            <p:cNvSpPr/>
            <p:nvPr/>
          </p:nvSpPr>
          <p:spPr>
            <a:xfrm>
              <a:off x="104570" y="2592555"/>
              <a:ext cx="1551935" cy="153587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248B4B5-1918-339E-5C50-D0CAF430A082}"/>
                </a:ext>
              </a:extLst>
            </p:cNvPr>
            <p:cNvSpPr/>
            <p:nvPr/>
          </p:nvSpPr>
          <p:spPr>
            <a:xfrm>
              <a:off x="120241" y="3707808"/>
              <a:ext cx="1536265" cy="153587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7F0DBDD-B5AA-E6A5-C092-DCFCA9A5A695}"/>
                </a:ext>
              </a:extLst>
            </p:cNvPr>
            <p:cNvSpPr/>
            <p:nvPr/>
          </p:nvSpPr>
          <p:spPr>
            <a:xfrm>
              <a:off x="120241" y="4258194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3CDDE9D-58B1-B9B2-5B51-7F8A2F0B920C}"/>
                </a:ext>
              </a:extLst>
            </p:cNvPr>
            <p:cNvSpPr/>
            <p:nvPr/>
          </p:nvSpPr>
          <p:spPr>
            <a:xfrm>
              <a:off x="120241" y="4411940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A4E06B3-B829-AB01-4A96-2746843D991A}"/>
                </a:ext>
              </a:extLst>
            </p:cNvPr>
            <p:cNvSpPr/>
            <p:nvPr/>
          </p:nvSpPr>
          <p:spPr>
            <a:xfrm>
              <a:off x="120241" y="456568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2C372DF-9C87-7B99-EC4B-0A7E3820B654}"/>
                </a:ext>
              </a:extLst>
            </p:cNvPr>
            <p:cNvSpPr/>
            <p:nvPr/>
          </p:nvSpPr>
          <p:spPr>
            <a:xfrm>
              <a:off x="120241" y="4716259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EE9BEC9-2B5A-8B39-7B48-675D27E51240}"/>
                </a:ext>
              </a:extLst>
            </p:cNvPr>
            <p:cNvSpPr/>
            <p:nvPr/>
          </p:nvSpPr>
          <p:spPr>
            <a:xfrm>
              <a:off x="104571" y="2787749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128AF1C-E6D9-1DBF-5CB1-E5E4BD48DD47}"/>
                </a:ext>
              </a:extLst>
            </p:cNvPr>
            <p:cNvSpPr/>
            <p:nvPr/>
          </p:nvSpPr>
          <p:spPr>
            <a:xfrm>
              <a:off x="104571" y="2944748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D9E1F8E-8BDB-5289-0C98-38736353BD8A}"/>
                </a:ext>
              </a:extLst>
            </p:cNvPr>
            <p:cNvSpPr/>
            <p:nvPr/>
          </p:nvSpPr>
          <p:spPr>
            <a:xfrm>
              <a:off x="104571" y="309849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7BAB625-C8D2-A40D-665C-57E618E7CEBB}"/>
                </a:ext>
              </a:extLst>
            </p:cNvPr>
            <p:cNvSpPr/>
            <p:nvPr/>
          </p:nvSpPr>
          <p:spPr>
            <a:xfrm>
              <a:off x="104571" y="325224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E6481FF-7AD8-8B1F-61E4-5DD041A37456}"/>
                </a:ext>
              </a:extLst>
            </p:cNvPr>
            <p:cNvSpPr/>
            <p:nvPr/>
          </p:nvSpPr>
          <p:spPr>
            <a:xfrm>
              <a:off x="104571" y="340598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3DAA16B-B1A3-A9B5-8296-7E9B38D36154}"/>
                </a:ext>
              </a:extLst>
            </p:cNvPr>
            <p:cNvSpPr/>
            <p:nvPr/>
          </p:nvSpPr>
          <p:spPr>
            <a:xfrm>
              <a:off x="1656505" y="3049610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B1A3F0E6-E37A-726F-2B6B-6B25E3173F18}"/>
                </a:ext>
              </a:extLst>
            </p:cNvPr>
            <p:cNvSpPr/>
            <p:nvPr/>
          </p:nvSpPr>
          <p:spPr>
            <a:xfrm>
              <a:off x="1804769" y="3049610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227FC25-8796-B678-F41D-E3B6DBE8234C}"/>
                </a:ext>
              </a:extLst>
            </p:cNvPr>
            <p:cNvSpPr/>
            <p:nvPr/>
          </p:nvSpPr>
          <p:spPr>
            <a:xfrm>
              <a:off x="2318419" y="2615516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FF95D1A-8003-EF8C-23F5-9E569A3C00E1}"/>
                </a:ext>
              </a:extLst>
            </p:cNvPr>
            <p:cNvSpPr/>
            <p:nvPr/>
          </p:nvSpPr>
          <p:spPr>
            <a:xfrm>
              <a:off x="2318419" y="273298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A9656FF-D403-A91C-C2CE-E6C6A7B38971}"/>
                </a:ext>
              </a:extLst>
            </p:cNvPr>
            <p:cNvSpPr/>
            <p:nvPr/>
          </p:nvSpPr>
          <p:spPr>
            <a:xfrm>
              <a:off x="2318419" y="2850927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F48F3F8D-6D6A-BA98-E6C8-E35CFD56F667}"/>
                </a:ext>
              </a:extLst>
            </p:cNvPr>
            <p:cNvCxnSpPr>
              <a:cxnSpLocks/>
              <a:stCxn id="132" idx="3"/>
              <a:endCxn id="136" idx="2"/>
            </p:cNvCxnSpPr>
            <p:nvPr/>
          </p:nvCxnSpPr>
          <p:spPr>
            <a:xfrm>
              <a:off x="735523" y="3002444"/>
              <a:ext cx="920982" cy="838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2EF63D5-A171-B778-EEFF-CE97885CA415}"/>
                </a:ext>
              </a:extLst>
            </p:cNvPr>
            <p:cNvSpPr/>
            <p:nvPr/>
          </p:nvSpPr>
          <p:spPr>
            <a:xfrm>
              <a:off x="2318419" y="3018627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3" name="연결선: 꺾임 142">
              <a:extLst>
                <a:ext uri="{FF2B5EF4-FFF2-40B4-BE49-F238E27FC236}">
                  <a16:creationId xmlns:a16="http://schemas.microsoft.com/office/drawing/2014/main" id="{BCD12776-CE53-9B1F-4D91-D3BDB51E4812}"/>
                </a:ext>
              </a:extLst>
            </p:cNvPr>
            <p:cNvCxnSpPr>
              <a:cxnSpLocks/>
              <a:stCxn id="142" idx="1"/>
              <a:endCxn id="136" idx="0"/>
            </p:cNvCxnSpPr>
            <p:nvPr/>
          </p:nvCxnSpPr>
          <p:spPr>
            <a:xfrm rot="10800000">
              <a:off x="1696603" y="3049611"/>
              <a:ext cx="621816" cy="26713"/>
            </a:xfrm>
            <a:prstGeom prst="bentConnector4">
              <a:avLst>
                <a:gd name="adj1" fmla="val 46776"/>
                <a:gd name="adj2" fmla="val 95576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8D79180-3603-B2E7-4948-E72C35667655}"/>
                </a:ext>
              </a:extLst>
            </p:cNvPr>
            <p:cNvSpPr txBox="1"/>
            <p:nvPr/>
          </p:nvSpPr>
          <p:spPr>
            <a:xfrm>
              <a:off x="735523" y="2767581"/>
              <a:ext cx="7341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FFFF00"/>
                  </a:highlight>
                </a:rPr>
                <a:t>gmx</a:t>
              </a:r>
              <a:r>
                <a:rPr lang="en-US" altLang="ko-KR" sz="500" dirty="0">
                  <a:highlight>
                    <a:srgbClr val="FF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grompp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-f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em.mdp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-c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newbox.gro</a:t>
              </a:r>
              <a:r>
                <a:rPr lang="en-US" altLang="ko-KR" sz="500" dirty="0">
                  <a:highlight>
                    <a:srgbClr val="FFFF00"/>
                  </a:highlight>
                </a:rPr>
                <a:t> -p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topol.top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-o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em.tpr</a:t>
              </a:r>
              <a:r>
                <a:rPr lang="en-US" altLang="ko-KR" sz="500" dirty="0">
                  <a:highlight>
                    <a:srgbClr val="FF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maxwarn</a:t>
              </a:r>
              <a:r>
                <a:rPr lang="en-US" altLang="ko-KR" sz="500" dirty="0">
                  <a:highlight>
                    <a:srgbClr val="FFFF00"/>
                  </a:highlight>
                </a:rPr>
                <a:t> 1</a:t>
              </a:r>
            </a:p>
          </p:txBody>
        </p:sp>
        <p:cxnSp>
          <p:nvCxnSpPr>
            <p:cNvPr id="155" name="연결선: 꺾임 154">
              <a:extLst>
                <a:ext uri="{FF2B5EF4-FFF2-40B4-BE49-F238E27FC236}">
                  <a16:creationId xmlns:a16="http://schemas.microsoft.com/office/drawing/2014/main" id="{52E5DB5E-944E-B538-0367-0164CD486EAC}"/>
                </a:ext>
              </a:extLst>
            </p:cNvPr>
            <p:cNvCxnSpPr>
              <a:cxnSpLocks/>
              <a:stCxn id="138" idx="1"/>
              <a:endCxn id="136" idx="0"/>
            </p:cNvCxnSpPr>
            <p:nvPr/>
          </p:nvCxnSpPr>
          <p:spPr>
            <a:xfrm rot="10800000" flipV="1">
              <a:off x="1696603" y="2673212"/>
              <a:ext cx="621816" cy="37639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FE77069-5ED1-3CD0-175E-36E9D1ABD7DF}"/>
                </a:ext>
              </a:extLst>
            </p:cNvPr>
            <p:cNvSpPr/>
            <p:nvPr/>
          </p:nvSpPr>
          <p:spPr>
            <a:xfrm>
              <a:off x="2318419" y="3186327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1E3D85F0-0236-2F06-2126-C5E55F898B1F}"/>
                </a:ext>
              </a:extLst>
            </p:cNvPr>
            <p:cNvCxnSpPr>
              <a:cxnSpLocks/>
              <a:stCxn id="137" idx="6"/>
              <a:endCxn id="161" idx="1"/>
            </p:cNvCxnSpPr>
            <p:nvPr/>
          </p:nvCxnSpPr>
          <p:spPr>
            <a:xfrm>
              <a:off x="1884965" y="3086319"/>
              <a:ext cx="433454" cy="1577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8413A62-A0ED-4DE4-34BA-880AAF09B67A}"/>
                </a:ext>
              </a:extLst>
            </p:cNvPr>
            <p:cNvSpPr/>
            <p:nvPr/>
          </p:nvSpPr>
          <p:spPr>
            <a:xfrm>
              <a:off x="5362371" y="2746142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94086B79-6500-6F21-E2D3-BF4665090E5E}"/>
                </a:ext>
              </a:extLst>
            </p:cNvPr>
            <p:cNvSpPr/>
            <p:nvPr/>
          </p:nvSpPr>
          <p:spPr>
            <a:xfrm>
              <a:off x="3788929" y="4104448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E43A2BC-D58F-B11B-67C2-0C0AFD5C76A0}"/>
                </a:ext>
              </a:extLst>
            </p:cNvPr>
            <p:cNvSpPr/>
            <p:nvPr/>
          </p:nvSpPr>
          <p:spPr>
            <a:xfrm>
              <a:off x="3788929" y="3947449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4B22B16D-2537-1FF4-169E-81A8B434155F}"/>
                </a:ext>
              </a:extLst>
            </p:cNvPr>
            <p:cNvSpPr/>
            <p:nvPr/>
          </p:nvSpPr>
          <p:spPr>
            <a:xfrm>
              <a:off x="3773258" y="2592555"/>
              <a:ext cx="1551935" cy="153587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835CF97-F347-F4E7-EACC-E4849E7CB0BD}"/>
                </a:ext>
              </a:extLst>
            </p:cNvPr>
            <p:cNvSpPr/>
            <p:nvPr/>
          </p:nvSpPr>
          <p:spPr>
            <a:xfrm>
              <a:off x="3788929" y="3707808"/>
              <a:ext cx="1536265" cy="153587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890E62E-CFE7-F040-F1BE-85F48EF1A86A}"/>
                </a:ext>
              </a:extLst>
            </p:cNvPr>
            <p:cNvSpPr/>
            <p:nvPr/>
          </p:nvSpPr>
          <p:spPr>
            <a:xfrm>
              <a:off x="3788929" y="4258194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7D93C29D-544A-AFDD-3EF0-080CA0274475}"/>
                </a:ext>
              </a:extLst>
            </p:cNvPr>
            <p:cNvSpPr/>
            <p:nvPr/>
          </p:nvSpPr>
          <p:spPr>
            <a:xfrm>
              <a:off x="3788929" y="4411940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C5A65125-3497-17FA-A8F7-323C15F12520}"/>
                </a:ext>
              </a:extLst>
            </p:cNvPr>
            <p:cNvSpPr/>
            <p:nvPr/>
          </p:nvSpPr>
          <p:spPr>
            <a:xfrm>
              <a:off x="3788929" y="456568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774917C-9934-82BA-8BE7-76D35D1EFC5C}"/>
                </a:ext>
              </a:extLst>
            </p:cNvPr>
            <p:cNvSpPr/>
            <p:nvPr/>
          </p:nvSpPr>
          <p:spPr>
            <a:xfrm>
              <a:off x="3788929" y="4716259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42F7FF57-9C2E-ED83-2656-F66EA4A8DCE9}"/>
                </a:ext>
              </a:extLst>
            </p:cNvPr>
            <p:cNvSpPr/>
            <p:nvPr/>
          </p:nvSpPr>
          <p:spPr>
            <a:xfrm>
              <a:off x="3773259" y="2787749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3D87A089-98F5-14DF-1569-9452CE5EF3C1}"/>
                </a:ext>
              </a:extLst>
            </p:cNvPr>
            <p:cNvSpPr/>
            <p:nvPr/>
          </p:nvSpPr>
          <p:spPr>
            <a:xfrm>
              <a:off x="3773259" y="294474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FFA7B8C-682D-8392-6668-9BD7625FF860}"/>
                </a:ext>
              </a:extLst>
            </p:cNvPr>
            <p:cNvSpPr/>
            <p:nvPr/>
          </p:nvSpPr>
          <p:spPr>
            <a:xfrm>
              <a:off x="3773259" y="309849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9A6CD5F-35D0-790E-1D3A-6F151B29DB0E}"/>
                </a:ext>
              </a:extLst>
            </p:cNvPr>
            <p:cNvSpPr/>
            <p:nvPr/>
          </p:nvSpPr>
          <p:spPr>
            <a:xfrm>
              <a:off x="3773259" y="325224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CABCA4D-58E5-C335-0FE2-C04196E22FD9}"/>
                </a:ext>
              </a:extLst>
            </p:cNvPr>
            <p:cNvSpPr/>
            <p:nvPr/>
          </p:nvSpPr>
          <p:spPr>
            <a:xfrm>
              <a:off x="3773259" y="340598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C7216777-404B-9D2A-2CBF-46F6F2C1B8A6}"/>
                </a:ext>
              </a:extLst>
            </p:cNvPr>
            <p:cNvSpPr/>
            <p:nvPr/>
          </p:nvSpPr>
          <p:spPr>
            <a:xfrm>
              <a:off x="5325193" y="3369764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58E4489F-679A-8341-D4E7-B305B817CDA9}"/>
                </a:ext>
              </a:extLst>
            </p:cNvPr>
            <p:cNvSpPr/>
            <p:nvPr/>
          </p:nvSpPr>
          <p:spPr>
            <a:xfrm>
              <a:off x="5473457" y="3369764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7AA2E50-988F-9846-E349-709DC701CF76}"/>
                </a:ext>
              </a:extLst>
            </p:cNvPr>
            <p:cNvSpPr/>
            <p:nvPr/>
          </p:nvSpPr>
          <p:spPr>
            <a:xfrm>
              <a:off x="5987107" y="260100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17D5C6A2-F2AF-7048-A046-11BB54305579}"/>
                </a:ext>
              </a:extLst>
            </p:cNvPr>
            <p:cNvSpPr/>
            <p:nvPr/>
          </p:nvSpPr>
          <p:spPr>
            <a:xfrm>
              <a:off x="5987107" y="2716393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7A5FC0C-38DD-6A20-8A02-D7562D0318E9}"/>
                </a:ext>
              </a:extLst>
            </p:cNvPr>
            <p:cNvSpPr/>
            <p:nvPr/>
          </p:nvSpPr>
          <p:spPr>
            <a:xfrm>
              <a:off x="5987107" y="283386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4819A516-54AD-7575-CDE5-A6E87AABBCE1}"/>
                </a:ext>
              </a:extLst>
            </p:cNvPr>
            <p:cNvSpPr/>
            <p:nvPr/>
          </p:nvSpPr>
          <p:spPr>
            <a:xfrm>
              <a:off x="5987107" y="298410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9C96BE2-0EB5-24FF-3EF1-C92DD2780C52}"/>
                </a:ext>
              </a:extLst>
            </p:cNvPr>
            <p:cNvSpPr txBox="1"/>
            <p:nvPr/>
          </p:nvSpPr>
          <p:spPr>
            <a:xfrm>
              <a:off x="4404211" y="2767581"/>
              <a:ext cx="734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00FF00"/>
                  </a:highlight>
                </a:rPr>
                <a:t>gmx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mdrun</a:t>
              </a:r>
              <a:r>
                <a:rPr lang="en-US" altLang="ko-KR" sz="500" dirty="0">
                  <a:highlight>
                    <a:srgbClr val="00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deffnm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em</a:t>
              </a:r>
              <a:endParaRPr lang="en-US" altLang="ko-KR" sz="500" dirty="0">
                <a:highlight>
                  <a:srgbClr val="00FF00"/>
                </a:highlight>
              </a:endParaRPr>
            </a:p>
          </p:txBody>
        </p:sp>
        <p:cxnSp>
          <p:nvCxnSpPr>
            <p:cNvPr id="191" name="연결선: 꺾임 190">
              <a:extLst>
                <a:ext uri="{FF2B5EF4-FFF2-40B4-BE49-F238E27FC236}">
                  <a16:creationId xmlns:a16="http://schemas.microsoft.com/office/drawing/2014/main" id="{52CA6087-FBE6-4DE6-6A93-BBD2733659FC}"/>
                </a:ext>
              </a:extLst>
            </p:cNvPr>
            <p:cNvCxnSpPr>
              <a:cxnSpLocks/>
              <a:stCxn id="192" idx="1"/>
              <a:endCxn id="182" idx="0"/>
            </p:cNvCxnSpPr>
            <p:nvPr/>
          </p:nvCxnSpPr>
          <p:spPr>
            <a:xfrm rot="10800000" flipV="1">
              <a:off x="5365291" y="3203152"/>
              <a:ext cx="621816" cy="16661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3FA1D42D-C1A0-4118-925F-EF2122BCD787}"/>
                </a:ext>
              </a:extLst>
            </p:cNvPr>
            <p:cNvSpPr/>
            <p:nvPr/>
          </p:nvSpPr>
          <p:spPr>
            <a:xfrm>
              <a:off x="5987107" y="3145457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4413EBEC-3967-5299-566E-EDFC4FC98CF5}"/>
                </a:ext>
              </a:extLst>
            </p:cNvPr>
            <p:cNvGrpSpPr/>
            <p:nvPr/>
          </p:nvGrpSpPr>
          <p:grpSpPr>
            <a:xfrm>
              <a:off x="5987107" y="3318543"/>
              <a:ext cx="630952" cy="313944"/>
              <a:chOff x="5987107" y="4039260"/>
              <a:chExt cx="630952" cy="359737"/>
            </a:xfr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C9D49F2F-81CF-1361-0669-6B125613FFC3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6B579B90-BDAB-FA67-05AB-DA50AEB58EED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em.log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EF898CD3-9CA1-CC3C-2B87-41FECC4084F2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53C670D-F079-B972-F372-06CA142AFDAD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DB03FE0D-9FC9-B888-DC05-10576EE64B67}"/>
                </a:ext>
              </a:extLst>
            </p:cNvPr>
            <p:cNvCxnSpPr>
              <a:cxnSpLocks/>
              <a:stCxn id="183" idx="6"/>
              <a:endCxn id="200" idx="1"/>
            </p:cNvCxnSpPr>
            <p:nvPr/>
          </p:nvCxnSpPr>
          <p:spPr>
            <a:xfrm>
              <a:off x="5553653" y="3406473"/>
              <a:ext cx="433454" cy="1098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B82DFB3E-BBC1-B8F0-B157-F786D35F4DB9}"/>
              </a:ext>
            </a:extLst>
          </p:cNvPr>
          <p:cNvGrpSpPr/>
          <p:nvPr/>
        </p:nvGrpSpPr>
        <p:grpSpPr>
          <a:xfrm>
            <a:off x="104570" y="6882430"/>
            <a:ext cx="6534151" cy="2276084"/>
            <a:chOff x="104570" y="4994872"/>
            <a:chExt cx="6534151" cy="2276084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B17A0615-9017-2DF5-0DEC-DC46FC9F59E7}"/>
                </a:ext>
              </a:extLst>
            </p:cNvPr>
            <p:cNvSpPr/>
            <p:nvPr/>
          </p:nvSpPr>
          <p:spPr>
            <a:xfrm>
              <a:off x="1693683" y="5148459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8A50A3C-DD63-CDBE-8227-2526A93EB099}"/>
                </a:ext>
              </a:extLst>
            </p:cNvPr>
            <p:cNvSpPr/>
            <p:nvPr/>
          </p:nvSpPr>
          <p:spPr>
            <a:xfrm>
              <a:off x="120241" y="6506765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B8A0614-5663-CFF6-C3DA-26394F46568E}"/>
                </a:ext>
              </a:extLst>
            </p:cNvPr>
            <p:cNvSpPr/>
            <p:nvPr/>
          </p:nvSpPr>
          <p:spPr>
            <a:xfrm>
              <a:off x="120241" y="634976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11C83157-C2FE-8913-C1F7-B1CC93F50DEB}"/>
                </a:ext>
              </a:extLst>
            </p:cNvPr>
            <p:cNvSpPr/>
            <p:nvPr/>
          </p:nvSpPr>
          <p:spPr>
            <a:xfrm>
              <a:off x="104570" y="4994872"/>
              <a:ext cx="1551935" cy="153587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9DD564EC-6949-E4F7-56A0-46C99865FA36}"/>
                </a:ext>
              </a:extLst>
            </p:cNvPr>
            <p:cNvSpPr/>
            <p:nvPr/>
          </p:nvSpPr>
          <p:spPr>
            <a:xfrm>
              <a:off x="120241" y="6110125"/>
              <a:ext cx="1536265" cy="153587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40AF4C2F-A26F-3999-25EF-7E2D545337DD}"/>
                </a:ext>
              </a:extLst>
            </p:cNvPr>
            <p:cNvSpPr/>
            <p:nvPr/>
          </p:nvSpPr>
          <p:spPr>
            <a:xfrm>
              <a:off x="120241" y="6660511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605E9044-2B13-5C2E-F4DA-B2EC4DDCCBED}"/>
                </a:ext>
              </a:extLst>
            </p:cNvPr>
            <p:cNvSpPr/>
            <p:nvPr/>
          </p:nvSpPr>
          <p:spPr>
            <a:xfrm>
              <a:off x="120241" y="681425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4FEA02E3-BC8E-B0C4-5993-00CF97FFB9BA}"/>
                </a:ext>
              </a:extLst>
            </p:cNvPr>
            <p:cNvSpPr/>
            <p:nvPr/>
          </p:nvSpPr>
          <p:spPr>
            <a:xfrm>
              <a:off x="120241" y="6968004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A0173565-22ED-B13B-0BD1-D727B580C4EE}"/>
                </a:ext>
              </a:extLst>
            </p:cNvPr>
            <p:cNvSpPr/>
            <p:nvPr/>
          </p:nvSpPr>
          <p:spPr>
            <a:xfrm>
              <a:off x="120241" y="711857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CB93125A-C7A9-C264-9B5D-3F62767692CA}"/>
                </a:ext>
              </a:extLst>
            </p:cNvPr>
            <p:cNvSpPr/>
            <p:nvPr/>
          </p:nvSpPr>
          <p:spPr>
            <a:xfrm>
              <a:off x="104571" y="5190066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80C4129B-10C9-141E-7560-6428A5FA3A42}"/>
                </a:ext>
              </a:extLst>
            </p:cNvPr>
            <p:cNvSpPr/>
            <p:nvPr/>
          </p:nvSpPr>
          <p:spPr>
            <a:xfrm>
              <a:off x="104571" y="534706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E4E3847-13F9-B486-8E28-B4A303A8E59E}"/>
                </a:ext>
              </a:extLst>
            </p:cNvPr>
            <p:cNvSpPr/>
            <p:nvPr/>
          </p:nvSpPr>
          <p:spPr>
            <a:xfrm>
              <a:off x="104571" y="5500811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E8637423-8B30-E95A-BABD-C7C3228692F4}"/>
                </a:ext>
              </a:extLst>
            </p:cNvPr>
            <p:cNvSpPr/>
            <p:nvPr/>
          </p:nvSpPr>
          <p:spPr>
            <a:xfrm>
              <a:off x="104571" y="565455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CC98E2B-3B47-B88C-46E3-21A7621FC41F}"/>
                </a:ext>
              </a:extLst>
            </p:cNvPr>
            <p:cNvSpPr/>
            <p:nvPr/>
          </p:nvSpPr>
          <p:spPr>
            <a:xfrm>
              <a:off x="104571" y="580830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8A3F91F-8BC2-D7D2-B034-CC12DF334B57}"/>
                </a:ext>
              </a:extLst>
            </p:cNvPr>
            <p:cNvSpPr/>
            <p:nvPr/>
          </p:nvSpPr>
          <p:spPr>
            <a:xfrm>
              <a:off x="1656505" y="6213927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105055D-F573-161F-42B1-FCADB05B2ACD}"/>
                </a:ext>
              </a:extLst>
            </p:cNvPr>
            <p:cNvSpPr/>
            <p:nvPr/>
          </p:nvSpPr>
          <p:spPr>
            <a:xfrm>
              <a:off x="1804769" y="6213927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74AAB855-0BF8-A50C-5519-1B423F62430B}"/>
                </a:ext>
              </a:extLst>
            </p:cNvPr>
            <p:cNvSpPr/>
            <p:nvPr/>
          </p:nvSpPr>
          <p:spPr>
            <a:xfrm>
              <a:off x="2318419" y="5017833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1B57A16D-2683-D4C7-8C50-A0EC9E879749}"/>
                </a:ext>
              </a:extLst>
            </p:cNvPr>
            <p:cNvSpPr/>
            <p:nvPr/>
          </p:nvSpPr>
          <p:spPr>
            <a:xfrm>
              <a:off x="2318419" y="513873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7F385EA8-2EEF-B581-F764-298CD822237C}"/>
                </a:ext>
              </a:extLst>
            </p:cNvPr>
            <p:cNvSpPr/>
            <p:nvPr/>
          </p:nvSpPr>
          <p:spPr>
            <a:xfrm>
              <a:off x="2318419" y="5255080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C9C4B391-0A3D-208D-0ADB-02493FD7F939}"/>
                </a:ext>
              </a:extLst>
            </p:cNvPr>
            <p:cNvSpPr/>
            <p:nvPr/>
          </p:nvSpPr>
          <p:spPr>
            <a:xfrm>
              <a:off x="2318419" y="5400263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859DB27C-5763-5ED9-82CD-4DA53FC4F681}"/>
                </a:ext>
              </a:extLst>
            </p:cNvPr>
            <p:cNvSpPr/>
            <p:nvPr/>
          </p:nvSpPr>
          <p:spPr>
            <a:xfrm>
              <a:off x="2318419" y="554645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B58D479F-6EB4-A0AB-09B7-68A7A161D106}"/>
                </a:ext>
              </a:extLst>
            </p:cNvPr>
            <p:cNvGrpSpPr/>
            <p:nvPr/>
          </p:nvGrpSpPr>
          <p:grpSpPr>
            <a:xfrm>
              <a:off x="2318419" y="5703673"/>
              <a:ext cx="630952" cy="313944"/>
              <a:chOff x="5987107" y="4039260"/>
              <a:chExt cx="630952" cy="359737"/>
            </a:xfr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9F10C666-2B18-EB67-DD61-DE87CF165269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BCD5A21F-BFDB-25DE-1F66-6048B0B96E64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em.log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11FD8D43-F859-274C-2D1D-1EFBC7488883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solidFill>
                <a:srgbClr val="EBC3D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C851D5B-47D6-78F0-F4C0-A3EBFA2F4ABE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4" name="연결선: 꺾임 233">
              <a:extLst>
                <a:ext uri="{FF2B5EF4-FFF2-40B4-BE49-F238E27FC236}">
                  <a16:creationId xmlns:a16="http://schemas.microsoft.com/office/drawing/2014/main" id="{915A736E-4C58-272F-2F62-57F7604FBFCD}"/>
                </a:ext>
              </a:extLst>
            </p:cNvPr>
            <p:cNvCxnSpPr>
              <a:cxnSpLocks/>
              <a:stCxn id="221" idx="3"/>
              <a:endCxn id="224" idx="2"/>
            </p:cNvCxnSpPr>
            <p:nvPr/>
          </p:nvCxnSpPr>
          <p:spPr>
            <a:xfrm>
              <a:off x="735523" y="5558507"/>
              <a:ext cx="920982" cy="6921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1B9C540-3E15-4EC7-8D88-07099D9352B6}"/>
                </a:ext>
              </a:extLst>
            </p:cNvPr>
            <p:cNvSpPr txBox="1"/>
            <p:nvPr/>
          </p:nvSpPr>
          <p:spPr>
            <a:xfrm>
              <a:off x="735523" y="5169898"/>
              <a:ext cx="7341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FFFF00"/>
                  </a:highlight>
                </a:rPr>
                <a:t>gmx</a:t>
              </a:r>
              <a:r>
                <a:rPr lang="en-US" altLang="ko-KR" sz="500" dirty="0">
                  <a:highlight>
                    <a:srgbClr val="FF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grompp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-f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nvt.mdp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-c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em.gro</a:t>
              </a:r>
              <a:r>
                <a:rPr lang="en-US" altLang="ko-KR" sz="500" dirty="0">
                  <a:highlight>
                    <a:srgbClr val="FFFF00"/>
                  </a:highlight>
                </a:rPr>
                <a:t> -r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em.gro</a:t>
              </a:r>
              <a:r>
                <a:rPr lang="en-US" altLang="ko-KR" sz="500" dirty="0">
                  <a:highlight>
                    <a:srgbClr val="FFFF00"/>
                  </a:highlight>
                </a:rPr>
                <a:t> -p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topol.top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-o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nvt.tpr</a:t>
              </a:r>
              <a:r>
                <a:rPr lang="en-US" altLang="ko-KR" sz="500" dirty="0">
                  <a:highlight>
                    <a:srgbClr val="FF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maxwarn</a:t>
              </a:r>
              <a:r>
                <a:rPr lang="en-US" altLang="ko-KR" sz="500" dirty="0">
                  <a:highlight>
                    <a:srgbClr val="FFFF00"/>
                  </a:highlight>
                </a:rPr>
                <a:t> 1</a:t>
              </a:r>
            </a:p>
          </p:txBody>
        </p: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6786A57A-1DE8-AFAE-247E-7D33AB27B402}"/>
                </a:ext>
              </a:extLst>
            </p:cNvPr>
            <p:cNvCxnSpPr>
              <a:cxnSpLocks/>
              <a:stCxn id="237" idx="1"/>
              <a:endCxn id="224" idx="2"/>
            </p:cNvCxnSpPr>
            <p:nvPr/>
          </p:nvCxnSpPr>
          <p:spPr>
            <a:xfrm rot="10800000" flipV="1">
              <a:off x="1656505" y="5901416"/>
              <a:ext cx="661914" cy="349220"/>
            </a:xfrm>
            <a:prstGeom prst="bentConnector3">
              <a:avLst>
                <a:gd name="adj1" fmla="val 13453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연결선: 꺾임 243">
              <a:extLst>
                <a:ext uri="{FF2B5EF4-FFF2-40B4-BE49-F238E27FC236}">
                  <a16:creationId xmlns:a16="http://schemas.microsoft.com/office/drawing/2014/main" id="{F36253FB-A4BE-949A-236A-4F58DDAA3119}"/>
                </a:ext>
              </a:extLst>
            </p:cNvPr>
            <p:cNvCxnSpPr>
              <a:cxnSpLocks/>
              <a:stCxn id="226" idx="1"/>
              <a:endCxn id="224" idx="2"/>
            </p:cNvCxnSpPr>
            <p:nvPr/>
          </p:nvCxnSpPr>
          <p:spPr>
            <a:xfrm rot="10800000" flipV="1">
              <a:off x="1656505" y="5075528"/>
              <a:ext cx="661914" cy="1175107"/>
            </a:xfrm>
            <a:prstGeom prst="bentConnector3">
              <a:avLst>
                <a:gd name="adj1" fmla="val 13453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3619175B-B996-E5D7-E8C1-7FECC582E931}"/>
                </a:ext>
              </a:extLst>
            </p:cNvPr>
            <p:cNvSpPr/>
            <p:nvPr/>
          </p:nvSpPr>
          <p:spPr>
            <a:xfrm>
              <a:off x="2318419" y="6061860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8" name="연결선: 꺾임 247">
              <a:extLst>
                <a:ext uri="{FF2B5EF4-FFF2-40B4-BE49-F238E27FC236}">
                  <a16:creationId xmlns:a16="http://schemas.microsoft.com/office/drawing/2014/main" id="{1A753C9E-9A2E-FC84-352F-9FF6F851FEC6}"/>
                </a:ext>
              </a:extLst>
            </p:cNvPr>
            <p:cNvCxnSpPr>
              <a:cxnSpLocks/>
              <a:stCxn id="225" idx="6"/>
              <a:endCxn id="247" idx="1"/>
            </p:cNvCxnSpPr>
            <p:nvPr/>
          </p:nvCxnSpPr>
          <p:spPr>
            <a:xfrm flipV="1">
              <a:off x="1884965" y="6119556"/>
              <a:ext cx="433454" cy="1310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83CA4A16-62B4-243F-7F8D-BA3E8CAADB7F}"/>
                </a:ext>
              </a:extLst>
            </p:cNvPr>
            <p:cNvSpPr/>
            <p:nvPr/>
          </p:nvSpPr>
          <p:spPr>
            <a:xfrm>
              <a:off x="5402083" y="5148459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291996BF-A9C7-C8AD-0908-DD790D4FCCCB}"/>
                </a:ext>
              </a:extLst>
            </p:cNvPr>
            <p:cNvSpPr/>
            <p:nvPr/>
          </p:nvSpPr>
          <p:spPr>
            <a:xfrm>
              <a:off x="3828641" y="6506765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B3F88B9-475C-CA63-1D23-88A96659242A}"/>
                </a:ext>
              </a:extLst>
            </p:cNvPr>
            <p:cNvSpPr/>
            <p:nvPr/>
          </p:nvSpPr>
          <p:spPr>
            <a:xfrm>
              <a:off x="3828641" y="634976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A5FB5BF6-42E9-EBEB-4AA3-1B85BC1D1480}"/>
                </a:ext>
              </a:extLst>
            </p:cNvPr>
            <p:cNvSpPr/>
            <p:nvPr/>
          </p:nvSpPr>
          <p:spPr>
            <a:xfrm>
              <a:off x="3812970" y="4994872"/>
              <a:ext cx="1551935" cy="153586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5E9029A2-5157-13D7-3FB6-688AF70BBBF3}"/>
                </a:ext>
              </a:extLst>
            </p:cNvPr>
            <p:cNvSpPr/>
            <p:nvPr/>
          </p:nvSpPr>
          <p:spPr>
            <a:xfrm>
              <a:off x="3828641" y="6110126"/>
              <a:ext cx="1536265" cy="153586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3FA94252-0199-C731-96B0-099094C44C08}"/>
                </a:ext>
              </a:extLst>
            </p:cNvPr>
            <p:cNvSpPr/>
            <p:nvPr/>
          </p:nvSpPr>
          <p:spPr>
            <a:xfrm>
              <a:off x="3828641" y="6660511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1EDE8FD-3338-49AA-50DD-CD6FD0661D21}"/>
                </a:ext>
              </a:extLst>
            </p:cNvPr>
            <p:cNvSpPr/>
            <p:nvPr/>
          </p:nvSpPr>
          <p:spPr>
            <a:xfrm>
              <a:off x="3828641" y="681425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E4B08837-A961-B2D6-3F63-2DA435B282AD}"/>
                </a:ext>
              </a:extLst>
            </p:cNvPr>
            <p:cNvSpPr/>
            <p:nvPr/>
          </p:nvSpPr>
          <p:spPr>
            <a:xfrm>
              <a:off x="3828641" y="6968004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F2EC3515-F0FB-D787-8F0D-3A774D8FBAB5}"/>
                </a:ext>
              </a:extLst>
            </p:cNvPr>
            <p:cNvSpPr/>
            <p:nvPr/>
          </p:nvSpPr>
          <p:spPr>
            <a:xfrm>
              <a:off x="3828641" y="711857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C4216C78-893E-B93C-67B3-352DB3C3586F}"/>
                </a:ext>
              </a:extLst>
            </p:cNvPr>
            <p:cNvSpPr/>
            <p:nvPr/>
          </p:nvSpPr>
          <p:spPr>
            <a:xfrm>
              <a:off x="3812971" y="5190067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32B1B10C-5D89-6DC9-DC20-AC90F88C18A6}"/>
                </a:ext>
              </a:extLst>
            </p:cNvPr>
            <p:cNvSpPr/>
            <p:nvPr/>
          </p:nvSpPr>
          <p:spPr>
            <a:xfrm>
              <a:off x="3812971" y="534706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04AC94BB-A97E-A9F3-8BB8-B92B96D50921}"/>
                </a:ext>
              </a:extLst>
            </p:cNvPr>
            <p:cNvSpPr/>
            <p:nvPr/>
          </p:nvSpPr>
          <p:spPr>
            <a:xfrm>
              <a:off x="3812971" y="550081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D8FAED9D-3304-4E62-5BF2-4D0468AE2599}"/>
                </a:ext>
              </a:extLst>
            </p:cNvPr>
            <p:cNvSpPr/>
            <p:nvPr/>
          </p:nvSpPr>
          <p:spPr>
            <a:xfrm>
              <a:off x="3812971" y="565455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40109E44-9859-0083-14B7-98B2CA3F1C22}"/>
                </a:ext>
              </a:extLst>
            </p:cNvPr>
            <p:cNvSpPr/>
            <p:nvPr/>
          </p:nvSpPr>
          <p:spPr>
            <a:xfrm>
              <a:off x="3812971" y="580830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5B895D6-1AEF-F678-4203-886D67DD4891}"/>
                </a:ext>
              </a:extLst>
            </p:cNvPr>
            <p:cNvSpPr/>
            <p:nvPr/>
          </p:nvSpPr>
          <p:spPr>
            <a:xfrm>
              <a:off x="5364905" y="6610802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959D0FE8-C523-1CB3-770F-2A450FE5E7F8}"/>
                </a:ext>
              </a:extLst>
            </p:cNvPr>
            <p:cNvSpPr/>
            <p:nvPr/>
          </p:nvSpPr>
          <p:spPr>
            <a:xfrm>
              <a:off x="5513169" y="6610802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A548D486-286A-60AE-FBE8-6787B8EBEB09}"/>
                </a:ext>
              </a:extLst>
            </p:cNvPr>
            <p:cNvSpPr/>
            <p:nvPr/>
          </p:nvSpPr>
          <p:spPr>
            <a:xfrm>
              <a:off x="6007769" y="5003319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244752E-2E27-0986-12BB-9609B5F0FBF0}"/>
                </a:ext>
              </a:extLst>
            </p:cNvPr>
            <p:cNvSpPr/>
            <p:nvPr/>
          </p:nvSpPr>
          <p:spPr>
            <a:xfrm>
              <a:off x="6007769" y="512077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04EDE8FA-9A07-EC81-F890-819A21A83C0C}"/>
                </a:ext>
              </a:extLst>
            </p:cNvPr>
            <p:cNvSpPr/>
            <p:nvPr/>
          </p:nvSpPr>
          <p:spPr>
            <a:xfrm>
              <a:off x="6007769" y="523580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F5843567-DFB2-250E-BD6B-A9169A1A0F79}"/>
                </a:ext>
              </a:extLst>
            </p:cNvPr>
            <p:cNvSpPr/>
            <p:nvPr/>
          </p:nvSpPr>
          <p:spPr>
            <a:xfrm>
              <a:off x="6007769" y="5376340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03563568-EC12-1308-458E-C73AE2FE16B5}"/>
                </a:ext>
              </a:extLst>
            </p:cNvPr>
            <p:cNvSpPr/>
            <p:nvPr/>
          </p:nvSpPr>
          <p:spPr>
            <a:xfrm>
              <a:off x="6007769" y="551765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C0FFEE18-775A-C794-8E91-B3DC0545422B}"/>
                </a:ext>
              </a:extLst>
            </p:cNvPr>
            <p:cNvGrpSpPr/>
            <p:nvPr/>
          </p:nvGrpSpPr>
          <p:grpSpPr>
            <a:xfrm>
              <a:off x="6007769" y="5667728"/>
              <a:ext cx="630952" cy="313944"/>
              <a:chOff x="5987107" y="4039260"/>
              <a:chExt cx="630952" cy="359737"/>
            </a:xfr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B3810C85-D0D3-C5F4-08F5-21D825A5C12D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437B825-E4DE-E343-D343-608CF9745062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em.log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9494D4B4-5703-0221-B5E3-786223B0A1D3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9F5B77B3-67DB-2000-0F79-E9996D78FB48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7CF8DD8-ED28-41C7-7876-360CD9C0FA52}"/>
                </a:ext>
              </a:extLst>
            </p:cNvPr>
            <p:cNvSpPr txBox="1"/>
            <p:nvPr/>
          </p:nvSpPr>
          <p:spPr>
            <a:xfrm>
              <a:off x="4443923" y="5169898"/>
              <a:ext cx="734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00FF00"/>
                  </a:highlight>
                </a:rPr>
                <a:t>gmx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mdrun</a:t>
              </a:r>
              <a:r>
                <a:rPr lang="en-US" altLang="ko-KR" sz="500" dirty="0">
                  <a:highlight>
                    <a:srgbClr val="00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deffnm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nvt</a:t>
              </a:r>
              <a:endParaRPr lang="en-US" altLang="ko-KR" sz="500" dirty="0">
                <a:highlight>
                  <a:srgbClr val="00FF00"/>
                </a:highlight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BA4ED4C6-2022-4746-9623-3427AD8E033B}"/>
                </a:ext>
              </a:extLst>
            </p:cNvPr>
            <p:cNvSpPr/>
            <p:nvPr/>
          </p:nvSpPr>
          <p:spPr>
            <a:xfrm>
              <a:off x="6007769" y="6014008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4" name="연결선: 꺾임 283">
              <a:extLst>
                <a:ext uri="{FF2B5EF4-FFF2-40B4-BE49-F238E27FC236}">
                  <a16:creationId xmlns:a16="http://schemas.microsoft.com/office/drawing/2014/main" id="{02706AB3-0A60-D1AA-CF62-7CE333CB2FC2}"/>
                </a:ext>
              </a:extLst>
            </p:cNvPr>
            <p:cNvCxnSpPr>
              <a:cxnSpLocks/>
              <a:stCxn id="283" idx="1"/>
              <a:endCxn id="271" idx="2"/>
            </p:cNvCxnSpPr>
            <p:nvPr/>
          </p:nvCxnSpPr>
          <p:spPr>
            <a:xfrm rot="10800000" flipV="1">
              <a:off x="5364905" y="6071703"/>
              <a:ext cx="642864" cy="575807"/>
            </a:xfrm>
            <a:prstGeom prst="bentConnector3">
              <a:avLst>
                <a:gd name="adj1" fmla="val 1455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9F6E9D7D-3D00-F3CA-4A9F-C5F296B48216}"/>
                </a:ext>
              </a:extLst>
            </p:cNvPr>
            <p:cNvGrpSpPr/>
            <p:nvPr/>
          </p:nvGrpSpPr>
          <p:grpSpPr>
            <a:xfrm>
              <a:off x="6007769" y="6162805"/>
              <a:ext cx="630952" cy="390111"/>
              <a:chOff x="5987107" y="4039260"/>
              <a:chExt cx="630952" cy="447013"/>
            </a:xfr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73855DCD-E532-6DA0-A05F-5B48715A4AED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nvt.cpt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28878868-3BD1-D1E0-41BD-CC3C4E6E63D2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9B711BC2-E977-BC8D-A41B-4F92A89E64D1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40644985-C8B2-8B8C-B0D6-10AD0BBD2A3D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nvt.log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BD043752-9510-2ABA-0FFD-3CF4444DB486}"/>
                  </a:ext>
                </a:extLst>
              </p:cNvPr>
              <p:cNvSpPr/>
              <p:nvPr/>
            </p:nvSpPr>
            <p:spPr>
              <a:xfrm>
                <a:off x="5987107" y="4395963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8" name="연결선: 꺾임 297">
              <a:extLst>
                <a:ext uri="{FF2B5EF4-FFF2-40B4-BE49-F238E27FC236}">
                  <a16:creationId xmlns:a16="http://schemas.microsoft.com/office/drawing/2014/main" id="{985A0362-5906-C67F-783D-B2BC6D61240D}"/>
                </a:ext>
              </a:extLst>
            </p:cNvPr>
            <p:cNvCxnSpPr>
              <a:cxnSpLocks/>
              <a:stCxn id="272" idx="6"/>
              <a:endCxn id="296" idx="1"/>
            </p:cNvCxnSpPr>
            <p:nvPr/>
          </p:nvCxnSpPr>
          <p:spPr>
            <a:xfrm flipV="1">
              <a:off x="5593365" y="6437343"/>
              <a:ext cx="414404" cy="2101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70910F37-27A8-0F68-D8BE-D8A3EE4C18F0}"/>
              </a:ext>
            </a:extLst>
          </p:cNvPr>
          <p:cNvGrpSpPr/>
          <p:nvPr/>
        </p:nvGrpSpPr>
        <p:grpSpPr>
          <a:xfrm>
            <a:off x="-7460" y="236036"/>
            <a:ext cx="3436459" cy="192491"/>
            <a:chOff x="93067" y="4454074"/>
            <a:chExt cx="3058784" cy="192491"/>
          </a:xfrm>
        </p:grpSpPr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B7285C30-D945-E8B5-50E6-EDFA5CC84C3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AutoShape 55">
              <a:extLst>
                <a:ext uri="{FF2B5EF4-FFF2-40B4-BE49-F238E27FC236}">
                  <a16:creationId xmlns:a16="http://schemas.microsoft.com/office/drawing/2014/main" id="{C6C8F0CA-C6B2-4A1B-1810-6B669AB0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1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C8B5C42D-F084-5A34-03BF-49D890E253BC}"/>
              </a:ext>
            </a:extLst>
          </p:cNvPr>
          <p:cNvGrpSpPr/>
          <p:nvPr/>
        </p:nvGrpSpPr>
        <p:grpSpPr>
          <a:xfrm>
            <a:off x="3429000" y="236036"/>
            <a:ext cx="3436459" cy="192491"/>
            <a:chOff x="93067" y="4454074"/>
            <a:chExt cx="3058784" cy="192491"/>
          </a:xfrm>
        </p:grpSpPr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181A5A41-433B-4181-5DFA-DB8F4A23434C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AutoShape 55">
              <a:extLst>
                <a:ext uri="{FF2B5EF4-FFF2-40B4-BE49-F238E27FC236}">
                  <a16:creationId xmlns:a16="http://schemas.microsoft.com/office/drawing/2014/main" id="{2D82D601-E02C-2974-A92B-BDB99629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2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AE817D4E-D52F-3A0B-46B0-6BE63B4379E1}"/>
              </a:ext>
            </a:extLst>
          </p:cNvPr>
          <p:cNvGrpSpPr/>
          <p:nvPr/>
        </p:nvGrpSpPr>
        <p:grpSpPr>
          <a:xfrm>
            <a:off x="-7460" y="3310208"/>
            <a:ext cx="3436459" cy="192491"/>
            <a:chOff x="93067" y="4454074"/>
            <a:chExt cx="3058784" cy="192491"/>
          </a:xfrm>
        </p:grpSpPr>
        <p:cxnSp>
          <p:nvCxnSpPr>
            <p:cNvPr id="504" name="직선 연결선 503">
              <a:extLst>
                <a:ext uri="{FF2B5EF4-FFF2-40B4-BE49-F238E27FC236}">
                  <a16:creationId xmlns:a16="http://schemas.microsoft.com/office/drawing/2014/main" id="{F9151BE7-2591-A604-481C-AFDFA3EC9D51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AutoShape 55">
              <a:extLst>
                <a:ext uri="{FF2B5EF4-FFF2-40B4-BE49-F238E27FC236}">
                  <a16:creationId xmlns:a16="http://schemas.microsoft.com/office/drawing/2014/main" id="{0F81FB2F-AC31-1315-99E3-F203445E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3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25BD8946-047E-F4D3-DF37-E3BF6EABE33B}"/>
              </a:ext>
            </a:extLst>
          </p:cNvPr>
          <p:cNvGrpSpPr/>
          <p:nvPr/>
        </p:nvGrpSpPr>
        <p:grpSpPr>
          <a:xfrm>
            <a:off x="3429000" y="3310208"/>
            <a:ext cx="3436459" cy="192491"/>
            <a:chOff x="93067" y="4454074"/>
            <a:chExt cx="3058784" cy="192491"/>
          </a:xfrm>
        </p:grpSpPr>
        <p:cxnSp>
          <p:nvCxnSpPr>
            <p:cNvPr id="507" name="직선 연결선 506">
              <a:extLst>
                <a:ext uri="{FF2B5EF4-FFF2-40B4-BE49-F238E27FC236}">
                  <a16:creationId xmlns:a16="http://schemas.microsoft.com/office/drawing/2014/main" id="{B723A8EC-C413-DF25-7717-C36B87031FC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AutoShape 55">
              <a:extLst>
                <a:ext uri="{FF2B5EF4-FFF2-40B4-BE49-F238E27FC236}">
                  <a16:creationId xmlns:a16="http://schemas.microsoft.com/office/drawing/2014/main" id="{9DFD683D-FF07-3609-4162-3332981A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4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D34DF0F0-1FAD-ECE2-E917-77C8D5593BC0}"/>
              </a:ext>
            </a:extLst>
          </p:cNvPr>
          <p:cNvGrpSpPr/>
          <p:nvPr/>
        </p:nvGrpSpPr>
        <p:grpSpPr>
          <a:xfrm>
            <a:off x="-7460" y="6421708"/>
            <a:ext cx="3436459" cy="192491"/>
            <a:chOff x="93067" y="4454074"/>
            <a:chExt cx="3058784" cy="192491"/>
          </a:xfrm>
        </p:grpSpPr>
        <p:cxnSp>
          <p:nvCxnSpPr>
            <p:cNvPr id="510" name="직선 연결선 509">
              <a:extLst>
                <a:ext uri="{FF2B5EF4-FFF2-40B4-BE49-F238E27FC236}">
                  <a16:creationId xmlns:a16="http://schemas.microsoft.com/office/drawing/2014/main" id="{6008919D-F201-09C2-776E-A7B502144CF7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AutoShape 55">
              <a:extLst>
                <a:ext uri="{FF2B5EF4-FFF2-40B4-BE49-F238E27FC236}">
                  <a16:creationId xmlns:a16="http://schemas.microsoft.com/office/drawing/2014/main" id="{62F20035-FFE1-4D0E-A713-A8A7DA9C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5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92624C26-8A0D-2C74-7934-1E5358F75A7E}"/>
              </a:ext>
            </a:extLst>
          </p:cNvPr>
          <p:cNvGrpSpPr/>
          <p:nvPr/>
        </p:nvGrpSpPr>
        <p:grpSpPr>
          <a:xfrm>
            <a:off x="3429000" y="6421708"/>
            <a:ext cx="3436459" cy="192491"/>
            <a:chOff x="93067" y="4454074"/>
            <a:chExt cx="3058784" cy="192491"/>
          </a:xfrm>
        </p:grpSpPr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55ED59EC-2A75-BAC1-57E0-2F1E4C9774B2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AutoShape 55">
              <a:extLst>
                <a:ext uri="{FF2B5EF4-FFF2-40B4-BE49-F238E27FC236}">
                  <a16:creationId xmlns:a16="http://schemas.microsoft.com/office/drawing/2014/main" id="{D5139BB2-6D5A-56D1-B8E1-99F6AE8E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6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53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F795-2C9B-3760-14DF-FEAE6CED2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AAFEB383-A3FF-EFEA-CDCE-FB68A00A48BE}"/>
              </a:ext>
            </a:extLst>
          </p:cNvPr>
          <p:cNvSpPr/>
          <p:nvPr/>
        </p:nvSpPr>
        <p:spPr>
          <a:xfrm>
            <a:off x="1693683" y="3597082"/>
            <a:ext cx="152524" cy="2122497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OS</a:t>
            </a:r>
            <a:endParaRPr lang="ko-KR" altLang="en-US" sz="600" b="1" dirty="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ECB7D6D1-3F95-5062-25EC-16652931DAAE}"/>
              </a:ext>
            </a:extLst>
          </p:cNvPr>
          <p:cNvSpPr/>
          <p:nvPr/>
        </p:nvSpPr>
        <p:spPr>
          <a:xfrm>
            <a:off x="120241" y="4955388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>
                <a:solidFill>
                  <a:schemeClr val="tx1"/>
                </a:solidFill>
              </a:rPr>
              <a:t>aminoacids.r2b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B9A193A9-C5A7-D3B0-EC4D-5D11DD8214DF}"/>
              </a:ext>
            </a:extLst>
          </p:cNvPr>
          <p:cNvSpPr/>
          <p:nvPr/>
        </p:nvSpPr>
        <p:spPr>
          <a:xfrm>
            <a:off x="120241" y="4798389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aminoacids.rtp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8B01F24B-CDCF-72E7-75E2-E9800A918252}"/>
              </a:ext>
            </a:extLst>
          </p:cNvPr>
          <p:cNvSpPr/>
          <p:nvPr/>
        </p:nvSpPr>
        <p:spPr>
          <a:xfrm>
            <a:off x="104570" y="3443495"/>
            <a:ext cx="1551935" cy="153586"/>
          </a:xfrm>
          <a:prstGeom prst="rect">
            <a:avLst/>
          </a:prstGeom>
          <a:solidFill>
            <a:srgbClr val="EF88A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working directory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BB86657A-177C-06C2-DD06-015D59720341}"/>
              </a:ext>
            </a:extLst>
          </p:cNvPr>
          <p:cNvSpPr/>
          <p:nvPr/>
        </p:nvSpPr>
        <p:spPr>
          <a:xfrm>
            <a:off x="120241" y="4558749"/>
            <a:ext cx="1536265" cy="153586"/>
          </a:xfrm>
          <a:prstGeom prst="rect">
            <a:avLst/>
          </a:prstGeom>
          <a:solidFill>
            <a:srgbClr val="A538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GROMACS </a:t>
            </a:r>
            <a:r>
              <a:rPr lang="en-US" altLang="ko-KR" sz="900" b="1" dirty="0" err="1">
                <a:solidFill>
                  <a:schemeClr val="bg1"/>
                </a:solidFill>
              </a:rPr>
              <a:t>dir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73C02CAB-A148-AA00-4834-C7FC5498237C}"/>
              </a:ext>
            </a:extLst>
          </p:cNvPr>
          <p:cNvSpPr/>
          <p:nvPr/>
        </p:nvSpPr>
        <p:spPr>
          <a:xfrm>
            <a:off x="120241" y="5109134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aminoacids.hdb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2D294C6E-2B40-67CC-E4AA-AA4839096106}"/>
              </a:ext>
            </a:extLst>
          </p:cNvPr>
          <p:cNvSpPr/>
          <p:nvPr/>
        </p:nvSpPr>
        <p:spPr>
          <a:xfrm>
            <a:off x="120241" y="5262880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atomtypes.atp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046A298E-939B-3049-BDD4-5498752D46DA}"/>
              </a:ext>
            </a:extLst>
          </p:cNvPr>
          <p:cNvSpPr/>
          <p:nvPr/>
        </p:nvSpPr>
        <p:spPr>
          <a:xfrm>
            <a:off x="120241" y="5416627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ffbonded.itp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56AFA6E1-EF16-0B9B-953D-756183E5CDE2}"/>
              </a:ext>
            </a:extLst>
          </p:cNvPr>
          <p:cNvSpPr/>
          <p:nvPr/>
        </p:nvSpPr>
        <p:spPr>
          <a:xfrm>
            <a:off x="120241" y="5567199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ffnonbonded.itp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99770735-D9C5-7A91-4EEF-BDACE7C3D74C}"/>
              </a:ext>
            </a:extLst>
          </p:cNvPr>
          <p:cNvSpPr/>
          <p:nvPr/>
        </p:nvSpPr>
        <p:spPr>
          <a:xfrm>
            <a:off x="104571" y="3638690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pdb</a:t>
            </a:r>
            <a:r>
              <a:rPr lang="en-US" altLang="ko-KR" sz="600" b="1" dirty="0">
                <a:solidFill>
                  <a:schemeClr val="tx1"/>
                </a:solidFill>
              </a:rPr>
              <a:t> file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4CDF6CD8-695C-71CB-B4D3-302C44CA7713}"/>
              </a:ext>
            </a:extLst>
          </p:cNvPr>
          <p:cNvSpPr/>
          <p:nvPr/>
        </p:nvSpPr>
        <p:spPr>
          <a:xfrm>
            <a:off x="104571" y="3795688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em.mdp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B8293197-EFED-AC48-6EEB-83ED0A8A0271}"/>
              </a:ext>
            </a:extLst>
          </p:cNvPr>
          <p:cNvSpPr/>
          <p:nvPr/>
        </p:nvSpPr>
        <p:spPr>
          <a:xfrm>
            <a:off x="104571" y="3949435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nvt.mdp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85179880-C739-BFD8-5594-3DA5D4764805}"/>
              </a:ext>
            </a:extLst>
          </p:cNvPr>
          <p:cNvSpPr/>
          <p:nvPr/>
        </p:nvSpPr>
        <p:spPr>
          <a:xfrm>
            <a:off x="104571" y="4103181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npt.mdp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B606EBF-210D-54E4-320B-5D6A1269F0C4}"/>
              </a:ext>
            </a:extLst>
          </p:cNvPr>
          <p:cNvSpPr/>
          <p:nvPr/>
        </p:nvSpPr>
        <p:spPr>
          <a:xfrm>
            <a:off x="104571" y="4256928"/>
            <a:ext cx="630952" cy="115391"/>
          </a:xfrm>
          <a:prstGeom prst="rect">
            <a:avLst/>
          </a:prstGeom>
          <a:solidFill>
            <a:srgbClr val="EBC3D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md.mdp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51" name="타원 450">
            <a:extLst>
              <a:ext uri="{FF2B5EF4-FFF2-40B4-BE49-F238E27FC236}">
                <a16:creationId xmlns:a16="http://schemas.microsoft.com/office/drawing/2014/main" id="{F0B65ACD-020A-0865-4A53-41DDD151FE60}"/>
              </a:ext>
            </a:extLst>
          </p:cNvPr>
          <p:cNvSpPr/>
          <p:nvPr/>
        </p:nvSpPr>
        <p:spPr>
          <a:xfrm>
            <a:off x="1656505" y="3900550"/>
            <a:ext cx="80196" cy="734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52" name="타원 451">
            <a:extLst>
              <a:ext uri="{FF2B5EF4-FFF2-40B4-BE49-F238E27FC236}">
                <a16:creationId xmlns:a16="http://schemas.microsoft.com/office/drawing/2014/main" id="{4402CBDC-6207-D56D-DAB3-FAC364C95E5D}"/>
              </a:ext>
            </a:extLst>
          </p:cNvPr>
          <p:cNvSpPr/>
          <p:nvPr/>
        </p:nvSpPr>
        <p:spPr>
          <a:xfrm>
            <a:off x="1804769" y="3900550"/>
            <a:ext cx="80196" cy="734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AC46D5C1-06FF-5F0D-ADE7-5FD959D880E3}"/>
              </a:ext>
            </a:extLst>
          </p:cNvPr>
          <p:cNvSpPr/>
          <p:nvPr/>
        </p:nvSpPr>
        <p:spPr>
          <a:xfrm>
            <a:off x="2318419" y="3466456"/>
            <a:ext cx="630952" cy="115391"/>
          </a:xfrm>
          <a:prstGeom prst="rect">
            <a:avLst/>
          </a:prstGeom>
          <a:solidFill>
            <a:srgbClr val="EBC3D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topol.top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70EEED1-C495-5490-1C05-7071373D6593}"/>
              </a:ext>
            </a:extLst>
          </p:cNvPr>
          <p:cNvSpPr/>
          <p:nvPr/>
        </p:nvSpPr>
        <p:spPr>
          <a:xfrm>
            <a:off x="2318419" y="3586289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processed.gro</a:t>
            </a:r>
            <a:r>
              <a:rPr lang="en-US" altLang="ko-KR" sz="500" b="1" dirty="0">
                <a:solidFill>
                  <a:schemeClr val="tx1"/>
                </a:solidFill>
              </a:rPr>
              <a:t> 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CA63C9E9-C21E-D93A-1716-0F287FEAD239}"/>
              </a:ext>
            </a:extLst>
          </p:cNvPr>
          <p:cNvSpPr/>
          <p:nvPr/>
        </p:nvSpPr>
        <p:spPr>
          <a:xfrm>
            <a:off x="2318419" y="3706085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posre.itp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59260B64-9DAC-6C4E-41E7-429858375504}"/>
              </a:ext>
            </a:extLst>
          </p:cNvPr>
          <p:cNvSpPr/>
          <p:nvPr/>
        </p:nvSpPr>
        <p:spPr>
          <a:xfrm>
            <a:off x="2318419" y="3846621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newbox.gro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14968A05-8889-E7D6-B201-C4A27B35C29E}"/>
              </a:ext>
            </a:extLst>
          </p:cNvPr>
          <p:cNvSpPr/>
          <p:nvPr/>
        </p:nvSpPr>
        <p:spPr>
          <a:xfrm>
            <a:off x="2318419" y="3987934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em.tpr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42AAA7F1-DA2A-DA81-7AD0-6AF791772C14}"/>
              </a:ext>
            </a:extLst>
          </p:cNvPr>
          <p:cNvGrpSpPr/>
          <p:nvPr/>
        </p:nvGrpSpPr>
        <p:grpSpPr>
          <a:xfrm>
            <a:off x="2318419" y="4133245"/>
            <a:ext cx="630952" cy="313944"/>
            <a:chOff x="5987107" y="4039260"/>
            <a:chExt cx="630952" cy="359737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CAEA69D5-C67F-5C9A-0AB0-FC55F4F5A577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5562F16F-51D5-30A4-4125-B6A0E329B548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em.log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529E7A2-0501-8544-99DC-F55009CB1108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D12D7E18-78E9-C29B-401A-B8A1E5AEE1E4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D30AB6B1-C7EB-38D3-ADCD-DC9183E2F838}"/>
              </a:ext>
            </a:extLst>
          </p:cNvPr>
          <p:cNvSpPr/>
          <p:nvPr/>
        </p:nvSpPr>
        <p:spPr>
          <a:xfrm>
            <a:off x="2318419" y="4484290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nvt.tpr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9140AD0F-7D8F-5CF8-65DB-A7F353A7870B}"/>
              </a:ext>
            </a:extLst>
          </p:cNvPr>
          <p:cNvGrpSpPr/>
          <p:nvPr/>
        </p:nvGrpSpPr>
        <p:grpSpPr>
          <a:xfrm>
            <a:off x="2318419" y="4630705"/>
            <a:ext cx="630952" cy="390111"/>
            <a:chOff x="5987107" y="4039260"/>
            <a:chExt cx="630952" cy="44701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5786FCA6-FF22-B845-03CB-BCD4DFC319D4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nvt.cpt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A3BCBFDE-6DA3-C4D3-79CC-248671BD6A2F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AD685991-8F21-3B38-9FD0-7309A214587F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6A73A734-E171-464A-4CC7-75E9B51E45AC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nvt.log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B98CCF26-D494-9EA2-2950-7A6C3E78C4D5}"/>
                </a:ext>
              </a:extLst>
            </p:cNvPr>
            <p:cNvSpPr/>
            <p:nvPr/>
          </p:nvSpPr>
          <p:spPr>
            <a:xfrm>
              <a:off x="5987107" y="4395963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1" name="TextBox 470">
            <a:extLst>
              <a:ext uri="{FF2B5EF4-FFF2-40B4-BE49-F238E27FC236}">
                <a16:creationId xmlns:a16="http://schemas.microsoft.com/office/drawing/2014/main" id="{1C6CCDEC-890D-B9DA-C470-B07F4BAC2B1F}"/>
              </a:ext>
            </a:extLst>
          </p:cNvPr>
          <p:cNvSpPr txBox="1"/>
          <p:nvPr/>
        </p:nvSpPr>
        <p:spPr>
          <a:xfrm>
            <a:off x="735523" y="3618521"/>
            <a:ext cx="734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>
                <a:highlight>
                  <a:srgbClr val="FFFF00"/>
                </a:highlight>
              </a:rPr>
              <a:t>gmx</a:t>
            </a:r>
            <a:r>
              <a:rPr lang="en-US" altLang="ko-KR" sz="500" dirty="0">
                <a:highlight>
                  <a:srgbClr val="FFFF00"/>
                </a:highlight>
              </a:rPr>
              <a:t> </a:t>
            </a:r>
            <a:r>
              <a:rPr lang="en-US" altLang="ko-KR" sz="500" dirty="0" err="1">
                <a:highlight>
                  <a:srgbClr val="FFFF00"/>
                </a:highlight>
              </a:rPr>
              <a:t>grompp</a:t>
            </a:r>
            <a:r>
              <a:rPr lang="en-US" altLang="ko-KR" sz="500" dirty="0">
                <a:highlight>
                  <a:srgbClr val="FFFF00"/>
                </a:highlight>
              </a:rPr>
              <a:t> -f </a:t>
            </a:r>
            <a:r>
              <a:rPr lang="en-US" altLang="ko-KR" sz="500" dirty="0" err="1">
                <a:highlight>
                  <a:srgbClr val="FFFF00"/>
                </a:highlight>
              </a:rPr>
              <a:t>md.mdp</a:t>
            </a:r>
            <a:r>
              <a:rPr lang="en-US" altLang="ko-KR" sz="500" dirty="0">
                <a:highlight>
                  <a:srgbClr val="FFFF00"/>
                </a:highlight>
              </a:rPr>
              <a:t> -c </a:t>
            </a:r>
            <a:r>
              <a:rPr lang="en-US" altLang="ko-KR" sz="500" dirty="0" err="1">
                <a:highlight>
                  <a:srgbClr val="FFFF00"/>
                </a:highlight>
              </a:rPr>
              <a:t>npt.gro</a:t>
            </a:r>
            <a:r>
              <a:rPr lang="en-US" altLang="ko-KR" sz="500" dirty="0">
                <a:highlight>
                  <a:srgbClr val="FFFF00"/>
                </a:highlight>
              </a:rPr>
              <a:t> -r </a:t>
            </a:r>
            <a:r>
              <a:rPr lang="en-US" altLang="ko-KR" sz="500" dirty="0" err="1">
                <a:highlight>
                  <a:srgbClr val="FFFF00"/>
                </a:highlight>
              </a:rPr>
              <a:t>npt.gro</a:t>
            </a:r>
            <a:r>
              <a:rPr lang="en-US" altLang="ko-KR" sz="500" dirty="0">
                <a:highlight>
                  <a:srgbClr val="FFFF00"/>
                </a:highlight>
              </a:rPr>
              <a:t> -t </a:t>
            </a:r>
            <a:r>
              <a:rPr lang="en-US" altLang="ko-KR" sz="500" dirty="0" err="1">
                <a:highlight>
                  <a:srgbClr val="FFFF00"/>
                </a:highlight>
              </a:rPr>
              <a:t>npt.cpt</a:t>
            </a:r>
            <a:r>
              <a:rPr lang="en-US" altLang="ko-KR" sz="500" dirty="0">
                <a:highlight>
                  <a:srgbClr val="FFFF00"/>
                </a:highlight>
              </a:rPr>
              <a:t> -p </a:t>
            </a:r>
            <a:r>
              <a:rPr lang="en-US" altLang="ko-KR" sz="500" dirty="0" err="1">
                <a:highlight>
                  <a:srgbClr val="FFFF00"/>
                </a:highlight>
              </a:rPr>
              <a:t>topol.top</a:t>
            </a:r>
            <a:r>
              <a:rPr lang="en-US" altLang="ko-KR" sz="500" dirty="0">
                <a:highlight>
                  <a:srgbClr val="FFFF00"/>
                </a:highlight>
              </a:rPr>
              <a:t> -o </a:t>
            </a:r>
            <a:r>
              <a:rPr lang="en-US" altLang="ko-KR" sz="500" dirty="0" err="1">
                <a:highlight>
                  <a:srgbClr val="FFFF00"/>
                </a:highlight>
              </a:rPr>
              <a:t>md.tpr</a:t>
            </a:r>
            <a:r>
              <a:rPr lang="en-US" altLang="ko-KR" sz="500" dirty="0">
                <a:highlight>
                  <a:srgbClr val="FFFF00"/>
                </a:highlight>
              </a:rPr>
              <a:t> -</a:t>
            </a:r>
            <a:r>
              <a:rPr lang="en-US" altLang="ko-KR" sz="500" dirty="0" err="1">
                <a:highlight>
                  <a:srgbClr val="FFFF00"/>
                </a:highlight>
              </a:rPr>
              <a:t>maxwarn</a:t>
            </a:r>
            <a:r>
              <a:rPr lang="en-US" altLang="ko-KR" sz="500" dirty="0">
                <a:highlight>
                  <a:srgbClr val="FFFF00"/>
                </a:highlight>
              </a:rPr>
              <a:t> 2</a:t>
            </a:r>
          </a:p>
        </p:txBody>
      </p: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AC5B2B65-5BF4-6EFD-49FB-182F9B110B9C}"/>
              </a:ext>
            </a:extLst>
          </p:cNvPr>
          <p:cNvCxnSpPr>
            <a:cxnSpLocks/>
            <a:stCxn id="453" idx="1"/>
            <a:endCxn id="451" idx="0"/>
          </p:cNvCxnSpPr>
          <p:nvPr/>
        </p:nvCxnSpPr>
        <p:spPr>
          <a:xfrm rot="10800000" flipV="1">
            <a:off x="1696603" y="3524152"/>
            <a:ext cx="621816" cy="376398"/>
          </a:xfrm>
          <a:prstGeom prst="bentConnector2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0AA0D06A-DF81-7839-949A-DE31117AAF02}"/>
              </a:ext>
            </a:extLst>
          </p:cNvPr>
          <p:cNvSpPr/>
          <p:nvPr/>
        </p:nvSpPr>
        <p:spPr>
          <a:xfrm>
            <a:off x="2318419" y="5044472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npt.tpr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5FD5763-C017-607C-8D9F-DD7D0A12CA93}"/>
              </a:ext>
            </a:extLst>
          </p:cNvPr>
          <p:cNvSpPr/>
          <p:nvPr/>
        </p:nvSpPr>
        <p:spPr>
          <a:xfrm>
            <a:off x="5422720" y="3597082"/>
            <a:ext cx="152524" cy="2122497"/>
          </a:xfrm>
          <a:prstGeom prst="rect">
            <a:avLst/>
          </a:prstGeom>
          <a:solidFill>
            <a:schemeClr val="tx2"/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/>
              <a:t>OS</a:t>
            </a:r>
            <a:endParaRPr lang="ko-KR" altLang="en-US" sz="600" b="1" dirty="0"/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5E8A98B3-74FD-4586-AB94-5CAD335B4FA0}"/>
              </a:ext>
            </a:extLst>
          </p:cNvPr>
          <p:cNvSpPr/>
          <p:nvPr/>
        </p:nvSpPr>
        <p:spPr>
          <a:xfrm>
            <a:off x="3849278" y="4955388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>
                <a:solidFill>
                  <a:schemeClr val="tx1"/>
                </a:solidFill>
              </a:rPr>
              <a:t>aminoacids.r2b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FE689403-4DE3-3C92-3C09-A6BDFEFCAC3E}"/>
              </a:ext>
            </a:extLst>
          </p:cNvPr>
          <p:cNvSpPr/>
          <p:nvPr/>
        </p:nvSpPr>
        <p:spPr>
          <a:xfrm>
            <a:off x="3849278" y="4798389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aminoacids.rtp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1210CE1-F78F-8EAE-9859-41592082A44B}"/>
              </a:ext>
            </a:extLst>
          </p:cNvPr>
          <p:cNvSpPr/>
          <p:nvPr/>
        </p:nvSpPr>
        <p:spPr>
          <a:xfrm>
            <a:off x="3833607" y="3443495"/>
            <a:ext cx="1551935" cy="153586"/>
          </a:xfrm>
          <a:prstGeom prst="rect">
            <a:avLst/>
          </a:prstGeom>
          <a:solidFill>
            <a:srgbClr val="EF88A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working directory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CF85CF5F-0075-977F-0056-7EB72136085A}"/>
              </a:ext>
            </a:extLst>
          </p:cNvPr>
          <p:cNvSpPr/>
          <p:nvPr/>
        </p:nvSpPr>
        <p:spPr>
          <a:xfrm>
            <a:off x="3849278" y="4558749"/>
            <a:ext cx="1536265" cy="153586"/>
          </a:xfrm>
          <a:prstGeom prst="rect">
            <a:avLst/>
          </a:prstGeom>
          <a:solidFill>
            <a:srgbClr val="A5386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GROMACS </a:t>
            </a:r>
            <a:r>
              <a:rPr lang="en-US" altLang="ko-KR" sz="900" b="1" dirty="0" err="1">
                <a:solidFill>
                  <a:schemeClr val="bg1"/>
                </a:solidFill>
              </a:rPr>
              <a:t>dir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30E9681-C5AC-526A-E737-D0D1DEAEF8D6}"/>
              </a:ext>
            </a:extLst>
          </p:cNvPr>
          <p:cNvSpPr/>
          <p:nvPr/>
        </p:nvSpPr>
        <p:spPr>
          <a:xfrm>
            <a:off x="3849278" y="5109134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aminoacids.hdb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753EAA80-240A-1E0F-DE39-C3BF61F4BA98}"/>
              </a:ext>
            </a:extLst>
          </p:cNvPr>
          <p:cNvSpPr/>
          <p:nvPr/>
        </p:nvSpPr>
        <p:spPr>
          <a:xfrm>
            <a:off x="3849278" y="5262880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atomtypes.atp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84BB9C2A-B1A9-A060-6EE8-73A5E3B61951}"/>
              </a:ext>
            </a:extLst>
          </p:cNvPr>
          <p:cNvSpPr/>
          <p:nvPr/>
        </p:nvSpPr>
        <p:spPr>
          <a:xfrm>
            <a:off x="3849278" y="5416627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ffbonded.itp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BEE25E09-5597-6B7E-22B9-F6614628A719}"/>
              </a:ext>
            </a:extLst>
          </p:cNvPr>
          <p:cNvSpPr/>
          <p:nvPr/>
        </p:nvSpPr>
        <p:spPr>
          <a:xfrm>
            <a:off x="3849278" y="5567199"/>
            <a:ext cx="911529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ffnonbonded.itp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BEA459CC-2EC6-517B-2850-5678388761A6}"/>
              </a:ext>
            </a:extLst>
          </p:cNvPr>
          <p:cNvSpPr/>
          <p:nvPr/>
        </p:nvSpPr>
        <p:spPr>
          <a:xfrm>
            <a:off x="3833608" y="3638690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pdb</a:t>
            </a:r>
            <a:r>
              <a:rPr lang="en-US" altLang="ko-KR" sz="600" b="1" dirty="0">
                <a:solidFill>
                  <a:schemeClr val="tx1"/>
                </a:solidFill>
              </a:rPr>
              <a:t> file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A49AF740-8A86-75BC-9D9B-E9431F89DDC2}"/>
              </a:ext>
            </a:extLst>
          </p:cNvPr>
          <p:cNvSpPr/>
          <p:nvPr/>
        </p:nvSpPr>
        <p:spPr>
          <a:xfrm>
            <a:off x="3833608" y="3795688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em.mdp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ABE00591-620A-E303-F843-1E82B135AAE1}"/>
              </a:ext>
            </a:extLst>
          </p:cNvPr>
          <p:cNvSpPr/>
          <p:nvPr/>
        </p:nvSpPr>
        <p:spPr>
          <a:xfrm>
            <a:off x="3833608" y="3949435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nvt.mdp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2845179C-52D0-EDC8-1206-8BEC66EB905D}"/>
              </a:ext>
            </a:extLst>
          </p:cNvPr>
          <p:cNvSpPr/>
          <p:nvPr/>
        </p:nvSpPr>
        <p:spPr>
          <a:xfrm>
            <a:off x="3833608" y="4103181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npt.mdp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CB793425-931E-E2CE-5B49-56748A7B0A58}"/>
              </a:ext>
            </a:extLst>
          </p:cNvPr>
          <p:cNvSpPr/>
          <p:nvPr/>
        </p:nvSpPr>
        <p:spPr>
          <a:xfrm>
            <a:off x="3833608" y="4256928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b="1" dirty="0" err="1">
                <a:solidFill>
                  <a:schemeClr val="tx1"/>
                </a:solidFill>
              </a:rPr>
              <a:t>md.mdp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491" name="타원 490">
            <a:extLst>
              <a:ext uri="{FF2B5EF4-FFF2-40B4-BE49-F238E27FC236}">
                <a16:creationId xmlns:a16="http://schemas.microsoft.com/office/drawing/2014/main" id="{69796A32-C1DC-2BF7-DF9A-D89740EDA2A7}"/>
              </a:ext>
            </a:extLst>
          </p:cNvPr>
          <p:cNvSpPr/>
          <p:nvPr/>
        </p:nvSpPr>
        <p:spPr>
          <a:xfrm>
            <a:off x="5385542" y="3900550"/>
            <a:ext cx="80196" cy="734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92" name="타원 491">
            <a:extLst>
              <a:ext uri="{FF2B5EF4-FFF2-40B4-BE49-F238E27FC236}">
                <a16:creationId xmlns:a16="http://schemas.microsoft.com/office/drawing/2014/main" id="{AC8B853A-917C-FB49-9350-275BF09D9CAE}"/>
              </a:ext>
            </a:extLst>
          </p:cNvPr>
          <p:cNvSpPr/>
          <p:nvPr/>
        </p:nvSpPr>
        <p:spPr>
          <a:xfrm>
            <a:off x="5533806" y="3900550"/>
            <a:ext cx="80196" cy="7341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B258AE66-B5DD-1C5A-1BD9-881DAC512454}"/>
              </a:ext>
            </a:extLst>
          </p:cNvPr>
          <p:cNvSpPr txBox="1"/>
          <p:nvPr/>
        </p:nvSpPr>
        <p:spPr>
          <a:xfrm>
            <a:off x="4464560" y="3618521"/>
            <a:ext cx="734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 err="1">
                <a:highlight>
                  <a:srgbClr val="00FF00"/>
                </a:highlight>
              </a:rPr>
              <a:t>gmx</a:t>
            </a:r>
            <a:r>
              <a:rPr lang="en-US" altLang="ko-KR" sz="500" dirty="0">
                <a:highlight>
                  <a:srgbClr val="00FF00"/>
                </a:highlight>
              </a:rPr>
              <a:t> </a:t>
            </a:r>
            <a:r>
              <a:rPr lang="en-US" altLang="ko-KR" sz="500" dirty="0" err="1">
                <a:highlight>
                  <a:srgbClr val="00FF00"/>
                </a:highlight>
              </a:rPr>
              <a:t>mdrun</a:t>
            </a:r>
            <a:r>
              <a:rPr lang="en-US" altLang="ko-KR" sz="500" dirty="0">
                <a:highlight>
                  <a:srgbClr val="00FF00"/>
                </a:highlight>
              </a:rPr>
              <a:t> -</a:t>
            </a:r>
            <a:r>
              <a:rPr lang="en-US" altLang="ko-KR" sz="500" dirty="0" err="1">
                <a:highlight>
                  <a:srgbClr val="00FF00"/>
                </a:highlight>
              </a:rPr>
              <a:t>deffnm</a:t>
            </a:r>
            <a:r>
              <a:rPr lang="en-US" altLang="ko-KR" sz="500" dirty="0">
                <a:highlight>
                  <a:srgbClr val="00FF00"/>
                </a:highlight>
              </a:rPr>
              <a:t> md -v -</a:t>
            </a:r>
            <a:r>
              <a:rPr lang="en-US" altLang="ko-KR" sz="500" dirty="0" err="1">
                <a:highlight>
                  <a:srgbClr val="00FF00"/>
                </a:highlight>
              </a:rPr>
              <a:t>ntmpi</a:t>
            </a:r>
            <a:r>
              <a:rPr lang="en-US" altLang="ko-KR" sz="500" dirty="0">
                <a:highlight>
                  <a:srgbClr val="00FF00"/>
                </a:highlight>
              </a:rPr>
              <a:t> 2</a:t>
            </a: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FCD5DB27-5D7A-9C92-CA69-08FD44BCF6B3}"/>
              </a:ext>
            </a:extLst>
          </p:cNvPr>
          <p:cNvSpPr/>
          <p:nvPr/>
        </p:nvSpPr>
        <p:spPr>
          <a:xfrm>
            <a:off x="6045550" y="3418604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topol.top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69A006DD-A632-5636-760A-C7F85E42EBA4}"/>
              </a:ext>
            </a:extLst>
          </p:cNvPr>
          <p:cNvSpPr/>
          <p:nvPr/>
        </p:nvSpPr>
        <p:spPr>
          <a:xfrm>
            <a:off x="6045550" y="3538437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processed.gro</a:t>
            </a:r>
            <a:r>
              <a:rPr lang="en-US" altLang="ko-KR" sz="500" b="1" dirty="0">
                <a:solidFill>
                  <a:schemeClr val="tx1"/>
                </a:solidFill>
              </a:rPr>
              <a:t> 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21D9DA00-1B2D-4C4D-D2AB-40E25FC746E1}"/>
              </a:ext>
            </a:extLst>
          </p:cNvPr>
          <p:cNvSpPr/>
          <p:nvPr/>
        </p:nvSpPr>
        <p:spPr>
          <a:xfrm>
            <a:off x="6045550" y="3658233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posre.itp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FABB99D9-3E5E-7C8F-0F64-436FF93A987B}"/>
              </a:ext>
            </a:extLst>
          </p:cNvPr>
          <p:cNvSpPr/>
          <p:nvPr/>
        </p:nvSpPr>
        <p:spPr>
          <a:xfrm>
            <a:off x="6045550" y="3798769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newbox.gro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21B25EFE-5333-4FE1-C0B5-FCF449269BEA}"/>
              </a:ext>
            </a:extLst>
          </p:cNvPr>
          <p:cNvSpPr/>
          <p:nvPr/>
        </p:nvSpPr>
        <p:spPr>
          <a:xfrm>
            <a:off x="6045550" y="3940082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em.tpr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954C05FE-D0E7-F283-012E-8A122BC5B590}"/>
              </a:ext>
            </a:extLst>
          </p:cNvPr>
          <p:cNvGrpSpPr/>
          <p:nvPr/>
        </p:nvGrpSpPr>
        <p:grpSpPr>
          <a:xfrm>
            <a:off x="6045550" y="4085393"/>
            <a:ext cx="630952" cy="313944"/>
            <a:chOff x="5987107" y="4039260"/>
            <a:chExt cx="630952" cy="359737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FA7225C1-2163-ABF1-54AB-5BD159AF75C0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F9FBBCB2-ADE7-B6F7-6F65-59677F663202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em.log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5788F6B9-BBCD-7506-21E9-D0946F058AE7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FFF3A0D5-7392-F924-CFC2-0B7D8E6CB520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24550621-EE6D-BE13-9774-15F106E93CC8}"/>
              </a:ext>
            </a:extLst>
          </p:cNvPr>
          <p:cNvSpPr/>
          <p:nvPr/>
        </p:nvSpPr>
        <p:spPr>
          <a:xfrm>
            <a:off x="6045550" y="4436438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nvt.tpr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pSp>
        <p:nvGrpSpPr>
          <p:cNvPr id="513" name="그룹 512">
            <a:extLst>
              <a:ext uri="{FF2B5EF4-FFF2-40B4-BE49-F238E27FC236}">
                <a16:creationId xmlns:a16="http://schemas.microsoft.com/office/drawing/2014/main" id="{6B2CE31B-9D75-BF15-1CB4-C892A9930591}"/>
              </a:ext>
            </a:extLst>
          </p:cNvPr>
          <p:cNvGrpSpPr/>
          <p:nvPr/>
        </p:nvGrpSpPr>
        <p:grpSpPr>
          <a:xfrm>
            <a:off x="6045550" y="4582853"/>
            <a:ext cx="630952" cy="390111"/>
            <a:chOff x="5987107" y="4039260"/>
            <a:chExt cx="630952" cy="44701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E552DA12-97E2-6C34-9E2C-22DBD5861FDC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nvt.cpt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301D1BF9-2792-45F6-2165-61D303CCBEDE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90583983-9F1F-5E50-F2C5-25D48A1DC96F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3AF06234-8CC0-5989-656E-885276CCF4E9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nvt.log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6316AA45-C35F-669F-89A0-443AA7D25619}"/>
                </a:ext>
              </a:extLst>
            </p:cNvPr>
            <p:cNvSpPr/>
            <p:nvPr/>
          </p:nvSpPr>
          <p:spPr>
            <a:xfrm>
              <a:off x="5987107" y="4395963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DA3C6914-758E-9824-EBA7-97436AF31FF1}"/>
              </a:ext>
            </a:extLst>
          </p:cNvPr>
          <p:cNvSpPr/>
          <p:nvPr/>
        </p:nvSpPr>
        <p:spPr>
          <a:xfrm>
            <a:off x="6045550" y="5004240"/>
            <a:ext cx="630952" cy="1153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npt.tpr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2743714E-BB32-67C9-E231-E021C5AF546C}"/>
              </a:ext>
            </a:extLst>
          </p:cNvPr>
          <p:cNvGrpSpPr/>
          <p:nvPr/>
        </p:nvGrpSpPr>
        <p:grpSpPr>
          <a:xfrm>
            <a:off x="2318419" y="5184327"/>
            <a:ext cx="630952" cy="390111"/>
            <a:chOff x="5987107" y="4039260"/>
            <a:chExt cx="630952" cy="44701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BFB6B29D-BCAA-DEA8-FC7E-D8297E69DBF2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npt.cpt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A698112D-8BF3-82F2-4CA9-00920034A9E9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C89142C2-48D5-401D-9BB2-D02E049D950F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CE884251-3F7C-C497-EADE-96E4D89B5B13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npt.log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0BD50ADD-ABCB-666C-7234-BB393F37C609}"/>
                </a:ext>
              </a:extLst>
            </p:cNvPr>
            <p:cNvSpPr/>
            <p:nvPr/>
          </p:nvSpPr>
          <p:spPr>
            <a:xfrm>
              <a:off x="5987107" y="4395963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9DF9C812-E02A-16A4-15EB-C1CAD800A722}"/>
              </a:ext>
            </a:extLst>
          </p:cNvPr>
          <p:cNvSpPr/>
          <p:nvPr/>
        </p:nvSpPr>
        <p:spPr>
          <a:xfrm>
            <a:off x="2318419" y="5608594"/>
            <a:ext cx="630952" cy="1153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md.tpr</a:t>
            </a:r>
            <a:r>
              <a:rPr lang="en-US" altLang="ko-KR" sz="5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27" name="연결선: 꺾임 526">
            <a:extLst>
              <a:ext uri="{FF2B5EF4-FFF2-40B4-BE49-F238E27FC236}">
                <a16:creationId xmlns:a16="http://schemas.microsoft.com/office/drawing/2014/main" id="{79F2D42B-2FE9-E032-ADA4-8932C80AB348}"/>
              </a:ext>
            </a:extLst>
          </p:cNvPr>
          <p:cNvCxnSpPr>
            <a:cxnSpLocks/>
            <a:stCxn id="452" idx="6"/>
            <a:endCxn id="526" idx="1"/>
          </p:cNvCxnSpPr>
          <p:nvPr/>
        </p:nvCxnSpPr>
        <p:spPr>
          <a:xfrm>
            <a:off x="1884965" y="3937259"/>
            <a:ext cx="433454" cy="1729031"/>
          </a:xfrm>
          <a:prstGeom prst="bentConnector3">
            <a:avLst>
              <a:gd name="adj1" fmla="val 163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연결선: 꺾임 530">
            <a:extLst>
              <a:ext uri="{FF2B5EF4-FFF2-40B4-BE49-F238E27FC236}">
                <a16:creationId xmlns:a16="http://schemas.microsoft.com/office/drawing/2014/main" id="{70597AB4-80DB-8B78-67E2-304D3F3032F3}"/>
              </a:ext>
            </a:extLst>
          </p:cNvPr>
          <p:cNvCxnSpPr>
            <a:cxnSpLocks/>
            <a:stCxn id="521" idx="1"/>
            <a:endCxn id="451" idx="0"/>
          </p:cNvCxnSpPr>
          <p:nvPr/>
        </p:nvCxnSpPr>
        <p:spPr>
          <a:xfrm rot="10800000">
            <a:off x="1696603" y="3900550"/>
            <a:ext cx="621816" cy="1323184"/>
          </a:xfrm>
          <a:prstGeom prst="bentConnector4">
            <a:avLst>
              <a:gd name="adj1" fmla="val 46776"/>
              <a:gd name="adj2" fmla="val 117277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꺾임 533">
            <a:extLst>
              <a:ext uri="{FF2B5EF4-FFF2-40B4-BE49-F238E27FC236}">
                <a16:creationId xmlns:a16="http://schemas.microsoft.com/office/drawing/2014/main" id="{F6CCB0BB-20B8-8F25-E0BD-C43446E50715}"/>
              </a:ext>
            </a:extLst>
          </p:cNvPr>
          <p:cNvCxnSpPr>
            <a:cxnSpLocks/>
            <a:stCxn id="523" idx="1"/>
            <a:endCxn id="451" idx="0"/>
          </p:cNvCxnSpPr>
          <p:nvPr/>
        </p:nvCxnSpPr>
        <p:spPr>
          <a:xfrm rot="10800000">
            <a:off x="1696603" y="3900551"/>
            <a:ext cx="621816" cy="1481521"/>
          </a:xfrm>
          <a:prstGeom prst="bentConnector4">
            <a:avLst>
              <a:gd name="adj1" fmla="val 27373"/>
              <a:gd name="adj2" fmla="val 115430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연결선: 꺾임 536">
            <a:extLst>
              <a:ext uri="{FF2B5EF4-FFF2-40B4-BE49-F238E27FC236}">
                <a16:creationId xmlns:a16="http://schemas.microsoft.com/office/drawing/2014/main" id="{ACC694D9-DA8B-EE4E-661A-2011E4A6A0B1}"/>
              </a:ext>
            </a:extLst>
          </p:cNvPr>
          <p:cNvCxnSpPr>
            <a:cxnSpLocks/>
            <a:stCxn id="450" idx="3"/>
            <a:endCxn id="451" idx="2"/>
          </p:cNvCxnSpPr>
          <p:nvPr/>
        </p:nvCxnSpPr>
        <p:spPr>
          <a:xfrm flipV="1">
            <a:off x="735523" y="3937259"/>
            <a:ext cx="920982" cy="377365"/>
          </a:xfrm>
          <a:prstGeom prst="bentConnector3">
            <a:avLst>
              <a:gd name="adj1" fmla="val 50000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DBFCBDB9-4ACE-6865-1B12-78EF0D96F52A}"/>
              </a:ext>
            </a:extLst>
          </p:cNvPr>
          <p:cNvGrpSpPr/>
          <p:nvPr/>
        </p:nvGrpSpPr>
        <p:grpSpPr>
          <a:xfrm>
            <a:off x="6046186" y="5146227"/>
            <a:ext cx="630952" cy="390111"/>
            <a:chOff x="5987107" y="4039260"/>
            <a:chExt cx="630952" cy="44701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E774F240-46F6-C269-E102-F1CD1211517D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npt.cpt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18886431-E651-652E-B9DE-312E5C4CA449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E094FFA9-6810-D631-2DDF-4059B7559415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AF2EEAAD-D1F6-E64C-7AFC-44542904E6A6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npt.log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3DF28F11-E571-7E41-81EA-71070D24211C}"/>
                </a:ext>
              </a:extLst>
            </p:cNvPr>
            <p:cNvSpPr/>
            <p:nvPr/>
          </p:nvSpPr>
          <p:spPr>
            <a:xfrm>
              <a:off x="5987107" y="4395963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72C6B485-6A66-B7F8-8050-341BFC4A310D}"/>
              </a:ext>
            </a:extLst>
          </p:cNvPr>
          <p:cNvSpPr/>
          <p:nvPr/>
        </p:nvSpPr>
        <p:spPr>
          <a:xfrm>
            <a:off x="6048725" y="5567199"/>
            <a:ext cx="630952" cy="115391"/>
          </a:xfrm>
          <a:prstGeom prst="rect">
            <a:avLst/>
          </a:prstGeom>
          <a:solidFill>
            <a:srgbClr val="EBC3D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 err="1">
                <a:solidFill>
                  <a:schemeClr val="tx1"/>
                </a:solidFill>
              </a:rPr>
              <a:t>npt.tpr</a:t>
            </a:r>
            <a:endParaRPr lang="ko-KR" altLang="en-US" sz="500" b="1" dirty="0">
              <a:solidFill>
                <a:schemeClr val="tx1"/>
              </a:solidFill>
            </a:endParaRPr>
          </a:p>
        </p:txBody>
      </p:sp>
      <p:grpSp>
        <p:nvGrpSpPr>
          <p:cNvPr id="548" name="그룹 547">
            <a:extLst>
              <a:ext uri="{FF2B5EF4-FFF2-40B4-BE49-F238E27FC236}">
                <a16:creationId xmlns:a16="http://schemas.microsoft.com/office/drawing/2014/main" id="{03263A9E-33A9-9F8C-F0B6-7BAE95A7E3C7}"/>
              </a:ext>
            </a:extLst>
          </p:cNvPr>
          <p:cNvGrpSpPr/>
          <p:nvPr/>
        </p:nvGrpSpPr>
        <p:grpSpPr>
          <a:xfrm>
            <a:off x="6046186" y="5719579"/>
            <a:ext cx="630952" cy="390111"/>
            <a:chOff x="5987107" y="4039260"/>
            <a:chExt cx="630952" cy="447013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53EF7C90-3C63-0D10-BBD1-633F33709952}"/>
                </a:ext>
              </a:extLst>
            </p:cNvPr>
            <p:cNvSpPr/>
            <p:nvPr/>
          </p:nvSpPr>
          <p:spPr>
            <a:xfrm>
              <a:off x="5987107" y="4039260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md.cpt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8067F113-6451-3F8A-D04C-F83889D83D31}"/>
                </a:ext>
              </a:extLst>
            </p:cNvPr>
            <p:cNvSpPr/>
            <p:nvPr/>
          </p:nvSpPr>
          <p:spPr>
            <a:xfrm>
              <a:off x="5987107" y="412664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md.edr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BEAE2296-BF40-F70F-5D81-CDED17BC315D}"/>
                </a:ext>
              </a:extLst>
            </p:cNvPr>
            <p:cNvSpPr/>
            <p:nvPr/>
          </p:nvSpPr>
          <p:spPr>
            <a:xfrm>
              <a:off x="5987107" y="4220692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md.gro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678E2B32-ADB8-B2D7-A1D8-773A6FD07F44}"/>
                </a:ext>
              </a:extLst>
            </p:cNvPr>
            <p:cNvSpPr/>
            <p:nvPr/>
          </p:nvSpPr>
          <p:spPr>
            <a:xfrm>
              <a:off x="5987107" y="4308687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>
                  <a:solidFill>
                    <a:schemeClr val="tx1"/>
                  </a:solidFill>
                </a:rPr>
                <a:t>md.log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5520A012-568D-4CC3-50E1-7B25F888900E}"/>
                </a:ext>
              </a:extLst>
            </p:cNvPr>
            <p:cNvSpPr/>
            <p:nvPr/>
          </p:nvSpPr>
          <p:spPr>
            <a:xfrm>
              <a:off x="5987107" y="4395963"/>
              <a:ext cx="630952" cy="90310"/>
            </a:xfrm>
            <a:prstGeom prst="rect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md.trr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B98BA8B9-55A1-0F1F-363F-7D0EDD4FFFE9}"/>
              </a:ext>
            </a:extLst>
          </p:cNvPr>
          <p:cNvCxnSpPr>
            <a:cxnSpLocks/>
            <a:stCxn id="541" idx="1"/>
            <a:endCxn id="491" idx="0"/>
          </p:cNvCxnSpPr>
          <p:nvPr/>
        </p:nvCxnSpPr>
        <p:spPr>
          <a:xfrm rot="10800000">
            <a:off x="5425641" y="3900551"/>
            <a:ext cx="623085" cy="1724345"/>
          </a:xfrm>
          <a:prstGeom prst="bentConnector4">
            <a:avLst>
              <a:gd name="adj1" fmla="val 46782"/>
              <a:gd name="adj2" fmla="val 1132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연결선: 꺾임 556">
            <a:extLst>
              <a:ext uri="{FF2B5EF4-FFF2-40B4-BE49-F238E27FC236}">
                <a16:creationId xmlns:a16="http://schemas.microsoft.com/office/drawing/2014/main" id="{33393E1A-DE8B-324D-A83F-728CA07CE2F9}"/>
              </a:ext>
            </a:extLst>
          </p:cNvPr>
          <p:cNvCxnSpPr>
            <a:cxnSpLocks/>
            <a:stCxn id="492" idx="6"/>
            <a:endCxn id="551" idx="1"/>
          </p:cNvCxnSpPr>
          <p:nvPr/>
        </p:nvCxnSpPr>
        <p:spPr>
          <a:xfrm>
            <a:off x="5614002" y="3937259"/>
            <a:ext cx="432184" cy="19800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그룹 568">
            <a:extLst>
              <a:ext uri="{FF2B5EF4-FFF2-40B4-BE49-F238E27FC236}">
                <a16:creationId xmlns:a16="http://schemas.microsoft.com/office/drawing/2014/main" id="{EC412D58-740B-3E2F-E6CB-BA3BE2EE43CF}"/>
              </a:ext>
            </a:extLst>
          </p:cNvPr>
          <p:cNvGrpSpPr/>
          <p:nvPr/>
        </p:nvGrpSpPr>
        <p:grpSpPr>
          <a:xfrm>
            <a:off x="104570" y="561508"/>
            <a:ext cx="6573838" cy="2300975"/>
            <a:chOff x="104570" y="7341031"/>
            <a:chExt cx="6573838" cy="2300975"/>
          </a:xfrm>
        </p:grpSpPr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8CA02358-45D6-9794-FB9E-4465CDFF37C6}"/>
                </a:ext>
              </a:extLst>
            </p:cNvPr>
            <p:cNvSpPr/>
            <p:nvPr/>
          </p:nvSpPr>
          <p:spPr>
            <a:xfrm>
              <a:off x="1693683" y="7519509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6BFCA085-9866-DD01-2D4D-F9A16C634613}"/>
                </a:ext>
              </a:extLst>
            </p:cNvPr>
            <p:cNvSpPr/>
            <p:nvPr/>
          </p:nvSpPr>
          <p:spPr>
            <a:xfrm>
              <a:off x="120241" y="8877815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180A0F51-3062-EA2B-74D6-5192176C746A}"/>
                </a:ext>
              </a:extLst>
            </p:cNvPr>
            <p:cNvSpPr/>
            <p:nvPr/>
          </p:nvSpPr>
          <p:spPr>
            <a:xfrm>
              <a:off x="120241" y="872081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50621CB9-47A9-34A5-AFCB-B7B484D84EDC}"/>
                </a:ext>
              </a:extLst>
            </p:cNvPr>
            <p:cNvSpPr/>
            <p:nvPr/>
          </p:nvSpPr>
          <p:spPr>
            <a:xfrm>
              <a:off x="104570" y="7365922"/>
              <a:ext cx="1551935" cy="153586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ED9063AF-D401-AA6B-0C83-3554ADA4A78A}"/>
                </a:ext>
              </a:extLst>
            </p:cNvPr>
            <p:cNvSpPr/>
            <p:nvPr/>
          </p:nvSpPr>
          <p:spPr>
            <a:xfrm>
              <a:off x="120241" y="8481176"/>
              <a:ext cx="1536265" cy="153586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12D59EFC-CBAE-CA28-3B18-125BBDF6F5C8}"/>
                </a:ext>
              </a:extLst>
            </p:cNvPr>
            <p:cNvSpPr/>
            <p:nvPr/>
          </p:nvSpPr>
          <p:spPr>
            <a:xfrm>
              <a:off x="120241" y="9031561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9C056615-CC33-8D9F-277E-B239644E7EE9}"/>
                </a:ext>
              </a:extLst>
            </p:cNvPr>
            <p:cNvSpPr/>
            <p:nvPr/>
          </p:nvSpPr>
          <p:spPr>
            <a:xfrm>
              <a:off x="120241" y="918530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B50DEC32-838C-E822-4AFD-BD286FDE7E6A}"/>
                </a:ext>
              </a:extLst>
            </p:cNvPr>
            <p:cNvSpPr/>
            <p:nvPr/>
          </p:nvSpPr>
          <p:spPr>
            <a:xfrm>
              <a:off x="120241" y="9339054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BA9A73B1-D202-903D-8A1D-4ABE3D6869C6}"/>
                </a:ext>
              </a:extLst>
            </p:cNvPr>
            <p:cNvSpPr/>
            <p:nvPr/>
          </p:nvSpPr>
          <p:spPr>
            <a:xfrm>
              <a:off x="120241" y="948962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08288E5D-4823-0133-8631-FBAD115EBCD4}"/>
                </a:ext>
              </a:extLst>
            </p:cNvPr>
            <p:cNvSpPr/>
            <p:nvPr/>
          </p:nvSpPr>
          <p:spPr>
            <a:xfrm>
              <a:off x="104571" y="7561117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0D97634C-8687-E6E4-0454-4BD6F933DD23}"/>
                </a:ext>
              </a:extLst>
            </p:cNvPr>
            <p:cNvSpPr/>
            <p:nvPr/>
          </p:nvSpPr>
          <p:spPr>
            <a:xfrm>
              <a:off x="104571" y="771811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3DED0D92-5DAE-A2C3-09E6-BE9F074257CF}"/>
                </a:ext>
              </a:extLst>
            </p:cNvPr>
            <p:cNvSpPr/>
            <p:nvPr/>
          </p:nvSpPr>
          <p:spPr>
            <a:xfrm>
              <a:off x="104571" y="787186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137C45CB-AA72-AE28-620A-EB882AB75010}"/>
                </a:ext>
              </a:extLst>
            </p:cNvPr>
            <p:cNvSpPr/>
            <p:nvPr/>
          </p:nvSpPr>
          <p:spPr>
            <a:xfrm>
              <a:off x="104571" y="8025608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437ED61B-C4B5-DD79-F77B-EF32F0893251}"/>
                </a:ext>
              </a:extLst>
            </p:cNvPr>
            <p:cNvSpPr/>
            <p:nvPr/>
          </p:nvSpPr>
          <p:spPr>
            <a:xfrm>
              <a:off x="104571" y="817935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1B03C7AA-53DE-CF66-1714-ADF3242BCC8F}"/>
                </a:ext>
              </a:extLst>
            </p:cNvPr>
            <p:cNvSpPr/>
            <p:nvPr/>
          </p:nvSpPr>
          <p:spPr>
            <a:xfrm>
              <a:off x="1656505" y="8958798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F628F3AC-7D86-F810-5A9A-13D178C1BFE6}"/>
                </a:ext>
              </a:extLst>
            </p:cNvPr>
            <p:cNvSpPr/>
            <p:nvPr/>
          </p:nvSpPr>
          <p:spPr>
            <a:xfrm>
              <a:off x="1804769" y="8958798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0F191444-9016-6F1E-ADFD-25B8506A5AAB}"/>
                </a:ext>
              </a:extLst>
            </p:cNvPr>
            <p:cNvSpPr/>
            <p:nvPr/>
          </p:nvSpPr>
          <p:spPr>
            <a:xfrm>
              <a:off x="2318419" y="7388883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A8B46740-E1C3-D349-408D-F5FC90C86AEA}"/>
                </a:ext>
              </a:extLst>
            </p:cNvPr>
            <p:cNvSpPr/>
            <p:nvPr/>
          </p:nvSpPr>
          <p:spPr>
            <a:xfrm>
              <a:off x="2318419" y="7508716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B2A846F4-DBE0-C02A-DA5E-97F366512154}"/>
                </a:ext>
              </a:extLst>
            </p:cNvPr>
            <p:cNvSpPr/>
            <p:nvPr/>
          </p:nvSpPr>
          <p:spPr>
            <a:xfrm>
              <a:off x="2318419" y="762851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8B7F3B73-BC9F-BACD-3D61-3FB9BCBFF0E3}"/>
                </a:ext>
              </a:extLst>
            </p:cNvPr>
            <p:cNvSpPr/>
            <p:nvPr/>
          </p:nvSpPr>
          <p:spPr>
            <a:xfrm>
              <a:off x="2318419" y="776904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56B2355C-D43C-9303-A89D-29D44166FD95}"/>
                </a:ext>
              </a:extLst>
            </p:cNvPr>
            <p:cNvSpPr/>
            <p:nvPr/>
          </p:nvSpPr>
          <p:spPr>
            <a:xfrm>
              <a:off x="2318419" y="791036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91" name="그룹 590">
              <a:extLst>
                <a:ext uri="{FF2B5EF4-FFF2-40B4-BE49-F238E27FC236}">
                  <a16:creationId xmlns:a16="http://schemas.microsoft.com/office/drawing/2014/main" id="{90419FA7-08E8-D1CC-1606-1E9D34280AC9}"/>
                </a:ext>
              </a:extLst>
            </p:cNvPr>
            <p:cNvGrpSpPr/>
            <p:nvPr/>
          </p:nvGrpSpPr>
          <p:grpSpPr>
            <a:xfrm>
              <a:off x="2318419" y="8055672"/>
              <a:ext cx="630952" cy="313944"/>
              <a:chOff x="5987107" y="4039260"/>
              <a:chExt cx="630952" cy="359737"/>
            </a:xfr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3A9A8AB9-AAC4-CBCD-6B3F-71DFB5F3B8C2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03C3B241-8D6C-9CC5-8B2E-E717485A52DD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em.log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1" name="직사각형 650">
                <a:extLst>
                  <a:ext uri="{FF2B5EF4-FFF2-40B4-BE49-F238E27FC236}">
                    <a16:creationId xmlns:a16="http://schemas.microsoft.com/office/drawing/2014/main" id="{C4A72926-8A0F-D5F6-A625-4ADA60B5239A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2" name="직사각형 651">
                <a:extLst>
                  <a:ext uri="{FF2B5EF4-FFF2-40B4-BE49-F238E27FC236}">
                    <a16:creationId xmlns:a16="http://schemas.microsoft.com/office/drawing/2014/main" id="{42C0C696-3A6E-F38B-C430-816A5A021B1B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E42C04F2-A654-D712-006F-4AB817688240}"/>
                </a:ext>
              </a:extLst>
            </p:cNvPr>
            <p:cNvSpPr/>
            <p:nvPr/>
          </p:nvSpPr>
          <p:spPr>
            <a:xfrm>
              <a:off x="2318419" y="8406717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93" name="그룹 592">
              <a:extLst>
                <a:ext uri="{FF2B5EF4-FFF2-40B4-BE49-F238E27FC236}">
                  <a16:creationId xmlns:a16="http://schemas.microsoft.com/office/drawing/2014/main" id="{6BCFE282-7913-8D78-FCD6-E6E6F8FC4CB8}"/>
                </a:ext>
              </a:extLst>
            </p:cNvPr>
            <p:cNvGrpSpPr/>
            <p:nvPr/>
          </p:nvGrpSpPr>
          <p:grpSpPr>
            <a:xfrm>
              <a:off x="2318419" y="8553132"/>
              <a:ext cx="630952" cy="390111"/>
              <a:chOff x="5987107" y="4039260"/>
              <a:chExt cx="630952" cy="447013"/>
            </a:xfr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44" name="직사각형 643">
                <a:extLst>
                  <a:ext uri="{FF2B5EF4-FFF2-40B4-BE49-F238E27FC236}">
                    <a16:creationId xmlns:a16="http://schemas.microsoft.com/office/drawing/2014/main" id="{76E6AD85-7A4A-EA20-4DCF-9DEEE72F99A3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solidFill>
                <a:srgbClr val="EBC3D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nvt.cpt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5" name="직사각형 644">
                <a:extLst>
                  <a:ext uri="{FF2B5EF4-FFF2-40B4-BE49-F238E27FC236}">
                    <a16:creationId xmlns:a16="http://schemas.microsoft.com/office/drawing/2014/main" id="{B39984D6-945A-8748-3C2D-BB145BB4C61B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6" name="직사각형 645">
                <a:extLst>
                  <a:ext uri="{FF2B5EF4-FFF2-40B4-BE49-F238E27FC236}">
                    <a16:creationId xmlns:a16="http://schemas.microsoft.com/office/drawing/2014/main" id="{11D7ECEF-518E-63C1-B0AD-DF37588A2435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solidFill>
                <a:srgbClr val="EBC3D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D119765D-0560-9ADB-4933-5B0F64A7464E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nvt.log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8" name="직사각형 647">
                <a:extLst>
                  <a:ext uri="{FF2B5EF4-FFF2-40B4-BE49-F238E27FC236}">
                    <a16:creationId xmlns:a16="http://schemas.microsoft.com/office/drawing/2014/main" id="{F31ED881-5CAC-0F9C-00F7-AF9B717009BD}"/>
                  </a:ext>
                </a:extLst>
              </p:cNvPr>
              <p:cNvSpPr/>
              <p:nvPr/>
            </p:nvSpPr>
            <p:spPr>
              <a:xfrm>
                <a:off x="5987107" y="4395963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4" name="연결선: 꺾임 593">
              <a:extLst>
                <a:ext uri="{FF2B5EF4-FFF2-40B4-BE49-F238E27FC236}">
                  <a16:creationId xmlns:a16="http://schemas.microsoft.com/office/drawing/2014/main" id="{E7EDA7AA-189D-168E-B02F-3BFDA311F693}"/>
                </a:ext>
              </a:extLst>
            </p:cNvPr>
            <p:cNvCxnSpPr>
              <a:cxnSpLocks/>
              <a:stCxn id="582" idx="3"/>
              <a:endCxn id="584" idx="2"/>
            </p:cNvCxnSpPr>
            <p:nvPr/>
          </p:nvCxnSpPr>
          <p:spPr>
            <a:xfrm>
              <a:off x="735523" y="8083304"/>
              <a:ext cx="920982" cy="9122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5910307F-DA36-46DE-696E-8A68C7E7692C}"/>
                </a:ext>
              </a:extLst>
            </p:cNvPr>
            <p:cNvSpPr txBox="1"/>
            <p:nvPr/>
          </p:nvSpPr>
          <p:spPr>
            <a:xfrm>
              <a:off x="735523" y="7540948"/>
              <a:ext cx="7341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FFFF00"/>
                  </a:highlight>
                </a:rPr>
                <a:t>gmx</a:t>
              </a:r>
              <a:r>
                <a:rPr lang="en-US" altLang="ko-KR" sz="500" dirty="0">
                  <a:highlight>
                    <a:srgbClr val="FF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grompp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-f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npt.mdp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-c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nvt.gro</a:t>
              </a:r>
              <a:r>
                <a:rPr lang="en-US" altLang="ko-KR" sz="500" dirty="0">
                  <a:highlight>
                    <a:srgbClr val="FFFF00"/>
                  </a:highlight>
                </a:rPr>
                <a:t> -r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nvt.gro</a:t>
              </a:r>
              <a:r>
                <a:rPr lang="en-US" altLang="ko-KR" sz="500" dirty="0">
                  <a:highlight>
                    <a:srgbClr val="FFFF00"/>
                  </a:highlight>
                </a:rPr>
                <a:t> -t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nvt.cpt</a:t>
              </a:r>
              <a:r>
                <a:rPr lang="en-US" altLang="ko-KR" sz="500" dirty="0">
                  <a:highlight>
                    <a:srgbClr val="FFFF00"/>
                  </a:highlight>
                </a:rPr>
                <a:t> -p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topol.top</a:t>
              </a:r>
              <a:r>
                <a:rPr lang="en-US" altLang="ko-KR" sz="500" dirty="0">
                  <a:highlight>
                    <a:srgbClr val="FFFF00"/>
                  </a:highlight>
                </a:rPr>
                <a:t> -o 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npt.tpr</a:t>
              </a:r>
              <a:r>
                <a:rPr lang="en-US" altLang="ko-KR" sz="500" dirty="0">
                  <a:highlight>
                    <a:srgbClr val="FF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FFFF00"/>
                  </a:highlight>
                </a:rPr>
                <a:t>maxwarn</a:t>
              </a:r>
              <a:r>
                <a:rPr lang="en-US" altLang="ko-KR" sz="500" dirty="0">
                  <a:highlight>
                    <a:srgbClr val="FFFF00"/>
                  </a:highlight>
                </a:rPr>
                <a:t> 1</a:t>
              </a:r>
            </a:p>
          </p:txBody>
        </p:sp>
        <p:cxnSp>
          <p:nvCxnSpPr>
            <p:cNvPr id="596" name="연결선: 꺾임 595">
              <a:extLst>
                <a:ext uri="{FF2B5EF4-FFF2-40B4-BE49-F238E27FC236}">
                  <a16:creationId xmlns:a16="http://schemas.microsoft.com/office/drawing/2014/main" id="{B44AE280-9D1B-1DCB-E2A2-60F08EDBD7B8}"/>
                </a:ext>
              </a:extLst>
            </p:cNvPr>
            <p:cNvCxnSpPr>
              <a:cxnSpLocks/>
              <a:stCxn id="646" idx="1"/>
              <a:endCxn id="584" idx="0"/>
            </p:cNvCxnSpPr>
            <p:nvPr/>
          </p:nvCxnSpPr>
          <p:spPr>
            <a:xfrm rot="10800000" flipV="1">
              <a:off x="1696603" y="8750876"/>
              <a:ext cx="621816" cy="20792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연결선: 꺾임 596">
              <a:extLst>
                <a:ext uri="{FF2B5EF4-FFF2-40B4-BE49-F238E27FC236}">
                  <a16:creationId xmlns:a16="http://schemas.microsoft.com/office/drawing/2014/main" id="{1A9E0FC3-FB96-F1B3-4E02-65ECB4223FC1}"/>
                </a:ext>
              </a:extLst>
            </p:cNvPr>
            <p:cNvCxnSpPr>
              <a:cxnSpLocks/>
              <a:stCxn id="644" idx="1"/>
              <a:endCxn id="584" idx="0"/>
            </p:cNvCxnSpPr>
            <p:nvPr/>
          </p:nvCxnSpPr>
          <p:spPr>
            <a:xfrm rot="10800000" flipV="1">
              <a:off x="1696603" y="8592538"/>
              <a:ext cx="621816" cy="36625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연결선: 꺾임 597">
              <a:extLst>
                <a:ext uri="{FF2B5EF4-FFF2-40B4-BE49-F238E27FC236}">
                  <a16:creationId xmlns:a16="http://schemas.microsoft.com/office/drawing/2014/main" id="{395B494D-1000-1269-6078-D93F8B1D1CB2}"/>
                </a:ext>
              </a:extLst>
            </p:cNvPr>
            <p:cNvCxnSpPr>
              <a:cxnSpLocks/>
              <a:stCxn id="586" idx="1"/>
              <a:endCxn id="584" idx="0"/>
            </p:cNvCxnSpPr>
            <p:nvPr/>
          </p:nvCxnSpPr>
          <p:spPr>
            <a:xfrm rot="10800000" flipV="1">
              <a:off x="1696603" y="7446578"/>
              <a:ext cx="621816" cy="151221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연결선: 꺾임 598">
              <a:extLst>
                <a:ext uri="{FF2B5EF4-FFF2-40B4-BE49-F238E27FC236}">
                  <a16:creationId xmlns:a16="http://schemas.microsoft.com/office/drawing/2014/main" id="{3FAECAFA-5CB9-288E-C8E6-D30D70BBFC40}"/>
                </a:ext>
              </a:extLst>
            </p:cNvPr>
            <p:cNvCxnSpPr>
              <a:cxnSpLocks/>
              <a:stCxn id="585" idx="6"/>
              <a:endCxn id="600" idx="1"/>
            </p:cNvCxnSpPr>
            <p:nvPr/>
          </p:nvCxnSpPr>
          <p:spPr>
            <a:xfrm>
              <a:off x="1884965" y="8995507"/>
              <a:ext cx="433454" cy="367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2D3D9433-E7F7-EB23-7CFD-42FD787B9535}"/>
                </a:ext>
              </a:extLst>
            </p:cNvPr>
            <p:cNvSpPr/>
            <p:nvPr/>
          </p:nvSpPr>
          <p:spPr>
            <a:xfrm>
              <a:off x="2318419" y="8974519"/>
              <a:ext cx="630952" cy="11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6EB47070-5025-616F-E2EA-FCDDF011E652}"/>
                </a:ext>
              </a:extLst>
            </p:cNvPr>
            <p:cNvSpPr/>
            <p:nvPr/>
          </p:nvSpPr>
          <p:spPr>
            <a:xfrm>
              <a:off x="5422720" y="7519509"/>
              <a:ext cx="152524" cy="21224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OS</a:t>
              </a:r>
              <a:endParaRPr lang="ko-KR" altLang="en-US" sz="600" b="1" dirty="0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4F36BDB2-5C8E-6002-09F0-C6B4F8B546AF}"/>
                </a:ext>
              </a:extLst>
            </p:cNvPr>
            <p:cNvSpPr/>
            <p:nvPr/>
          </p:nvSpPr>
          <p:spPr>
            <a:xfrm>
              <a:off x="3849278" y="8877815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>
                  <a:solidFill>
                    <a:schemeClr val="tx1"/>
                  </a:solidFill>
                </a:rPr>
                <a:t>aminoacids.r2b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E0F0A37B-9D2A-0EED-089A-247FD0669751}"/>
                </a:ext>
              </a:extLst>
            </p:cNvPr>
            <p:cNvSpPr/>
            <p:nvPr/>
          </p:nvSpPr>
          <p:spPr>
            <a:xfrm>
              <a:off x="3849278" y="872081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aminoacids.rtp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D499EDA4-5A6B-1291-5193-6C519E27398B}"/>
                </a:ext>
              </a:extLst>
            </p:cNvPr>
            <p:cNvSpPr/>
            <p:nvPr/>
          </p:nvSpPr>
          <p:spPr>
            <a:xfrm>
              <a:off x="3833607" y="7365922"/>
              <a:ext cx="1551935" cy="153586"/>
            </a:xfrm>
            <a:prstGeom prst="rect">
              <a:avLst/>
            </a:prstGeom>
            <a:solidFill>
              <a:srgbClr val="EF88A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working directory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4B02D1FD-850A-1A6A-FBFA-D9AF01334C89}"/>
                </a:ext>
              </a:extLst>
            </p:cNvPr>
            <p:cNvSpPr/>
            <p:nvPr/>
          </p:nvSpPr>
          <p:spPr>
            <a:xfrm>
              <a:off x="3849278" y="8481176"/>
              <a:ext cx="1536265" cy="153586"/>
            </a:xfrm>
            <a:prstGeom prst="rect">
              <a:avLst/>
            </a:prstGeom>
            <a:solidFill>
              <a:srgbClr val="A5386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GROMACS </a:t>
              </a:r>
              <a:r>
                <a:rPr lang="en-US" altLang="ko-KR" sz="900" b="1" dirty="0" err="1">
                  <a:solidFill>
                    <a:schemeClr val="bg1"/>
                  </a:solidFill>
                </a:rPr>
                <a:t>dir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8322B490-6740-F469-01C8-C49488FA3626}"/>
                </a:ext>
              </a:extLst>
            </p:cNvPr>
            <p:cNvSpPr/>
            <p:nvPr/>
          </p:nvSpPr>
          <p:spPr>
            <a:xfrm>
              <a:off x="3849278" y="9031561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aminoacids.hdb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500D0FC9-99A1-A1FF-C49A-33E087CD4B31}"/>
                </a:ext>
              </a:extLst>
            </p:cNvPr>
            <p:cNvSpPr/>
            <p:nvPr/>
          </p:nvSpPr>
          <p:spPr>
            <a:xfrm>
              <a:off x="3849278" y="9185307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atomtypes.atp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A890AAA0-ABD0-7B83-C6C3-777B94C43200}"/>
                </a:ext>
              </a:extLst>
            </p:cNvPr>
            <p:cNvSpPr/>
            <p:nvPr/>
          </p:nvSpPr>
          <p:spPr>
            <a:xfrm>
              <a:off x="3849278" y="9339054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6C7211F5-AFC3-AE1A-295C-611E64FDA215}"/>
                </a:ext>
              </a:extLst>
            </p:cNvPr>
            <p:cNvSpPr/>
            <p:nvPr/>
          </p:nvSpPr>
          <p:spPr>
            <a:xfrm>
              <a:off x="3849278" y="9489626"/>
              <a:ext cx="911529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ffnonbonded.itp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F84B2FE6-1DFF-1D11-6F69-D702943783EA}"/>
                </a:ext>
              </a:extLst>
            </p:cNvPr>
            <p:cNvSpPr/>
            <p:nvPr/>
          </p:nvSpPr>
          <p:spPr>
            <a:xfrm>
              <a:off x="3833608" y="7561117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pdb</a:t>
              </a:r>
              <a:r>
                <a:rPr lang="en-US" altLang="ko-KR" sz="600" b="1" dirty="0">
                  <a:solidFill>
                    <a:schemeClr val="tx1"/>
                  </a:solidFill>
                </a:rPr>
                <a:t> file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41F3497B-B887-0155-3198-A2C10B5E1170}"/>
                </a:ext>
              </a:extLst>
            </p:cNvPr>
            <p:cNvSpPr/>
            <p:nvPr/>
          </p:nvSpPr>
          <p:spPr>
            <a:xfrm>
              <a:off x="3833608" y="771811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em.mdp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A26BDD23-1FAF-F6E5-778A-BD3AACC176F3}"/>
                </a:ext>
              </a:extLst>
            </p:cNvPr>
            <p:cNvSpPr/>
            <p:nvPr/>
          </p:nvSpPr>
          <p:spPr>
            <a:xfrm>
              <a:off x="3833608" y="7871862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nvt.mdp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BA4E5E63-21AF-ECF2-53F0-48B0F144E7DA}"/>
                </a:ext>
              </a:extLst>
            </p:cNvPr>
            <p:cNvSpPr/>
            <p:nvPr/>
          </p:nvSpPr>
          <p:spPr>
            <a:xfrm>
              <a:off x="3833608" y="8025608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npt.mdp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A6E8EF93-2402-4BFE-DE39-E6BAE1C4C6B2}"/>
                </a:ext>
              </a:extLst>
            </p:cNvPr>
            <p:cNvSpPr/>
            <p:nvPr/>
          </p:nvSpPr>
          <p:spPr>
            <a:xfrm>
              <a:off x="3833608" y="817935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b="1" dirty="0" err="1">
                  <a:solidFill>
                    <a:schemeClr val="tx1"/>
                  </a:solidFill>
                </a:rPr>
                <a:t>md.mdp</a:t>
              </a:r>
              <a:endParaRPr lang="ko-KR" alt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01413F79-BA03-0909-4A1A-8F078B6A0333}"/>
                </a:ext>
              </a:extLst>
            </p:cNvPr>
            <p:cNvSpPr/>
            <p:nvPr/>
          </p:nvSpPr>
          <p:spPr>
            <a:xfrm>
              <a:off x="5385542" y="9338537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0353FEEB-6B13-165A-FE4E-96D4A07BF957}"/>
                </a:ext>
              </a:extLst>
            </p:cNvPr>
            <p:cNvSpPr/>
            <p:nvPr/>
          </p:nvSpPr>
          <p:spPr>
            <a:xfrm>
              <a:off x="5533806" y="9338537"/>
              <a:ext cx="80196" cy="7341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D03681D1-5263-A35F-0604-ADB92F546292}"/>
                </a:ext>
              </a:extLst>
            </p:cNvPr>
            <p:cNvSpPr txBox="1"/>
            <p:nvPr/>
          </p:nvSpPr>
          <p:spPr>
            <a:xfrm>
              <a:off x="4464560" y="7540948"/>
              <a:ext cx="7341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 err="1">
                  <a:highlight>
                    <a:srgbClr val="00FF00"/>
                  </a:highlight>
                </a:rPr>
                <a:t>gmx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mdrun</a:t>
              </a:r>
              <a:r>
                <a:rPr lang="en-US" altLang="ko-KR" sz="500" dirty="0">
                  <a:highlight>
                    <a:srgbClr val="00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deffnm</a:t>
              </a:r>
              <a:r>
                <a:rPr lang="en-US" altLang="ko-KR" sz="500" dirty="0">
                  <a:highlight>
                    <a:srgbClr val="00FF00"/>
                  </a:highlight>
                </a:rPr>
                <a:t> 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npt</a:t>
              </a:r>
              <a:r>
                <a:rPr lang="en-US" altLang="ko-KR" sz="500" dirty="0">
                  <a:highlight>
                    <a:srgbClr val="00FF00"/>
                  </a:highlight>
                </a:rPr>
                <a:t> -</a:t>
              </a:r>
              <a:r>
                <a:rPr lang="en-US" altLang="ko-KR" sz="500" dirty="0" err="1">
                  <a:highlight>
                    <a:srgbClr val="00FF00"/>
                  </a:highlight>
                </a:rPr>
                <a:t>ntmpi</a:t>
              </a:r>
              <a:r>
                <a:rPr lang="en-US" altLang="ko-KR" sz="500" dirty="0">
                  <a:highlight>
                    <a:srgbClr val="00FF00"/>
                  </a:highlight>
                </a:rPr>
                <a:t> 1</a:t>
              </a:r>
            </a:p>
          </p:txBody>
        </p:sp>
        <p:cxnSp>
          <p:nvCxnSpPr>
            <p:cNvPr id="618" name="연결선: 꺾임 617">
              <a:extLst>
                <a:ext uri="{FF2B5EF4-FFF2-40B4-BE49-F238E27FC236}">
                  <a16:creationId xmlns:a16="http://schemas.microsoft.com/office/drawing/2014/main" id="{6330BC7A-97DA-3B1C-88EA-1435FAC488AE}"/>
                </a:ext>
              </a:extLst>
            </p:cNvPr>
            <p:cNvCxnSpPr>
              <a:cxnSpLocks/>
              <a:stCxn id="629" idx="1"/>
              <a:endCxn id="615" idx="1"/>
            </p:cNvCxnSpPr>
            <p:nvPr/>
          </p:nvCxnSpPr>
          <p:spPr>
            <a:xfrm rot="10800000" flipV="1">
              <a:off x="5397286" y="8984363"/>
              <a:ext cx="648264" cy="36492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9" name="그룹 618">
              <a:extLst>
                <a:ext uri="{FF2B5EF4-FFF2-40B4-BE49-F238E27FC236}">
                  <a16:creationId xmlns:a16="http://schemas.microsoft.com/office/drawing/2014/main" id="{BD4559F6-68D4-5998-FE3A-0F7FF59425FF}"/>
                </a:ext>
              </a:extLst>
            </p:cNvPr>
            <p:cNvGrpSpPr/>
            <p:nvPr/>
          </p:nvGrpSpPr>
          <p:grpSpPr>
            <a:xfrm>
              <a:off x="6047456" y="9106754"/>
              <a:ext cx="630952" cy="390111"/>
              <a:chOff x="5987107" y="4039260"/>
              <a:chExt cx="630952" cy="447013"/>
            </a:xfr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39" name="직사각형 638">
                <a:extLst>
                  <a:ext uri="{FF2B5EF4-FFF2-40B4-BE49-F238E27FC236}">
                    <a16:creationId xmlns:a16="http://schemas.microsoft.com/office/drawing/2014/main" id="{D7F9AAED-9A73-B230-922C-DCD6BA3CDFFF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npt.cpt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0" name="직사각형 639">
                <a:extLst>
                  <a:ext uri="{FF2B5EF4-FFF2-40B4-BE49-F238E27FC236}">
                    <a16:creationId xmlns:a16="http://schemas.microsoft.com/office/drawing/2014/main" id="{FF76FBAB-7E11-797F-1185-A249EF137D75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npt.edr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3E26DE41-295D-F8BB-3851-5DA6E30140D6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npt.gro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2" name="직사각형 641">
                <a:extLst>
                  <a:ext uri="{FF2B5EF4-FFF2-40B4-BE49-F238E27FC236}">
                    <a16:creationId xmlns:a16="http://schemas.microsoft.com/office/drawing/2014/main" id="{546141AF-70EC-AB88-93B2-2F52246AEB44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npt.log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3" name="직사각형 642">
                <a:extLst>
                  <a:ext uri="{FF2B5EF4-FFF2-40B4-BE49-F238E27FC236}">
                    <a16:creationId xmlns:a16="http://schemas.microsoft.com/office/drawing/2014/main" id="{C3F771C7-81C9-3AF7-69D1-409851F292A7}"/>
                  </a:ext>
                </a:extLst>
              </p:cNvPr>
              <p:cNvSpPr/>
              <p:nvPr/>
            </p:nvSpPr>
            <p:spPr>
              <a:xfrm>
                <a:off x="5987107" y="4395963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npt.trr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20" name="연결선: 꺾임 619">
              <a:extLst>
                <a:ext uri="{FF2B5EF4-FFF2-40B4-BE49-F238E27FC236}">
                  <a16:creationId xmlns:a16="http://schemas.microsoft.com/office/drawing/2014/main" id="{F1149EAC-29CC-5878-7B00-F6905783C340}"/>
                </a:ext>
              </a:extLst>
            </p:cNvPr>
            <p:cNvCxnSpPr>
              <a:cxnSpLocks/>
              <a:stCxn id="616" idx="6"/>
              <a:endCxn id="641" idx="1"/>
            </p:cNvCxnSpPr>
            <p:nvPr/>
          </p:nvCxnSpPr>
          <p:spPr>
            <a:xfrm flipV="1">
              <a:off x="5614002" y="9304498"/>
              <a:ext cx="433454" cy="707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AB6C833F-6CC1-A7A6-1F41-B3ED85D84600}"/>
                </a:ext>
              </a:extLst>
            </p:cNvPr>
            <p:cNvSpPr/>
            <p:nvPr/>
          </p:nvSpPr>
          <p:spPr>
            <a:xfrm>
              <a:off x="6045550" y="7341031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topol.top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BE532F82-CD26-0CC7-411D-7DD893D2D031}"/>
                </a:ext>
              </a:extLst>
            </p:cNvPr>
            <p:cNvSpPr/>
            <p:nvPr/>
          </p:nvSpPr>
          <p:spPr>
            <a:xfrm>
              <a:off x="6045550" y="7460864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processed.gro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 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4C2D6CC8-1B26-70AA-F1BF-8CA44B8799DC}"/>
                </a:ext>
              </a:extLst>
            </p:cNvPr>
            <p:cNvSpPr/>
            <p:nvPr/>
          </p:nvSpPr>
          <p:spPr>
            <a:xfrm>
              <a:off x="6045550" y="7580660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posre.itp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F978CF0B-FF9D-1AFF-A020-F35455EB50C9}"/>
                </a:ext>
              </a:extLst>
            </p:cNvPr>
            <p:cNvSpPr/>
            <p:nvPr/>
          </p:nvSpPr>
          <p:spPr>
            <a:xfrm>
              <a:off x="6045550" y="7721196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newbox.gro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E29DC15F-F6B1-32EC-04FD-B414CB6332C2}"/>
                </a:ext>
              </a:extLst>
            </p:cNvPr>
            <p:cNvSpPr/>
            <p:nvPr/>
          </p:nvSpPr>
          <p:spPr>
            <a:xfrm>
              <a:off x="6045550" y="7862509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em.tpr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6" name="그룹 625">
              <a:extLst>
                <a:ext uri="{FF2B5EF4-FFF2-40B4-BE49-F238E27FC236}">
                  <a16:creationId xmlns:a16="http://schemas.microsoft.com/office/drawing/2014/main" id="{099DF838-63AC-F34F-AF4A-E50B96A13B29}"/>
                </a:ext>
              </a:extLst>
            </p:cNvPr>
            <p:cNvGrpSpPr/>
            <p:nvPr/>
          </p:nvGrpSpPr>
          <p:grpSpPr>
            <a:xfrm>
              <a:off x="6045550" y="8007820"/>
              <a:ext cx="630952" cy="313944"/>
              <a:chOff x="5987107" y="4039260"/>
              <a:chExt cx="630952" cy="359737"/>
            </a:xfr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0CA3B930-55EE-1DC5-042A-E7FAA85B1F78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6" name="직사각형 635">
                <a:extLst>
                  <a:ext uri="{FF2B5EF4-FFF2-40B4-BE49-F238E27FC236}">
                    <a16:creationId xmlns:a16="http://schemas.microsoft.com/office/drawing/2014/main" id="{C33542C8-B709-7EBC-471A-301167A32B80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em.log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7" name="직사각형 636">
                <a:extLst>
                  <a:ext uri="{FF2B5EF4-FFF2-40B4-BE49-F238E27FC236}">
                    <a16:creationId xmlns:a16="http://schemas.microsoft.com/office/drawing/2014/main" id="{8F9456D6-B8C3-5F98-5481-7D350737ED00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229828C8-3439-32B0-8C26-41B3C9650783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em.trr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12F50406-6CE0-7016-2892-0934398F731F}"/>
                </a:ext>
              </a:extLst>
            </p:cNvPr>
            <p:cNvSpPr/>
            <p:nvPr/>
          </p:nvSpPr>
          <p:spPr>
            <a:xfrm>
              <a:off x="6045550" y="8358865"/>
              <a:ext cx="630952" cy="1153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nvt.tpr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8" name="그룹 627">
              <a:extLst>
                <a:ext uri="{FF2B5EF4-FFF2-40B4-BE49-F238E27FC236}">
                  <a16:creationId xmlns:a16="http://schemas.microsoft.com/office/drawing/2014/main" id="{0E5FB6F4-D504-EDFC-A066-825551EFC7AD}"/>
                </a:ext>
              </a:extLst>
            </p:cNvPr>
            <p:cNvGrpSpPr/>
            <p:nvPr/>
          </p:nvGrpSpPr>
          <p:grpSpPr>
            <a:xfrm>
              <a:off x="6045550" y="8505280"/>
              <a:ext cx="630952" cy="390111"/>
              <a:chOff x="5987107" y="4039260"/>
              <a:chExt cx="630952" cy="447013"/>
            </a:xfrm>
            <a:solidFill>
              <a:schemeClr val="bg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30" name="직사각형 629">
                <a:extLst>
                  <a:ext uri="{FF2B5EF4-FFF2-40B4-BE49-F238E27FC236}">
                    <a16:creationId xmlns:a16="http://schemas.microsoft.com/office/drawing/2014/main" id="{49243E3D-6352-6F4D-B444-E129BA199AC7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nvt.cpt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1" name="직사각형 630">
                <a:extLst>
                  <a:ext uri="{FF2B5EF4-FFF2-40B4-BE49-F238E27FC236}">
                    <a16:creationId xmlns:a16="http://schemas.microsoft.com/office/drawing/2014/main" id="{F4A14527-3455-4C16-17F3-1834A4BC1786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nvt.edr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2" name="직사각형 631">
                <a:extLst>
                  <a:ext uri="{FF2B5EF4-FFF2-40B4-BE49-F238E27FC236}">
                    <a16:creationId xmlns:a16="http://schemas.microsoft.com/office/drawing/2014/main" id="{BD155CCE-593D-32A8-2BDC-20D7D8AD5971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nvt.gro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C1EDDC28-9A1D-7963-32BD-1C85517DBDC6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>
                    <a:solidFill>
                      <a:schemeClr val="tx1"/>
                    </a:solidFill>
                  </a:rPr>
                  <a:t>nvt.log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4" name="직사각형 633">
                <a:extLst>
                  <a:ext uri="{FF2B5EF4-FFF2-40B4-BE49-F238E27FC236}">
                    <a16:creationId xmlns:a16="http://schemas.microsoft.com/office/drawing/2014/main" id="{BBA883B9-D1E8-94B4-35D0-335F2C9DFD04}"/>
                  </a:ext>
                </a:extLst>
              </p:cNvPr>
              <p:cNvSpPr/>
              <p:nvPr/>
            </p:nvSpPr>
            <p:spPr>
              <a:xfrm>
                <a:off x="5987107" y="4395963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b="1" dirty="0" err="1">
                    <a:solidFill>
                      <a:schemeClr val="tx1"/>
                    </a:solidFill>
                  </a:rPr>
                  <a:t>nvt.trr</a:t>
                </a:r>
                <a:endParaRPr lang="ko-KR" altLang="en-US" sz="5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BEF57D79-0769-377B-81DE-604CA2B37F44}"/>
                </a:ext>
              </a:extLst>
            </p:cNvPr>
            <p:cNvSpPr/>
            <p:nvPr/>
          </p:nvSpPr>
          <p:spPr>
            <a:xfrm>
              <a:off x="6045550" y="8926667"/>
              <a:ext cx="630952" cy="115391"/>
            </a:xfrm>
            <a:prstGeom prst="rect">
              <a:avLst/>
            </a:prstGeom>
            <a:solidFill>
              <a:srgbClr val="EBC3D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b="1" dirty="0" err="1">
                  <a:solidFill>
                    <a:schemeClr val="tx1"/>
                  </a:solidFill>
                </a:rPr>
                <a:t>npt.tpr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3" name="그룹 652">
            <a:extLst>
              <a:ext uri="{FF2B5EF4-FFF2-40B4-BE49-F238E27FC236}">
                <a16:creationId xmlns:a16="http://schemas.microsoft.com/office/drawing/2014/main" id="{D625824B-32B9-B941-52B6-17E9D3BA29B5}"/>
              </a:ext>
            </a:extLst>
          </p:cNvPr>
          <p:cNvGrpSpPr/>
          <p:nvPr/>
        </p:nvGrpSpPr>
        <p:grpSpPr>
          <a:xfrm>
            <a:off x="-7460" y="236036"/>
            <a:ext cx="3436459" cy="192491"/>
            <a:chOff x="93067" y="4454074"/>
            <a:chExt cx="3058784" cy="192491"/>
          </a:xfrm>
        </p:grpSpPr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55105731-ED51-D794-8DBE-CA0D1D6DB428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AutoShape 55">
              <a:extLst>
                <a:ext uri="{FF2B5EF4-FFF2-40B4-BE49-F238E27FC236}">
                  <a16:creationId xmlns:a16="http://schemas.microsoft.com/office/drawing/2014/main" id="{887E0033-1133-71B2-13CB-0C00423A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7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56" name="그룹 655">
            <a:extLst>
              <a:ext uri="{FF2B5EF4-FFF2-40B4-BE49-F238E27FC236}">
                <a16:creationId xmlns:a16="http://schemas.microsoft.com/office/drawing/2014/main" id="{7246D780-9B76-64CA-E374-F8CEE293EC71}"/>
              </a:ext>
            </a:extLst>
          </p:cNvPr>
          <p:cNvGrpSpPr/>
          <p:nvPr/>
        </p:nvGrpSpPr>
        <p:grpSpPr>
          <a:xfrm>
            <a:off x="3429000" y="236036"/>
            <a:ext cx="3436459" cy="192491"/>
            <a:chOff x="93067" y="4454074"/>
            <a:chExt cx="3058784" cy="192491"/>
          </a:xfrm>
        </p:grpSpPr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0E410A21-8352-68EB-980E-80923EF2379E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AutoShape 55">
              <a:extLst>
                <a:ext uri="{FF2B5EF4-FFF2-40B4-BE49-F238E27FC236}">
                  <a16:creationId xmlns:a16="http://schemas.microsoft.com/office/drawing/2014/main" id="{E8474A21-A7BB-9AED-4C35-A53A2DB8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8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59" name="그룹 658">
            <a:extLst>
              <a:ext uri="{FF2B5EF4-FFF2-40B4-BE49-F238E27FC236}">
                <a16:creationId xmlns:a16="http://schemas.microsoft.com/office/drawing/2014/main" id="{C80E02AE-2FBC-2BA9-7466-A254E7473996}"/>
              </a:ext>
            </a:extLst>
          </p:cNvPr>
          <p:cNvGrpSpPr/>
          <p:nvPr/>
        </p:nvGrpSpPr>
        <p:grpSpPr>
          <a:xfrm>
            <a:off x="-7460" y="3079617"/>
            <a:ext cx="3436459" cy="192491"/>
            <a:chOff x="93067" y="4454074"/>
            <a:chExt cx="3058784" cy="192491"/>
          </a:xfrm>
        </p:grpSpPr>
        <p:cxnSp>
          <p:nvCxnSpPr>
            <p:cNvPr id="660" name="직선 연결선 659">
              <a:extLst>
                <a:ext uri="{FF2B5EF4-FFF2-40B4-BE49-F238E27FC236}">
                  <a16:creationId xmlns:a16="http://schemas.microsoft.com/office/drawing/2014/main" id="{F7E23B5B-A239-1AB8-0F48-3B4E3B88B37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AutoShape 55">
              <a:extLst>
                <a:ext uri="{FF2B5EF4-FFF2-40B4-BE49-F238E27FC236}">
                  <a16:creationId xmlns:a16="http://schemas.microsoft.com/office/drawing/2014/main" id="{D442B1C8-0104-7EEC-8487-8FD1BAE7D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9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662" name="그룹 661">
            <a:extLst>
              <a:ext uri="{FF2B5EF4-FFF2-40B4-BE49-F238E27FC236}">
                <a16:creationId xmlns:a16="http://schemas.microsoft.com/office/drawing/2014/main" id="{EB8CB3A6-5760-7F6B-7704-DA08468E844B}"/>
              </a:ext>
            </a:extLst>
          </p:cNvPr>
          <p:cNvGrpSpPr/>
          <p:nvPr/>
        </p:nvGrpSpPr>
        <p:grpSpPr>
          <a:xfrm>
            <a:off x="3429000" y="3079617"/>
            <a:ext cx="3436459" cy="192491"/>
            <a:chOff x="93067" y="4454074"/>
            <a:chExt cx="3058784" cy="192491"/>
          </a:xfrm>
        </p:grpSpPr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4C2A6C1C-3587-C860-8037-F278688FA3AE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AutoShape 55">
              <a:extLst>
                <a:ext uri="{FF2B5EF4-FFF2-40B4-BE49-F238E27FC236}">
                  <a16:creationId xmlns:a16="http://schemas.microsoft.com/office/drawing/2014/main" id="{9C38768A-6CA0-7519-E2D6-94B4B54D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9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STEP. 10</a:t>
              </a:r>
              <a:endParaRPr lang="ko-KR" altLang="en-US" sz="9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  <p:grpSp>
        <p:nvGrpSpPr>
          <p:cNvPr id="776" name="그룹 775">
            <a:extLst>
              <a:ext uri="{FF2B5EF4-FFF2-40B4-BE49-F238E27FC236}">
                <a16:creationId xmlns:a16="http://schemas.microsoft.com/office/drawing/2014/main" id="{E329AF2F-1565-8ECA-1C5C-4A8B37C6E3A5}"/>
              </a:ext>
            </a:extLst>
          </p:cNvPr>
          <p:cNvGrpSpPr/>
          <p:nvPr/>
        </p:nvGrpSpPr>
        <p:grpSpPr>
          <a:xfrm>
            <a:off x="851184" y="6764366"/>
            <a:ext cx="4899843" cy="1355477"/>
            <a:chOff x="222656" y="6399047"/>
            <a:chExt cx="4899843" cy="1355477"/>
          </a:xfrm>
        </p:grpSpPr>
        <p:grpSp>
          <p:nvGrpSpPr>
            <p:cNvPr id="665" name="그룹 664">
              <a:extLst>
                <a:ext uri="{FF2B5EF4-FFF2-40B4-BE49-F238E27FC236}">
                  <a16:creationId xmlns:a16="http://schemas.microsoft.com/office/drawing/2014/main" id="{89492DC4-B7C6-B6D5-32C5-FB3E6E316452}"/>
                </a:ext>
              </a:extLst>
            </p:cNvPr>
            <p:cNvGrpSpPr/>
            <p:nvPr/>
          </p:nvGrpSpPr>
          <p:grpSpPr>
            <a:xfrm>
              <a:off x="222656" y="6569884"/>
              <a:ext cx="1187044" cy="1184640"/>
              <a:chOff x="5987107" y="3949216"/>
              <a:chExt cx="630952" cy="537057"/>
            </a:xfr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286536BD-60A8-373F-D336-C1339BD471C6}"/>
                  </a:ext>
                </a:extLst>
              </p:cNvPr>
              <p:cNvSpPr/>
              <p:nvPr/>
            </p:nvSpPr>
            <p:spPr>
              <a:xfrm>
                <a:off x="5987107" y="4039260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err="1">
                    <a:solidFill>
                      <a:schemeClr val="tx1"/>
                    </a:solidFill>
                  </a:rPr>
                  <a:t>md.cpt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직사각형 666">
                <a:extLst>
                  <a:ext uri="{FF2B5EF4-FFF2-40B4-BE49-F238E27FC236}">
                    <a16:creationId xmlns:a16="http://schemas.microsoft.com/office/drawing/2014/main" id="{D71DC976-2A69-00C3-B49F-6C643213D482}"/>
                  </a:ext>
                </a:extLst>
              </p:cNvPr>
              <p:cNvSpPr/>
              <p:nvPr/>
            </p:nvSpPr>
            <p:spPr>
              <a:xfrm>
                <a:off x="5987107" y="412664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err="1">
                    <a:solidFill>
                      <a:schemeClr val="tx1"/>
                    </a:solidFill>
                  </a:rPr>
                  <a:t>md.edr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DEC4E851-5F87-DD0D-A075-3887C35ACAFF}"/>
                  </a:ext>
                </a:extLst>
              </p:cNvPr>
              <p:cNvSpPr/>
              <p:nvPr/>
            </p:nvSpPr>
            <p:spPr>
              <a:xfrm>
                <a:off x="5987107" y="4220692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err="1">
                    <a:solidFill>
                      <a:schemeClr val="tx1"/>
                    </a:solidFill>
                  </a:rPr>
                  <a:t>md.gro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9" name="직사각형 668">
                <a:extLst>
                  <a:ext uri="{FF2B5EF4-FFF2-40B4-BE49-F238E27FC236}">
                    <a16:creationId xmlns:a16="http://schemas.microsoft.com/office/drawing/2014/main" id="{F706B9BC-A597-F531-D2FD-9AEB5DAB6A49}"/>
                  </a:ext>
                </a:extLst>
              </p:cNvPr>
              <p:cNvSpPr/>
              <p:nvPr/>
            </p:nvSpPr>
            <p:spPr>
              <a:xfrm>
                <a:off x="5987107" y="4308687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md.log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26D84541-768E-9586-0395-3F3F46C03191}"/>
                  </a:ext>
                </a:extLst>
              </p:cNvPr>
              <p:cNvSpPr/>
              <p:nvPr/>
            </p:nvSpPr>
            <p:spPr>
              <a:xfrm>
                <a:off x="5987107" y="4395963"/>
                <a:ext cx="630952" cy="9031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 err="1">
                    <a:solidFill>
                      <a:schemeClr val="tx1"/>
                    </a:solidFill>
                  </a:rPr>
                  <a:t>md.trr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1" name="직사각형 670">
                <a:extLst>
                  <a:ext uri="{FF2B5EF4-FFF2-40B4-BE49-F238E27FC236}">
                    <a16:creationId xmlns:a16="http://schemas.microsoft.com/office/drawing/2014/main" id="{980CD34D-05A0-CF80-8475-18E8FBF88BF0}"/>
                  </a:ext>
                </a:extLst>
              </p:cNvPr>
              <p:cNvSpPr/>
              <p:nvPr/>
            </p:nvSpPr>
            <p:spPr>
              <a:xfrm>
                <a:off x="5987107" y="3949216"/>
                <a:ext cx="630952" cy="903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b="1" dirty="0">
                    <a:solidFill>
                      <a:schemeClr val="tx1"/>
                    </a:solidFill>
                  </a:rPr>
                  <a:t>Final Output Files</a:t>
                </a:r>
                <a:endParaRPr lang="ko-KR" altLang="en-US" sz="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5" name="그룹 774">
              <a:extLst>
                <a:ext uri="{FF2B5EF4-FFF2-40B4-BE49-F238E27FC236}">
                  <a16:creationId xmlns:a16="http://schemas.microsoft.com/office/drawing/2014/main" id="{A49B3867-07A4-78E9-E6F7-E16B818782FF}"/>
                </a:ext>
              </a:extLst>
            </p:cNvPr>
            <p:cNvGrpSpPr/>
            <p:nvPr/>
          </p:nvGrpSpPr>
          <p:grpSpPr>
            <a:xfrm>
              <a:off x="1409700" y="6399047"/>
              <a:ext cx="3712799" cy="1313570"/>
              <a:chOff x="1409700" y="6399047"/>
              <a:chExt cx="3712799" cy="1313570"/>
            </a:xfrm>
          </p:grpSpPr>
          <p:sp>
            <p:nvSpPr>
              <p:cNvPr id="672" name="TextBox 671">
                <a:extLst>
                  <a:ext uri="{FF2B5EF4-FFF2-40B4-BE49-F238E27FC236}">
                    <a16:creationId xmlns:a16="http://schemas.microsoft.com/office/drawing/2014/main" id="{4D7B7667-7594-41E2-947F-404AFB13F55D}"/>
                  </a:ext>
                </a:extLst>
              </p:cNvPr>
              <p:cNvSpPr txBox="1"/>
              <p:nvPr/>
            </p:nvSpPr>
            <p:spPr>
              <a:xfrm>
                <a:off x="1469623" y="6399047"/>
                <a:ext cx="8812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 err="1">
                    <a:highlight>
                      <a:srgbClr val="FFFF00"/>
                    </a:highlight>
                  </a:rPr>
                  <a:t>gmx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traj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-f 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md.trr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-s 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md.tpr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-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oxt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coords.xtc</a:t>
                </a:r>
                <a:endParaRPr lang="en-US" altLang="ko-KR" sz="500" dirty="0">
                  <a:highlight>
                    <a:srgbClr val="FFFF00"/>
                  </a:highlight>
                </a:endParaRPr>
              </a:p>
            </p:txBody>
          </p:sp>
          <p:cxnSp>
            <p:nvCxnSpPr>
              <p:cNvPr id="673" name="연결선: 꺾임 672">
                <a:extLst>
                  <a:ext uri="{FF2B5EF4-FFF2-40B4-BE49-F238E27FC236}">
                    <a16:creationId xmlns:a16="http://schemas.microsoft.com/office/drawing/2014/main" id="{FAD15F94-9E87-B459-9385-8104752CE4D6}"/>
                  </a:ext>
                </a:extLst>
              </p:cNvPr>
              <p:cNvCxnSpPr>
                <a:cxnSpLocks/>
                <a:stCxn id="670" idx="3"/>
              </p:cNvCxnSpPr>
              <p:nvPr/>
            </p:nvCxnSpPr>
            <p:spPr>
              <a:xfrm flipV="1">
                <a:off x="1409700" y="6627580"/>
                <a:ext cx="773141" cy="1027341"/>
              </a:xfrm>
              <a:prstGeom prst="bentConnector3">
                <a:avLst>
                  <a:gd name="adj1" fmla="val 15504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8" name="사각형: 둥근 모서리 677">
                <a:extLst>
                  <a:ext uri="{FF2B5EF4-FFF2-40B4-BE49-F238E27FC236}">
                    <a16:creationId xmlns:a16="http://schemas.microsoft.com/office/drawing/2014/main" id="{AB8D6483-506D-86D2-F71A-B6C13B678D0A}"/>
                  </a:ext>
                </a:extLst>
              </p:cNvPr>
              <p:cNvSpPr/>
              <p:nvPr/>
            </p:nvSpPr>
            <p:spPr>
              <a:xfrm>
                <a:off x="2182841" y="6569884"/>
                <a:ext cx="766530" cy="115391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dirty="0" err="1">
                    <a:solidFill>
                      <a:schemeClr val="tx1"/>
                    </a:solidFill>
                  </a:rPr>
                  <a:t>coords.xtc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3" name="연결선: 꺾임 682">
                <a:extLst>
                  <a:ext uri="{FF2B5EF4-FFF2-40B4-BE49-F238E27FC236}">
                    <a16:creationId xmlns:a16="http://schemas.microsoft.com/office/drawing/2014/main" id="{7D396130-383E-B98F-017A-C7119B230F32}"/>
                  </a:ext>
                </a:extLst>
              </p:cNvPr>
              <p:cNvCxnSpPr>
                <a:cxnSpLocks/>
                <a:endCxn id="689" idx="1"/>
              </p:cNvCxnSpPr>
              <p:nvPr/>
            </p:nvCxnSpPr>
            <p:spPr>
              <a:xfrm>
                <a:off x="2949371" y="6627580"/>
                <a:ext cx="320034" cy="141363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연결선: 꺾임 685">
                <a:extLst>
                  <a:ext uri="{FF2B5EF4-FFF2-40B4-BE49-F238E27FC236}">
                    <a16:creationId xmlns:a16="http://schemas.microsoft.com/office/drawing/2014/main" id="{CF8E56B5-4B1A-C506-BA1B-DC4016EEB019}"/>
                  </a:ext>
                </a:extLst>
              </p:cNvPr>
              <p:cNvCxnSpPr>
                <a:cxnSpLocks/>
                <a:stCxn id="668" idx="3"/>
                <a:endCxn id="689" idx="1"/>
              </p:cNvCxnSpPr>
              <p:nvPr/>
            </p:nvCxnSpPr>
            <p:spPr>
              <a:xfrm flipV="1">
                <a:off x="1409700" y="6768943"/>
                <a:ext cx="1859705" cy="499366"/>
              </a:xfrm>
              <a:prstGeom prst="bentConnector3">
                <a:avLst>
                  <a:gd name="adj1" fmla="val 1380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9" name="사각형: 둥근 모서리 688">
                <a:extLst>
                  <a:ext uri="{FF2B5EF4-FFF2-40B4-BE49-F238E27FC236}">
                    <a16:creationId xmlns:a16="http://schemas.microsoft.com/office/drawing/2014/main" id="{657F2CBB-677D-1B77-951C-9BEF70096230}"/>
                  </a:ext>
                </a:extLst>
              </p:cNvPr>
              <p:cNvSpPr/>
              <p:nvPr/>
            </p:nvSpPr>
            <p:spPr>
              <a:xfrm>
                <a:off x="3269405" y="6645268"/>
                <a:ext cx="766530" cy="247350"/>
              </a:xfrm>
              <a:prstGeom prst="roundRect">
                <a:avLst/>
              </a:prstGeom>
              <a:solidFill>
                <a:srgbClr val="002060"/>
              </a:solidFill>
              <a:ln w="9525">
                <a:solidFill>
                  <a:srgbClr val="00206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>
                    <a:solidFill>
                      <a:srgbClr val="FFFF00"/>
                    </a:solidFill>
                  </a:rPr>
                  <a:t>OVITO</a:t>
                </a:r>
              </a:p>
              <a:p>
                <a:pPr algn="ctr"/>
                <a:r>
                  <a:rPr lang="en-US" altLang="ko-KR" sz="600" b="1" dirty="0">
                    <a:solidFill>
                      <a:srgbClr val="FFFF00"/>
                    </a:solidFill>
                  </a:rPr>
                  <a:t>PROGRAM</a:t>
                </a:r>
                <a:endParaRPr lang="ko-KR" altLang="en-US" sz="600" b="1" dirty="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707" name="연결선: 꺾임 706">
                <a:extLst>
                  <a:ext uri="{FF2B5EF4-FFF2-40B4-BE49-F238E27FC236}">
                    <a16:creationId xmlns:a16="http://schemas.microsoft.com/office/drawing/2014/main" id="{6954E88F-AF17-0794-5182-789A83C6630C}"/>
                  </a:ext>
                </a:extLst>
              </p:cNvPr>
              <p:cNvCxnSpPr>
                <a:cxnSpLocks/>
                <a:stCxn id="689" idx="3"/>
                <a:endCxn id="712" idx="1"/>
              </p:cNvCxnSpPr>
              <p:nvPr/>
            </p:nvCxnSpPr>
            <p:spPr>
              <a:xfrm flipV="1">
                <a:off x="4035935" y="6685275"/>
                <a:ext cx="320034" cy="8366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2" name="사각형: 둥근 모서리 711">
                <a:extLst>
                  <a:ext uri="{FF2B5EF4-FFF2-40B4-BE49-F238E27FC236}">
                    <a16:creationId xmlns:a16="http://schemas.microsoft.com/office/drawing/2014/main" id="{2F2635CF-7467-9A7C-247C-81D7A84DFD54}"/>
                  </a:ext>
                </a:extLst>
              </p:cNvPr>
              <p:cNvSpPr/>
              <p:nvPr/>
            </p:nvSpPr>
            <p:spPr>
              <a:xfrm>
                <a:off x="4355969" y="6627579"/>
                <a:ext cx="766530" cy="115391"/>
              </a:xfrm>
              <a:prstGeom prst="roundRect">
                <a:avLst/>
              </a:prstGeom>
              <a:solidFill>
                <a:srgbClr val="92D050"/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b="1" dirty="0">
                    <a:solidFill>
                      <a:schemeClr val="tx1"/>
                    </a:solidFill>
                  </a:rPr>
                  <a:t>Visualization</a:t>
                </a:r>
                <a:endParaRPr lang="ko-KR" altLang="en-US" sz="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19" name="그림 718">
                <a:extLst>
                  <a:ext uri="{FF2B5EF4-FFF2-40B4-BE49-F238E27FC236}">
                    <a16:creationId xmlns:a16="http://schemas.microsoft.com/office/drawing/2014/main" id="{2AE38C97-3B19-A5CF-7F26-308A373E2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869" y="6974527"/>
                <a:ext cx="947321" cy="365023"/>
              </a:xfrm>
              <a:prstGeom prst="rect">
                <a:avLst/>
              </a:prstGeom>
            </p:spPr>
          </p:pic>
          <p:cxnSp>
            <p:nvCxnSpPr>
              <p:cNvPr id="729" name="연결선: 꺾임 728">
                <a:extLst>
                  <a:ext uri="{FF2B5EF4-FFF2-40B4-BE49-F238E27FC236}">
                    <a16:creationId xmlns:a16="http://schemas.microsoft.com/office/drawing/2014/main" id="{9E76D350-E161-715E-72DD-26B1EF03D8D3}"/>
                  </a:ext>
                </a:extLst>
              </p:cNvPr>
              <p:cNvCxnSpPr>
                <a:cxnSpLocks/>
                <a:stCxn id="667" idx="3"/>
                <a:endCxn id="727" idx="1"/>
              </p:cNvCxnSpPr>
              <p:nvPr/>
            </p:nvCxnSpPr>
            <p:spPr>
              <a:xfrm flipV="1">
                <a:off x="1409700" y="7006836"/>
                <a:ext cx="1182716" cy="54028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3" name="사각형: 둥근 모서리 742">
                <a:extLst>
                  <a:ext uri="{FF2B5EF4-FFF2-40B4-BE49-F238E27FC236}">
                    <a16:creationId xmlns:a16="http://schemas.microsoft.com/office/drawing/2014/main" id="{1A261A83-2168-0F41-E9CE-D0F6616308DD}"/>
                  </a:ext>
                </a:extLst>
              </p:cNvPr>
              <p:cNvSpPr/>
              <p:nvPr/>
            </p:nvSpPr>
            <p:spPr>
              <a:xfrm>
                <a:off x="3146885" y="6952838"/>
                <a:ext cx="512553" cy="115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" dirty="0">
                    <a:solidFill>
                      <a:schemeClr val="tx1"/>
                    </a:solidFill>
                  </a:rPr>
                  <a:t>압력</a:t>
                </a:r>
              </a:p>
            </p:txBody>
          </p:sp>
          <p:sp>
            <p:nvSpPr>
              <p:cNvPr id="744" name="사각형: 둥근 모서리 743">
                <a:extLst>
                  <a:ext uri="{FF2B5EF4-FFF2-40B4-BE49-F238E27FC236}">
                    <a16:creationId xmlns:a16="http://schemas.microsoft.com/office/drawing/2014/main" id="{4D3D7EE6-1F56-EEF8-0904-7DD94B82A3BF}"/>
                  </a:ext>
                </a:extLst>
              </p:cNvPr>
              <p:cNvSpPr/>
              <p:nvPr/>
            </p:nvSpPr>
            <p:spPr>
              <a:xfrm>
                <a:off x="3146885" y="7092207"/>
                <a:ext cx="512553" cy="115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" dirty="0" err="1">
                    <a:solidFill>
                      <a:schemeClr val="tx1"/>
                    </a:solidFill>
                  </a:rPr>
                  <a:t>포텐셜</a:t>
                </a:r>
                <a:r>
                  <a:rPr lang="ko-KR" altLang="en-US" sz="400" dirty="0">
                    <a:solidFill>
                      <a:schemeClr val="tx1"/>
                    </a:solidFill>
                  </a:rPr>
                  <a:t> 에너지</a:t>
                </a:r>
              </a:p>
            </p:txBody>
          </p:sp>
          <p:sp>
            <p:nvSpPr>
              <p:cNvPr id="745" name="사각형: 둥근 모서리 744">
                <a:extLst>
                  <a:ext uri="{FF2B5EF4-FFF2-40B4-BE49-F238E27FC236}">
                    <a16:creationId xmlns:a16="http://schemas.microsoft.com/office/drawing/2014/main" id="{865DF78C-0975-CE4A-6B01-B52B08B4102D}"/>
                  </a:ext>
                </a:extLst>
              </p:cNvPr>
              <p:cNvSpPr/>
              <p:nvPr/>
            </p:nvSpPr>
            <p:spPr>
              <a:xfrm>
                <a:off x="3146885" y="7230631"/>
                <a:ext cx="512553" cy="115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etc..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6" name="연결선: 꺾임 745">
                <a:extLst>
                  <a:ext uri="{FF2B5EF4-FFF2-40B4-BE49-F238E27FC236}">
                    <a16:creationId xmlns:a16="http://schemas.microsoft.com/office/drawing/2014/main" id="{78DE1D67-0C03-2529-27A4-23E8BC5EE1D1}"/>
                  </a:ext>
                </a:extLst>
              </p:cNvPr>
              <p:cNvCxnSpPr>
                <a:cxnSpLocks/>
                <a:stCxn id="667" idx="3"/>
                <a:endCxn id="741" idx="1"/>
              </p:cNvCxnSpPr>
              <p:nvPr/>
            </p:nvCxnSpPr>
            <p:spPr>
              <a:xfrm>
                <a:off x="1409700" y="7060864"/>
                <a:ext cx="1182716" cy="8266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연결선: 꺾임 748">
                <a:extLst>
                  <a:ext uri="{FF2B5EF4-FFF2-40B4-BE49-F238E27FC236}">
                    <a16:creationId xmlns:a16="http://schemas.microsoft.com/office/drawing/2014/main" id="{68D46EE7-EDDB-82E4-56D6-08464B048C06}"/>
                  </a:ext>
                </a:extLst>
              </p:cNvPr>
              <p:cNvCxnSpPr>
                <a:cxnSpLocks/>
                <a:stCxn id="667" idx="3"/>
                <a:endCxn id="742" idx="1"/>
              </p:cNvCxnSpPr>
              <p:nvPr/>
            </p:nvCxnSpPr>
            <p:spPr>
              <a:xfrm>
                <a:off x="1409700" y="7060864"/>
                <a:ext cx="1182716" cy="22703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" name="사각형: 둥근 모서리 726">
                <a:extLst>
                  <a:ext uri="{FF2B5EF4-FFF2-40B4-BE49-F238E27FC236}">
                    <a16:creationId xmlns:a16="http://schemas.microsoft.com/office/drawing/2014/main" id="{25975F06-6D75-10DE-ADBC-21722C1F9955}"/>
                  </a:ext>
                </a:extLst>
              </p:cNvPr>
              <p:cNvSpPr/>
              <p:nvPr/>
            </p:nvSpPr>
            <p:spPr>
              <a:xfrm>
                <a:off x="2592416" y="6949140"/>
                <a:ext cx="512553" cy="115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" dirty="0">
                    <a:solidFill>
                      <a:schemeClr val="tx1"/>
                    </a:solidFill>
                  </a:rPr>
                  <a:t>전체 에너지</a:t>
                </a:r>
              </a:p>
            </p:txBody>
          </p:sp>
          <p:sp>
            <p:nvSpPr>
              <p:cNvPr id="741" name="사각형: 둥근 모서리 740">
                <a:extLst>
                  <a:ext uri="{FF2B5EF4-FFF2-40B4-BE49-F238E27FC236}">
                    <a16:creationId xmlns:a16="http://schemas.microsoft.com/office/drawing/2014/main" id="{0F697F02-49F8-CE1A-AB54-A3EAA3E44A7A}"/>
                  </a:ext>
                </a:extLst>
              </p:cNvPr>
              <p:cNvSpPr/>
              <p:nvPr/>
            </p:nvSpPr>
            <p:spPr>
              <a:xfrm>
                <a:off x="2592416" y="7085829"/>
                <a:ext cx="512553" cy="115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" dirty="0">
                    <a:solidFill>
                      <a:schemeClr val="tx1"/>
                    </a:solidFill>
                  </a:rPr>
                  <a:t>온도</a:t>
                </a:r>
              </a:p>
            </p:txBody>
          </p:sp>
          <p:sp>
            <p:nvSpPr>
              <p:cNvPr id="742" name="사각형: 둥근 모서리 741">
                <a:extLst>
                  <a:ext uri="{FF2B5EF4-FFF2-40B4-BE49-F238E27FC236}">
                    <a16:creationId xmlns:a16="http://schemas.microsoft.com/office/drawing/2014/main" id="{02E04D4F-64C4-0E12-A9F6-7BC5D1D5A2E0}"/>
                  </a:ext>
                </a:extLst>
              </p:cNvPr>
              <p:cNvSpPr/>
              <p:nvPr/>
            </p:nvSpPr>
            <p:spPr>
              <a:xfrm>
                <a:off x="2592416" y="7230200"/>
                <a:ext cx="512553" cy="115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400" dirty="0">
                    <a:solidFill>
                      <a:schemeClr val="tx1"/>
                    </a:solidFill>
                  </a:rPr>
                  <a:t>밀도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239BE18-F744-F098-0B4D-CC85211459D2}"/>
                  </a:ext>
                </a:extLst>
              </p:cNvPr>
              <p:cNvSpPr txBox="1"/>
              <p:nvPr/>
            </p:nvSpPr>
            <p:spPr>
              <a:xfrm>
                <a:off x="1681631" y="6835889"/>
                <a:ext cx="88128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500" dirty="0" err="1">
                    <a:highlight>
                      <a:srgbClr val="FFFF00"/>
                    </a:highlight>
                  </a:rPr>
                  <a:t>gmx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energy -f 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md.edr</a:t>
                </a:r>
                <a:r>
                  <a:rPr lang="en-US" altLang="ko-KR" sz="500" dirty="0">
                    <a:highlight>
                      <a:srgbClr val="FFFF00"/>
                    </a:highlight>
                  </a:rPr>
                  <a:t> -o </a:t>
                </a:r>
                <a:r>
                  <a:rPr lang="en-US" altLang="ko-KR" sz="500" dirty="0" err="1">
                    <a:highlight>
                      <a:srgbClr val="FFFF00"/>
                    </a:highlight>
                  </a:rPr>
                  <a:t>temp.xvg</a:t>
                </a:r>
                <a:endParaRPr lang="en-US" altLang="ko-KR" sz="500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3D73CD12-F94B-9183-D0F5-7F38C448685A}"/>
                  </a:ext>
                </a:extLst>
              </p:cNvPr>
              <p:cNvSpPr txBox="1"/>
              <p:nvPr/>
            </p:nvSpPr>
            <p:spPr>
              <a:xfrm>
                <a:off x="2771804" y="7512562"/>
                <a:ext cx="2350695" cy="2000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/>
                  <a:t>이외에도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평균속도</a:t>
                </a:r>
                <a:r>
                  <a:rPr lang="en-US" altLang="ko-KR" sz="700" dirty="0"/>
                  <a:t>, </a:t>
                </a:r>
                <a:r>
                  <a:rPr lang="ko-KR" altLang="en-US" sz="700" dirty="0"/>
                  <a:t>평균 힘</a:t>
                </a:r>
                <a:r>
                  <a:rPr lang="en-US" altLang="ko-KR" sz="700" dirty="0"/>
                  <a:t>, RMSD/RMSF </a:t>
                </a:r>
                <a:r>
                  <a:rPr lang="ko-KR" altLang="en-US" sz="700" dirty="0"/>
                  <a:t>분석 가능</a:t>
                </a:r>
              </a:p>
            </p:txBody>
          </p:sp>
        </p:grpSp>
      </p:grpSp>
      <p:grpSp>
        <p:nvGrpSpPr>
          <p:cNvPr id="777" name="그룹 776">
            <a:extLst>
              <a:ext uri="{FF2B5EF4-FFF2-40B4-BE49-F238E27FC236}">
                <a16:creationId xmlns:a16="http://schemas.microsoft.com/office/drawing/2014/main" id="{D403C105-1D72-8E5C-A5B6-59181C85D3A3}"/>
              </a:ext>
            </a:extLst>
          </p:cNvPr>
          <p:cNvGrpSpPr/>
          <p:nvPr/>
        </p:nvGrpSpPr>
        <p:grpSpPr>
          <a:xfrm>
            <a:off x="18470" y="6399894"/>
            <a:ext cx="6839529" cy="182612"/>
            <a:chOff x="93067" y="4454074"/>
            <a:chExt cx="3058784" cy="192491"/>
          </a:xfrm>
        </p:grpSpPr>
        <p:cxnSp>
          <p:nvCxnSpPr>
            <p:cNvPr id="778" name="직선 연결선 777">
              <a:extLst>
                <a:ext uri="{FF2B5EF4-FFF2-40B4-BE49-F238E27FC236}">
                  <a16:creationId xmlns:a16="http://schemas.microsoft.com/office/drawing/2014/main" id="{DFF8EA8A-00C4-29C6-7752-6AC3FBFFCC34}"/>
                </a:ext>
              </a:extLst>
            </p:cNvPr>
            <p:cNvCxnSpPr>
              <a:cxnSpLocks/>
            </p:cNvCxnSpPr>
            <p:nvPr/>
          </p:nvCxnSpPr>
          <p:spPr>
            <a:xfrm>
              <a:off x="93067" y="4528059"/>
              <a:ext cx="3058784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AutoShape 55">
              <a:extLst>
                <a:ext uri="{FF2B5EF4-FFF2-40B4-BE49-F238E27FC236}">
                  <a16:creationId xmlns:a16="http://schemas.microsoft.com/office/drawing/2014/main" id="{7AF6392A-11F3-0620-02FE-FC2B0129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47" y="4454074"/>
              <a:ext cx="2701937" cy="192491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31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POST</a:t>
              </a:r>
              <a:r>
                <a:rPr lang="ko-KR" altLang="en-US" sz="10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 </a:t>
              </a:r>
              <a:r>
                <a:rPr lang="en-US" altLang="ko-KR" sz="1000" b="1" dirty="0">
                  <a:solidFill>
                    <a:srgbClr val="F8F200"/>
                  </a:solidFill>
                  <a:latin typeface="나눔스퀘어OTF" panose="020B0600000101010101" pitchFamily="34" charset="-127"/>
                  <a:ea typeface="나눔스퀘어OTF" panose="020B0600000101010101" pitchFamily="34" charset="-127"/>
                </a:rPr>
                <a:t>processing</a:t>
              </a:r>
              <a:endParaRPr lang="ko-KR" altLang="en-US" sz="1000" b="1" dirty="0">
                <a:solidFill>
                  <a:srgbClr val="F8F2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33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나눔스퀘어_Aral">
      <a:majorFont>
        <a:latin typeface="Times New Roman"/>
        <a:ea typeface="나눔스퀘어OTF_ac Bold"/>
        <a:cs typeface=""/>
      </a:majorFont>
      <a:minorFont>
        <a:latin typeface="Arial"/>
        <a:ea typeface="나눔스퀘어OTF_ac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2266</TotalTime>
  <Words>3017</Words>
  <Application>Microsoft Office PowerPoint</Application>
  <PresentationFormat>A4 용지(210x297mm)</PresentationFormat>
  <Paragraphs>500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fkGroteskNeue</vt:lpstr>
      <vt:lpstr>나눔스퀘어OTF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2</cp:revision>
  <dcterms:created xsi:type="dcterms:W3CDTF">2025-05-16T14:25:46Z</dcterms:created>
  <dcterms:modified xsi:type="dcterms:W3CDTF">2025-05-18T04:12:05Z</dcterms:modified>
</cp:coreProperties>
</file>