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8" r:id="rId4"/>
    <p:sldId id="279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6E15CE-0015-86EA-0CF6-CE2771CAA8A8}"/>
              </a:ext>
            </a:extLst>
          </p:cNvPr>
          <p:cNvSpPr txBox="1"/>
          <p:nvPr/>
        </p:nvSpPr>
        <p:spPr>
          <a:xfrm>
            <a:off x="998927" y="3087880"/>
            <a:ext cx="85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부제목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Orca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이용해서 구하기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HOMO &amp; LUMO 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구하는 방법</a:t>
            </a:r>
            <a:endParaRPr lang="ko-KR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 01 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377C-C097-4EFF-A5D4-3677864EC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D68D6B-F54D-1E9A-1EA3-8967F3B89D73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21B5AE-CA83-EC47-4500-7C973080991B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3078C5-8830-9BA5-D558-74CA39E8BC6C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실험 과정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B2263C-B7CB-9492-8705-DBD75592B2CD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E781D6-2FC9-EAF5-B027-28A2D7ADC0B0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DFT configuration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4C831C-F612-A633-BF70-B02FAFAD7957}"/>
              </a:ext>
            </a:extLst>
          </p:cNvPr>
          <p:cNvGrpSpPr/>
          <p:nvPr/>
        </p:nvGrpSpPr>
        <p:grpSpPr>
          <a:xfrm>
            <a:off x="607579" y="2819208"/>
            <a:ext cx="5227902" cy="381380"/>
            <a:chOff x="490727" y="1047600"/>
            <a:chExt cx="5227902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507825E-5379-42CC-18E1-FC6AE637BA6F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F02B4A6-8745-6459-4128-EF1E7DB7DBDB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77D4854-0CD5-599F-81DD-AE30DDAD239F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BE39FB92-4936-EE67-DA55-819F20C9231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2F0190-E96D-0540-B192-B219278E4AA3}"/>
                </a:ext>
              </a:extLst>
            </p:cNvPr>
            <p:cNvSpPr txBox="1"/>
            <p:nvPr/>
          </p:nvSpPr>
          <p:spPr>
            <a:xfrm>
              <a:off x="686102" y="1053624"/>
              <a:ext cx="503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구조 최적화 </a:t>
              </a:r>
              <a:r>
                <a:rPr lang="en-US" altLang="ko-KR" b="1" dirty="0"/>
                <a:t>by DFT</a:t>
              </a:r>
              <a:r>
                <a:rPr lang="ko-KR" altLang="en-US" b="1" dirty="0"/>
                <a:t> 진행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2521A7-BE1F-8A7C-E0D7-53783CCB7172}"/>
              </a:ext>
            </a:extLst>
          </p:cNvPr>
          <p:cNvGrpSpPr/>
          <p:nvPr/>
        </p:nvGrpSpPr>
        <p:grpSpPr>
          <a:xfrm>
            <a:off x="607579" y="3286281"/>
            <a:ext cx="9886950" cy="3133004"/>
            <a:chOff x="1032452" y="3286281"/>
            <a:chExt cx="9886950" cy="3133004"/>
          </a:xfrm>
        </p:grpSpPr>
        <p:pic>
          <p:nvPicPr>
            <p:cNvPr id="1026" name="Picture 2" descr="사용자가 업로드한 이미지">
              <a:extLst>
                <a:ext uri="{FF2B5EF4-FFF2-40B4-BE49-F238E27FC236}">
                  <a16:creationId xmlns:a16="http://schemas.microsoft.com/office/drawing/2014/main" id="{4764CA1C-47F9-6C8C-6268-CBFD0F5AB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452" y="3571310"/>
              <a:ext cx="9886950" cy="284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F062F2-DCF9-9772-993D-C75345D8075A}"/>
                </a:ext>
              </a:extLst>
            </p:cNvPr>
            <p:cNvSpPr txBox="1"/>
            <p:nvPr/>
          </p:nvSpPr>
          <p:spPr>
            <a:xfrm>
              <a:off x="1032452" y="3286281"/>
              <a:ext cx="503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* DFT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configuration</a:t>
              </a:r>
              <a:endParaRPr lang="ko-KR" altLang="en-US" sz="12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C4785B-64C7-3741-F416-CF97F748E069}"/>
              </a:ext>
            </a:extLst>
          </p:cNvPr>
          <p:cNvGrpSpPr/>
          <p:nvPr/>
        </p:nvGrpSpPr>
        <p:grpSpPr>
          <a:xfrm>
            <a:off x="607579" y="1057565"/>
            <a:ext cx="5347278" cy="809308"/>
            <a:chOff x="490727" y="1145865"/>
            <a:chExt cx="5347278" cy="80930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C751318-4508-A4DF-59B9-DE7C3907EC2C}"/>
                </a:ext>
              </a:extLst>
            </p:cNvPr>
            <p:cNvGrpSpPr/>
            <p:nvPr/>
          </p:nvGrpSpPr>
          <p:grpSpPr>
            <a:xfrm>
              <a:off x="490727" y="1145865"/>
              <a:ext cx="5227902" cy="381380"/>
              <a:chOff x="490727" y="1047600"/>
              <a:chExt cx="5227902" cy="38138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6CF4637-8D0F-050B-F771-B1B16A3A2820}"/>
                  </a:ext>
                </a:extLst>
              </p:cNvPr>
              <p:cNvGrpSpPr/>
              <p:nvPr/>
            </p:nvGrpSpPr>
            <p:grpSpPr>
              <a:xfrm>
                <a:off x="490727" y="1047600"/>
                <a:ext cx="186919" cy="381380"/>
                <a:chOff x="815653" y="1693248"/>
                <a:chExt cx="192991" cy="39376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9A6BBA-B062-A0AC-F504-19DE9E5D7651}"/>
                    </a:ext>
                  </a:extLst>
                </p:cNvPr>
                <p:cNvCxnSpPr/>
                <p:nvPr/>
              </p:nvCxnSpPr>
              <p:spPr>
                <a:xfrm>
                  <a:off x="815653" y="1693248"/>
                  <a:ext cx="0" cy="393769"/>
                </a:xfrm>
                <a:prstGeom prst="line">
                  <a:avLst/>
                </a:prstGeom>
                <a:ln w="38100">
                  <a:solidFill>
                    <a:srgbClr val="1A1B1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52CF2354-6390-9469-CEA0-F96B240B4E9A}"/>
                    </a:ext>
                  </a:extLst>
                </p:cNvPr>
                <p:cNvCxnSpPr/>
                <p:nvPr/>
              </p:nvCxnSpPr>
              <p:spPr>
                <a:xfrm>
                  <a:off x="908974" y="1693248"/>
                  <a:ext cx="0" cy="393769"/>
                </a:xfrm>
                <a:prstGeom prst="line">
                  <a:avLst/>
                </a:prstGeom>
                <a:ln w="38100">
                  <a:solidFill>
                    <a:srgbClr val="DD5757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62F450E-EAC5-ACE4-E4C3-9503771921A1}"/>
                    </a:ext>
                  </a:extLst>
                </p:cNvPr>
                <p:cNvCxnSpPr/>
                <p:nvPr/>
              </p:nvCxnSpPr>
              <p:spPr>
                <a:xfrm>
                  <a:off x="1008644" y="1693248"/>
                  <a:ext cx="0" cy="393769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72FB9A-BF45-2181-45C0-8B5ADF3EF620}"/>
                  </a:ext>
                </a:extLst>
              </p:cNvPr>
              <p:cNvSpPr txBox="1"/>
              <p:nvPr/>
            </p:nvSpPr>
            <p:spPr>
              <a:xfrm>
                <a:off x="686102" y="1053624"/>
                <a:ext cx="5032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구조 </a:t>
                </a:r>
                <a:r>
                  <a:rPr lang="en-US" altLang="ko-KR" b="1" dirty="0"/>
                  <a:t>File </a:t>
                </a:r>
                <a:r>
                  <a:rPr lang="ko-KR" altLang="en-US" b="1" dirty="0"/>
                  <a:t>수집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7A85E3-3732-1963-6886-9A941DE04ED4}"/>
                </a:ext>
              </a:extLst>
            </p:cNvPr>
            <p:cNvSpPr txBox="1"/>
            <p:nvPr/>
          </p:nvSpPr>
          <p:spPr>
            <a:xfrm>
              <a:off x="805478" y="1493508"/>
              <a:ext cx="503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pubChem3D</a:t>
              </a:r>
              <a:r>
                <a:rPr lang="ko-KR" altLang="en-US" sz="1200" b="1" dirty="0"/>
                <a:t>와 같은 사이트에서 구할 수 있으면 </a:t>
              </a:r>
              <a:r>
                <a:rPr lang="en-US" altLang="ko-KR" sz="1200" b="1" dirty="0"/>
                <a:t>Best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b="1" dirty="0"/>
                <a:t>없으면 직접 만들어야 한다</a:t>
              </a:r>
              <a:r>
                <a:rPr lang="en-US" altLang="ko-KR" sz="1200" b="1" dirty="0"/>
                <a:t>.</a:t>
              </a:r>
              <a:endParaRPr lang="ko-KR" altLang="en-US" sz="12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0650A47-2FC7-6F31-D2F3-28B4A186C0D6}"/>
              </a:ext>
            </a:extLst>
          </p:cNvPr>
          <p:cNvGrpSpPr/>
          <p:nvPr/>
        </p:nvGrpSpPr>
        <p:grpSpPr>
          <a:xfrm>
            <a:off x="607579" y="1958590"/>
            <a:ext cx="5347278" cy="789738"/>
            <a:chOff x="490727" y="1145865"/>
            <a:chExt cx="5347278" cy="78973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EA773C-88D0-7776-6ED1-CFF8A5299435}"/>
                </a:ext>
              </a:extLst>
            </p:cNvPr>
            <p:cNvGrpSpPr/>
            <p:nvPr/>
          </p:nvGrpSpPr>
          <p:grpSpPr>
            <a:xfrm>
              <a:off x="490727" y="1145865"/>
              <a:ext cx="5227902" cy="381380"/>
              <a:chOff x="490727" y="1047600"/>
              <a:chExt cx="5227902" cy="38138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836C2FD-EC22-D8F7-1F42-82E8AEE31D1D}"/>
                  </a:ext>
                </a:extLst>
              </p:cNvPr>
              <p:cNvGrpSpPr/>
              <p:nvPr/>
            </p:nvGrpSpPr>
            <p:grpSpPr>
              <a:xfrm>
                <a:off x="490727" y="1047600"/>
                <a:ext cx="186919" cy="381380"/>
                <a:chOff x="815653" y="1693248"/>
                <a:chExt cx="192991" cy="393769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3C08DBF4-CE2C-792C-01E9-3C5244D6CD6B}"/>
                    </a:ext>
                  </a:extLst>
                </p:cNvPr>
                <p:cNvCxnSpPr/>
                <p:nvPr/>
              </p:nvCxnSpPr>
              <p:spPr>
                <a:xfrm>
                  <a:off x="815653" y="1693248"/>
                  <a:ext cx="0" cy="393769"/>
                </a:xfrm>
                <a:prstGeom prst="line">
                  <a:avLst/>
                </a:prstGeom>
                <a:ln w="38100">
                  <a:solidFill>
                    <a:srgbClr val="1A1B1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CDC1F619-EB56-B59A-2787-B618D5D03CA3}"/>
                    </a:ext>
                  </a:extLst>
                </p:cNvPr>
                <p:cNvCxnSpPr/>
                <p:nvPr/>
              </p:nvCxnSpPr>
              <p:spPr>
                <a:xfrm>
                  <a:off x="908974" y="1693248"/>
                  <a:ext cx="0" cy="393769"/>
                </a:xfrm>
                <a:prstGeom prst="line">
                  <a:avLst/>
                </a:prstGeom>
                <a:ln w="38100">
                  <a:solidFill>
                    <a:srgbClr val="DD5757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BEBFF185-F42C-77E5-66CE-BC95C24DF37E}"/>
                    </a:ext>
                  </a:extLst>
                </p:cNvPr>
                <p:cNvCxnSpPr/>
                <p:nvPr/>
              </p:nvCxnSpPr>
              <p:spPr>
                <a:xfrm>
                  <a:off x="1008644" y="1693248"/>
                  <a:ext cx="0" cy="393769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6B819B-B82F-5CB8-5010-9A442A41BDDB}"/>
                  </a:ext>
                </a:extLst>
              </p:cNvPr>
              <p:cNvSpPr txBox="1"/>
              <p:nvPr/>
            </p:nvSpPr>
            <p:spPr>
              <a:xfrm>
                <a:off x="686102" y="1053624"/>
                <a:ext cx="5032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구조 </a:t>
                </a:r>
                <a:r>
                  <a:rPr lang="en-US" altLang="ko-KR" b="1" dirty="0"/>
                  <a:t>File </a:t>
                </a:r>
                <a:r>
                  <a:rPr lang="ko-KR" altLang="en-US" b="1" dirty="0"/>
                  <a:t>변환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B1A35B-6913-DCB0-FD8B-EEE541CB6D36}"/>
                </a:ext>
              </a:extLst>
            </p:cNvPr>
            <p:cNvSpPr txBox="1"/>
            <p:nvPr/>
          </p:nvSpPr>
          <p:spPr>
            <a:xfrm>
              <a:off x="805478" y="1473938"/>
              <a:ext cx="503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open-babel </a:t>
              </a:r>
              <a:r>
                <a:rPr lang="ko-KR" altLang="en-US" sz="1200" b="1" dirty="0"/>
                <a:t>프로그램 사용</a:t>
              </a:r>
              <a:endParaRPr lang="en-US" altLang="ko-KR" sz="12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.mol </a:t>
              </a:r>
              <a:r>
                <a:rPr lang="ko-KR" altLang="en-US" sz="1200" b="1" dirty="0"/>
                <a:t>에서 </a:t>
              </a:r>
              <a:r>
                <a:rPr lang="en-US" altLang="ko-KR" sz="1200" b="1" dirty="0"/>
                <a:t>.</a:t>
              </a:r>
              <a:r>
                <a:rPr lang="en-US" altLang="ko-KR" sz="1200" b="1" dirty="0" err="1"/>
                <a:t>xyz</a:t>
              </a:r>
              <a:r>
                <a:rPr lang="en-US" altLang="ko-KR" sz="1200" b="1" dirty="0"/>
                <a:t> </a:t>
              </a:r>
              <a:r>
                <a:rPr lang="ko-KR" altLang="en-US" sz="1200" b="1" dirty="0"/>
                <a:t>로 다시 이를 </a:t>
              </a:r>
              <a:r>
                <a:rPr lang="en-US" altLang="ko-KR" sz="1200" b="1" dirty="0"/>
                <a:t>.</a:t>
              </a:r>
              <a:r>
                <a:rPr lang="en-US" altLang="ko-KR" sz="1200" b="1" dirty="0" err="1"/>
                <a:t>inp</a:t>
              </a:r>
              <a:r>
                <a:rPr lang="ko-KR" altLang="en-US" sz="1200" b="1" dirty="0"/>
                <a:t>파일로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42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0C58C-1722-FEC4-E750-C7CB0D9C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BC622C2-9C3A-DBA2-B7B6-1EE693D26DBE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5BA4DD-5FAB-E5FC-7B17-3ABAA43B0751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F7556-18D4-24D8-6EFA-658E66780688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실험 과정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50F967-9D32-FE92-9001-2B74D2CF4966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0895B4-74BC-D2A6-0156-248E44EB7107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DFT configuration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15F51A-B8F2-AEC0-B7E7-D30593101EDD}"/>
              </a:ext>
            </a:extLst>
          </p:cNvPr>
          <p:cNvGrpSpPr/>
          <p:nvPr/>
        </p:nvGrpSpPr>
        <p:grpSpPr>
          <a:xfrm>
            <a:off x="607579" y="1057565"/>
            <a:ext cx="7003185" cy="381380"/>
            <a:chOff x="490727" y="1047600"/>
            <a:chExt cx="7003185" cy="38138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0C41235-C8D3-DAF5-DB2A-E33EC3832F0C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469ED4D-F3E3-945C-65E2-B1699FBC2740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C115AE4-C7E1-FC41-D7A3-8D093E4E9DB6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6CECAEB-3475-D1AD-1937-0EE6E3CB2002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87ACC4-71B9-0582-FF9B-8BD37E937BBE}"/>
                </a:ext>
              </a:extLst>
            </p:cNvPr>
            <p:cNvSpPr txBox="1"/>
            <p:nvPr/>
          </p:nvSpPr>
          <p:spPr>
            <a:xfrm>
              <a:off x="686102" y="1053624"/>
              <a:ext cx="6807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구조 최적화된 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xyz</a:t>
              </a:r>
              <a:r>
                <a:rPr lang="ko-KR" altLang="en-US" b="1" dirty="0"/>
                <a:t>로 </a:t>
              </a:r>
              <a:r>
                <a:rPr lang="en-US" altLang="ko-KR" b="1" dirty="0"/>
                <a:t>Single Point Calculation</a:t>
              </a:r>
              <a:r>
                <a:rPr lang="ko-KR" altLang="en-US" b="1" dirty="0"/>
                <a:t>을 통한 추가 계산 진행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A5B0E1-B4F9-5611-F4A6-96DA0B4A6541}"/>
              </a:ext>
            </a:extLst>
          </p:cNvPr>
          <p:cNvGrpSpPr/>
          <p:nvPr/>
        </p:nvGrpSpPr>
        <p:grpSpPr>
          <a:xfrm>
            <a:off x="802954" y="1507546"/>
            <a:ext cx="10007023" cy="2287351"/>
            <a:chOff x="1032452" y="1960128"/>
            <a:chExt cx="10007023" cy="22873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964C76-9199-1412-1284-806B53C59950}"/>
                </a:ext>
              </a:extLst>
            </p:cNvPr>
            <p:cNvSpPr txBox="1"/>
            <p:nvPr/>
          </p:nvSpPr>
          <p:spPr>
            <a:xfrm>
              <a:off x="1032452" y="1960128"/>
              <a:ext cx="503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* DFT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configuration</a:t>
              </a:r>
              <a:endParaRPr lang="ko-KR" altLang="en-US" sz="1200" b="1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06DC8A5-0EC2-9438-F19E-A0C8C636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525" y="2294854"/>
              <a:ext cx="9886950" cy="1952625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5569F2A-A628-D107-DAC8-94692687A2D1}"/>
              </a:ext>
            </a:extLst>
          </p:cNvPr>
          <p:cNvGrpSpPr/>
          <p:nvPr/>
        </p:nvGrpSpPr>
        <p:grpSpPr>
          <a:xfrm>
            <a:off x="607579" y="4031674"/>
            <a:ext cx="10272857" cy="381380"/>
            <a:chOff x="490727" y="1047600"/>
            <a:chExt cx="10272857" cy="38138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181A815-AF1B-E580-0243-197FEEE4EC06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0403087-E8CF-766F-F9BD-DCDCDC709A60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403037D-257D-B183-5610-010FCD04C6C8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A5DEEFBD-0486-BDCC-C364-654E85113AE0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F3F035-B6EF-8017-8281-0FECB59BEBA4}"/>
                </a:ext>
              </a:extLst>
            </p:cNvPr>
            <p:cNvSpPr txBox="1"/>
            <p:nvPr/>
          </p:nvSpPr>
          <p:spPr>
            <a:xfrm>
              <a:off x="686102" y="1053624"/>
              <a:ext cx="10077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Single Point </a:t>
              </a:r>
              <a:r>
                <a:rPr lang="ko-KR" altLang="en-US" b="1" dirty="0"/>
                <a:t>계산 후 나온 </a:t>
              </a:r>
              <a:r>
                <a:rPr lang="en-US" altLang="ko-KR" b="1" dirty="0"/>
                <a:t>.out </a:t>
              </a:r>
              <a:r>
                <a:rPr lang="ko-KR" altLang="en-US" b="1" dirty="0"/>
                <a:t>파일에서 </a:t>
              </a:r>
              <a:r>
                <a:rPr lang="en-US" altLang="ko-KR" b="1" dirty="0"/>
                <a:t>“ORBITAL ENERGY”</a:t>
              </a:r>
              <a:r>
                <a:rPr lang="ko-KR" altLang="en-US" b="1" dirty="0"/>
                <a:t>라는 부분 검색 및 필요한 부분 파싱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5E65FC-6BED-B6FA-3005-D06FE3062866}"/>
              </a:ext>
            </a:extLst>
          </p:cNvPr>
          <p:cNvGrpSpPr/>
          <p:nvPr/>
        </p:nvGrpSpPr>
        <p:grpSpPr>
          <a:xfrm>
            <a:off x="607579" y="4567383"/>
            <a:ext cx="10272857" cy="381380"/>
            <a:chOff x="490727" y="1047600"/>
            <a:chExt cx="10272857" cy="38138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70A8B05-8674-C3B4-004D-2EFBD9E50C94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F00B695-5BF4-25E3-1B65-C58CEA157CD4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389C704-A113-10C0-7E02-F31EB36E08F1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AE5A4D3-FB2F-002C-8788-539774242322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924B0E-1B4E-DAA3-E3FF-AEB6E9355E5C}"/>
                </a:ext>
              </a:extLst>
            </p:cNvPr>
            <p:cNvSpPr txBox="1"/>
            <p:nvPr/>
          </p:nvSpPr>
          <p:spPr>
            <a:xfrm>
              <a:off x="686102" y="1053624"/>
              <a:ext cx="10077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추가 시각화 필요 시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E972B25-9E26-5405-875C-84782FDF0247}"/>
              </a:ext>
            </a:extLst>
          </p:cNvPr>
          <p:cNvSpPr txBox="1"/>
          <p:nvPr/>
        </p:nvSpPr>
        <p:spPr>
          <a:xfrm>
            <a:off x="955354" y="4970616"/>
            <a:ext cx="5032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1) </a:t>
            </a:r>
            <a:r>
              <a:rPr lang="en-US" altLang="ko-KR" sz="1200" b="1" dirty="0" err="1"/>
              <a:t>iboview</a:t>
            </a:r>
            <a:r>
              <a:rPr lang="ko-KR" altLang="en-US" sz="1200" b="1" dirty="0"/>
              <a:t> 프로그램 설치</a:t>
            </a:r>
            <a:endParaRPr lang="en-US" altLang="ko-KR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B04000-0F99-26D1-1541-159C69AEDD45}"/>
              </a:ext>
            </a:extLst>
          </p:cNvPr>
          <p:cNvSpPr txBox="1"/>
          <p:nvPr/>
        </p:nvSpPr>
        <p:spPr>
          <a:xfrm>
            <a:off x="1283853" y="5452092"/>
            <a:ext cx="9526123" cy="19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계산 후 나온 </a:t>
            </a:r>
            <a:r>
              <a:rPr lang="en-US" altLang="ko-KR" sz="1100" dirty="0"/>
              <a:t>.</a:t>
            </a:r>
            <a:r>
              <a:rPr lang="en-US" altLang="ko-KR" sz="1100" dirty="0" err="1"/>
              <a:t>gbw</a:t>
            </a:r>
            <a:r>
              <a:rPr lang="ko-KR" altLang="en-US" sz="1100" dirty="0"/>
              <a:t>를 </a:t>
            </a:r>
            <a:r>
              <a:rPr lang="en-US" altLang="ko-KR" sz="1100" dirty="0"/>
              <a:t>.</a:t>
            </a:r>
            <a:r>
              <a:rPr lang="en-US" altLang="ko-KR" sz="1100" dirty="0" err="1"/>
              <a:t>molden.input</a:t>
            </a:r>
            <a:r>
              <a:rPr lang="en-US" altLang="ko-KR" sz="1100" dirty="0"/>
              <a:t> </a:t>
            </a:r>
            <a:r>
              <a:rPr lang="ko-KR" altLang="en-US" sz="1100" dirty="0"/>
              <a:t>파일로 변환하기 위해 </a:t>
            </a:r>
            <a:r>
              <a:rPr lang="en-US" altLang="ko-KR" sz="1100" dirty="0"/>
              <a:t>(.</a:t>
            </a:r>
            <a:r>
              <a:rPr lang="en-US" altLang="ko-KR" sz="1100" dirty="0" err="1"/>
              <a:t>molden.input</a:t>
            </a:r>
            <a:r>
              <a:rPr lang="en-US" altLang="ko-KR" sz="1100" dirty="0"/>
              <a:t> </a:t>
            </a:r>
            <a:r>
              <a:rPr lang="ko-KR" altLang="en-US" sz="1100" dirty="0"/>
              <a:t>파일이란 </a:t>
            </a:r>
            <a:r>
              <a:rPr lang="en-US" altLang="ko-KR" sz="1100" dirty="0" err="1"/>
              <a:t>iboview</a:t>
            </a:r>
            <a:r>
              <a:rPr lang="ko-KR" altLang="en-US" sz="1100" dirty="0"/>
              <a:t>에서 </a:t>
            </a:r>
            <a:r>
              <a:rPr lang="ko-KR" altLang="en-US" sz="1100" dirty="0" err="1"/>
              <a:t>오비탈</a:t>
            </a:r>
            <a:r>
              <a:rPr lang="ko-KR" altLang="en-US" sz="1100" dirty="0"/>
              <a:t> 정보를 볼 수 있게 만들어진 확장자를 뜻한다</a:t>
            </a:r>
            <a:r>
              <a:rPr lang="en-US" altLang="ko-KR" sz="1100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81DDC2-31CA-5013-2394-7C8701E41401}"/>
              </a:ext>
            </a:extLst>
          </p:cNvPr>
          <p:cNvSpPr txBox="1"/>
          <p:nvPr/>
        </p:nvSpPr>
        <p:spPr>
          <a:xfrm>
            <a:off x="955354" y="5212398"/>
            <a:ext cx="5032527" cy="20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2) orca_2mkl &lt;</a:t>
            </a:r>
            <a:r>
              <a:rPr lang="ko-KR" altLang="en-US" sz="1200" b="1" dirty="0"/>
              <a:t>원하는 아웃풋파일 이름</a:t>
            </a:r>
            <a:r>
              <a:rPr lang="en-US" altLang="ko-KR" sz="1200" b="1" dirty="0"/>
              <a:t>&gt; -</a:t>
            </a:r>
            <a:r>
              <a:rPr lang="en-US" altLang="ko-KR" sz="1200" b="1" dirty="0" err="1"/>
              <a:t>molden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명령</a:t>
            </a:r>
            <a:endParaRPr lang="en-US" altLang="ko-KR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C667EE-44A0-8237-0586-06B5CAE207A9}"/>
              </a:ext>
            </a:extLst>
          </p:cNvPr>
          <p:cNvSpPr txBox="1"/>
          <p:nvPr/>
        </p:nvSpPr>
        <p:spPr>
          <a:xfrm>
            <a:off x="955354" y="5637745"/>
            <a:ext cx="5032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3) .</a:t>
            </a:r>
            <a:r>
              <a:rPr lang="en-US" altLang="ko-KR" sz="1200" b="1" dirty="0" err="1"/>
              <a:t>molden.input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파일을 </a:t>
            </a:r>
            <a:r>
              <a:rPr lang="en-US" altLang="ko-KR" sz="1200" b="1" dirty="0" err="1"/>
              <a:t>iboview</a:t>
            </a:r>
            <a:r>
              <a:rPr lang="ko-KR" altLang="en-US" sz="1200" b="1" dirty="0"/>
              <a:t>로 </a:t>
            </a:r>
            <a:r>
              <a:rPr lang="en-US" altLang="ko-KR" sz="1200" b="1" dirty="0"/>
              <a:t>open</a:t>
            </a:r>
            <a:r>
              <a:rPr lang="ko-KR" altLang="en-US" sz="1200" b="1" dirty="0"/>
              <a:t>한다</a:t>
            </a:r>
            <a:r>
              <a:rPr lang="en-US" altLang="ko-KR" sz="1200" b="1" dirty="0"/>
              <a:t>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14DE8D-7BAF-BED2-5F3F-75710E8F5B51}"/>
              </a:ext>
            </a:extLst>
          </p:cNvPr>
          <p:cNvSpPr txBox="1"/>
          <p:nvPr/>
        </p:nvSpPr>
        <p:spPr>
          <a:xfrm>
            <a:off x="1283853" y="5863962"/>
            <a:ext cx="95261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주의사항</a:t>
            </a:r>
            <a:r>
              <a:rPr lang="en-US" altLang="ko-KR" sz="1100" dirty="0"/>
              <a:t>) </a:t>
            </a:r>
            <a:r>
              <a:rPr lang="ko-KR" altLang="en-US" sz="1100" dirty="0"/>
              <a:t>윈도우의 경우 파일 경로상에 한글 경로가 있으면 오류가 났다</a:t>
            </a:r>
            <a:r>
              <a:rPr lang="en-US" altLang="ko-KR" sz="1100" dirty="0"/>
              <a:t>. </a:t>
            </a:r>
            <a:r>
              <a:rPr lang="ko-KR" altLang="en-US" sz="1100" dirty="0"/>
              <a:t>인코딩 문제로 보이며 영어 경로로 </a:t>
            </a:r>
            <a:r>
              <a:rPr lang="ko-KR" altLang="en-US" sz="1100" dirty="0" err="1"/>
              <a:t>옮긴뒤</a:t>
            </a:r>
            <a:r>
              <a:rPr lang="ko-KR" altLang="en-US" sz="1100" dirty="0"/>
              <a:t> 여는 것이 좋다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클러스터 </a:t>
            </a:r>
            <a:r>
              <a:rPr lang="en-US" altLang="ko-KR" sz="1100" dirty="0"/>
              <a:t>(</a:t>
            </a:r>
            <a:r>
              <a:rPr lang="ko-KR" altLang="en-US" sz="1100" dirty="0"/>
              <a:t>리눅스</a:t>
            </a:r>
            <a:r>
              <a:rPr lang="en-US" altLang="ko-KR" sz="1100" dirty="0"/>
              <a:t>) </a:t>
            </a:r>
            <a:r>
              <a:rPr lang="ko-KR" altLang="en-US" sz="1100" dirty="0"/>
              <a:t>에서 </a:t>
            </a:r>
            <a:r>
              <a:rPr lang="en-US" altLang="ko-KR" sz="1100" dirty="0"/>
              <a:t>2mkl</a:t>
            </a:r>
            <a:r>
              <a:rPr lang="ko-KR" altLang="en-US" sz="1100" dirty="0"/>
              <a:t>해서 얻은 </a:t>
            </a:r>
            <a:r>
              <a:rPr lang="en-US" altLang="ko-KR" sz="1100" dirty="0" err="1"/>
              <a:t>molden.input</a:t>
            </a:r>
            <a:r>
              <a:rPr lang="ko-KR" altLang="en-US" sz="1100" dirty="0"/>
              <a:t>파일이 </a:t>
            </a:r>
            <a:r>
              <a:rPr lang="ko-KR" altLang="en-US" sz="1100" dirty="0" err="1"/>
              <a:t>안열릴수도</a:t>
            </a:r>
            <a:r>
              <a:rPr lang="ko-KR" altLang="en-US" sz="1100" dirty="0"/>
              <a:t> 있음 이때는 윈도우 </a:t>
            </a:r>
            <a:r>
              <a:rPr lang="en-US" altLang="ko-KR" sz="1100" dirty="0" err="1"/>
              <a:t>wsl</a:t>
            </a:r>
            <a:r>
              <a:rPr lang="ko-KR" altLang="en-US" sz="1100" dirty="0"/>
              <a:t>상에서 </a:t>
            </a:r>
            <a:r>
              <a:rPr lang="ko-KR" altLang="en-US" sz="1100" dirty="0" err="1"/>
              <a:t>하는거</a:t>
            </a:r>
            <a:r>
              <a:rPr lang="ko-KR" altLang="en-US" sz="1100"/>
              <a:t> 추천</a:t>
            </a:r>
            <a:endParaRPr lang="en-US" altLang="ko-KR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4D468-63CF-9D75-8303-D74DEE51D95F}"/>
              </a:ext>
            </a:extLst>
          </p:cNvPr>
          <p:cNvSpPr txBox="1"/>
          <p:nvPr/>
        </p:nvSpPr>
        <p:spPr>
          <a:xfrm>
            <a:off x="955354" y="6255672"/>
            <a:ext cx="5032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4) </a:t>
            </a:r>
            <a:r>
              <a:rPr lang="en-US" altLang="ko-KR" sz="1200" b="1" dirty="0" err="1"/>
              <a:t>iboview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상에서 필요 정보 확인하기</a:t>
            </a:r>
            <a:endParaRPr lang="en-US" altLang="ko-KR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A90162-F328-3487-BC66-2A9FB296F949}"/>
              </a:ext>
            </a:extLst>
          </p:cNvPr>
          <p:cNvSpPr txBox="1"/>
          <p:nvPr/>
        </p:nvSpPr>
        <p:spPr>
          <a:xfrm>
            <a:off x="1283853" y="6481889"/>
            <a:ext cx="95261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다음 페이지 참조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033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E8646-E387-6D93-35A4-79FC27997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8889E70-D333-E93D-28D6-E3E941630E09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85B3AF-00D0-E1A5-E76A-E819E2353F1A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F8DE8-E2DB-BD54-A057-EEA4D318256D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실험 과정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65F540-9B6F-A88E-E496-D602C1ED8FC4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D570DC-400B-F08A-660A-B7DCA1A1DBD7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Iboview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사용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438891C-074C-29FE-8D20-F30F210A0456}"/>
              </a:ext>
            </a:extLst>
          </p:cNvPr>
          <p:cNvGrpSpPr/>
          <p:nvPr/>
        </p:nvGrpSpPr>
        <p:grpSpPr>
          <a:xfrm>
            <a:off x="607579" y="1057565"/>
            <a:ext cx="7003185" cy="381380"/>
            <a:chOff x="490727" y="1047600"/>
            <a:chExt cx="7003185" cy="38138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E9ECF2-0B47-0426-EC7F-7BF792ADB506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C7A4C33-41F4-2E19-C0ED-F25C11A4C99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57E04A9-50A1-57C7-27FC-8C7CDD880184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30E68D8-102C-7AAC-C95E-0932BA0EAB28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6D9318-B4C0-67C3-5A6D-0B9D82AF28AE}"/>
                </a:ext>
              </a:extLst>
            </p:cNvPr>
            <p:cNvSpPr txBox="1"/>
            <p:nvPr/>
          </p:nvSpPr>
          <p:spPr>
            <a:xfrm>
              <a:off x="686102" y="1053624"/>
              <a:ext cx="6807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구조 최적화된 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xyz</a:t>
              </a:r>
              <a:r>
                <a:rPr lang="ko-KR" altLang="en-US" b="1" dirty="0"/>
                <a:t>로 </a:t>
              </a:r>
              <a:r>
                <a:rPr lang="en-US" altLang="ko-KR" b="1" dirty="0"/>
                <a:t>Single Point Calculation</a:t>
              </a:r>
              <a:r>
                <a:rPr lang="ko-KR" altLang="en-US" b="1" dirty="0"/>
                <a:t>을 통한 추가 계산 진행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29E57BC-D5AB-0B6B-C72E-F5BEAB14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74" y="4476858"/>
            <a:ext cx="2882926" cy="18186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429D67-0DFD-286B-427C-6C9CCA54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4" y="4456095"/>
            <a:ext cx="2882926" cy="183538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327353B-980E-9895-B8FD-E02B9BAC5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621" y="114501"/>
            <a:ext cx="2353003" cy="45726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AFD77515-BEAD-1854-6C5C-DFB7F6BD8810}"/>
              </a:ext>
            </a:extLst>
          </p:cNvPr>
          <p:cNvGrpSpPr/>
          <p:nvPr/>
        </p:nvGrpSpPr>
        <p:grpSpPr>
          <a:xfrm>
            <a:off x="787883" y="1569257"/>
            <a:ext cx="5259146" cy="2518404"/>
            <a:chOff x="-12304159" y="-3625186"/>
            <a:chExt cx="12513134" cy="599206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E242171-98D0-87AF-FC0F-11C381131439}"/>
                </a:ext>
              </a:extLst>
            </p:cNvPr>
            <p:cNvGrpSpPr/>
            <p:nvPr/>
          </p:nvGrpSpPr>
          <p:grpSpPr>
            <a:xfrm>
              <a:off x="-12304159" y="-3625186"/>
              <a:ext cx="12513134" cy="5992061"/>
              <a:chOff x="-12664803" y="-1500936"/>
              <a:chExt cx="12513134" cy="599206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9008746-FE50-4EAC-0DD0-1C2AF2B12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664803" y="-1500936"/>
                <a:ext cx="9383434" cy="599206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109BDFB-DBB1-9517-5D8C-F72DED6F1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70954"/>
              <a:stretch/>
            </p:blipFill>
            <p:spPr>
              <a:xfrm>
                <a:off x="-2888211" y="-1496174"/>
                <a:ext cx="2736542" cy="5982535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A9A10A2-3A20-3F97-9938-1D9377AF7709}"/>
                  </a:ext>
                </a:extLst>
              </p:cNvPr>
              <p:cNvSpPr/>
              <p:nvPr/>
            </p:nvSpPr>
            <p:spPr>
              <a:xfrm>
                <a:off x="-5967663" y="3429000"/>
                <a:ext cx="2686294" cy="33447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E20B7EE-C11F-BFDA-4662-B39DF6CB394C}"/>
                  </a:ext>
                </a:extLst>
              </p:cNvPr>
              <p:cNvSpPr/>
              <p:nvPr/>
            </p:nvSpPr>
            <p:spPr>
              <a:xfrm>
                <a:off x="-5967663" y="-624318"/>
                <a:ext cx="1098911" cy="33447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FBEFB81-41EA-1203-5070-987953F38AFB}"/>
                  </a:ext>
                </a:extLst>
              </p:cNvPr>
              <p:cNvCxnSpPr>
                <a:stCxn id="41" idx="0"/>
              </p:cNvCxnSpPr>
              <p:nvPr/>
            </p:nvCxnSpPr>
            <p:spPr>
              <a:xfrm flipV="1">
                <a:off x="-4624516" y="-1500936"/>
                <a:ext cx="1736305" cy="492993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12EF01A-7A59-51E3-B2FA-0D77975EE948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>
                <a:off x="-4624516" y="3763478"/>
                <a:ext cx="1720724" cy="722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F9737DB-4698-D9BD-D308-0193074464FD}"/>
                </a:ext>
              </a:extLst>
            </p:cNvPr>
            <p:cNvGrpSpPr/>
            <p:nvPr/>
          </p:nvGrpSpPr>
          <p:grpSpPr>
            <a:xfrm>
              <a:off x="-2488965" y="-1015544"/>
              <a:ext cx="2641497" cy="430887"/>
              <a:chOff x="-2488965" y="-1015544"/>
              <a:chExt cx="2641497" cy="43088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595B015-18EE-801A-05BA-77A324F93B3F}"/>
                  </a:ext>
                </a:extLst>
              </p:cNvPr>
              <p:cNvSpPr/>
              <p:nvPr/>
            </p:nvSpPr>
            <p:spPr>
              <a:xfrm>
                <a:off x="-2488965" y="-800100"/>
                <a:ext cx="1736305" cy="1643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840C727A-0B40-02BE-CB14-3D694ACC714B}"/>
                  </a:ext>
                </a:extLst>
              </p:cNvPr>
              <p:cNvSpPr/>
              <p:nvPr/>
            </p:nvSpPr>
            <p:spPr>
              <a:xfrm>
                <a:off x="-2488965" y="-997744"/>
                <a:ext cx="1736305" cy="1643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0C7833-134C-D934-1651-C53C783E8019}"/>
                  </a:ext>
                </a:extLst>
              </p:cNvPr>
              <p:cNvSpPr txBox="1"/>
              <p:nvPr/>
            </p:nvSpPr>
            <p:spPr>
              <a:xfrm>
                <a:off x="-761868" y="-1015544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HOMO</a:t>
                </a:r>
              </a:p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LUMO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10BE959-5067-C7D9-60E5-E97442CDA17E}"/>
              </a:ext>
            </a:extLst>
          </p:cNvPr>
          <p:cNvGrpSpPr/>
          <p:nvPr/>
        </p:nvGrpSpPr>
        <p:grpSpPr>
          <a:xfrm>
            <a:off x="7343858" y="1844302"/>
            <a:ext cx="3524080" cy="4146417"/>
            <a:chOff x="7343858" y="1844302"/>
            <a:chExt cx="3524080" cy="414641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6D74898-1D86-5838-B845-B9FBE62E4298}"/>
                </a:ext>
              </a:extLst>
            </p:cNvPr>
            <p:cNvGrpSpPr/>
            <p:nvPr/>
          </p:nvGrpSpPr>
          <p:grpSpPr>
            <a:xfrm>
              <a:off x="7527106" y="2276475"/>
              <a:ext cx="3340832" cy="3714244"/>
              <a:chOff x="6706397" y="1218518"/>
              <a:chExt cx="5619048" cy="6247101"/>
            </a:xfrm>
          </p:grpSpPr>
          <p:pic>
            <p:nvPicPr>
              <p:cNvPr id="38" name="그림 37" descr="바이올렛색, 보라색, 예술이(가) 표시된 사진&#10;&#10;자동 생성된 설명">
                <a:extLst>
                  <a:ext uri="{FF2B5EF4-FFF2-40B4-BE49-F238E27FC236}">
                    <a16:creationId xmlns:a16="http://schemas.microsoft.com/office/drawing/2014/main" id="{ECC6557B-AA4A-56F1-6D91-62D4C7BA5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6397" y="4456095"/>
                <a:ext cx="5619048" cy="3009524"/>
              </a:xfrm>
              <a:prstGeom prst="rect">
                <a:avLst/>
              </a:prstGeom>
            </p:spPr>
          </p:pic>
          <p:pic>
            <p:nvPicPr>
              <p:cNvPr id="40" name="그림 39" descr="구슬, 그린, 예술이(가) 표시된 사진&#10;&#10;자동 생성된 설명">
                <a:extLst>
                  <a:ext uri="{FF2B5EF4-FFF2-40B4-BE49-F238E27FC236}">
                    <a16:creationId xmlns:a16="http://schemas.microsoft.com/office/drawing/2014/main" id="{6178D4B9-C564-91E1-0B91-506D694E6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6397" y="1218518"/>
                <a:ext cx="5619048" cy="307619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E4F6AF-9CDC-2E96-B45F-AA8BA764898A}"/>
                </a:ext>
              </a:extLst>
            </p:cNvPr>
            <p:cNvSpPr txBox="1"/>
            <p:nvPr/>
          </p:nvSpPr>
          <p:spPr>
            <a:xfrm>
              <a:off x="7343858" y="1844302"/>
              <a:ext cx="3340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* </a:t>
              </a:r>
              <a:r>
                <a:rPr lang="en-US" altLang="ko-KR" sz="1200" b="1" dirty="0" err="1"/>
                <a:t>png</a:t>
              </a:r>
              <a:r>
                <a:rPr lang="ko-KR" altLang="en-US" sz="1200" b="1" dirty="0"/>
                <a:t>로도 저장이 가능 </a:t>
              </a:r>
              <a:r>
                <a:rPr lang="en-US" altLang="ko-KR" sz="1200" b="1" dirty="0"/>
                <a:t>( </a:t>
              </a:r>
              <a:r>
                <a:rPr lang="ko-KR" altLang="en-US" sz="1200" b="1" dirty="0"/>
                <a:t>배경 없음 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6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AAB90-9C32-8A66-785A-769D61F54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01ABF5-8269-2DC2-B559-2B6FCCBC130F}"/>
              </a:ext>
            </a:extLst>
          </p:cNvPr>
          <p:cNvSpPr/>
          <p:nvPr/>
        </p:nvSpPr>
        <p:spPr>
          <a:xfrm>
            <a:off x="0" y="-3464"/>
            <a:ext cx="417950" cy="870127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A793CB-9584-2C9E-4451-4A6B5471E701}"/>
              </a:ext>
            </a:extLst>
          </p:cNvPr>
          <p:cNvSpPr/>
          <p:nvPr/>
        </p:nvSpPr>
        <p:spPr>
          <a:xfrm>
            <a:off x="1" y="438715"/>
            <a:ext cx="3823854" cy="427948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E4F1-4D52-F1B6-FCEA-ECF8C515CBE8}"/>
              </a:ext>
            </a:extLst>
          </p:cNvPr>
          <p:cNvSpPr txBox="1"/>
          <p:nvPr/>
        </p:nvSpPr>
        <p:spPr>
          <a:xfrm>
            <a:off x="417950" y="468353"/>
            <a:ext cx="299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참고 자료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CF6AC6-79B4-97AB-8A61-117922ECE323}"/>
              </a:ext>
            </a:extLst>
          </p:cNvPr>
          <p:cNvGrpSpPr/>
          <p:nvPr/>
        </p:nvGrpSpPr>
        <p:grpSpPr>
          <a:xfrm>
            <a:off x="490727" y="1065688"/>
            <a:ext cx="7341709" cy="381380"/>
            <a:chOff x="490727" y="1047600"/>
            <a:chExt cx="7341709" cy="38138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3C79587-9599-E40A-B1F5-637DAC6650E2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C4C8DB3-D83E-4BC0-200E-08A951C19746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ED46AB8-A701-9A43-C34A-7F1298F10C18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7C949B38-0F81-3589-5804-9B63C2E647F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9BCF1-C998-80C7-2B6D-9DE1A01B90F1}"/>
                </a:ext>
              </a:extLst>
            </p:cNvPr>
            <p:cNvSpPr txBox="1"/>
            <p:nvPr/>
          </p:nvSpPr>
          <p:spPr>
            <a:xfrm>
              <a:off x="686102" y="1053624"/>
              <a:ext cx="714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참고 자료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F1992DF-817C-BC08-3809-381F9CFD58FB}"/>
              </a:ext>
            </a:extLst>
          </p:cNvPr>
          <p:cNvSpPr txBox="1"/>
          <p:nvPr/>
        </p:nvSpPr>
        <p:spPr>
          <a:xfrm>
            <a:off x="686102" y="14614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http://www.iboview.org/_bgBqyRo.html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F4C9B4-E996-DC14-971F-B4D36AE2524F}"/>
              </a:ext>
            </a:extLst>
          </p:cNvPr>
          <p:cNvSpPr txBox="1"/>
          <p:nvPr/>
        </p:nvSpPr>
        <p:spPr>
          <a:xfrm>
            <a:off x="686102" y="1903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https://www.youtube.com/watch?v=TqSmmnqXWF8</a:t>
            </a:r>
          </a:p>
        </p:txBody>
      </p:sp>
    </p:spTree>
    <p:extLst>
      <p:ext uri="{BB962C8B-B14F-4D97-AF65-F5344CB8AC3E}">
        <p14:creationId xmlns:p14="http://schemas.microsoft.com/office/powerpoint/2010/main" val="423068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275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Pretendard</vt:lpstr>
      <vt:lpstr>Pretendard Black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12</cp:revision>
  <dcterms:created xsi:type="dcterms:W3CDTF">2025-01-14T05:07:23Z</dcterms:created>
  <dcterms:modified xsi:type="dcterms:W3CDTF">2025-05-24T16:48:04Z</dcterms:modified>
</cp:coreProperties>
</file>